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1" r:id="rId7"/>
    <p:sldId id="259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79" autoAdjust="0"/>
  </p:normalViewPr>
  <p:slideViewPr>
    <p:cSldViewPr snapToGrid="0">
      <p:cViewPr>
        <p:scale>
          <a:sx n="66" d="100"/>
          <a:sy n="66" d="100"/>
        </p:scale>
        <p:origin x="5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E0977-6FFA-45A9-B7DD-522F78BDB000}" type="datetimeFigureOut">
              <a:rPr lang="de-DE" smtClean="0"/>
              <a:t>19.06.2016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513A3-D790-4596-9BBA-A2668B0C0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31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Ansätze (Frameworks und Konzepte) zu finden, um Constraints der Art zu definieren, dass aus ihnen, zusammen mit UML-Klassendiagrammen, ausführbarer Code generiert werden kann. Grundlage hierfür ist ein kurzer theoretischer Überblick über UML, Constraints und ihre Zusammenhänge.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13A3-D790-4596-9BBA-A2668B0C02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OCL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Standard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Innerhalb eines Modells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Generierung von Regeln schwer, da sehr komplex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Es gibt Tools zum Darstellen von OCL, aber Validierung ist mangelhaft, da sehr komplex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Praxis hat gezeigt, dass OCL ungeeignet ist, weil es nicht genutzt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13A3-D790-4596-9BBA-A2668B0C02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Basiert</a:t>
            </a:r>
            <a:r>
              <a:rPr lang="de-DE" baseline="0" dirty="0"/>
              <a:t> auf UML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Erweiterung von UML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Anpassung an Anwendungsgebiet der </a:t>
            </a:r>
            <a:r>
              <a:rPr lang="de-DE" baseline="0" dirty="0" err="1"/>
              <a:t>Constraintdefinition</a:t>
            </a:r>
            <a:r>
              <a:rPr lang="de-DE" baseline="0" dirty="0"/>
              <a:t> möglich aber aufwendig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Domäne muss ebenfalls abgebildet werden können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Nutzung</a:t>
            </a:r>
            <a:r>
              <a:rPr lang="de-DE" baseline="0" dirty="0"/>
              <a:t> von Stereotypen im Metamodell -&gt; profundes Wissen nötig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Metamodellanpassung benötigt ebenfalls </a:t>
            </a:r>
            <a:r>
              <a:rPr lang="de-DE" baseline="0" dirty="0" err="1"/>
              <a:t>Constraintbeschreibung</a:t>
            </a:r>
            <a:r>
              <a:rPr lang="de-DE" baseline="0" dirty="0"/>
              <a:t>!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Es gibt Tools die aus Stereotypenmodellen Code generieren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Für kleine Softwareprojekte ist es mit Kanonen auf Spatzen schießen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13A3-D790-4596-9BBA-A2668B0C02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DSL: </a:t>
            </a: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DSLs werden für 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bestimmte Domäne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für 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bestimmte Personen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(Domänenexperten) und für einen 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bestimmten Zweck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erstellt. </a:t>
            </a:r>
          </a:p>
          <a:p>
            <a:pPr marL="171450" indent="-171450">
              <a:buFontTx/>
              <a:buChar char="-"/>
            </a:pPr>
            <a:r>
              <a:rPr lang="de-DE" dirty="0"/>
              <a:t>Zweck</a:t>
            </a:r>
            <a:r>
              <a:rPr lang="de-DE" baseline="0" dirty="0"/>
              <a:t> hier: Benutzeroberflächengenerierung, Domäne hier: Constraints für Klassendiagramme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Aufgabengebiete: Modellierer VS Programmierer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Funktionalität: Unabhängigkeit von Technologie, Implementierungsdetails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13A3-D790-4596-9BBA-A2668B0C02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2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Papyrus bietet Möglichkeit UML-Modelle zu erstellen, verändern und konform</a:t>
            </a:r>
            <a:r>
              <a:rPr lang="de-DE" b="0" baseline="0" dirty="0"/>
              <a:t> zu</a:t>
            </a:r>
          </a:p>
          <a:p>
            <a:pPr marL="0" indent="0">
              <a:buFontTx/>
              <a:buNone/>
            </a:pPr>
            <a:r>
              <a:rPr lang="de-DE" b="0" baseline="0" dirty="0"/>
              <a:t>UML und </a:t>
            </a:r>
            <a:r>
              <a:rPr lang="de-DE" b="0" baseline="0" dirty="0" err="1"/>
              <a:t>Ecore</a:t>
            </a:r>
            <a:r>
              <a:rPr lang="de-DE" b="0" baseline="0" dirty="0"/>
              <a:t> zu speichern</a:t>
            </a:r>
          </a:p>
          <a:p>
            <a:pPr marL="171450" indent="-171450">
              <a:buFontTx/>
              <a:buChar char="-"/>
            </a:pPr>
            <a:endParaRPr lang="de-DE" b="0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13A3-D790-4596-9BBA-A2668B0C02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7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/>
              <a:t>Language</a:t>
            </a:r>
            <a:r>
              <a:rPr lang="de-DE" b="1" baseline="0" dirty="0"/>
              <a:t> Workbench</a:t>
            </a:r>
            <a:r>
              <a:rPr lang="de-DE" baseline="0" dirty="0"/>
              <a:t>es dienen der Erstellung von DSLs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Bekanntesten sind: MPS von </a:t>
            </a:r>
            <a:r>
              <a:rPr lang="de-DE" baseline="0" dirty="0" err="1"/>
              <a:t>Jetbrains</a:t>
            </a:r>
            <a:r>
              <a:rPr lang="de-DE" baseline="0" dirty="0"/>
              <a:t> &amp; </a:t>
            </a:r>
            <a:r>
              <a:rPr lang="de-DE" baseline="0" dirty="0" err="1"/>
              <a:t>Xtext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Angefangen mit MPS: Problem: MPS bietet von Haus aus </a:t>
            </a:r>
            <a:r>
              <a:rPr lang="de-DE" b="1" baseline="0" dirty="0"/>
              <a:t>keine Möglichkeit UML-Diagramme </a:t>
            </a:r>
            <a:r>
              <a:rPr lang="de-DE" baseline="0" dirty="0"/>
              <a:t>zu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Beide haben Problem: UML-Referenzierung nicht out-</a:t>
            </a:r>
            <a:r>
              <a:rPr lang="de-DE" baseline="0" dirty="0" err="1"/>
              <a:t>of</a:t>
            </a:r>
            <a:r>
              <a:rPr lang="de-DE" baseline="0" dirty="0"/>
              <a:t>-</a:t>
            </a:r>
            <a:r>
              <a:rPr lang="de-DE" baseline="0" dirty="0" err="1"/>
              <a:t>the</a:t>
            </a:r>
            <a:r>
              <a:rPr lang="de-DE" baseline="0" dirty="0"/>
              <a:t>-box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Lösung für </a:t>
            </a:r>
            <a:r>
              <a:rPr lang="de-DE" baseline="0" dirty="0" err="1"/>
              <a:t>Xtext</a:t>
            </a:r>
            <a:r>
              <a:rPr lang="de-DE" baseline="0" dirty="0"/>
              <a:t> vorhanden -&gt; Wähle </a:t>
            </a:r>
            <a:r>
              <a:rPr lang="de-DE" baseline="0" dirty="0" err="1"/>
              <a:t>Xtext</a:t>
            </a:r>
            <a:r>
              <a:rPr lang="de-DE" baseline="0" dirty="0"/>
              <a:t> für Prototyp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13A3-D790-4596-9BBA-A2668B0C02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25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Gesrichelte</a:t>
            </a:r>
            <a:r>
              <a:rPr lang="de-DE" dirty="0"/>
              <a:t> Linie Ist die</a:t>
            </a:r>
            <a:r>
              <a:rPr lang="de-DE" baseline="0" dirty="0"/>
              <a:t> </a:t>
            </a:r>
            <a:r>
              <a:rPr lang="de-DE" b="1" baseline="0" dirty="0"/>
              <a:t>Gesamte DSL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Codegenerat ist nach dem Ausführen </a:t>
            </a:r>
            <a:r>
              <a:rPr lang="de-DE" b="1" baseline="0" dirty="0"/>
              <a:t>fertiges Formular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Das ganze geschieht mit </a:t>
            </a:r>
            <a:r>
              <a:rPr lang="de-DE" b="1" baseline="0" dirty="0"/>
              <a:t>XTEXT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13A3-D790-4596-9BBA-A2668B0C02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5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Aus Sicht des Modellierers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513A3-D790-4596-9BBA-A2668B0C02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08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169EF0-FEFD-45FC-9796-EE1A294915D2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25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BAC6-D3E5-41DA-B044-351DD7E97A08}" type="datetime1">
              <a:rPr lang="de-DE" smtClean="0"/>
              <a:t>19.06.2016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05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AFF2-3AC1-44B8-8CBF-20007233D6F8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8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003A-91C3-4607-9698-1D05DAF21DA6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CCE0-BA99-40BF-B5E1-717FDC040B6F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47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B335-7D24-4195-9E72-6B52670732AD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4BEE-EF39-4DAE-BFE4-FE44593DFD08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4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A4BB-E58D-45D4-94AB-F7FF95D8EE95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8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335A-35D9-4C5F-94A0-ECE7B63318DA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41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5FCB-1EEA-4C22-AEDE-2241F4E03CE5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66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D5A1-995A-44C5-8FF5-0283C45C3039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87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51F8-F292-4F9F-BB66-C4112EECF764}" type="datetime1">
              <a:rPr lang="de-DE" smtClean="0"/>
              <a:t>19.06.2016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8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9522-0D8B-4BCF-AD0C-9315D9236DCE}" type="datetime1">
              <a:rPr lang="de-DE" smtClean="0"/>
              <a:t>19.06.2016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3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D06-5708-415E-B4BE-46633F0AD2A0}" type="datetime1">
              <a:rPr lang="de-DE" smtClean="0"/>
              <a:t>19.06.2016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7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AF9E-1A5F-4636-A920-77AF28C7628D}" type="datetime1">
              <a:rPr lang="de-DE" smtClean="0"/>
              <a:t>19.06.2016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4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CCDD-95B8-491D-AC74-A0CB54D59034}" type="datetime1">
              <a:rPr lang="de-DE" smtClean="0"/>
              <a:t>19.06.2016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7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37D-6ACA-4228-B1D7-7214D7AFFDEE}" type="datetime1">
              <a:rPr lang="de-DE" smtClean="0"/>
              <a:t>19.06.2016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3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06ABC5-C299-4ECE-8C4B-C4AAE15BED0E}" type="datetime1">
              <a:rPr lang="de-DE" smtClean="0"/>
              <a:t>19.06.2016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AAC2C-8F5A-4EB4-9F0B-E70629B8B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20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de-DE" sz="2400" dirty="0"/>
              <a:t>Hans-Georg Schladitz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962399" y="1747699"/>
            <a:ext cx="7197726" cy="2421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Abbildung von Constraints für Benutzeroberflächen</a:t>
            </a:r>
          </a:p>
        </p:txBody>
      </p:sp>
    </p:spTree>
    <p:extLst>
      <p:ext uri="{BB962C8B-B14F-4D97-AF65-F5344CB8AC3E}">
        <p14:creationId xmlns:p14="http://schemas.microsoft.com/office/powerpoint/2010/main" val="33622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987" y="195446"/>
            <a:ext cx="10131425" cy="837235"/>
          </a:xfrm>
        </p:spPr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Proof – Prototyp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10</a:t>
            </a:fld>
            <a:endParaRPr lang="de-DE"/>
          </a:p>
        </p:txBody>
      </p:sp>
      <p:pic>
        <p:nvPicPr>
          <p:cNvPr id="26" name="Grafik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62" y="1173966"/>
            <a:ext cx="5893351" cy="136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fik 2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89" y="4637601"/>
            <a:ext cx="8075871" cy="178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3" y="1173966"/>
            <a:ext cx="5729377" cy="32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7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 		Vielen Dank!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843081" y="6003028"/>
            <a:ext cx="551167" cy="377825"/>
          </a:xfrm>
        </p:spPr>
        <p:txBody>
          <a:bodyPr/>
          <a:lstStyle/>
          <a:p>
            <a:fld id="{B6DAAC2C-8F5A-4EB4-9F0B-E70629B8B7FB}" type="slidenum">
              <a:rPr lang="de-DE" smtClean="0"/>
              <a:t>11</a:t>
            </a:fld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764420" y="4462405"/>
            <a:ext cx="1499914" cy="98755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882060" y="4753267"/>
            <a:ext cx="138227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UML-Modell</a:t>
            </a:r>
          </a:p>
        </p:txBody>
      </p:sp>
      <p:sp>
        <p:nvSpPr>
          <p:cNvPr id="7" name="Ellipse 6"/>
          <p:cNvSpPr/>
          <p:nvPr/>
        </p:nvSpPr>
        <p:spPr>
          <a:xfrm>
            <a:off x="2764420" y="2954237"/>
            <a:ext cx="1499914" cy="98755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011648" y="3272134"/>
            <a:ext cx="1005458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Papyrus</a:t>
            </a:r>
          </a:p>
        </p:txBody>
      </p:sp>
      <p:sp>
        <p:nvSpPr>
          <p:cNvPr id="9" name="Ellipse 8"/>
          <p:cNvSpPr/>
          <p:nvPr/>
        </p:nvSpPr>
        <p:spPr>
          <a:xfrm>
            <a:off x="5384675" y="2613135"/>
            <a:ext cx="1499914" cy="98755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408568" y="2903998"/>
            <a:ext cx="1593662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Constraint-DSL</a:t>
            </a:r>
          </a:p>
        </p:txBody>
      </p:sp>
      <p:sp>
        <p:nvSpPr>
          <p:cNvPr id="11" name="Ellipse 10"/>
          <p:cNvSpPr/>
          <p:nvPr/>
        </p:nvSpPr>
        <p:spPr>
          <a:xfrm>
            <a:off x="5405811" y="4650951"/>
            <a:ext cx="1499914" cy="98755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692563" y="4942987"/>
            <a:ext cx="138227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UML-DSL</a:t>
            </a:r>
          </a:p>
        </p:txBody>
      </p:sp>
      <p:sp>
        <p:nvSpPr>
          <p:cNvPr id="13" name="Plus 12"/>
          <p:cNvSpPr/>
          <p:nvPr/>
        </p:nvSpPr>
        <p:spPr>
          <a:xfrm>
            <a:off x="5856154" y="3731308"/>
            <a:ext cx="580849" cy="709244"/>
          </a:xfrm>
          <a:prstGeom prst="mathPlu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863564" y="2446701"/>
            <a:ext cx="2566028" cy="34459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963571" y="2383928"/>
            <a:ext cx="1499914" cy="98755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081212" y="2674790"/>
            <a:ext cx="138227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DSL-Modell</a:t>
            </a:r>
          </a:p>
        </p:txBody>
      </p:sp>
      <p:sp>
        <p:nvSpPr>
          <p:cNvPr id="17" name="Ellipse 16"/>
          <p:cNvSpPr/>
          <p:nvPr/>
        </p:nvSpPr>
        <p:spPr>
          <a:xfrm>
            <a:off x="7963571" y="4855039"/>
            <a:ext cx="1499914" cy="98755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8015960" y="5087891"/>
            <a:ext cx="158814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Code-Generat</a:t>
            </a:r>
          </a:p>
        </p:txBody>
      </p:sp>
      <p:cxnSp>
        <p:nvCxnSpPr>
          <p:cNvPr id="19" name="Gerade Verbindung mit Pfeil 18"/>
          <p:cNvCxnSpPr>
            <a:stCxn id="7" idx="4"/>
            <a:endCxn id="5" idx="0"/>
          </p:cNvCxnSpPr>
          <p:nvPr/>
        </p:nvCxnSpPr>
        <p:spPr>
          <a:xfrm>
            <a:off x="3514377" y="3941792"/>
            <a:ext cx="0" cy="52061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cxnSp>
        <p:nvCxnSpPr>
          <p:cNvPr id="20" name="Gerade Verbindung mit Pfeil 19"/>
          <p:cNvCxnSpPr>
            <a:stCxn id="6" idx="3"/>
            <a:endCxn id="14" idx="2"/>
          </p:cNvCxnSpPr>
          <p:nvPr/>
        </p:nvCxnSpPr>
        <p:spPr>
          <a:xfrm flipV="1">
            <a:off x="4264334" y="4169686"/>
            <a:ext cx="599230" cy="7682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cxnSp>
        <p:nvCxnSpPr>
          <p:cNvPr id="21" name="Gerade Verbindung mit Pfeil 20"/>
          <p:cNvCxnSpPr>
            <a:stCxn id="14" idx="6"/>
            <a:endCxn id="15" idx="2"/>
          </p:cNvCxnSpPr>
          <p:nvPr/>
        </p:nvCxnSpPr>
        <p:spPr>
          <a:xfrm flipV="1">
            <a:off x="7429592" y="2877706"/>
            <a:ext cx="533979" cy="129198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cxnSp>
        <p:nvCxnSpPr>
          <p:cNvPr id="22" name="Gerade Verbindung mit Pfeil 21"/>
          <p:cNvCxnSpPr>
            <a:stCxn id="15" idx="4"/>
            <a:endCxn id="23" idx="0"/>
          </p:cNvCxnSpPr>
          <p:nvPr/>
        </p:nvCxnSpPr>
        <p:spPr>
          <a:xfrm>
            <a:off x="8713528" y="3371483"/>
            <a:ext cx="0" cy="3944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23" name="Ellipse 22"/>
          <p:cNvSpPr/>
          <p:nvPr/>
        </p:nvSpPr>
        <p:spPr>
          <a:xfrm>
            <a:off x="7963571" y="3765973"/>
            <a:ext cx="1499914" cy="740194"/>
          </a:xfrm>
          <a:prstGeom prst="ellipse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8168740" y="3925495"/>
            <a:ext cx="12072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Generator</a:t>
            </a:r>
          </a:p>
        </p:txBody>
      </p:sp>
      <p:cxnSp>
        <p:nvCxnSpPr>
          <p:cNvPr id="25" name="Gerade Verbindung mit Pfeil 24"/>
          <p:cNvCxnSpPr>
            <a:stCxn id="23" idx="4"/>
            <a:endCxn id="17" idx="0"/>
          </p:cNvCxnSpPr>
          <p:nvPr/>
        </p:nvCxnSpPr>
        <p:spPr>
          <a:xfrm>
            <a:off x="8713528" y="4506167"/>
            <a:ext cx="0" cy="34887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300112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Problemstellung und Problem</a:t>
            </a:r>
          </a:p>
          <a:p>
            <a:r>
              <a:rPr lang="de-DE" sz="2800" dirty="0"/>
              <a:t>Grundlegende untersuchte Ansätze</a:t>
            </a:r>
          </a:p>
          <a:p>
            <a:pPr lvl="1"/>
            <a:r>
              <a:rPr lang="de-DE" sz="2800" dirty="0" err="1"/>
              <a:t>Object</a:t>
            </a:r>
            <a:r>
              <a:rPr lang="de-DE" sz="2800" dirty="0"/>
              <a:t> Constraint Language (OCL)</a:t>
            </a:r>
          </a:p>
          <a:p>
            <a:pPr lvl="1"/>
            <a:r>
              <a:rPr lang="de-DE" sz="2800" dirty="0"/>
              <a:t>UML-</a:t>
            </a:r>
            <a:r>
              <a:rPr lang="de-DE" sz="2800" dirty="0" err="1"/>
              <a:t>Profiles</a:t>
            </a:r>
            <a:endParaRPr lang="de-DE" sz="2800" dirty="0"/>
          </a:p>
          <a:p>
            <a:pPr lvl="1"/>
            <a:r>
              <a:rPr lang="de-DE" sz="2800" dirty="0"/>
              <a:t>Domain </a:t>
            </a:r>
            <a:r>
              <a:rPr lang="de-DE" sz="2800" dirty="0" err="1"/>
              <a:t>Specific</a:t>
            </a:r>
            <a:r>
              <a:rPr lang="de-DE" sz="2800" dirty="0"/>
              <a:t> Language (DSL)</a:t>
            </a:r>
          </a:p>
          <a:p>
            <a:r>
              <a:rPr lang="de-DE" sz="2800" dirty="0"/>
              <a:t>Konzept </a:t>
            </a:r>
            <a:r>
              <a:rPr lang="de-DE" sz="2800" dirty="0" err="1"/>
              <a:t>of</a:t>
            </a:r>
            <a:r>
              <a:rPr lang="de-DE" sz="2800" dirty="0"/>
              <a:t> Proof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5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Problem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85801" y="1517227"/>
            <a:ext cx="10546079" cy="460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Zielstellung</a:t>
            </a:r>
            <a:r>
              <a:rPr lang="de-DE" sz="2400" dirty="0"/>
              <a:t>: </a:t>
            </a:r>
          </a:p>
          <a:p>
            <a:pPr marL="0" indent="0">
              <a:buNone/>
            </a:pPr>
            <a:r>
              <a:rPr lang="de-DE" sz="2000" dirty="0"/>
              <a:t>Ziel I. 	Finden von Möglichkeiten um Constraints möglichst einfach zu definieren</a:t>
            </a:r>
          </a:p>
          <a:p>
            <a:pPr marL="0" indent="0">
              <a:buNone/>
            </a:pPr>
            <a:r>
              <a:rPr lang="de-DE" sz="2000" dirty="0"/>
              <a:t>Ziel II.	Überblick über aktuelle Ansätze  (Frameworks und Konzepte) zur Erstellung von 				Benutzeroberflächen aus Modellen mit </a:t>
            </a:r>
            <a:r>
              <a:rPr lang="de-DE" sz="2000" dirty="0" err="1"/>
              <a:t>Constraint</a:t>
            </a:r>
            <a:r>
              <a:rPr lang="de-DE" sz="2000" dirty="0"/>
              <a:t>-Definition geben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400" b="1" dirty="0"/>
              <a:t>Fokus</a:t>
            </a:r>
            <a:r>
              <a:rPr lang="de-DE" sz="2400" dirty="0"/>
              <a:t>:	</a:t>
            </a:r>
            <a:r>
              <a:rPr lang="de-DE" sz="2400" dirty="0">
                <a:solidFill>
                  <a:srgbClr val="00B0F0"/>
                </a:solidFill>
              </a:rPr>
              <a:t>UML-Klassendiagramm</a:t>
            </a:r>
            <a:r>
              <a:rPr lang="de-DE" sz="2400" dirty="0"/>
              <a:t>, Constraints vom Typ </a:t>
            </a:r>
            <a:r>
              <a:rPr lang="de-DE" sz="2400" dirty="0" err="1">
                <a:solidFill>
                  <a:srgbClr val="00B0F0"/>
                </a:solidFill>
              </a:rPr>
              <a:t>Invariants</a:t>
            </a:r>
            <a:r>
              <a:rPr lang="de-DE" sz="2400" dirty="0"/>
              <a:t> </a:t>
            </a:r>
          </a:p>
          <a:p>
            <a:pPr marL="0" indent="0">
              <a:buNone/>
            </a:pPr>
            <a:r>
              <a:rPr lang="de-DE" sz="2400" dirty="0"/>
              <a:t>		sowie </a:t>
            </a:r>
            <a:r>
              <a:rPr lang="de-DE" sz="2400" dirty="0">
                <a:solidFill>
                  <a:srgbClr val="00B0F0"/>
                </a:solidFill>
              </a:rPr>
              <a:t>Initial &amp; </a:t>
            </a:r>
            <a:r>
              <a:rPr lang="de-DE" sz="2400" dirty="0" err="1">
                <a:solidFill>
                  <a:srgbClr val="00B0F0"/>
                </a:solidFill>
              </a:rPr>
              <a:t>derived</a:t>
            </a:r>
            <a:r>
              <a:rPr lang="de-DE" sz="2400" dirty="0">
                <a:solidFill>
                  <a:srgbClr val="00B0F0"/>
                </a:solidFill>
              </a:rPr>
              <a:t> Values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72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Constraint Language - OCL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603522" cy="917656"/>
          </a:xfrm>
        </p:spPr>
        <p:txBody>
          <a:bodyPr>
            <a:noAutofit/>
          </a:bodyPr>
          <a:lstStyle/>
          <a:p>
            <a:r>
              <a:rPr lang="de-DE" sz="2800" dirty="0"/>
              <a:t>OCL = Erweiterung von UML um die Möglichkeit zusätzliche Randbedingungen zu beschreiben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969884" y="3434861"/>
            <a:ext cx="4847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>
                <a:solidFill>
                  <a:srgbClr val="FF0000"/>
                </a:solidFill>
              </a:rPr>
              <a:t>Nachteile</a:t>
            </a:r>
            <a:r>
              <a:rPr lang="de-DE" sz="24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sehr komplex und detailliert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schwer erlernbar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schwer wiederzuverwenden (nicht modellübergreifend)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schwache Toolunterstützung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77815" y="3434861"/>
            <a:ext cx="4372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>
                <a:solidFill>
                  <a:srgbClr val="00B050"/>
                </a:solidFill>
              </a:rPr>
              <a:t>Vorteile</a:t>
            </a:r>
            <a:r>
              <a:rPr lang="de-DE" sz="2400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alles abbildbar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Widerspruchsfrei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Hoher Generierungsgrad</a:t>
            </a:r>
          </a:p>
          <a:p>
            <a:endParaRPr lang="de-DE" sz="2400" dirty="0">
              <a:solidFill>
                <a:srgbClr val="00B05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</a:t>
            </a:r>
            <a:r>
              <a:rPr lang="de-DE" dirty="0" err="1"/>
              <a:t>Profiles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1657793"/>
            <a:ext cx="10131425" cy="1175564"/>
          </a:xfrm>
        </p:spPr>
        <p:txBody>
          <a:bodyPr/>
          <a:lstStyle/>
          <a:p>
            <a:r>
              <a:rPr lang="de-DE" sz="2800" dirty="0"/>
              <a:t>Profile erweitern UML!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814461" y="4425600"/>
            <a:ext cx="5597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>
                <a:solidFill>
                  <a:srgbClr val="FF0000"/>
                </a:solidFill>
              </a:rPr>
              <a:t>Nachteile</a:t>
            </a:r>
            <a:r>
              <a:rPr lang="de-DE" sz="2400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erfordert  profundes Wissen über UML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erfordert  Wissen über die Domäne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Mehraufwand durch Profilerstellung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122392" y="4361640"/>
            <a:ext cx="4692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>
                <a:solidFill>
                  <a:srgbClr val="00B050"/>
                </a:solidFill>
              </a:rPr>
              <a:t>Vorteile</a:t>
            </a:r>
            <a:r>
              <a:rPr lang="de-DE" sz="2400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bisher ungedeckte Anforderungen werden erfüllbar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hinreichende Toolunterstützung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>
              <a:solidFill>
                <a:srgbClr val="00B05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75360" y="2833357"/>
            <a:ext cx="10561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u="sng" dirty="0"/>
              <a:t>Zielstellung von UML-Profilen: </a:t>
            </a:r>
          </a:p>
          <a:p>
            <a:r>
              <a:rPr lang="de-DE" sz="2800" dirty="0"/>
              <a:t>UML als Standard derart anzupassen, dass es auch für </a:t>
            </a:r>
            <a:r>
              <a:rPr lang="de-DE" sz="2800" dirty="0">
                <a:solidFill>
                  <a:srgbClr val="00B0F0"/>
                </a:solidFill>
              </a:rPr>
              <a:t>neue Anwendungsgebiete</a:t>
            </a:r>
            <a:r>
              <a:rPr lang="de-DE" sz="2800" dirty="0"/>
              <a:t> jenseits der Standard-Systemmodellierung passt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06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</a:t>
            </a:r>
            <a:r>
              <a:rPr lang="de-DE" dirty="0" err="1"/>
              <a:t>Specific</a:t>
            </a:r>
            <a:r>
              <a:rPr lang="de-DE" dirty="0"/>
              <a:t> Language - DSL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1" y="1841125"/>
            <a:ext cx="10131425" cy="1104053"/>
          </a:xfrm>
        </p:spPr>
        <p:txBody>
          <a:bodyPr>
            <a:normAutofit/>
          </a:bodyPr>
          <a:lstStyle/>
          <a:p>
            <a:r>
              <a:rPr lang="de-DE" dirty="0"/>
              <a:t>DSL = eine </a:t>
            </a:r>
            <a:r>
              <a:rPr lang="de-DE" dirty="0">
                <a:solidFill>
                  <a:srgbClr val="00B0F0"/>
                </a:solidFill>
              </a:rPr>
              <a:t>Sprache</a:t>
            </a:r>
            <a:r>
              <a:rPr lang="de-DE" dirty="0"/>
              <a:t> für eine </a:t>
            </a:r>
            <a:r>
              <a:rPr lang="de-DE" dirty="0">
                <a:solidFill>
                  <a:srgbClr val="00B0F0"/>
                </a:solidFill>
              </a:rPr>
              <a:t>bestimmte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rgbClr val="00B0F0"/>
                </a:solidFill>
              </a:rPr>
              <a:t>Domäne</a:t>
            </a:r>
            <a:r>
              <a:rPr lang="de-DE" dirty="0"/>
              <a:t>, für einen </a:t>
            </a:r>
            <a:r>
              <a:rPr lang="de-DE" dirty="0">
                <a:solidFill>
                  <a:srgbClr val="00B0F0"/>
                </a:solidFill>
              </a:rPr>
              <a:t>bestimmten Personenkreis </a:t>
            </a:r>
            <a:r>
              <a:rPr lang="de-DE" dirty="0"/>
              <a:t>(Domänenexperten) und für einen </a:t>
            </a:r>
            <a:r>
              <a:rPr lang="de-DE" dirty="0">
                <a:solidFill>
                  <a:srgbClr val="00B0F0"/>
                </a:solidFill>
              </a:rPr>
              <a:t>bestimmten Zweck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51511" y="3297392"/>
            <a:ext cx="561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>
                <a:solidFill>
                  <a:srgbClr val="FF0000"/>
                </a:solidFill>
              </a:rPr>
              <a:t>Nachteile</a:t>
            </a:r>
            <a:r>
              <a:rPr lang="de-DE" sz="24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Sprachdefinition nötig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0000"/>
                </a:solidFill>
              </a:rPr>
              <a:t>UML-</a:t>
            </a:r>
            <a:r>
              <a:rPr lang="de-DE" sz="2400" dirty="0" err="1">
                <a:solidFill>
                  <a:srgbClr val="FF0000"/>
                </a:solidFill>
              </a:rPr>
              <a:t>Refernzierung</a:t>
            </a:r>
            <a:r>
              <a:rPr lang="de-DE" sz="2400" dirty="0">
                <a:solidFill>
                  <a:srgbClr val="FF0000"/>
                </a:solidFill>
              </a:rPr>
              <a:t> nicht out-</a:t>
            </a:r>
            <a:r>
              <a:rPr lang="de-DE" sz="2400" dirty="0" err="1">
                <a:solidFill>
                  <a:srgbClr val="FF0000"/>
                </a:solidFill>
              </a:rPr>
              <a:t>of</a:t>
            </a:r>
            <a:r>
              <a:rPr lang="de-DE" sz="2400" dirty="0">
                <a:solidFill>
                  <a:srgbClr val="FF0000"/>
                </a:solidFill>
              </a:rPr>
              <a:t>-</a:t>
            </a:r>
            <a:r>
              <a:rPr lang="de-DE" sz="2400" dirty="0" err="1">
                <a:solidFill>
                  <a:srgbClr val="FF0000"/>
                </a:solidFill>
              </a:rPr>
              <a:t>the</a:t>
            </a:r>
            <a:r>
              <a:rPr lang="de-DE" sz="2400" dirty="0">
                <a:solidFill>
                  <a:srgbClr val="FF0000"/>
                </a:solidFill>
              </a:rPr>
              <a:t>-box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1548" y="3303638"/>
            <a:ext cx="4861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>
                <a:solidFill>
                  <a:srgbClr val="00B050"/>
                </a:solidFill>
              </a:rPr>
              <a:t>Vorteile</a:t>
            </a:r>
            <a:r>
              <a:rPr lang="de-DE" sz="2400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Trennung von Aufgabenbereichen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Trennung von Funktionalitäten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Vorteile aus DSLs: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einfach erlernbar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Geringe Komplexität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Hohe Lesbarkeit</a:t>
            </a:r>
          </a:p>
          <a:p>
            <a:pPr lvl="1"/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>
              <a:solidFill>
                <a:srgbClr val="00B05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5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Proof – Prototyp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5801" y="2065867"/>
            <a:ext cx="928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Grundlage UML-Klassendiagramm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7</a:t>
            </a:fld>
            <a:endParaRPr lang="de-DE"/>
          </a:p>
        </p:txBody>
      </p:sp>
      <p:pic>
        <p:nvPicPr>
          <p:cNvPr id="1026" name="Picture 2" descr="http://www.eclipse.org/community/eclipse_newsletter/2014/april/images/papyr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1" y="2668462"/>
            <a:ext cx="3343275" cy="1990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85801" y="2756706"/>
            <a:ext cx="6571526" cy="1288648"/>
          </a:xfrm>
        </p:spPr>
        <p:txBody>
          <a:bodyPr>
            <a:normAutofit/>
          </a:bodyPr>
          <a:lstStyle/>
          <a:p>
            <a:r>
              <a:rPr lang="de-DE" sz="2800" dirty="0" err="1"/>
              <a:t>Eclipse</a:t>
            </a:r>
            <a:r>
              <a:rPr lang="de-DE" sz="2800" dirty="0"/>
              <a:t> Papyrus = Framework zur Modellierung von UML-Modellen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85801" y="4116248"/>
            <a:ext cx="678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B050"/>
                </a:solidFill>
              </a:rPr>
              <a:t>Vorteile: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weite Verbreitung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Import/Export von UML-konforme Dateiformaten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B050"/>
                </a:solidFill>
              </a:rPr>
              <a:t>Zudem </a:t>
            </a:r>
            <a:r>
              <a:rPr lang="de-DE" sz="2400" dirty="0" err="1">
                <a:solidFill>
                  <a:srgbClr val="00B050"/>
                </a:solidFill>
              </a:rPr>
              <a:t>Ecore</a:t>
            </a:r>
            <a:r>
              <a:rPr lang="de-DE" sz="2400" dirty="0">
                <a:solidFill>
                  <a:srgbClr val="00B050"/>
                </a:solidFill>
              </a:rPr>
              <a:t>-konform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Proof – Prototyp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5801" y="2065867"/>
            <a:ext cx="9280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Language Workbenches</a:t>
            </a:r>
            <a:r>
              <a:rPr lang="de-DE" sz="2800" dirty="0"/>
              <a:t>: </a:t>
            </a:r>
          </a:p>
          <a:p>
            <a:r>
              <a:rPr lang="de-DE" sz="2800" dirty="0" err="1"/>
              <a:t>Meta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System (</a:t>
            </a:r>
            <a:r>
              <a:rPr lang="de-DE" sz="2800" dirty="0">
                <a:solidFill>
                  <a:srgbClr val="00B0F0"/>
                </a:solidFill>
              </a:rPr>
              <a:t>MPS</a:t>
            </a:r>
            <a:r>
              <a:rPr lang="de-DE" sz="2800" dirty="0"/>
              <a:t>)	    vs.	    </a:t>
            </a:r>
            <a:r>
              <a:rPr lang="de-DE" sz="2800" dirty="0" err="1">
                <a:solidFill>
                  <a:srgbClr val="00B0F0"/>
                </a:solidFill>
              </a:rPr>
              <a:t>Xtext</a:t>
            </a:r>
            <a:r>
              <a:rPr lang="de-DE" sz="2800" dirty="0"/>
              <a:t> von </a:t>
            </a:r>
            <a:r>
              <a:rPr lang="de-DE" sz="2800" dirty="0" err="1"/>
              <a:t>Eclipse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AC2C-8F5A-4EB4-9F0B-E70629B8B7FB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85801" y="3294915"/>
            <a:ext cx="8539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Problem</a:t>
            </a:r>
            <a:r>
              <a:rPr lang="de-DE" sz="28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de-DE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UML-</a:t>
            </a:r>
            <a:r>
              <a:rPr lang="de-DE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Refernzierung</a:t>
            </a:r>
            <a:r>
              <a:rPr lang="de-DE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nicht out-</a:t>
            </a:r>
            <a:r>
              <a:rPr lang="de-DE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r>
              <a:rPr lang="de-DE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-box</a:t>
            </a:r>
          </a:p>
          <a:p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685800" y="4062298"/>
            <a:ext cx="903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Lösung: </a:t>
            </a:r>
            <a:r>
              <a:rPr lang="de-DE" sz="2400" dirty="0"/>
              <a:t>Projekt von Christian Dietrich, Mitarbeiter von </a:t>
            </a:r>
            <a:r>
              <a:rPr lang="de-DE" sz="2400" dirty="0" err="1"/>
              <a:t>Itemes</a:t>
            </a:r>
            <a:r>
              <a:rPr lang="de-DE" sz="2400" dirty="0"/>
              <a:t> AG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85800" y="4691181"/>
            <a:ext cx="7624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Projekt bietet eine fertige </a:t>
            </a:r>
            <a:r>
              <a:rPr lang="de-DE" sz="2400" b="1" u="sng" dirty="0">
                <a:solidFill>
                  <a:srgbClr val="00B0F0"/>
                </a:solidFill>
              </a:rPr>
              <a:t>UML-DSL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Umgesetzt mit </a:t>
            </a:r>
            <a:r>
              <a:rPr lang="de-DE" sz="2400" dirty="0" err="1"/>
              <a:t>Xtext</a:t>
            </a:r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Ermöglicht Referenzierung auf UML-Modelle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74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0218" y="429908"/>
            <a:ext cx="10131425" cy="837235"/>
          </a:xfrm>
        </p:spPr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Proof – Prototyp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873016" y="6026469"/>
            <a:ext cx="551167" cy="377825"/>
          </a:xfrm>
        </p:spPr>
        <p:txBody>
          <a:bodyPr/>
          <a:lstStyle/>
          <a:p>
            <a:fld id="{B6DAAC2C-8F5A-4EB4-9F0B-E70629B8B7FB}" type="slidenum">
              <a:rPr lang="de-DE" smtClean="0"/>
              <a:t>9</a:t>
            </a:fld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91927" y="4247047"/>
            <a:ext cx="2361236" cy="127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77122" y="4622044"/>
            <a:ext cx="217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UML-Modell</a:t>
            </a:r>
          </a:p>
        </p:txBody>
      </p:sp>
      <p:sp>
        <p:nvSpPr>
          <p:cNvPr id="8" name="Ellipse 7"/>
          <p:cNvSpPr/>
          <p:nvPr/>
        </p:nvSpPr>
        <p:spPr>
          <a:xfrm>
            <a:off x="491927" y="2302627"/>
            <a:ext cx="2361236" cy="127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33042" y="2677625"/>
            <a:ext cx="217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Papyrus</a:t>
            </a:r>
          </a:p>
        </p:txBody>
      </p:sp>
      <p:sp>
        <p:nvSpPr>
          <p:cNvPr id="12" name="Ellipse 11"/>
          <p:cNvSpPr/>
          <p:nvPr/>
        </p:nvSpPr>
        <p:spPr>
          <a:xfrm>
            <a:off x="4616858" y="1862858"/>
            <a:ext cx="2361236" cy="127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654471" y="2237855"/>
            <a:ext cx="232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Constraint-DSL</a:t>
            </a:r>
          </a:p>
        </p:txBody>
      </p:sp>
      <p:sp>
        <p:nvSpPr>
          <p:cNvPr id="14" name="Ellipse 13"/>
          <p:cNvSpPr/>
          <p:nvPr/>
        </p:nvSpPr>
        <p:spPr>
          <a:xfrm>
            <a:off x="4650131" y="4490131"/>
            <a:ext cx="2361236" cy="127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101550" y="4866642"/>
            <a:ext cx="217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UML-DSL</a:t>
            </a:r>
          </a:p>
        </p:txBody>
      </p:sp>
      <p:sp>
        <p:nvSpPr>
          <p:cNvPr id="18" name="Plus 17"/>
          <p:cNvSpPr/>
          <p:nvPr/>
        </p:nvSpPr>
        <p:spPr>
          <a:xfrm>
            <a:off x="5359082" y="330447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796500" y="1648281"/>
            <a:ext cx="4039564" cy="4442749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676679" y="1567350"/>
            <a:ext cx="2361236" cy="127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861874" y="1942347"/>
            <a:ext cx="217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DSL-Modell</a:t>
            </a:r>
          </a:p>
        </p:txBody>
      </p:sp>
      <p:sp>
        <p:nvSpPr>
          <p:cNvPr id="23" name="Ellipse 22"/>
          <p:cNvSpPr/>
          <p:nvPr/>
        </p:nvSpPr>
        <p:spPr>
          <a:xfrm>
            <a:off x="8676679" y="4753254"/>
            <a:ext cx="2361236" cy="127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8759152" y="5053461"/>
            <a:ext cx="25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Code-Generat</a:t>
            </a:r>
          </a:p>
        </p:txBody>
      </p:sp>
      <p:cxnSp>
        <p:nvCxnSpPr>
          <p:cNvPr id="27" name="Gerade Verbindung mit Pfeil 26"/>
          <p:cNvCxnSpPr>
            <a:stCxn id="8" idx="4"/>
            <a:endCxn id="6" idx="0"/>
          </p:cNvCxnSpPr>
          <p:nvPr/>
        </p:nvCxnSpPr>
        <p:spPr>
          <a:xfrm>
            <a:off x="1672545" y="3575842"/>
            <a:ext cx="0" cy="671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3"/>
            <a:endCxn id="19" idx="2"/>
          </p:cNvCxnSpPr>
          <p:nvPr/>
        </p:nvCxnSpPr>
        <p:spPr>
          <a:xfrm flipV="1">
            <a:off x="2853163" y="3869656"/>
            <a:ext cx="943337" cy="101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6"/>
            <a:endCxn id="21" idx="2"/>
          </p:cNvCxnSpPr>
          <p:nvPr/>
        </p:nvCxnSpPr>
        <p:spPr>
          <a:xfrm flipV="1">
            <a:off x="7836064" y="2203958"/>
            <a:ext cx="840615" cy="1665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1" idx="4"/>
            <a:endCxn id="41" idx="0"/>
          </p:cNvCxnSpPr>
          <p:nvPr/>
        </p:nvCxnSpPr>
        <p:spPr>
          <a:xfrm>
            <a:off x="9857297" y="2840565"/>
            <a:ext cx="0" cy="508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8676679" y="3349165"/>
            <a:ext cx="2361236" cy="954302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8999665" y="3554830"/>
            <a:ext cx="190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Generator</a:t>
            </a:r>
          </a:p>
        </p:txBody>
      </p:sp>
      <p:cxnSp>
        <p:nvCxnSpPr>
          <p:cNvPr id="45" name="Gerade Verbindung mit Pfeil 44"/>
          <p:cNvCxnSpPr>
            <a:stCxn id="41" idx="4"/>
            <a:endCxn id="23" idx="0"/>
          </p:cNvCxnSpPr>
          <p:nvPr/>
        </p:nvCxnSpPr>
        <p:spPr>
          <a:xfrm>
            <a:off x="9857297" y="4303467"/>
            <a:ext cx="0" cy="449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2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563</Words>
  <Application>Microsoft Office PowerPoint</Application>
  <PresentationFormat>Breitbild</PresentationFormat>
  <Paragraphs>132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Himmel</vt:lpstr>
      <vt:lpstr>PowerPoint-Präsentation</vt:lpstr>
      <vt:lpstr>Agenda</vt:lpstr>
      <vt:lpstr>Problemstellung und Problem</vt:lpstr>
      <vt:lpstr>Object Constraint Language - OCL</vt:lpstr>
      <vt:lpstr>UML-Profiles</vt:lpstr>
      <vt:lpstr>Domain Specific Language - DSL</vt:lpstr>
      <vt:lpstr>Concept of Proof – Prototyp</vt:lpstr>
      <vt:lpstr>Concept of Proof – Prototyp</vt:lpstr>
      <vt:lpstr>Concept of Proof – Prototyp</vt:lpstr>
      <vt:lpstr>Concept of Proof – Prototyp</vt:lpstr>
      <vt:lpstr>Fragen?   Vielen Dank!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Abbildung von Constaints für Benutzeroberflächen</dc:title>
  <dc:creator>Hans-Georg</dc:creator>
  <cp:lastModifiedBy>Hans-Georg</cp:lastModifiedBy>
  <cp:revision>43</cp:revision>
  <dcterms:created xsi:type="dcterms:W3CDTF">2016-06-18T16:30:25Z</dcterms:created>
  <dcterms:modified xsi:type="dcterms:W3CDTF">2016-06-19T20:31:23Z</dcterms:modified>
</cp:coreProperties>
</file>