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5" r:id="rId3"/>
    <p:sldId id="286" r:id="rId4"/>
    <p:sldId id="287" r:id="rId5"/>
    <p:sldId id="289" r:id="rId6"/>
    <p:sldId id="288" r:id="rId7"/>
    <p:sldId id="297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84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orient="horz" pos="718">
          <p15:clr>
            <a:srgbClr val="A4A3A4"/>
          </p15:clr>
        </p15:guide>
        <p15:guide id="3" pos="2882">
          <p15:clr>
            <a:srgbClr val="A4A3A4"/>
          </p15:clr>
        </p15:guide>
        <p15:guide id="4" pos="5575">
          <p15:clr>
            <a:srgbClr val="A4A3A4"/>
          </p15:clr>
        </p15:guide>
        <p15:guide id="5" pos="3069">
          <p15:clr>
            <a:srgbClr val="A4A3A4"/>
          </p15:clr>
        </p15:guide>
        <p15:guide id="6" pos="10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43F"/>
    <a:srgbClr val="458F87"/>
    <a:srgbClr val="EE2D33"/>
    <a:srgbClr val="B1D34A"/>
    <a:srgbClr val="692872"/>
    <a:srgbClr val="EF8200"/>
    <a:srgbClr val="007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19" autoAdjust="0"/>
    <p:restoredTop sz="97332" autoAdjust="0"/>
  </p:normalViewPr>
  <p:slideViewPr>
    <p:cSldViewPr snapToGrid="0" snapToObjects="1">
      <p:cViewPr varScale="1">
        <p:scale>
          <a:sx n="228" d="100"/>
          <a:sy n="228" d="100"/>
        </p:scale>
        <p:origin x="184" y="360"/>
      </p:cViewPr>
      <p:guideLst>
        <p:guide orient="horz" pos="3239"/>
        <p:guide orient="horz" pos="718"/>
        <p:guide pos="2882"/>
        <p:guide pos="5575"/>
        <p:guide pos="3069"/>
        <p:guide pos="1041"/>
      </p:guideLst>
    </p:cSldViewPr>
  </p:slideViewPr>
  <p:outlineViewPr>
    <p:cViewPr>
      <p:scale>
        <a:sx n="33" d="100"/>
        <a:sy n="33" d="100"/>
      </p:scale>
      <p:origin x="0" y="2434"/>
    </p:cViewPr>
  </p:outlin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>
        <p:scale>
          <a:sx n="130" d="100"/>
          <a:sy n="130" d="100"/>
        </p:scale>
        <p:origin x="-6392" y="-8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480" y="8905696"/>
            <a:ext cx="314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8050"/>
            <a:r>
              <a:rPr lang="en-US" sz="800" dirty="0">
                <a:solidFill>
                  <a:schemeClr val="tx2"/>
                </a:solidFill>
              </a:rPr>
              <a:t>© 2014 Fair Isaac Corporation. Confidential.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6960" y="8905696"/>
            <a:ext cx="415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08050"/>
            <a:fld id="{972DBB3B-2234-41C6-9BED-05072337FE71}" type="slidenum">
              <a:rPr lang="en-US" sz="800" smtClean="0">
                <a:solidFill>
                  <a:schemeClr val="tx2"/>
                </a:solidFill>
              </a:rPr>
              <a:pPr algn="r" defTabSz="908050"/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316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360" y="8905696"/>
            <a:ext cx="314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8050"/>
            <a:r>
              <a:rPr lang="en-US" sz="800" dirty="0">
                <a:solidFill>
                  <a:srgbClr val="000000"/>
                </a:solidFill>
              </a:rPr>
              <a:t>© 2014 Fair Isaac Corporation. Confidential. 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47700" y="609600"/>
            <a:ext cx="5562600" cy="3128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685800" y="3962400"/>
            <a:ext cx="5486400" cy="4495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2640" y="8905696"/>
            <a:ext cx="415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08050"/>
            <a:fld id="{972DBB3B-2234-41C6-9BED-05072337FE71}" type="slidenum">
              <a:rPr lang="en-US" sz="800" smtClean="0">
                <a:solidFill>
                  <a:srgbClr val="000000"/>
                </a:solidFill>
              </a:rPr>
              <a:pPr algn="r" defTabSz="908050"/>
              <a:t>‹#›</a:t>
            </a:fld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921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rtl="0" eaLnBrk="1" latinLnBrk="0" hangingPunct="1">
      <a:lnSpc>
        <a:spcPct val="90000"/>
      </a:lnSpc>
      <a:spcBef>
        <a:spcPts val="600"/>
      </a:spcBef>
      <a:buSzPct val="70000"/>
      <a:buFont typeface="Arial" panose="020B0604020202020204" pitchFamily="34" charset="0"/>
      <a:buNone/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338138" indent="-171450" algn="l" defTabSz="914400" rtl="0" eaLnBrk="1" latinLnBrk="0" hangingPunct="1">
      <a:lnSpc>
        <a:spcPct val="90000"/>
      </a:lnSpc>
      <a:spcBef>
        <a:spcPts val="300"/>
      </a:spcBef>
      <a:buSzPct val="70000"/>
      <a:buFont typeface="Arial" panose="020B0604020202020204" pitchFamily="34" charset="0"/>
      <a:buChar char="►"/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628650" indent="-171450" algn="l" defTabSz="914400" rtl="0" eaLnBrk="1" latinLnBrk="0" hangingPunct="1">
      <a:lnSpc>
        <a:spcPct val="90000"/>
      </a:lnSpc>
      <a:spcBef>
        <a:spcPts val="300"/>
      </a:spcBef>
      <a:buSzPct val="70000"/>
      <a:buFont typeface="Arial" panose="020B0604020202020204" pitchFamily="34" charset="0"/>
      <a:buChar char="►"/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914400" indent="-171450" algn="l" defTabSz="914400" rtl="0" eaLnBrk="1" latinLnBrk="0" hangingPunct="1">
      <a:lnSpc>
        <a:spcPct val="90000"/>
      </a:lnSpc>
      <a:spcBef>
        <a:spcPts val="300"/>
      </a:spcBef>
      <a:buSzPct val="70000"/>
      <a:buFont typeface="Arial" panose="020B0604020202020204" pitchFamily="34" charset="0"/>
      <a:buChar char="►"/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257300" indent="-171450" algn="l" defTabSz="914400" rtl="0" eaLnBrk="1" latinLnBrk="0" hangingPunct="1">
      <a:lnSpc>
        <a:spcPct val="90000"/>
      </a:lnSpc>
      <a:spcBef>
        <a:spcPts val="300"/>
      </a:spcBef>
      <a:buSzPct val="70000"/>
      <a:buFont typeface="Arial" panose="020B0604020202020204" pitchFamily="34" charset="0"/>
      <a:buChar char="►"/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613651" y="341535"/>
              <a:ext cx="1320800" cy="470535"/>
            </a:xfrm>
            <a:prstGeom prst="rect">
              <a:avLst/>
            </a:prstGeom>
          </p:spPr>
        </p:pic>
      </p:grpSp>
      <p:sp>
        <p:nvSpPr>
          <p:cNvPr id="5122" name="Rectangle 2"/>
          <p:cNvSpPr>
            <a:spLocks noGrp="1" noChangeArrowheads="1"/>
          </p:cNvSpPr>
          <p:nvPr userDrawn="1">
            <p:ph type="ctrTitle" sz="quarter" hasCustomPrompt="1"/>
          </p:nvPr>
        </p:nvSpPr>
        <p:spPr bwMode="white">
          <a:xfrm>
            <a:off x="331787" y="1853211"/>
            <a:ext cx="6069013" cy="775597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FICO Corporate Template</a:t>
            </a:r>
            <a:br>
              <a:rPr lang="en-US" dirty="0"/>
            </a:br>
            <a:r>
              <a:rPr lang="en-US" dirty="0"/>
              <a:t>Title of Presentation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sz="quarter" idx="1" hasCustomPrompt="1"/>
          </p:nvPr>
        </p:nvSpPr>
        <p:spPr bwMode="white">
          <a:xfrm>
            <a:off x="331787" y="2680807"/>
            <a:ext cx="6069013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331788" y="3340751"/>
            <a:ext cx="6069012" cy="2215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4191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1788" y="128016"/>
            <a:ext cx="8507412" cy="369332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331788" y="455084"/>
            <a:ext cx="8507412" cy="2492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896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rgbClr val="85827B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>
              <a:solidFill>
                <a:srgbClr val="85827B"/>
              </a:solidFill>
            </a:endParaRPr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01460" y="4814313"/>
            <a:ext cx="551075" cy="195837"/>
          </a:xfrm>
          <a:prstGeom prst="rect">
            <a:avLst/>
          </a:prstGeom>
        </p:spPr>
      </p:pic>
      <p:sp>
        <p:nvSpPr>
          <p:cNvPr id="9" name="Text Box 16"/>
          <p:cNvSpPr txBox="1">
            <a:spLocks noChangeArrowheads="1"/>
          </p:cNvSpPr>
          <p:nvPr userDrawn="1"/>
        </p:nvSpPr>
        <p:spPr bwMode="black">
          <a:xfrm>
            <a:off x="609600" y="4931421"/>
            <a:ext cx="1752083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defTabSz="925513" fontAlgn="base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5827B"/>
                </a:solidFill>
              </a:rPr>
              <a:t>© 2014 Fair Isaac Corporation. Confidential.</a:t>
            </a:r>
          </a:p>
        </p:txBody>
      </p:sp>
      <p:sp>
        <p:nvSpPr>
          <p:cNvPr id="10" name="Rectangle 9"/>
          <p:cNvSpPr/>
          <p:nvPr userDrawn="1"/>
        </p:nvSpPr>
        <p:spPr bwMode="ltGray">
          <a:xfrm>
            <a:off x="0" y="5086350"/>
            <a:ext cx="9144000" cy="5715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660"/>
              </a:spcBef>
              <a:spcAft>
                <a:spcPts val="66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9" name="Text Box 16"/>
            <p:cNvSpPr txBox="1">
              <a:spLocks noChangeArrowheads="1"/>
            </p:cNvSpPr>
            <p:nvPr userDrawn="1"/>
          </p:nvSpPr>
          <p:spPr bwMode="gray">
            <a:xfrm>
              <a:off x="609600" y="4931421"/>
              <a:ext cx="1752083" cy="9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© 2014 Fair Isaac Corporation. Confidential.</a:t>
              </a:r>
            </a:p>
          </p:txBody>
        </p:sp>
      </p:grp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5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white">
          <a:xfrm>
            <a:off x="8301460" y="4814313"/>
            <a:ext cx="551075" cy="1958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331788" y="255764"/>
            <a:ext cx="8507412" cy="3693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 bwMode="gray">
          <a:xfrm>
            <a:off x="331788" y="1124712"/>
            <a:ext cx="8507412" cy="1392237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3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Text Box 16"/>
            <p:cNvSpPr txBox="1">
              <a:spLocks noChangeArrowheads="1"/>
            </p:cNvSpPr>
            <p:nvPr userDrawn="1"/>
          </p:nvSpPr>
          <p:spPr bwMode="gray">
            <a:xfrm>
              <a:off x="609600" y="4931421"/>
              <a:ext cx="1752083" cy="9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© 2014 Fair Isaac Corporation. Confidential.</a:t>
              </a:r>
            </a:p>
          </p:txBody>
        </p:sp>
      </p:grpSp>
      <p:sp>
        <p:nvSpPr>
          <p:cNvPr id="10" name="TextBox 9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331788" y="128016"/>
            <a:ext cx="8507412" cy="369332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quarter" idx="11" hasCustomPrompt="1"/>
          </p:nvPr>
        </p:nvSpPr>
        <p:spPr bwMode="white">
          <a:xfrm>
            <a:off x="331788" y="455084"/>
            <a:ext cx="8507412" cy="2492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5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white">
          <a:xfrm>
            <a:off x="8301460" y="4814313"/>
            <a:ext cx="551075" cy="19583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 bwMode="gray">
          <a:xfrm>
            <a:off x="329184" y="1124712"/>
            <a:ext cx="8524875" cy="1349087"/>
          </a:xfrm>
        </p:spPr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496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9" name="Text Box 16"/>
            <p:cNvSpPr txBox="1">
              <a:spLocks noChangeArrowheads="1"/>
            </p:cNvSpPr>
            <p:nvPr userDrawn="1"/>
          </p:nvSpPr>
          <p:spPr bwMode="gray">
            <a:xfrm>
              <a:off x="609600" y="4931421"/>
              <a:ext cx="1752083" cy="9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© 2014 Fair Isaac Corporation. Confidential.</a:t>
              </a:r>
            </a:p>
          </p:txBody>
        </p:sp>
      </p:grpSp>
      <p:sp>
        <p:nvSpPr>
          <p:cNvPr id="10" name="TextBox 9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331788" y="255764"/>
            <a:ext cx="8229600" cy="3693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5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white">
          <a:xfrm>
            <a:off x="8301460" y="4814313"/>
            <a:ext cx="551075" cy="1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 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Text Box 16"/>
            <p:cNvSpPr txBox="1">
              <a:spLocks noChangeArrowheads="1"/>
            </p:cNvSpPr>
            <p:nvPr userDrawn="1"/>
          </p:nvSpPr>
          <p:spPr bwMode="gray">
            <a:xfrm>
              <a:off x="609600" y="4931421"/>
              <a:ext cx="1752083" cy="9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© 2014 Fair Isaac Corporation. Confidential.</a:t>
              </a:r>
            </a:p>
          </p:txBody>
        </p:sp>
      </p:grpSp>
      <p:sp>
        <p:nvSpPr>
          <p:cNvPr id="10" name="TextBox 9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331788" y="128016"/>
            <a:ext cx="8507412" cy="369332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quarter" idx="11" hasCustomPrompt="1"/>
          </p:nvPr>
        </p:nvSpPr>
        <p:spPr bwMode="white">
          <a:xfrm>
            <a:off x="331788" y="455084"/>
            <a:ext cx="8507412" cy="2492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5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white">
          <a:xfrm>
            <a:off x="8301460" y="4814313"/>
            <a:ext cx="551075" cy="1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9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2" name="Group 1"/>
            <p:cNvGrpSpPr/>
            <p:nvPr userDrawn="1"/>
          </p:nvGrpSpPr>
          <p:grpSpPr bwMode="gray"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  <p:sp>
            <p:nvSpPr>
              <p:cNvPr id="11" name="Text Box 16"/>
              <p:cNvSpPr txBox="1">
                <a:spLocks noChangeArrowheads="1"/>
              </p:cNvSpPr>
              <p:nvPr userDrawn="1"/>
            </p:nvSpPr>
            <p:spPr bwMode="gray">
              <a:xfrm>
                <a:off x="609600" y="4931421"/>
                <a:ext cx="1752083" cy="91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spAutoFit/>
              </a:bodyPr>
              <a:lstStyle/>
              <a:p>
                <a:pPr defTabSz="925513" fontAlgn="base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US" sz="700" dirty="0">
                    <a:solidFill>
                      <a:schemeClr val="bg1"/>
                    </a:solidFill>
                  </a:rPr>
                  <a:t>© 2014 Fair Isaac Corporation. Confidential.</a:t>
                </a:r>
              </a:p>
            </p:txBody>
          </p:sp>
        </p:grpSp>
        <p:pic>
          <p:nvPicPr>
            <p:cNvPr id="10" name="Picture 9" descr="logo.png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5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gray">
            <a:xfrm>
              <a:off x="8301460" y="4814313"/>
              <a:ext cx="551075" cy="195837"/>
            </a:xfrm>
            <a:prstGeom prst="rect">
              <a:avLst/>
            </a:prstGeom>
          </p:spPr>
        </p:pic>
      </p:grpSp>
      <p:sp>
        <p:nvSpPr>
          <p:cNvPr id="5122" name="Rectangle 2"/>
          <p:cNvSpPr>
            <a:spLocks noGrp="1" noChangeArrowheads="1"/>
          </p:cNvSpPr>
          <p:nvPr userDrawn="1">
            <p:ph type="ctrTitle" sz="quarter" hasCustomPrompt="1"/>
          </p:nvPr>
        </p:nvSpPr>
        <p:spPr bwMode="white">
          <a:xfrm>
            <a:off x="833438" y="1123950"/>
            <a:ext cx="7477125" cy="498598"/>
          </a:xfrm>
        </p:spPr>
        <p:txBody>
          <a:bodyPr anchor="t"/>
          <a:lstStyle>
            <a:lvl1pPr marL="171450" indent="-171450" algn="l">
              <a:lnSpc>
                <a:spcPct val="90000"/>
              </a:lnSpc>
              <a:spcBef>
                <a:spcPts val="1200"/>
              </a:spcBef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Add Quote.”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3276600" y="3543300"/>
            <a:ext cx="5033688" cy="276999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Source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613651" y="341535"/>
              <a:ext cx="1320800" cy="470535"/>
            </a:xfrm>
            <a:prstGeom prst="rect">
              <a:avLst/>
            </a:prstGeom>
          </p:spPr>
        </p:pic>
      </p:grpSp>
      <p:sp>
        <p:nvSpPr>
          <p:cNvPr id="5122" name="Rectangle 2"/>
          <p:cNvSpPr>
            <a:spLocks noGrp="1" noChangeArrowheads="1"/>
          </p:cNvSpPr>
          <p:nvPr userDrawn="1">
            <p:ph type="ctrTitle" sz="quarter" hasCustomPrompt="1"/>
          </p:nvPr>
        </p:nvSpPr>
        <p:spPr bwMode="white">
          <a:xfrm>
            <a:off x="331786" y="2057602"/>
            <a:ext cx="6071616" cy="609398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331786" y="3340361"/>
            <a:ext cx="6071616" cy="2215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95393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2" name="Group 1"/>
            <p:cNvGrpSpPr/>
            <p:nvPr userDrawn="1"/>
          </p:nvGrpSpPr>
          <p:grpSpPr bwMode="gray"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0" y="0"/>
                <a:ext cx="9144000" cy="51435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" name="Picture 17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7613651" y="341535"/>
                <a:ext cx="1320800" cy="470535"/>
              </a:xfrm>
              <a:prstGeom prst="rect">
                <a:avLst/>
              </a:prstGeom>
            </p:spPr>
          </p:pic>
        </p:grpSp>
        <p:sp>
          <p:nvSpPr>
            <p:cNvPr id="9" name="Text Box 38"/>
            <p:cNvSpPr txBox="1">
              <a:spLocks noChangeArrowheads="1"/>
            </p:cNvSpPr>
            <p:nvPr userDrawn="1"/>
          </p:nvSpPr>
          <p:spPr bwMode="gray">
            <a:xfrm>
              <a:off x="331788" y="4839858"/>
              <a:ext cx="5421013" cy="183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bg1"/>
                  </a:solidFill>
                  <a:cs typeface="Arial" charset="0"/>
                </a:rPr>
                <a:t>© 2014 Fair Isaac Corporation. Confidential. </a:t>
              </a:r>
              <a:br>
                <a:rPr lang="en-US" sz="700" dirty="0">
                  <a:solidFill>
                    <a:schemeClr val="bg1"/>
                  </a:solidFill>
                  <a:cs typeface="Arial" charset="0"/>
                </a:rPr>
              </a:br>
              <a:r>
                <a:rPr lang="en-US" sz="700" dirty="0">
                  <a:solidFill>
                    <a:schemeClr val="bg1"/>
                  </a:solidFill>
                  <a:cs typeface="Arial" charset="0"/>
                </a:rPr>
                <a:t>This presentation is provided for the recipient only and cannot be reproduced or shared without Fair Isaac Corporation’s express consent.</a:t>
              </a:r>
            </a:p>
          </p:txBody>
        </p:sp>
      </p:grpSp>
      <p:sp>
        <p:nvSpPr>
          <p:cNvPr id="5122" name="Rectangle 2"/>
          <p:cNvSpPr>
            <a:spLocks noGrp="1" noChangeArrowheads="1"/>
          </p:cNvSpPr>
          <p:nvPr userDrawn="1">
            <p:ph type="ctrTitle" sz="quarter" hasCustomPrompt="1"/>
          </p:nvPr>
        </p:nvSpPr>
        <p:spPr bwMode="white">
          <a:xfrm>
            <a:off x="331787" y="1853211"/>
            <a:ext cx="6069013" cy="775597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FICO Corporate Template</a:t>
            </a:r>
            <a:br>
              <a:rPr lang="en-US" dirty="0"/>
            </a:br>
            <a:r>
              <a:rPr lang="en-US" dirty="0"/>
              <a:t>Title of Presentation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sz="quarter" idx="1" hasCustomPrompt="1"/>
          </p:nvPr>
        </p:nvSpPr>
        <p:spPr bwMode="white">
          <a:xfrm>
            <a:off x="331787" y="2680807"/>
            <a:ext cx="6069013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331788" y="3340751"/>
            <a:ext cx="2868612" cy="2215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7" name="Text Placeholder 6"/>
          <p:cNvSpPr>
            <a:spLocks noGrp="1"/>
          </p:cNvSpPr>
          <p:nvPr userDrawn="1">
            <p:ph type="body" sz="quarter" idx="12" hasCustomPrompt="1"/>
          </p:nvPr>
        </p:nvSpPr>
        <p:spPr bwMode="white">
          <a:xfrm>
            <a:off x="3529963" y="3340751"/>
            <a:ext cx="2870837" cy="2215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8825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2" name="Group 1"/>
            <p:cNvGrpSpPr/>
            <p:nvPr userDrawn="1"/>
          </p:nvGrpSpPr>
          <p:grpSpPr bwMode="gray"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0" y="0"/>
                <a:ext cx="9144000" cy="51435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7613651" y="341535"/>
                <a:ext cx="1320800" cy="470535"/>
              </a:xfrm>
              <a:prstGeom prst="rect">
                <a:avLst/>
              </a:prstGeom>
            </p:spPr>
          </p:pic>
        </p:grpSp>
        <p:sp>
          <p:nvSpPr>
            <p:cNvPr id="15" name="Text Box 38"/>
            <p:cNvSpPr txBox="1">
              <a:spLocks noChangeArrowheads="1"/>
            </p:cNvSpPr>
            <p:nvPr userDrawn="1"/>
          </p:nvSpPr>
          <p:spPr bwMode="gray">
            <a:xfrm>
              <a:off x="331788" y="4839858"/>
              <a:ext cx="5421013" cy="183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bg1"/>
                  </a:solidFill>
                  <a:cs typeface="Arial" charset="0"/>
                </a:rPr>
                <a:t>© 2014 Fair Isaac Corporation. Confidential. </a:t>
              </a:r>
              <a:br>
                <a:rPr lang="en-US" sz="700" dirty="0">
                  <a:solidFill>
                    <a:schemeClr val="bg1"/>
                  </a:solidFill>
                  <a:cs typeface="Arial" charset="0"/>
                </a:rPr>
              </a:br>
              <a:r>
                <a:rPr lang="en-US" sz="700" dirty="0">
                  <a:solidFill>
                    <a:schemeClr val="bg1"/>
                  </a:solidFill>
                  <a:cs typeface="Arial" charset="0"/>
                </a:rPr>
                <a:t>This presentation is provided for the recipient only and cannot be reproduced or shared without Fair Isaac Corporation’s express consent.</a:t>
              </a:r>
            </a:p>
          </p:txBody>
        </p:sp>
      </p:grpSp>
      <p:sp>
        <p:nvSpPr>
          <p:cNvPr id="5122" name="Rectangle 2"/>
          <p:cNvSpPr>
            <a:spLocks noGrp="1" noChangeArrowheads="1"/>
          </p:cNvSpPr>
          <p:nvPr userDrawn="1">
            <p:ph type="ctrTitle" sz="quarter" hasCustomPrompt="1"/>
          </p:nvPr>
        </p:nvSpPr>
        <p:spPr bwMode="white">
          <a:xfrm>
            <a:off x="331787" y="1853211"/>
            <a:ext cx="6069013" cy="775597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FICO Corporate Template</a:t>
            </a:r>
            <a:br>
              <a:rPr lang="en-US" dirty="0"/>
            </a:br>
            <a:r>
              <a:rPr lang="en-US" dirty="0"/>
              <a:t>Title of Presentation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sz="quarter" idx="1" hasCustomPrompt="1"/>
          </p:nvPr>
        </p:nvSpPr>
        <p:spPr bwMode="white">
          <a:xfrm>
            <a:off x="331788" y="2680807"/>
            <a:ext cx="60690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331786" y="3337560"/>
            <a:ext cx="2042410" cy="1930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" name="Text Placeholder 6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5120390" y="3337560"/>
            <a:ext cx="2042410" cy="1930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9" name="Text Placeholder 6"/>
          <p:cNvSpPr>
            <a:spLocks noGrp="1"/>
          </p:cNvSpPr>
          <p:nvPr userDrawn="1">
            <p:ph type="body" sz="quarter" idx="13" hasCustomPrompt="1"/>
          </p:nvPr>
        </p:nvSpPr>
        <p:spPr bwMode="white">
          <a:xfrm>
            <a:off x="2726088" y="3337560"/>
            <a:ext cx="2042410" cy="1930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2213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 userDrawn="1"/>
          </p:nvSpPr>
          <p:spPr bwMode="gray">
            <a:xfrm>
              <a:off x="270115" y="797182"/>
              <a:ext cx="1380885" cy="3877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sz="2800" b="1" dirty="0"/>
                <a:t>Agenda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2133601" y="812070"/>
            <a:ext cx="5147094" cy="332399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90000"/>
              </a:lnSpc>
              <a:spcBef>
                <a:spcPts val="1500"/>
              </a:spcBef>
              <a:buClr>
                <a:schemeClr val="bg1"/>
              </a:buClr>
              <a:buSzPct val="60000"/>
              <a:buFont typeface="Arial" panose="020B0604020202020204" pitchFamily="34" charset="0"/>
              <a:buChar char="►"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67580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0" name="Text Box 16"/>
            <p:cNvSpPr txBox="1">
              <a:spLocks noChangeArrowheads="1"/>
            </p:cNvSpPr>
            <p:nvPr userDrawn="1"/>
          </p:nvSpPr>
          <p:spPr bwMode="gray">
            <a:xfrm>
              <a:off x="609600" y="4931421"/>
              <a:ext cx="1752083" cy="9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© 2014 Fair Isaac Corporation. Confidential.</a:t>
              </a:r>
            </a:p>
          </p:txBody>
        </p:sp>
      </p:grpSp>
      <p:sp>
        <p:nvSpPr>
          <p:cNvPr id="9" name="TextBox 8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613651" y="341535"/>
            <a:ext cx="1320800" cy="470535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 userDrawn="1">
            <p:ph type="ctrTitle" sz="quarter" hasCustomPrompt="1"/>
          </p:nvPr>
        </p:nvSpPr>
        <p:spPr bwMode="black">
          <a:xfrm>
            <a:off x="331788" y="2365456"/>
            <a:ext cx="6069012" cy="387798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sz="quarter" idx="1" hasCustomPrompt="1"/>
          </p:nvPr>
        </p:nvSpPr>
        <p:spPr bwMode="black">
          <a:xfrm>
            <a:off x="331788" y="2805253"/>
            <a:ext cx="60690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757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1788" y="255764"/>
            <a:ext cx="8507412" cy="3693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134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85750" lvl="0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/>
              <a:t>Click to edit Master text styles</a:t>
            </a:r>
          </a:p>
          <a:p>
            <a:pPr marL="514350" lvl="1" indent="-228600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80000"/>
              <a:buChar char="►"/>
              <a:tabLst>
                <a:tab pos="3886200" algn="l"/>
              </a:tabLst>
            </a:pPr>
            <a:r>
              <a:rPr lang="en-US"/>
              <a:t>Second level</a:t>
            </a:r>
          </a:p>
          <a:p>
            <a:pPr marL="742950" lvl="2" indent="-217488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Char char="►"/>
            </a:pPr>
            <a:r>
              <a:rPr lang="en-US"/>
              <a:t>Third level</a:t>
            </a:r>
          </a:p>
          <a:p>
            <a:pPr marL="971550" lvl="3" indent="-201613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Char char="►"/>
              <a:tabLst>
                <a:tab pos="971550" algn="l"/>
              </a:tabLst>
            </a:pPr>
            <a:r>
              <a:rPr lang="en-US"/>
              <a:t>Fourth level</a:t>
            </a:r>
          </a:p>
          <a:p>
            <a:pPr marL="1200150" lvl="4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Char char="►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6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1788" y="1123950"/>
            <a:ext cx="8507412" cy="134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85750" lvl="0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dirty="0"/>
              <a:t>Click to edit Master text styles</a:t>
            </a:r>
          </a:p>
          <a:p>
            <a:pPr marL="514350" lvl="1" indent="-228600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80000"/>
              <a:buChar char="►"/>
              <a:tabLst>
                <a:tab pos="3886200" algn="l"/>
              </a:tabLst>
            </a:pPr>
            <a:r>
              <a:rPr lang="en-US" dirty="0"/>
              <a:t>Second level</a:t>
            </a:r>
          </a:p>
          <a:p>
            <a:pPr marL="742950" lvl="2" indent="-217488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Char char="►"/>
            </a:pPr>
            <a:r>
              <a:rPr lang="en-US" dirty="0"/>
              <a:t>Third level</a:t>
            </a:r>
          </a:p>
          <a:p>
            <a:pPr marL="971550" lvl="3" indent="-201613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Char char="►"/>
              <a:tabLst>
                <a:tab pos="971550" algn="l"/>
              </a:tabLst>
            </a:pPr>
            <a:r>
              <a:rPr lang="en-US" dirty="0"/>
              <a:t>Fourth level</a:t>
            </a:r>
          </a:p>
          <a:p>
            <a:pPr marL="1200150" lvl="4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Char char="►"/>
            </a:pPr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1788" y="128016"/>
            <a:ext cx="8507412" cy="369332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331788" y="455084"/>
            <a:ext cx="8507412" cy="2492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890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1788" y="1123950"/>
            <a:ext cx="4005072" cy="134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85750" lvl="0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dirty="0"/>
              <a:t>Click to edit Master text styles</a:t>
            </a:r>
          </a:p>
          <a:p>
            <a:pPr marL="514350" lvl="1" indent="-228600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80000"/>
              <a:buChar char="►"/>
              <a:tabLst>
                <a:tab pos="3886200" algn="l"/>
              </a:tabLst>
            </a:pPr>
            <a:r>
              <a:rPr lang="en-US" dirty="0"/>
              <a:t>Second level</a:t>
            </a:r>
          </a:p>
          <a:p>
            <a:pPr marL="742950" lvl="2" indent="-217488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Char char="►"/>
            </a:pPr>
            <a:r>
              <a:rPr lang="en-US" dirty="0"/>
              <a:t>Third level</a:t>
            </a:r>
          </a:p>
          <a:p>
            <a:pPr marL="971550" lvl="3" indent="-201613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Char char="►"/>
              <a:tabLst>
                <a:tab pos="971550" algn="l"/>
              </a:tabLst>
            </a:pPr>
            <a:r>
              <a:rPr lang="en-US" dirty="0"/>
              <a:t>Fourth level</a:t>
            </a:r>
          </a:p>
          <a:p>
            <a:pPr marL="1200150" lvl="4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Char char="►"/>
            </a:pPr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1788" y="255764"/>
            <a:ext cx="8229600" cy="3693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833474" y="1123950"/>
            <a:ext cx="4005072" cy="138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85750" lvl="0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dirty="0"/>
              <a:t>Click to edit Master text styles</a:t>
            </a:r>
          </a:p>
          <a:p>
            <a:pPr marL="514350" lvl="1" indent="-228600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ct val="80000"/>
              <a:buChar char="►"/>
              <a:tabLst>
                <a:tab pos="3886200" algn="l"/>
              </a:tabLst>
            </a:pPr>
            <a:r>
              <a:rPr lang="en-US" dirty="0"/>
              <a:t>Second level</a:t>
            </a:r>
          </a:p>
          <a:p>
            <a:pPr marL="742950" lvl="2" indent="-217488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Char char="►"/>
            </a:pPr>
            <a:r>
              <a:rPr lang="en-US" dirty="0"/>
              <a:t>Third level</a:t>
            </a:r>
          </a:p>
          <a:p>
            <a:pPr marL="971550" lvl="3" indent="-201613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Char char="►"/>
              <a:tabLst>
                <a:tab pos="971550" algn="l"/>
              </a:tabLst>
            </a:pPr>
            <a:r>
              <a:rPr lang="en-US" dirty="0"/>
              <a:t>Fourth level</a:t>
            </a:r>
          </a:p>
          <a:p>
            <a:pPr marL="1200150" lvl="4" fontAlgn="base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Char char="►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35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1788" y="255764"/>
            <a:ext cx="8229600" cy="3693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070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gray">
          <a:xfrm>
            <a:off x="0" y="1"/>
            <a:ext cx="9144000" cy="819859"/>
            <a:chOff x="0" y="0"/>
            <a:chExt cx="9144000" cy="819859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73"/>
            <a:stretch/>
          </p:blipFill>
          <p:spPr bwMode="gray">
            <a:xfrm>
              <a:off x="0" y="0"/>
              <a:ext cx="9144000" cy="819150"/>
            </a:xfrm>
            <a:prstGeom prst="rect">
              <a:avLst/>
            </a:prstGeom>
          </p:spPr>
        </p:pic>
        <p:sp>
          <p:nvSpPr>
            <p:cNvPr id="9" name="Isosceles Triangle 8"/>
            <p:cNvSpPr>
              <a:spLocks noChangeAspect="1"/>
            </p:cNvSpPr>
            <p:nvPr userDrawn="1"/>
          </p:nvSpPr>
          <p:spPr bwMode="gray">
            <a:xfrm>
              <a:off x="384477" y="732415"/>
              <a:ext cx="101435" cy="87444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ts val="660"/>
                </a:spcBef>
                <a:spcAft>
                  <a:spcPts val="66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1788" y="283464"/>
            <a:ext cx="850741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accent5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>
              <a:solidFill>
                <a:schemeClr val="accent5"/>
              </a:solidFill>
            </a:endParaRPr>
          </a:p>
        </p:txBody>
      </p:sp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8301460" y="4814313"/>
            <a:ext cx="551075" cy="1958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black">
          <a:xfrm>
            <a:off x="0" y="5086350"/>
            <a:ext cx="9144000" cy="5715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660"/>
              </a:spcBef>
              <a:spcAft>
                <a:spcPts val="66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31788" y="1124712"/>
            <a:ext cx="8507412" cy="1349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01FCA6-BA2F-6E42-A894-BAEA85723D15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513125" y="54994"/>
            <a:ext cx="598174" cy="6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24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0350" indent="-26035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80000"/>
        <a:buFont typeface="Arial" pitchFamily="34" charset="0"/>
        <a:buChar char="►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00025" algn="l" defTabSz="914400" rtl="0" eaLnBrk="1" latinLnBrk="0" hangingPunct="1">
        <a:lnSpc>
          <a:spcPct val="90000"/>
        </a:lnSpc>
        <a:spcBef>
          <a:spcPts val="300"/>
        </a:spcBef>
        <a:buClr>
          <a:schemeClr val="bg2"/>
        </a:buClr>
        <a:buSzPct val="80000"/>
        <a:buFont typeface="Arial" pitchFamily="34" charset="0"/>
        <a:buChar char="►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704850" indent="-174625" algn="l" defTabSz="914400" rtl="0" eaLnBrk="1" latinLnBrk="0" hangingPunct="1">
        <a:lnSpc>
          <a:spcPct val="90000"/>
        </a:lnSpc>
        <a:spcBef>
          <a:spcPts val="300"/>
        </a:spcBef>
        <a:buClr>
          <a:schemeClr val="bg2">
            <a:lumMod val="60000"/>
            <a:lumOff val="40000"/>
          </a:schemeClr>
        </a:buClr>
        <a:buSzPct val="80000"/>
        <a:buFont typeface="Arial" pitchFamily="34" charset="0"/>
        <a:buChar char="►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39800" indent="-174625" algn="l" defTabSz="914400" rtl="0" eaLnBrk="1" latinLnBrk="0" hangingPunct="1">
        <a:lnSpc>
          <a:spcPct val="90000"/>
        </a:lnSpc>
        <a:spcBef>
          <a:spcPts val="300"/>
        </a:spcBef>
        <a:buClr>
          <a:schemeClr val="bg2">
            <a:lumMod val="60000"/>
            <a:lumOff val="40000"/>
          </a:schemeClr>
        </a:buClr>
        <a:buSzPct val="80000"/>
        <a:buFont typeface="Arial" pitchFamily="34" charset="0"/>
        <a:buChar char="►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174750" indent="-192088" algn="l" defTabSz="914400" rtl="0" eaLnBrk="1" latinLnBrk="0" hangingPunct="1">
        <a:lnSpc>
          <a:spcPct val="90000"/>
        </a:lnSpc>
        <a:spcBef>
          <a:spcPts val="300"/>
        </a:spcBef>
        <a:buClr>
          <a:schemeClr val="bg2">
            <a:lumMod val="60000"/>
            <a:lumOff val="40000"/>
          </a:schemeClr>
        </a:buClr>
        <a:buSzPct val="80000"/>
        <a:buFont typeface="Arial" pitchFamily="34" charset="0"/>
        <a:buChar char="►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lcourse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5.-Getting-hard-core" TargetMode="External"/><Relationship Id="rId2" Type="http://schemas.openxmlformats.org/officeDocument/2006/relationships/hyperlink" Target="https://mlcourse.ai/articles/topic1-exploratory-data-analysis-with-pandas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owardsdatascience.com/data-cleaning-in-python-the-ultimate-guide-2020-c63b88bf0a0d" TargetMode="External"/><Relationship Id="rId4" Type="http://schemas.openxmlformats.org/officeDocument/2006/relationships/hyperlink" Target="https://www.kaggle.com/c/house-prices-advanced-regression-techniqu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itriiDenisov/mlcourse_dubai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2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31787" y="2241010"/>
            <a:ext cx="6722858" cy="387798"/>
          </a:xfrm>
        </p:spPr>
        <p:txBody>
          <a:bodyPr/>
          <a:lstStyle/>
          <a:p>
            <a:r>
              <a:rPr lang="en-GB" dirty="0"/>
              <a:t>Exploratory data analysis with Pandas</a:t>
            </a:r>
            <a:endParaRPr lang="en-US" dirty="0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1787" y="2680807"/>
            <a:ext cx="6069013" cy="276999"/>
          </a:xfrm>
        </p:spPr>
        <p:txBody>
          <a:bodyPr/>
          <a:lstStyle/>
          <a:p>
            <a:r>
              <a:rPr lang="en-GB" u="sng" dirty="0">
                <a:hlinkClick r:id="rId3"/>
              </a:rPr>
              <a:t>mlcourse.ai</a:t>
            </a:r>
            <a:r>
              <a:rPr lang="en-GB" dirty="0"/>
              <a:t> –Machine Learning Course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788" y="3185137"/>
            <a:ext cx="6069012" cy="443198"/>
          </a:xfrm>
        </p:spPr>
        <p:txBody>
          <a:bodyPr/>
          <a:lstStyle/>
          <a:p>
            <a:r>
              <a:rPr lang="en-US" b="1" dirty="0"/>
              <a:t>Yuri Chekalin</a:t>
            </a:r>
          </a:p>
          <a:p>
            <a:r>
              <a:rPr lang="en-GB" dirty="0"/>
              <a:t>Open Data Science Community (https://</a:t>
            </a:r>
            <a:r>
              <a:rPr lang="en-GB" dirty="0" err="1"/>
              <a:t>ods.ai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F306A-07BE-1846-A901-612E1E71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7382933" cy="16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4EA-040F-0E4E-BC50-D501DD55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255764"/>
            <a:ext cx="8507412" cy="369332"/>
          </a:xfrm>
        </p:spPr>
        <p:txBody>
          <a:bodyPr/>
          <a:lstStyle/>
          <a:p>
            <a:r>
              <a:rPr lang="en-US" dirty="0"/>
              <a:t>Data cleaning concepts: </a:t>
            </a:r>
            <a:r>
              <a:rPr lang="en-GB" dirty="0"/>
              <a:t>Outliers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5394-9495-2A4B-B19B-EB4F59A8E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787" y="1124712"/>
            <a:ext cx="8613429" cy="2616101"/>
          </a:xfrm>
        </p:spPr>
        <p:txBody>
          <a:bodyPr/>
          <a:lstStyle/>
          <a:p>
            <a:r>
              <a:rPr lang="en-GB" sz="2200" dirty="0"/>
              <a:t>Easy to find (standard plots and functions)</a:t>
            </a:r>
          </a:p>
          <a:p>
            <a:r>
              <a:rPr lang="en-GB" sz="2200" dirty="0"/>
              <a:t>Should be treated based upon the problem, dataset and the project goal</a:t>
            </a:r>
          </a:p>
          <a:p>
            <a:endParaRPr lang="en-GB" sz="2200" dirty="0"/>
          </a:p>
          <a:p>
            <a:r>
              <a:rPr lang="en-GB" sz="2200" dirty="0"/>
              <a:t>Sometimes outliers is what you actually need! Examples:</a:t>
            </a:r>
          </a:p>
          <a:p>
            <a:pPr lvl="1"/>
            <a:r>
              <a:rPr lang="en-GB" sz="2000" dirty="0"/>
              <a:t>Payment fraud detection </a:t>
            </a:r>
          </a:p>
          <a:p>
            <a:pPr lvl="1"/>
            <a:r>
              <a:rPr lang="en-GB" sz="2000" dirty="0"/>
              <a:t>Network security breach detection </a:t>
            </a:r>
          </a:p>
        </p:txBody>
      </p:sp>
    </p:spTree>
    <p:extLst>
      <p:ext uri="{BB962C8B-B14F-4D97-AF65-F5344CB8AC3E}">
        <p14:creationId xmlns:p14="http://schemas.microsoft.com/office/powerpoint/2010/main" val="41338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4EA-040F-0E4E-BC50-D501DD55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255764"/>
            <a:ext cx="8507412" cy="369332"/>
          </a:xfrm>
        </p:spPr>
        <p:txBody>
          <a:bodyPr/>
          <a:lstStyle/>
          <a:p>
            <a:r>
              <a:rPr lang="en-US" dirty="0"/>
              <a:t>Data cleaning concepts: </a:t>
            </a:r>
            <a:r>
              <a:rPr lang="en-GB" dirty="0"/>
              <a:t>Skewness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5394-9495-2A4B-B19B-EB4F59A8E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787" y="1124712"/>
            <a:ext cx="8613429" cy="1221873"/>
          </a:xfrm>
        </p:spPr>
        <p:txBody>
          <a:bodyPr/>
          <a:lstStyle/>
          <a:p>
            <a:r>
              <a:rPr lang="en-GB" sz="2200" dirty="0"/>
              <a:t>Normally distributed variables are better predictors</a:t>
            </a:r>
          </a:p>
          <a:p>
            <a:endParaRPr lang="en-GB" sz="2200" dirty="0"/>
          </a:p>
          <a:p>
            <a:r>
              <a:rPr lang="en-GB" sz="2200" dirty="0"/>
              <a:t>Logarithmic transformation </a:t>
            </a:r>
            <a:r>
              <a:rPr lang="en-GB" sz="2200" i="1" dirty="0"/>
              <a:t>y = log(x) </a:t>
            </a:r>
            <a:r>
              <a:rPr lang="en-GB" sz="2200" dirty="0"/>
              <a:t>often helps</a:t>
            </a:r>
          </a:p>
        </p:txBody>
      </p:sp>
    </p:spTree>
    <p:extLst>
      <p:ext uri="{BB962C8B-B14F-4D97-AF65-F5344CB8AC3E}">
        <p14:creationId xmlns:p14="http://schemas.microsoft.com/office/powerpoint/2010/main" val="2503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4EA-040F-0E4E-BC50-D501DD55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255764"/>
            <a:ext cx="8507412" cy="369332"/>
          </a:xfrm>
        </p:spPr>
        <p:txBody>
          <a:bodyPr/>
          <a:lstStyle/>
          <a:p>
            <a:r>
              <a:rPr lang="en-US" dirty="0"/>
              <a:t>Data cleaning concepts: </a:t>
            </a:r>
            <a:r>
              <a:rPr lang="en-GB" dirty="0"/>
              <a:t>Repetitions &amp; duplicates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5394-9495-2A4B-B19B-EB4F59A8E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787" y="1124712"/>
            <a:ext cx="8613429" cy="3257815"/>
          </a:xfrm>
        </p:spPr>
        <p:txBody>
          <a:bodyPr/>
          <a:lstStyle/>
          <a:p>
            <a:r>
              <a:rPr lang="en-GB" sz="2200" dirty="0"/>
              <a:t>Repetitions require further investigation within data source</a:t>
            </a:r>
          </a:p>
          <a:p>
            <a:r>
              <a:rPr lang="en-GB" sz="2200" dirty="0"/>
              <a:t>Possibilities</a:t>
            </a:r>
          </a:p>
          <a:p>
            <a:pPr lvl="1"/>
            <a:r>
              <a:rPr lang="en-GB" sz="2000" dirty="0"/>
              <a:t>Unnecessary characteristic</a:t>
            </a:r>
          </a:p>
          <a:p>
            <a:pPr lvl="1"/>
            <a:r>
              <a:rPr lang="en-GB" sz="2000" dirty="0"/>
              <a:t>Top #1 predictor</a:t>
            </a:r>
          </a:p>
          <a:p>
            <a:pPr lvl="1"/>
            <a:r>
              <a:rPr lang="en-GB" sz="2000" dirty="0"/>
              <a:t>Basis of segmentation model</a:t>
            </a:r>
          </a:p>
          <a:p>
            <a:pPr lvl="1"/>
            <a:endParaRPr lang="en-GB" sz="2000" dirty="0"/>
          </a:p>
          <a:p>
            <a:r>
              <a:rPr lang="en-GB" sz="2200" dirty="0"/>
              <a:t>Duplicated columns should be deleted, but double check before!</a:t>
            </a:r>
          </a:p>
          <a:p>
            <a:r>
              <a:rPr lang="en-GB" sz="2200" dirty="0"/>
              <a:t>Duplicated rows should be investigated</a:t>
            </a:r>
          </a:p>
          <a:p>
            <a:pPr lvl="1"/>
            <a:r>
              <a:rPr lang="en-GB" sz="2000" dirty="0"/>
              <a:t>Sometimes you will insert duplicated rows by yourself!</a:t>
            </a:r>
          </a:p>
        </p:txBody>
      </p:sp>
    </p:spTree>
    <p:extLst>
      <p:ext uri="{BB962C8B-B14F-4D97-AF65-F5344CB8AC3E}">
        <p14:creationId xmlns:p14="http://schemas.microsoft.com/office/powerpoint/2010/main" val="102896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4EA-040F-0E4E-BC50-D501DD55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255764"/>
            <a:ext cx="8507412" cy="369332"/>
          </a:xfrm>
        </p:spPr>
        <p:txBody>
          <a:bodyPr/>
          <a:lstStyle/>
          <a:p>
            <a:r>
              <a:rPr lang="en-US" dirty="0"/>
              <a:t>Data cleaning concepts: </a:t>
            </a:r>
            <a:r>
              <a:rPr lang="en-GB" dirty="0"/>
              <a:t>Inconsistent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5394-9495-2A4B-B19B-EB4F59A8E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787" y="1124712"/>
            <a:ext cx="8613429" cy="1995931"/>
          </a:xfrm>
        </p:spPr>
        <p:txBody>
          <a:bodyPr/>
          <a:lstStyle/>
          <a:p>
            <a:r>
              <a:rPr lang="en-GB" sz="2200" dirty="0"/>
              <a:t>Capitalization (‘Bad’, ‘BAD’, ‘bad’) – to be lowercased</a:t>
            </a:r>
          </a:p>
          <a:p>
            <a:r>
              <a:rPr lang="en-GB" sz="2200" dirty="0"/>
              <a:t>Wrong data formats – find and correct</a:t>
            </a:r>
            <a:endParaRPr lang="en-GB" sz="2000" dirty="0"/>
          </a:p>
          <a:p>
            <a:r>
              <a:rPr lang="en-GB" sz="2200" dirty="0"/>
              <a:t>Wrong encoding for categorical vars: </a:t>
            </a:r>
          </a:p>
          <a:p>
            <a:pPr lvl="1"/>
            <a:r>
              <a:rPr lang="en-GB" sz="2000" dirty="0"/>
              <a:t>Ex. Gender can be: ‘M/F’, ‘Male/Female’, ‘0/1’, ‘1/0’, ‘0/1/2’)</a:t>
            </a:r>
          </a:p>
          <a:p>
            <a:r>
              <a:rPr lang="en-GB" sz="2200" dirty="0"/>
              <a:t>Addresses encoded in one string</a:t>
            </a:r>
          </a:p>
        </p:txBody>
      </p:sp>
    </p:spTree>
    <p:extLst>
      <p:ext uri="{BB962C8B-B14F-4D97-AF65-F5344CB8AC3E}">
        <p14:creationId xmlns:p14="http://schemas.microsoft.com/office/powerpoint/2010/main" val="38123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4EA-040F-0E4E-BC50-D501DD55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255764"/>
            <a:ext cx="8507412" cy="369332"/>
          </a:xfrm>
        </p:spPr>
        <p:txBody>
          <a:bodyPr/>
          <a:lstStyle/>
          <a:p>
            <a:r>
              <a:rPr lang="en-US" dirty="0"/>
              <a:t>Resources used 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5394-9495-2A4B-B19B-EB4F59A8E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787" y="1124712"/>
            <a:ext cx="8613429" cy="3647152"/>
          </a:xfrm>
        </p:spPr>
        <p:txBody>
          <a:bodyPr/>
          <a:lstStyle/>
          <a:p>
            <a:r>
              <a:rPr lang="en-GB" sz="2200" dirty="0" err="1"/>
              <a:t>MLCourse.AI</a:t>
            </a:r>
            <a:r>
              <a:rPr lang="en-GB" sz="2200" dirty="0"/>
              <a:t> lecture #1: </a:t>
            </a:r>
            <a:br>
              <a:rPr lang="en-GB" sz="2200" dirty="0"/>
            </a:br>
            <a:r>
              <a:rPr lang="en-GB" dirty="0">
                <a:hlinkClick r:id="rId2"/>
              </a:rPr>
              <a:t>https://mlcourse.ai/articles/topic1-exploratory-data-analysis-with-pandas/</a:t>
            </a:r>
            <a:endParaRPr lang="en-GB" dirty="0"/>
          </a:p>
          <a:p>
            <a:r>
              <a:rPr lang="en-GB" sz="2200" dirty="0"/>
              <a:t>Notebook ”Comprehensive data exploration with Python”:</a:t>
            </a:r>
            <a:br>
              <a:rPr lang="en-GB" dirty="0"/>
            </a:br>
            <a:r>
              <a:rPr lang="en-GB" dirty="0">
                <a:hlinkClick r:id="rId3"/>
              </a:rPr>
              <a:t>https://www.kaggle.com/pmarcelino/comprehensive-data-exploration-with-python#5.-Getting-hard-core</a:t>
            </a:r>
            <a:endParaRPr lang="en-GB" dirty="0"/>
          </a:p>
          <a:p>
            <a:r>
              <a:rPr lang="en-GB" sz="2200" dirty="0"/>
              <a:t>Kaggle competition “House Prices: Advanced Regression Techniques”: </a:t>
            </a:r>
            <a:br>
              <a:rPr lang="en-GB" dirty="0"/>
            </a:br>
            <a:r>
              <a:rPr lang="en-GB" dirty="0">
                <a:hlinkClick r:id="rId4"/>
              </a:rPr>
              <a:t>https://www.kaggle.com/c/house-prices-advanced-regression-techniques</a:t>
            </a:r>
            <a:endParaRPr lang="en-GB" dirty="0"/>
          </a:p>
          <a:p>
            <a:r>
              <a:rPr lang="en-GB" sz="2200" dirty="0"/>
              <a:t>Article “Data Cleaning in Python: the Ultimate Guide (2020)”:</a:t>
            </a:r>
            <a:br>
              <a:rPr lang="en-GB" dirty="0"/>
            </a:br>
            <a:r>
              <a:rPr lang="en-GB" dirty="0">
                <a:hlinkClick r:id="rId5"/>
              </a:rPr>
              <a:t>https://towardsdatascience.com/data-cleaning-in-python-the-ultimate-guide-2020-c63b88bf0a0d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9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3"/>
          <p:cNvSpPr>
            <a:spLocks noGrp="1" noChangeArrowheads="1"/>
          </p:cNvSpPr>
          <p:nvPr>
            <p:ph type="ctrTitle" sz="quarter"/>
          </p:nvPr>
        </p:nvSpPr>
        <p:spPr>
          <a:xfrm>
            <a:off x="331786" y="2046317"/>
            <a:ext cx="6071616" cy="6206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786" y="3340361"/>
            <a:ext cx="6071616" cy="110799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Yuri Chekalin</a:t>
            </a:r>
          </a:p>
          <a:p>
            <a:r>
              <a:rPr lang="en-GB" dirty="0" err="1">
                <a:solidFill>
                  <a:schemeClr val="bg1"/>
                </a:solidFill>
              </a:rPr>
              <a:t>YChekalin@gmail.com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Mob. 054 441 6388</a:t>
            </a:r>
          </a:p>
          <a:p>
            <a:r>
              <a:rPr lang="en-GB" dirty="0">
                <a:solidFill>
                  <a:schemeClr val="bg1"/>
                </a:solidFill>
              </a:rPr>
              <a:t>WhatsApp: +7 985 226 6049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A2670-D99C-2446-8D7B-47890C770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74" y="0"/>
            <a:ext cx="3559399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CE3A2-BE7A-1640-A1D1-143B80F65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66" y="1049314"/>
            <a:ext cx="1582972" cy="16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5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2FF204-E7DE-DA44-82A6-844090C39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601" y="282222"/>
            <a:ext cx="6477662" cy="4613571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Exploratory data analysis with Pandas</a:t>
            </a:r>
            <a:endParaRPr lang="en-US" b="1" dirty="0"/>
          </a:p>
          <a:p>
            <a:r>
              <a:rPr lang="en-US" dirty="0"/>
              <a:t>EDA: investigating the data</a:t>
            </a:r>
          </a:p>
          <a:p>
            <a:r>
              <a:rPr lang="en-US" dirty="0"/>
              <a:t>Churn prediction problem in Telecoms</a:t>
            </a:r>
          </a:p>
          <a:p>
            <a:r>
              <a:rPr lang="en-US" dirty="0"/>
              <a:t>NumPy and Pandas data types</a:t>
            </a:r>
          </a:p>
          <a:p>
            <a:r>
              <a:rPr lang="en-US" dirty="0"/>
              <a:t>Main Pandas features (Jupyter Notebook)</a:t>
            </a:r>
          </a:p>
          <a:p>
            <a:r>
              <a:rPr lang="en-US" dirty="0"/>
              <a:t>Building prediction model (Jupyter Notebook)</a:t>
            </a:r>
          </a:p>
          <a:p>
            <a:r>
              <a:rPr lang="en-US" dirty="0"/>
              <a:t>Data cleaning concepts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Download this lecture at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https://github.com/DmitriiDenisov/mlcourse_dubai</a:t>
            </a:r>
            <a:r>
              <a:rPr lang="en-US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2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4EA-040F-0E4E-BC50-D501DD55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investigating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5394-9495-2A4B-B19B-EB4F59A8E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787" y="1124712"/>
            <a:ext cx="8613429" cy="3582519"/>
          </a:xfrm>
        </p:spPr>
        <p:txBody>
          <a:bodyPr/>
          <a:lstStyle/>
          <a:p>
            <a:r>
              <a:rPr lang="en-US" dirty="0"/>
              <a:t>Don’t underestimate data exploration!</a:t>
            </a:r>
          </a:p>
          <a:p>
            <a:r>
              <a:rPr lang="en-US" dirty="0"/>
              <a:t>What means ”to know your data”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Dataset size and variable types</a:t>
            </a:r>
          </a:p>
          <a:p>
            <a:pPr lvl="1"/>
            <a:r>
              <a:rPr lang="en-GB" dirty="0"/>
              <a:t>Distributions of variables</a:t>
            </a:r>
          </a:p>
          <a:p>
            <a:pPr lvl="1"/>
            <a:r>
              <a:rPr lang="en-GB" dirty="0"/>
              <a:t>Noise level (how clean is the data)</a:t>
            </a:r>
          </a:p>
          <a:p>
            <a:pPr lvl="1"/>
            <a:r>
              <a:rPr lang="en-GB" dirty="0"/>
              <a:t>Predictive power of variables and correlations</a:t>
            </a:r>
          </a:p>
          <a:p>
            <a:r>
              <a:rPr lang="en-GB" dirty="0"/>
              <a:t>EDA will allow you to plan next steps</a:t>
            </a:r>
          </a:p>
          <a:p>
            <a:r>
              <a:rPr lang="en-GB" dirty="0"/>
              <a:t>Sometimes investigation results show that data is simply not good enough</a:t>
            </a:r>
          </a:p>
          <a:p>
            <a:r>
              <a:rPr lang="en-US" dirty="0"/>
              <a:t>EDA can be based on numbers or visuals </a:t>
            </a:r>
          </a:p>
          <a:p>
            <a:r>
              <a:rPr lang="en-US" dirty="0"/>
              <a:t>EDA helps in model reporting</a:t>
            </a:r>
          </a:p>
        </p:txBody>
      </p:sp>
    </p:spTree>
    <p:extLst>
      <p:ext uri="{BB962C8B-B14F-4D97-AF65-F5344CB8AC3E}">
        <p14:creationId xmlns:p14="http://schemas.microsoft.com/office/powerpoint/2010/main" val="378210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4EA-040F-0E4E-BC50-D501DD55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prediction problem in Telecoms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5394-9495-2A4B-B19B-EB4F59A8E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787" y="1124712"/>
            <a:ext cx="8613429" cy="3728713"/>
          </a:xfrm>
        </p:spPr>
        <p:txBody>
          <a:bodyPr/>
          <a:lstStyle/>
          <a:p>
            <a:r>
              <a:rPr lang="en-GB" dirty="0"/>
              <a:t>“Churn” can be defined differently, this need to be agreed in advance</a:t>
            </a:r>
          </a:p>
          <a:p>
            <a:pPr lvl="1"/>
            <a:r>
              <a:rPr lang="en-GB" dirty="0"/>
              <a:t>voluntary attrition, operator switch </a:t>
            </a:r>
          </a:p>
          <a:p>
            <a:pPr lvl="1"/>
            <a:r>
              <a:rPr lang="en-GB" dirty="0"/>
              <a:t>silent churn, not using account</a:t>
            </a:r>
          </a:p>
          <a:p>
            <a:pPr lvl="1"/>
            <a:r>
              <a:rPr lang="en-GB" dirty="0"/>
              <a:t>case of labelled data</a:t>
            </a:r>
          </a:p>
          <a:p>
            <a:r>
              <a:rPr lang="en-GB" dirty="0"/>
              <a:t>Churn prediction goals:</a:t>
            </a:r>
          </a:p>
          <a:p>
            <a:pPr lvl="1"/>
            <a:r>
              <a:rPr lang="en-GB" dirty="0"/>
              <a:t>Business goal is skipped (but normally – to decrease the churn)</a:t>
            </a:r>
          </a:p>
          <a:p>
            <a:pPr lvl="1"/>
            <a:r>
              <a:rPr lang="en-GB" dirty="0"/>
              <a:t>Technical goal - to explore the data, get insights and build prediction model</a:t>
            </a:r>
          </a:p>
          <a:p>
            <a:r>
              <a:rPr lang="en-GB" dirty="0"/>
              <a:t>Given dataset parameters</a:t>
            </a:r>
          </a:p>
          <a:p>
            <a:pPr lvl="1"/>
            <a:r>
              <a:rPr lang="en-GB" dirty="0"/>
              <a:t>Data is cleaned and ready to be used in prediction (never expect this in real life)</a:t>
            </a:r>
          </a:p>
          <a:p>
            <a:pPr lvl="1"/>
            <a:r>
              <a:rPr lang="en-GB" dirty="0"/>
              <a:t>“Churn” is defined (labelled data)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5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4EA-040F-0E4E-BC50-D501DD55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categories in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5394-9495-2A4B-B19B-EB4F59A8E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787" y="1124712"/>
            <a:ext cx="8613429" cy="358098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Variables predictive science perspective:</a:t>
            </a:r>
          </a:p>
          <a:p>
            <a:r>
              <a:rPr lang="en-GB" dirty="0"/>
              <a:t>Numeric (Continuous) - Type Float, Integer</a:t>
            </a:r>
          </a:p>
          <a:p>
            <a:r>
              <a:rPr lang="en-GB" dirty="0"/>
              <a:t>Categorical - String</a:t>
            </a:r>
          </a:p>
          <a:p>
            <a:r>
              <a:rPr lang="en-GB" dirty="0"/>
              <a:t>Ordinal - String, Integer</a:t>
            </a:r>
          </a:p>
          <a:p>
            <a:r>
              <a:rPr lang="en-GB" dirty="0"/>
              <a:t>Binary - Boolean, Integer, String</a:t>
            </a:r>
          </a:p>
          <a:p>
            <a:r>
              <a:rPr lang="en-GB" dirty="0"/>
              <a:t>Date/time</a:t>
            </a:r>
          </a:p>
          <a:p>
            <a:endParaRPr lang="en-GB" dirty="0"/>
          </a:p>
          <a:p>
            <a:r>
              <a:rPr lang="en-GB" dirty="0"/>
              <a:t>Target – any (depending on the problem)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5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4EA-040F-0E4E-BC50-D501DD55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and Pandas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5394-9495-2A4B-B19B-EB4F59A8E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787" y="1124712"/>
            <a:ext cx="8613429" cy="3296287"/>
          </a:xfrm>
        </p:spPr>
        <p:txBody>
          <a:bodyPr/>
          <a:lstStyle/>
          <a:p>
            <a:r>
              <a:rPr lang="en-GB" dirty="0"/>
              <a:t>Python language has arrays: Lists, ex.: [1, 2, ‘a’, 04-Oct-1975, 3, 4, 5]</a:t>
            </a:r>
          </a:p>
          <a:p>
            <a:r>
              <a:rPr lang="en-GB" dirty="0"/>
              <a:t>NumPy </a:t>
            </a:r>
          </a:p>
          <a:p>
            <a:pPr lvl="1"/>
            <a:r>
              <a:rPr lang="en-GB" dirty="0"/>
              <a:t>Built-in library used for Linear Algebra</a:t>
            </a:r>
          </a:p>
          <a:p>
            <a:pPr lvl="1"/>
            <a:r>
              <a:rPr lang="en-GB" dirty="0"/>
              <a:t>Uses ‘upgraded’ Lists (</a:t>
            </a:r>
            <a:r>
              <a:rPr lang="en-GB" dirty="0" err="1"/>
              <a:t>np.Array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Provides simple statistical features</a:t>
            </a:r>
          </a:p>
          <a:p>
            <a:r>
              <a:rPr lang="en-GB" dirty="0"/>
              <a:t>Pandas</a:t>
            </a:r>
          </a:p>
          <a:p>
            <a:pPr lvl="1"/>
            <a:r>
              <a:rPr lang="en-GB" dirty="0"/>
              <a:t>Uses </a:t>
            </a:r>
            <a:r>
              <a:rPr lang="en-GB" dirty="0" err="1"/>
              <a:t>pd.Series</a:t>
            </a:r>
            <a:r>
              <a:rPr lang="en-GB" dirty="0"/>
              <a:t> (based on </a:t>
            </a:r>
            <a:r>
              <a:rPr lang="en-GB" dirty="0" err="1"/>
              <a:t>np.Arrays</a:t>
            </a:r>
            <a:r>
              <a:rPr lang="en-GB" dirty="0"/>
              <a:t>) and </a:t>
            </a:r>
            <a:r>
              <a:rPr lang="en-GB" dirty="0" err="1"/>
              <a:t>DataFrames</a:t>
            </a:r>
            <a:r>
              <a:rPr lang="en-GB" dirty="0"/>
              <a:t> (sets of Series)</a:t>
            </a:r>
          </a:p>
          <a:p>
            <a:pPr lvl="1"/>
            <a:r>
              <a:rPr lang="en-GB" dirty="0" err="1"/>
              <a:t>DataFrame</a:t>
            </a:r>
            <a:r>
              <a:rPr lang="en-GB" dirty="0"/>
              <a:t> is the best data type to be used in for real world statistical data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65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4EA-040F-0E4E-BC50-D501DD55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5394-9495-2A4B-B19B-EB4F59A8E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788" y="2118625"/>
            <a:ext cx="8613429" cy="786369"/>
          </a:xfrm>
        </p:spPr>
        <p:txBody>
          <a:bodyPr/>
          <a:lstStyle/>
          <a:p>
            <a:r>
              <a:rPr lang="en-GB" sz="3600" dirty="0"/>
              <a:t>Let’s go coding!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2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4EA-040F-0E4E-BC50-D501DD55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255764"/>
            <a:ext cx="8507412" cy="369332"/>
          </a:xfrm>
        </p:spPr>
        <p:txBody>
          <a:bodyPr/>
          <a:lstStyle/>
          <a:p>
            <a:r>
              <a:rPr lang="en-US" dirty="0"/>
              <a:t>Data cleaning concepts: bad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5394-9495-2A4B-B19B-EB4F59A8E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787" y="1124712"/>
            <a:ext cx="8613429" cy="2597634"/>
          </a:xfrm>
        </p:spPr>
        <p:txBody>
          <a:bodyPr/>
          <a:lstStyle/>
          <a:p>
            <a:pPr marL="60325" indent="0">
              <a:buNone/>
            </a:pPr>
            <a:r>
              <a:rPr lang="en-GB" sz="2200" dirty="0"/>
              <a:t>Bad data types:</a:t>
            </a:r>
          </a:p>
          <a:p>
            <a:r>
              <a:rPr lang="en-GB" sz="2200" dirty="0"/>
              <a:t>Missing values</a:t>
            </a:r>
          </a:p>
          <a:p>
            <a:r>
              <a:rPr lang="en-GB" sz="2200" dirty="0"/>
              <a:t>Irregular data (outliers) </a:t>
            </a:r>
          </a:p>
          <a:p>
            <a:r>
              <a:rPr lang="en-GB" sz="2200" dirty="0"/>
              <a:t>Skewness (not Normal distribution)</a:t>
            </a:r>
          </a:p>
          <a:p>
            <a:r>
              <a:rPr lang="en-GB" sz="2200" dirty="0"/>
              <a:t>Unnecessary data</a:t>
            </a:r>
          </a:p>
          <a:p>
            <a:r>
              <a:rPr lang="en-GB" sz="2200" dirty="0"/>
              <a:t>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736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4EA-040F-0E4E-BC50-D501DD55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concepts: </a:t>
            </a:r>
            <a:r>
              <a:rPr lang="en-GB" dirty="0"/>
              <a:t>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5394-9495-2A4B-B19B-EB4F59A8E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787" y="1124712"/>
            <a:ext cx="8613429" cy="3859518"/>
          </a:xfrm>
        </p:spPr>
        <p:txBody>
          <a:bodyPr/>
          <a:lstStyle/>
          <a:p>
            <a:pPr marL="60325" indent="0">
              <a:buNone/>
            </a:pPr>
            <a:r>
              <a:rPr lang="en-GB" sz="2200" dirty="0"/>
              <a:t>Missing data:</a:t>
            </a:r>
          </a:p>
          <a:p>
            <a:r>
              <a:rPr lang="en-GB" sz="2200" dirty="0"/>
              <a:t>Naming: empty value, missing value, </a:t>
            </a:r>
            <a:r>
              <a:rPr lang="en-GB" sz="2200" dirty="0" err="1"/>
              <a:t>missings</a:t>
            </a:r>
            <a:r>
              <a:rPr lang="en-GB" sz="2200" dirty="0"/>
              <a:t>, Null, </a:t>
            </a:r>
            <a:r>
              <a:rPr lang="en-GB" sz="2200" dirty="0" err="1"/>
              <a:t>NaN</a:t>
            </a:r>
            <a:endParaRPr lang="en-GB" sz="2200" dirty="0"/>
          </a:p>
          <a:p>
            <a:r>
              <a:rPr lang="en-GB" sz="2200" dirty="0"/>
              <a:t>If </a:t>
            </a:r>
            <a:r>
              <a:rPr lang="en-GB" sz="2200" dirty="0" err="1"/>
              <a:t>missings</a:t>
            </a:r>
            <a:r>
              <a:rPr lang="en-GB" sz="2200" dirty="0"/>
              <a:t> have different nature – they need to be marked</a:t>
            </a:r>
          </a:p>
          <a:p>
            <a:r>
              <a:rPr lang="en-GB" sz="2200" dirty="0"/>
              <a:t>Zero values can be ‘masked’ </a:t>
            </a:r>
            <a:r>
              <a:rPr lang="en-GB" sz="2200" dirty="0" err="1"/>
              <a:t>missings</a:t>
            </a:r>
            <a:endParaRPr lang="en-GB" sz="2200" dirty="0"/>
          </a:p>
          <a:p>
            <a:r>
              <a:rPr lang="en-GB" sz="2200" dirty="0"/>
              <a:t>Some model types can not work with </a:t>
            </a:r>
            <a:r>
              <a:rPr lang="en-GB" sz="2200" dirty="0" err="1"/>
              <a:t>missings</a:t>
            </a:r>
            <a:endParaRPr lang="en-GB" sz="2200" dirty="0"/>
          </a:p>
          <a:p>
            <a:r>
              <a:rPr lang="en-GB" sz="2200" dirty="0"/>
              <a:t>What to do with </a:t>
            </a:r>
            <a:r>
              <a:rPr lang="en-GB" sz="2200" dirty="0" err="1"/>
              <a:t>missings</a:t>
            </a:r>
            <a:endParaRPr lang="en-GB" sz="2200" dirty="0"/>
          </a:p>
          <a:p>
            <a:pPr lvl="1"/>
            <a:r>
              <a:rPr lang="en-GB" sz="2000" dirty="0"/>
              <a:t>Delete columns with </a:t>
            </a:r>
            <a:r>
              <a:rPr lang="en-GB" sz="2000" dirty="0" err="1"/>
              <a:t>missings</a:t>
            </a:r>
            <a:endParaRPr lang="en-GB" sz="2000" dirty="0"/>
          </a:p>
          <a:p>
            <a:pPr lvl="1"/>
            <a:r>
              <a:rPr lang="en-GB" sz="2000" dirty="0"/>
              <a:t>Delete rows with </a:t>
            </a:r>
            <a:r>
              <a:rPr lang="en-GB" sz="2000" dirty="0" err="1"/>
              <a:t>missings</a:t>
            </a:r>
            <a:endParaRPr lang="en-GB" sz="2000" dirty="0"/>
          </a:p>
          <a:p>
            <a:pPr lvl="1"/>
            <a:r>
              <a:rPr lang="en-GB" sz="2000" dirty="0"/>
              <a:t>Impute </a:t>
            </a:r>
            <a:r>
              <a:rPr lang="en-GB" sz="2000" dirty="0" err="1"/>
              <a:t>missings</a:t>
            </a:r>
            <a:r>
              <a:rPr lang="en-GB" sz="2000" dirty="0"/>
              <a:t> (ex. Replace by average values)</a:t>
            </a:r>
          </a:p>
          <a:p>
            <a:pPr lvl="1"/>
            <a:r>
              <a:rPr lang="en-GB" sz="2000" dirty="0"/>
              <a:t>Replace </a:t>
            </a:r>
            <a:r>
              <a:rPr lang="en-GB" sz="2000" dirty="0" err="1"/>
              <a:t>missings</a:t>
            </a:r>
            <a:r>
              <a:rPr lang="en-GB" sz="2000" dirty="0"/>
              <a:t> (ex. -999, ‘_MISSING_001’)</a:t>
            </a:r>
          </a:p>
        </p:txBody>
      </p:sp>
    </p:spTree>
    <p:extLst>
      <p:ext uri="{BB962C8B-B14F-4D97-AF65-F5344CB8AC3E}">
        <p14:creationId xmlns:p14="http://schemas.microsoft.com/office/powerpoint/2010/main" val="260473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ICO PPTX Template 2014_16x9">
  <a:themeElements>
    <a:clrScheme name="FICO new colors">
      <a:dk1>
        <a:srgbClr val="003F5F"/>
      </a:dk1>
      <a:lt1>
        <a:sysClr val="window" lastClr="FFFFFF"/>
      </a:lt1>
      <a:dk2>
        <a:srgbClr val="000000"/>
      </a:dk2>
      <a:lt2>
        <a:srgbClr val="1B75BC"/>
      </a:lt2>
      <a:accent1>
        <a:srgbClr val="003F5F"/>
      </a:accent1>
      <a:accent2>
        <a:srgbClr val="1B75BC"/>
      </a:accent2>
      <a:accent3>
        <a:srgbClr val="00ADDC"/>
      </a:accent3>
      <a:accent4>
        <a:srgbClr val="6EBACF"/>
      </a:accent4>
      <a:accent5>
        <a:srgbClr val="85827B"/>
      </a:accent5>
      <a:accent6>
        <a:srgbClr val="CFC9BC"/>
      </a:accent6>
      <a:hlink>
        <a:srgbClr val="B081B6"/>
      </a:hlink>
      <a:folHlink>
        <a:srgbClr val="B8202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ustom Color 1">
      <a:srgbClr val="458F87"/>
    </a:custClr>
    <a:custClr name="Custom Color 2">
      <a:srgbClr val="B2CDCC"/>
    </a:custClr>
    <a:custClr name="Custom Color 3">
      <a:srgbClr val="3D843F"/>
    </a:custClr>
    <a:custClr name="Custom Color 4">
      <a:srgbClr val="692872"/>
    </a:custClr>
    <a:custClr name="Custom Color 5">
      <a:srgbClr val="EE2D33"/>
    </a:custClr>
    <a:custClr name="Custom Color 6">
      <a:srgbClr val="A23F97"/>
    </a:custClr>
    <a:custClr name="Custom Color 7">
      <a:srgbClr val="FFC20E"/>
    </a:custClr>
    <a:custClr name="Custom Color 8">
      <a:srgbClr val="B1D34A"/>
    </a:custClr>
    <a:custClr name="FICO Orange">
      <a:srgbClr val="F8971D"/>
    </a:custClr>
  </a:custClrLst>
</a:theme>
</file>

<file path=ppt/theme/theme2.xml><?xml version="1.0" encoding="utf-8"?>
<a:theme xmlns:a="http://schemas.openxmlformats.org/drawingml/2006/main" name="Office Theme">
  <a:themeElements>
    <a:clrScheme name="FICO new colors">
      <a:dk1>
        <a:srgbClr val="003F5F"/>
      </a:dk1>
      <a:lt1>
        <a:sysClr val="window" lastClr="FFFFFF"/>
      </a:lt1>
      <a:dk2>
        <a:srgbClr val="000000"/>
      </a:dk2>
      <a:lt2>
        <a:srgbClr val="1B75BC"/>
      </a:lt2>
      <a:accent1>
        <a:srgbClr val="003F5F"/>
      </a:accent1>
      <a:accent2>
        <a:srgbClr val="1B75BC"/>
      </a:accent2>
      <a:accent3>
        <a:srgbClr val="00ADDC"/>
      </a:accent3>
      <a:accent4>
        <a:srgbClr val="6EBACF"/>
      </a:accent4>
      <a:accent5>
        <a:srgbClr val="85827B"/>
      </a:accent5>
      <a:accent6>
        <a:srgbClr val="CFC9BC"/>
      </a:accent6>
      <a:hlink>
        <a:srgbClr val="B081B6"/>
      </a:hlink>
      <a:folHlink>
        <a:srgbClr val="B8202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ICO new colors">
      <a:dk1>
        <a:srgbClr val="003F5F"/>
      </a:dk1>
      <a:lt1>
        <a:sysClr val="window" lastClr="FFFFFF"/>
      </a:lt1>
      <a:dk2>
        <a:srgbClr val="000000"/>
      </a:dk2>
      <a:lt2>
        <a:srgbClr val="1B75BC"/>
      </a:lt2>
      <a:accent1>
        <a:srgbClr val="003F5F"/>
      </a:accent1>
      <a:accent2>
        <a:srgbClr val="1B75BC"/>
      </a:accent2>
      <a:accent3>
        <a:srgbClr val="00ADDC"/>
      </a:accent3>
      <a:accent4>
        <a:srgbClr val="6EBACF"/>
      </a:accent4>
      <a:accent5>
        <a:srgbClr val="85827B"/>
      </a:accent5>
      <a:accent6>
        <a:srgbClr val="CFC9BC"/>
      </a:accent6>
      <a:hlink>
        <a:srgbClr val="B081B6"/>
      </a:hlink>
      <a:folHlink>
        <a:srgbClr val="B8202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FICO PPTX Template 2013_16x9_BW_v4</Template>
  <TotalTime>5034</TotalTime>
  <Words>787</Words>
  <Application>Microsoft Macintosh PowerPoint</Application>
  <PresentationFormat>On-screen Show (16:9)</PresentationFormat>
  <Paragraphs>109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FICO PPTX Template 2014_16x9</vt:lpstr>
      <vt:lpstr>Exploratory data analysis with Pandas</vt:lpstr>
      <vt:lpstr>PowerPoint Presentation</vt:lpstr>
      <vt:lpstr>EDA: investigating the data</vt:lpstr>
      <vt:lpstr>Churn prediction problem in Telecoms</vt:lpstr>
      <vt:lpstr>Basic data categories in data science</vt:lpstr>
      <vt:lpstr>NumPy and Pandas data types</vt:lpstr>
      <vt:lpstr>PowerPoint Presentation</vt:lpstr>
      <vt:lpstr>Data cleaning concepts: bad data types</vt:lpstr>
      <vt:lpstr>Data cleaning concepts: Missing values</vt:lpstr>
      <vt:lpstr>Data cleaning concepts: Outliers</vt:lpstr>
      <vt:lpstr>Data cleaning concepts: Skewness</vt:lpstr>
      <vt:lpstr>Data cleaning concepts: Repetitions &amp; duplicates</vt:lpstr>
      <vt:lpstr>Data cleaning concepts: Inconsistent data</vt:lpstr>
      <vt:lpstr>Resources used in this lecture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FICO</dc:creator>
  <cp:keywords>FICO PPT Template 2014</cp:keywords>
  <cp:lastModifiedBy>Yuri Chekalin</cp:lastModifiedBy>
  <cp:revision>382</cp:revision>
  <dcterms:created xsi:type="dcterms:W3CDTF">2013-09-24T20:06:49Z</dcterms:created>
  <dcterms:modified xsi:type="dcterms:W3CDTF">2020-02-25T17:44:08Z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5644</vt:lpwstr>
  </property>
  <property fmtid="{D5CDD505-2E9C-101B-9397-08002B2CF9AE}" pid="3" name="Jive_LatestUserAccountName">
    <vt:lpwstr>MaximSidorov@fico.com</vt:lpwstr>
  </property>
  <property fmtid="{D5CDD505-2E9C-101B-9397-08002B2CF9AE}" pid="4" name="Offisync_ProviderInitializationData">
    <vt:lpwstr>https://jive.fico.com</vt:lpwstr>
  </property>
  <property fmtid="{D5CDD505-2E9C-101B-9397-08002B2CF9AE}" pid="5" name="Offisync_ServerID">
    <vt:lpwstr>b6f14d0d-6b4a-4fe3-a4d6-f29e0a895200</vt:lpwstr>
  </property>
  <property fmtid="{D5CDD505-2E9C-101B-9397-08002B2CF9AE}" pid="6" name="Jive_VersionGuid">
    <vt:lpwstr>917ced1f-8fc6-4137-bf67-404c95522aff</vt:lpwstr>
  </property>
  <property fmtid="{D5CDD505-2E9C-101B-9397-08002B2CF9AE}" pid="7" name="Offisync_UpdateToken">
    <vt:lpwstr>1</vt:lpwstr>
  </property>
</Properties>
</file>