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BD66BEE-476F-4C21-AE2E-B60FEA016201}" type="datetimeFigureOut">
              <a:rPr lang="en-IN" smtClean="0"/>
              <a:t>07-09-2022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290429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BD66BEE-476F-4C21-AE2E-B60FEA01620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47576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BD66BEE-476F-4C21-AE2E-B60FEA01620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4221342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BD66BEE-476F-4C21-AE2E-B60FEA01620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643868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D66BEE-476F-4C21-AE2E-B60FEA01620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1555476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D66BEE-476F-4C21-AE2E-B60FEA016201}"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671520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D66BEE-476F-4C21-AE2E-B60FEA016201}" type="datetimeFigureOut">
              <a:rPr lang="en-IN" smtClean="0"/>
              <a:t>07-09-2022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89598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BD66BEE-476F-4C21-AE2E-B60FEA01620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1137267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BD66BEE-476F-4C21-AE2E-B60FEA01620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18343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66BEE-476F-4C21-AE2E-B60FEA01620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23642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D66BEE-476F-4C21-AE2E-B60FEA01620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135428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D66BEE-476F-4C21-AE2E-B60FEA01620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421076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D66BEE-476F-4C21-AE2E-B60FEA016201}"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210684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D66BEE-476F-4C21-AE2E-B60FEA016201}" type="datetimeFigureOut">
              <a:rPr lang="en-IN" smtClean="0"/>
              <a:t>07-09-2022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534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66BEE-476F-4C21-AE2E-B60FEA016201}" type="datetimeFigureOut">
              <a:rPr lang="en-IN" smtClean="0"/>
              <a:t>07-09-2022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64609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BD66BEE-476F-4C21-AE2E-B60FEA01620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118865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BD66BEE-476F-4C21-AE2E-B60FEA01620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2D0B28-0582-4DA4-BA03-6CFC1E32BB23}" type="slidenum">
              <a:rPr lang="en-IN" smtClean="0"/>
              <a:t>‹#›</a:t>
            </a:fld>
            <a:endParaRPr lang="en-IN"/>
          </a:p>
        </p:txBody>
      </p:sp>
    </p:spTree>
    <p:extLst>
      <p:ext uri="{BB962C8B-B14F-4D97-AF65-F5344CB8AC3E}">
        <p14:creationId xmlns:p14="http://schemas.microsoft.com/office/powerpoint/2010/main" val="373906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BD66BEE-476F-4C21-AE2E-B60FEA016201}" type="datetimeFigureOut">
              <a:rPr lang="en-IN" smtClean="0"/>
              <a:t>07-09-2022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02D0B28-0582-4DA4-BA03-6CFC1E32BB23}" type="slidenum">
              <a:rPr lang="en-IN" smtClean="0"/>
              <a:t>‹#›</a:t>
            </a:fld>
            <a:endParaRPr lang="en-IN"/>
          </a:p>
        </p:txBody>
      </p:sp>
    </p:spTree>
    <p:extLst>
      <p:ext uri="{BB962C8B-B14F-4D97-AF65-F5344CB8AC3E}">
        <p14:creationId xmlns:p14="http://schemas.microsoft.com/office/powerpoint/2010/main" val="2341964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r>
            <a:br>
              <a:rPr lang="en-IN" dirty="0" smtClean="0"/>
            </a:br>
            <a:r>
              <a:rPr lang="en-IN" dirty="0" smtClean="0"/>
              <a:t>Structured query Language</a:t>
            </a:r>
            <a:endParaRPr lang="en-IN" dirty="0"/>
          </a:p>
        </p:txBody>
      </p:sp>
      <p:sp>
        <p:nvSpPr>
          <p:cNvPr id="3" name="Subtitle 2"/>
          <p:cNvSpPr>
            <a:spLocks noGrp="1"/>
          </p:cNvSpPr>
          <p:nvPr>
            <p:ph type="subTitle" idx="1"/>
          </p:nvPr>
        </p:nvSpPr>
        <p:spPr/>
        <p:txBody>
          <a:bodyPr/>
          <a:lstStyle/>
          <a:p>
            <a:r>
              <a:rPr lang="en-US" dirty="0" smtClean="0"/>
              <a:t>Nakul Rathi</a:t>
            </a:r>
            <a:endParaRPr lang="en-IN" dirty="0"/>
          </a:p>
        </p:txBody>
      </p:sp>
    </p:spTree>
    <p:extLst>
      <p:ext uri="{BB962C8B-B14F-4D97-AF65-F5344CB8AC3E}">
        <p14:creationId xmlns:p14="http://schemas.microsoft.com/office/powerpoint/2010/main" val="343102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a:t>
            </a:r>
            <a:r>
              <a:rPr lang="en-IN" dirty="0" smtClean="0"/>
              <a:t>nique key</a:t>
            </a:r>
            <a:endParaRPr lang="en-IN" dirty="0"/>
          </a:p>
        </p:txBody>
      </p:sp>
      <p:sp>
        <p:nvSpPr>
          <p:cNvPr id="3" name="Content Placeholder 2"/>
          <p:cNvSpPr>
            <a:spLocks noGrp="1"/>
          </p:cNvSpPr>
          <p:nvPr>
            <p:ph idx="1"/>
          </p:nvPr>
        </p:nvSpPr>
        <p:spPr/>
        <p:txBody>
          <a:bodyPr/>
          <a:lstStyle/>
          <a:p>
            <a:r>
              <a:rPr lang="en-US" dirty="0"/>
              <a:t>U</a:t>
            </a:r>
            <a:r>
              <a:rPr lang="en-US" dirty="0" smtClean="0"/>
              <a:t>sed whenever you would like to specify that you don’t want to see duplicate data in a given field.</a:t>
            </a:r>
          </a:p>
          <a:p>
            <a:r>
              <a:rPr lang="en-US" dirty="0" smtClean="0"/>
              <a:t>In Unique key you can have null values.</a:t>
            </a:r>
            <a:endParaRPr lang="en-IN" dirty="0"/>
          </a:p>
        </p:txBody>
      </p:sp>
    </p:spTree>
    <p:extLst>
      <p:ext uri="{BB962C8B-B14F-4D97-AF65-F5344CB8AC3E}">
        <p14:creationId xmlns:p14="http://schemas.microsoft.com/office/powerpoint/2010/main" val="130979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6870664"/>
              </p:ext>
            </p:extLst>
          </p:nvPr>
        </p:nvGraphicFramePr>
        <p:xfrm>
          <a:off x="1155700" y="2603500"/>
          <a:ext cx="8824913" cy="341630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103098303"/>
                    </a:ext>
                  </a:extLst>
                </a:gridCol>
                <a:gridCol w="4412456">
                  <a:extLst>
                    <a:ext uri="{9D8B030D-6E8A-4147-A177-3AD203B41FA5}">
                      <a16:colId xmlns:a16="http://schemas.microsoft.com/office/drawing/2014/main" val="611994598"/>
                    </a:ext>
                  </a:extLst>
                </a:gridCol>
              </a:tblGrid>
              <a:tr h="305721">
                <a:tc>
                  <a:txBody>
                    <a:bodyPr/>
                    <a:lstStyle/>
                    <a:p>
                      <a:r>
                        <a:rPr lang="en-US" dirty="0" smtClean="0"/>
                        <a:t>String, Date, and Time data types</a:t>
                      </a:r>
                      <a:endParaRPr lang="en-IN" dirty="0"/>
                    </a:p>
                  </a:txBody>
                  <a:tcPr marL="76738" marR="76738"/>
                </a:tc>
                <a:tc>
                  <a:txBody>
                    <a:bodyPr/>
                    <a:lstStyle/>
                    <a:p>
                      <a:r>
                        <a:rPr lang="en-IN" dirty="0" smtClean="0"/>
                        <a:t>Numeric Data</a:t>
                      </a:r>
                      <a:r>
                        <a:rPr lang="en-IN" baseline="0" dirty="0" smtClean="0"/>
                        <a:t> Types</a:t>
                      </a:r>
                      <a:endParaRPr lang="en-IN" dirty="0"/>
                    </a:p>
                  </a:txBody>
                  <a:tcPr marL="76738" marR="76738"/>
                </a:tc>
                <a:extLst>
                  <a:ext uri="{0D108BD9-81ED-4DB2-BD59-A6C34878D82A}">
                    <a16:rowId xmlns:a16="http://schemas.microsoft.com/office/drawing/2014/main" val="136719919"/>
                  </a:ext>
                </a:extLst>
              </a:tr>
              <a:tr h="543986">
                <a:tc>
                  <a:txBody>
                    <a:bodyPr/>
                    <a:lstStyle/>
                    <a:p>
                      <a:r>
                        <a:rPr lang="en-IN" dirty="0" smtClean="0"/>
                        <a:t>CHAR</a:t>
                      </a:r>
                      <a:endParaRPr lang="en-IN" dirty="0"/>
                    </a:p>
                  </a:txBody>
                  <a:tcPr marL="76738" marR="76738"/>
                </a:tc>
                <a:tc>
                  <a:txBody>
                    <a:bodyPr/>
                    <a:lstStyle/>
                    <a:p>
                      <a:r>
                        <a:rPr lang="en-IN" dirty="0" smtClean="0"/>
                        <a:t>INTEGER</a:t>
                      </a:r>
                      <a:endParaRPr lang="en-IN" dirty="0"/>
                    </a:p>
                  </a:txBody>
                  <a:tcPr marL="76738" marR="76738"/>
                </a:tc>
                <a:extLst>
                  <a:ext uri="{0D108BD9-81ED-4DB2-BD59-A6C34878D82A}">
                    <a16:rowId xmlns:a16="http://schemas.microsoft.com/office/drawing/2014/main" val="3864218014"/>
                  </a:ext>
                </a:extLst>
              </a:tr>
              <a:tr h="396345">
                <a:tc>
                  <a:txBody>
                    <a:bodyPr/>
                    <a:lstStyle/>
                    <a:p>
                      <a:r>
                        <a:rPr lang="en-IN" dirty="0" smtClean="0"/>
                        <a:t>VARCHAR </a:t>
                      </a:r>
                      <a:endParaRPr lang="en-IN" dirty="0"/>
                    </a:p>
                  </a:txBody>
                  <a:tcPr marL="76738" marR="76738"/>
                </a:tc>
                <a:tc>
                  <a:txBody>
                    <a:bodyPr/>
                    <a:lstStyle/>
                    <a:p>
                      <a:r>
                        <a:rPr lang="en-IN" dirty="0" smtClean="0"/>
                        <a:t>DECIMAL</a:t>
                      </a:r>
                      <a:endParaRPr lang="en-IN" dirty="0"/>
                    </a:p>
                  </a:txBody>
                  <a:tcPr marL="76738" marR="76738"/>
                </a:tc>
                <a:extLst>
                  <a:ext uri="{0D108BD9-81ED-4DB2-BD59-A6C34878D82A}">
                    <a16:rowId xmlns:a16="http://schemas.microsoft.com/office/drawing/2014/main" val="2929520969"/>
                  </a:ext>
                </a:extLst>
              </a:tr>
              <a:tr h="305721">
                <a:tc>
                  <a:txBody>
                    <a:bodyPr/>
                    <a:lstStyle/>
                    <a:p>
                      <a:r>
                        <a:rPr lang="en-IN" dirty="0" smtClean="0"/>
                        <a:t>DATE</a:t>
                      </a:r>
                      <a:endParaRPr lang="en-IN" dirty="0"/>
                    </a:p>
                  </a:txBody>
                  <a:tcPr marL="76738" marR="76738"/>
                </a:tc>
                <a:tc>
                  <a:txBody>
                    <a:bodyPr/>
                    <a:lstStyle/>
                    <a:p>
                      <a:r>
                        <a:rPr lang="en-IN" dirty="0" smtClean="0"/>
                        <a:t>NUMERIC </a:t>
                      </a:r>
                      <a:endParaRPr lang="en-IN" dirty="0"/>
                    </a:p>
                  </a:txBody>
                  <a:tcPr marL="76738" marR="76738"/>
                </a:tc>
                <a:extLst>
                  <a:ext uri="{0D108BD9-81ED-4DB2-BD59-A6C34878D82A}">
                    <a16:rowId xmlns:a16="http://schemas.microsoft.com/office/drawing/2014/main" val="972682556"/>
                  </a:ext>
                </a:extLst>
              </a:tr>
              <a:tr h="305721">
                <a:tc>
                  <a:txBody>
                    <a:bodyPr/>
                    <a:lstStyle/>
                    <a:p>
                      <a:r>
                        <a:rPr lang="en-IN" dirty="0" smtClean="0"/>
                        <a:t>DATETIME</a:t>
                      </a:r>
                      <a:endParaRPr lang="en-IN" dirty="0"/>
                    </a:p>
                  </a:txBody>
                  <a:tcPr marL="76738" marR="76738"/>
                </a:tc>
                <a:tc>
                  <a:txBody>
                    <a:bodyPr/>
                    <a:lstStyle/>
                    <a:p>
                      <a:r>
                        <a:rPr lang="en-IN" dirty="0" smtClean="0"/>
                        <a:t>FLOAT </a:t>
                      </a:r>
                      <a:endParaRPr lang="en-IN" dirty="0"/>
                    </a:p>
                  </a:txBody>
                  <a:tcPr marL="76738" marR="76738"/>
                </a:tc>
                <a:extLst>
                  <a:ext uri="{0D108BD9-81ED-4DB2-BD59-A6C34878D82A}">
                    <a16:rowId xmlns:a16="http://schemas.microsoft.com/office/drawing/2014/main" val="1496369963"/>
                  </a:ext>
                </a:extLst>
              </a:tr>
              <a:tr h="305721">
                <a:tc>
                  <a:txBody>
                    <a:bodyPr/>
                    <a:lstStyle/>
                    <a:p>
                      <a:r>
                        <a:rPr lang="en-IN" dirty="0" smtClean="0"/>
                        <a:t>TIMESTAMP </a:t>
                      </a:r>
                      <a:endParaRPr lang="en-IN" dirty="0"/>
                    </a:p>
                  </a:txBody>
                  <a:tcPr marL="76738" marR="76738"/>
                </a:tc>
                <a:tc>
                  <a:txBody>
                    <a:bodyPr/>
                    <a:lstStyle/>
                    <a:p>
                      <a:r>
                        <a:rPr lang="en-IN" dirty="0" smtClean="0"/>
                        <a:t>DOUBLE</a:t>
                      </a:r>
                    </a:p>
                  </a:txBody>
                  <a:tcPr marL="76738" marR="76738"/>
                </a:tc>
                <a:extLst>
                  <a:ext uri="{0D108BD9-81ED-4DB2-BD59-A6C34878D82A}">
                    <a16:rowId xmlns:a16="http://schemas.microsoft.com/office/drawing/2014/main" val="4114435677"/>
                  </a:ext>
                </a:extLst>
              </a:tr>
              <a:tr h="305721">
                <a:tc>
                  <a:txBody>
                    <a:bodyPr/>
                    <a:lstStyle/>
                    <a:p>
                      <a:endParaRPr lang="en-IN" dirty="0"/>
                    </a:p>
                  </a:txBody>
                  <a:tcPr marL="76738" marR="76738"/>
                </a:tc>
                <a:tc>
                  <a:txBody>
                    <a:bodyPr/>
                    <a:lstStyle/>
                    <a:p>
                      <a:endParaRPr lang="en-IN"/>
                    </a:p>
                  </a:txBody>
                  <a:tcPr marL="76738" marR="76738"/>
                </a:tc>
                <a:extLst>
                  <a:ext uri="{0D108BD9-81ED-4DB2-BD59-A6C34878D82A}">
                    <a16:rowId xmlns:a16="http://schemas.microsoft.com/office/drawing/2014/main" val="328864427"/>
                  </a:ext>
                </a:extLst>
              </a:tr>
              <a:tr h="305721">
                <a:tc>
                  <a:txBody>
                    <a:bodyPr/>
                    <a:lstStyle/>
                    <a:p>
                      <a:endParaRPr lang="en-IN" dirty="0"/>
                    </a:p>
                  </a:txBody>
                  <a:tcPr marL="76738" marR="76738"/>
                </a:tc>
                <a:tc>
                  <a:txBody>
                    <a:bodyPr/>
                    <a:lstStyle/>
                    <a:p>
                      <a:endParaRPr lang="en-IN" dirty="0"/>
                    </a:p>
                  </a:txBody>
                  <a:tcPr marL="76738" marR="76738"/>
                </a:tc>
                <a:extLst>
                  <a:ext uri="{0D108BD9-81ED-4DB2-BD59-A6C34878D82A}">
                    <a16:rowId xmlns:a16="http://schemas.microsoft.com/office/drawing/2014/main" val="1450955354"/>
                  </a:ext>
                </a:extLst>
              </a:tr>
            </a:tbl>
          </a:graphicData>
        </a:graphic>
      </p:graphicFrame>
    </p:spTree>
    <p:extLst>
      <p:ext uri="{BB962C8B-B14F-4D97-AF65-F5344CB8AC3E}">
        <p14:creationId xmlns:p14="http://schemas.microsoft.com/office/powerpoint/2010/main" val="844523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a:t>
            </a:r>
            <a:endParaRPr lang="en-IN" dirty="0"/>
          </a:p>
        </p:txBody>
      </p:sp>
      <p:sp>
        <p:nvSpPr>
          <p:cNvPr id="3" name="Content Placeholder 2"/>
          <p:cNvSpPr>
            <a:spLocks noGrp="1"/>
          </p:cNvSpPr>
          <p:nvPr>
            <p:ph idx="1"/>
          </p:nvPr>
        </p:nvSpPr>
        <p:spPr/>
        <p:txBody>
          <a:bodyPr/>
          <a:lstStyle/>
          <a:p>
            <a:r>
              <a:rPr lang="en-US" dirty="0" smtClean="0"/>
              <a:t>A command you write in SQL with the idea of either retrieving information from the database on which you are working, or, alternatively, to insert, update, or delete data from it.</a:t>
            </a:r>
          </a:p>
          <a:p>
            <a:r>
              <a:rPr lang="en-US" dirty="0" smtClean="0"/>
              <a:t>It is a representation of a complete logical thought.</a:t>
            </a:r>
            <a:endParaRPr lang="en-IN" dirty="0"/>
          </a:p>
        </p:txBody>
      </p:sp>
    </p:spTree>
    <p:extLst>
      <p:ext uri="{BB962C8B-B14F-4D97-AF65-F5344CB8AC3E}">
        <p14:creationId xmlns:p14="http://schemas.microsoft.com/office/powerpoint/2010/main" val="551610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Aggregate Function</a:t>
            </a:r>
            <a:endParaRPr lang="en-IN" dirty="0"/>
          </a:p>
        </p:txBody>
      </p:sp>
      <p:sp>
        <p:nvSpPr>
          <p:cNvPr id="3" name="Content Placeholder 2"/>
          <p:cNvSpPr>
            <a:spLocks noGrp="1"/>
          </p:cNvSpPr>
          <p:nvPr>
            <p:ph idx="1"/>
          </p:nvPr>
        </p:nvSpPr>
        <p:spPr/>
        <p:txBody>
          <a:bodyPr/>
          <a:lstStyle/>
          <a:p>
            <a:r>
              <a:rPr lang="en-US" dirty="0"/>
              <a:t>T</a:t>
            </a:r>
            <a:r>
              <a:rPr lang="en-US" dirty="0" smtClean="0"/>
              <a:t>hey are applied on multiple rows of a single column of a table and return an output of a single values.</a:t>
            </a:r>
          </a:p>
          <a:p>
            <a:r>
              <a:rPr lang="en-IN" dirty="0" smtClean="0"/>
              <a:t>COUNT() </a:t>
            </a:r>
          </a:p>
          <a:p>
            <a:pPr marL="0" indent="0">
              <a:buNone/>
            </a:pPr>
            <a:r>
              <a:rPr lang="en-US" dirty="0" smtClean="0"/>
              <a:t>counts the number of non-null records in a field.</a:t>
            </a:r>
          </a:p>
          <a:p>
            <a:r>
              <a:rPr lang="en-IN" dirty="0" smtClean="0"/>
              <a:t>SUM() </a:t>
            </a:r>
          </a:p>
          <a:p>
            <a:pPr marL="0" indent="0">
              <a:buNone/>
            </a:pPr>
            <a:r>
              <a:rPr lang="en-US" dirty="0" smtClean="0"/>
              <a:t>sums all the non-null values in a column.</a:t>
            </a:r>
          </a:p>
          <a:p>
            <a:r>
              <a:rPr lang="en-IN" dirty="0" smtClean="0"/>
              <a:t>MIN() </a:t>
            </a:r>
          </a:p>
          <a:p>
            <a:pPr marL="0" indent="0">
              <a:buNone/>
            </a:pPr>
            <a:r>
              <a:rPr lang="en-US" dirty="0" smtClean="0"/>
              <a:t>returns the minimum value from the entire list</a:t>
            </a:r>
            <a:endParaRPr lang="en-IN" dirty="0"/>
          </a:p>
        </p:txBody>
      </p:sp>
    </p:spTree>
    <p:extLst>
      <p:ext uri="{BB962C8B-B14F-4D97-AF65-F5344CB8AC3E}">
        <p14:creationId xmlns:p14="http://schemas.microsoft.com/office/powerpoint/2010/main" val="2761810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Aggregate Function</a:t>
            </a:r>
            <a:endParaRPr lang="en-IN" dirty="0"/>
          </a:p>
        </p:txBody>
      </p:sp>
      <p:sp>
        <p:nvSpPr>
          <p:cNvPr id="3" name="Content Placeholder 2"/>
          <p:cNvSpPr>
            <a:spLocks noGrp="1"/>
          </p:cNvSpPr>
          <p:nvPr>
            <p:ph idx="1"/>
          </p:nvPr>
        </p:nvSpPr>
        <p:spPr/>
        <p:txBody>
          <a:bodyPr/>
          <a:lstStyle/>
          <a:p>
            <a:r>
              <a:rPr lang="en-IN" dirty="0" smtClean="0"/>
              <a:t>MAX()</a:t>
            </a:r>
          </a:p>
          <a:p>
            <a:pPr marL="0" indent="0">
              <a:buNone/>
            </a:pPr>
            <a:r>
              <a:rPr lang="en-US" dirty="0" smtClean="0"/>
              <a:t>returns the maximum value from the entire list.</a:t>
            </a:r>
          </a:p>
          <a:p>
            <a:r>
              <a:rPr lang="en-US" dirty="0" smtClean="0"/>
              <a:t>AVG()</a:t>
            </a:r>
          </a:p>
          <a:p>
            <a:pPr marL="0" indent="0">
              <a:buNone/>
            </a:pPr>
            <a:r>
              <a:rPr lang="en-US" dirty="0" smtClean="0"/>
              <a:t>calculates the average of all non-null values belonging to a certain </a:t>
            </a:r>
            <a:endParaRPr lang="en-IN" dirty="0"/>
          </a:p>
        </p:txBody>
      </p:sp>
    </p:spTree>
    <p:extLst>
      <p:ext uri="{BB962C8B-B14F-4D97-AF65-F5344CB8AC3E}">
        <p14:creationId xmlns:p14="http://schemas.microsoft.com/office/powerpoint/2010/main" val="4004352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JOINS</a:t>
            </a:r>
            <a:endParaRPr lang="en-IN" dirty="0"/>
          </a:p>
        </p:txBody>
      </p:sp>
      <p:sp>
        <p:nvSpPr>
          <p:cNvPr id="3" name="Content Placeholder 2"/>
          <p:cNvSpPr>
            <a:spLocks noGrp="1"/>
          </p:cNvSpPr>
          <p:nvPr>
            <p:ph idx="1"/>
          </p:nvPr>
        </p:nvSpPr>
        <p:spPr/>
        <p:txBody>
          <a:bodyPr>
            <a:normAutofit lnSpcReduction="10000"/>
          </a:bodyPr>
          <a:lstStyle/>
          <a:p>
            <a:r>
              <a:rPr lang="en-IN" dirty="0" smtClean="0"/>
              <a:t>Combines row/column from two or more tables ,based on a related </a:t>
            </a:r>
          </a:p>
          <a:p>
            <a:pPr marL="0" indent="0">
              <a:buNone/>
            </a:pPr>
            <a:r>
              <a:rPr lang="en-IN" dirty="0" smtClean="0"/>
              <a:t>Column between them in a database.</a:t>
            </a:r>
          </a:p>
          <a:p>
            <a:pPr marL="0" indent="0">
              <a:buNone/>
            </a:pPr>
            <a:r>
              <a:rPr lang="en-IN" u="sng" dirty="0" smtClean="0"/>
              <a:t>Types of Join:</a:t>
            </a:r>
          </a:p>
          <a:p>
            <a:pPr marL="0" indent="0">
              <a:buNone/>
            </a:pPr>
            <a:r>
              <a:rPr lang="en-IN" dirty="0" smtClean="0"/>
              <a:t>1.INNER JOIN</a:t>
            </a:r>
          </a:p>
          <a:p>
            <a:pPr marL="0" indent="0">
              <a:buNone/>
            </a:pPr>
            <a:r>
              <a:rPr lang="en-IN" dirty="0" smtClean="0"/>
              <a:t>2.LEFT JOIN</a:t>
            </a:r>
          </a:p>
          <a:p>
            <a:pPr marL="0" indent="0">
              <a:buNone/>
            </a:pPr>
            <a:r>
              <a:rPr lang="en-IN" dirty="0" smtClean="0"/>
              <a:t>3.RIGHT JOIN</a:t>
            </a:r>
          </a:p>
          <a:p>
            <a:pPr marL="0" indent="0">
              <a:buNone/>
            </a:pPr>
            <a:r>
              <a:rPr lang="en-IN" dirty="0" smtClean="0"/>
              <a:t>4.FULL Outer JOIN</a:t>
            </a:r>
          </a:p>
          <a:p>
            <a:pPr marL="0" indent="0">
              <a:buNone/>
            </a:pPr>
            <a:r>
              <a:rPr lang="en-IN" dirty="0" smtClean="0"/>
              <a:t>5.Self JOIN</a:t>
            </a:r>
          </a:p>
          <a:p>
            <a:pPr marL="0" indent="0">
              <a:buNone/>
            </a:pPr>
            <a:r>
              <a:rPr lang="en-IN" dirty="0" smtClean="0"/>
              <a:t>6. CROSS JOIN</a:t>
            </a:r>
            <a:endParaRPr lang="en-IN" dirty="0"/>
          </a:p>
          <a:p>
            <a:pPr marL="0" indent="0">
              <a:buNone/>
            </a:pPr>
            <a:endParaRPr lang="en-IN" u="sng" dirty="0" smtClean="0"/>
          </a:p>
        </p:txBody>
      </p:sp>
    </p:spTree>
    <p:extLst>
      <p:ext uri="{BB962C8B-B14F-4D97-AF65-F5344CB8AC3E}">
        <p14:creationId xmlns:p14="http://schemas.microsoft.com/office/powerpoint/2010/main" val="1583373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Inner Join</a:t>
            </a:r>
            <a:endParaRPr lang="en-IN" dirty="0"/>
          </a:p>
        </p:txBody>
      </p:sp>
      <p:sp>
        <p:nvSpPr>
          <p:cNvPr id="3" name="Content Placeholder 2"/>
          <p:cNvSpPr>
            <a:spLocks noGrp="1"/>
          </p:cNvSpPr>
          <p:nvPr>
            <p:ph idx="1"/>
          </p:nvPr>
        </p:nvSpPr>
        <p:spPr/>
        <p:txBody>
          <a:bodyPr/>
          <a:lstStyle/>
          <a:p>
            <a:r>
              <a:rPr lang="en-IN" dirty="0" smtClean="0"/>
              <a:t>Return rows when there is a match in both tables.</a:t>
            </a:r>
          </a:p>
          <a:p>
            <a:pPr marL="0" indent="0">
              <a:buNone/>
            </a:pPr>
            <a:r>
              <a:rPr lang="en-IN" u="sng" dirty="0" smtClean="0"/>
              <a:t>Syntax:</a:t>
            </a:r>
          </a:p>
          <a:p>
            <a:pPr marL="0" indent="0">
              <a:buNone/>
            </a:pPr>
            <a:r>
              <a:rPr lang="en-IN" dirty="0" smtClean="0"/>
              <a:t>Select table1.Col1,table2.col2,tablen.coln,</a:t>
            </a:r>
          </a:p>
          <a:p>
            <a:pPr marL="0" indent="0">
              <a:buNone/>
            </a:pPr>
            <a:r>
              <a:rPr lang="en-IN" dirty="0" smtClean="0"/>
              <a:t>From table1</a:t>
            </a:r>
          </a:p>
          <a:p>
            <a:pPr marL="0" indent="0">
              <a:buNone/>
            </a:pPr>
            <a:r>
              <a:rPr lang="en-IN" dirty="0" smtClean="0"/>
              <a:t>Inner Join table2</a:t>
            </a:r>
          </a:p>
          <a:p>
            <a:pPr marL="0" indent="0">
              <a:buNone/>
            </a:pPr>
            <a:r>
              <a:rPr lang="en-IN" dirty="0" smtClean="0"/>
              <a:t>On table1.common field = table2.common field</a:t>
            </a:r>
            <a:endParaRPr lang="en-IN" dirty="0"/>
          </a:p>
        </p:txBody>
      </p:sp>
    </p:spTree>
    <p:extLst>
      <p:ext uri="{BB962C8B-B14F-4D97-AF65-F5344CB8AC3E}">
        <p14:creationId xmlns:p14="http://schemas.microsoft.com/office/powerpoint/2010/main" val="3973774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Left Join</a:t>
            </a:r>
            <a:endParaRPr lang="en-IN" dirty="0"/>
          </a:p>
        </p:txBody>
      </p:sp>
      <p:sp>
        <p:nvSpPr>
          <p:cNvPr id="3" name="Content Placeholder 2"/>
          <p:cNvSpPr>
            <a:spLocks noGrp="1"/>
          </p:cNvSpPr>
          <p:nvPr>
            <p:ph idx="1"/>
          </p:nvPr>
        </p:nvSpPr>
        <p:spPr/>
        <p:txBody>
          <a:bodyPr/>
          <a:lstStyle/>
          <a:p>
            <a:r>
              <a:rPr lang="en-IN" dirty="0" smtClean="0"/>
              <a:t>Return all rows from the left table ,plus matched values from the right table or null in case of no matching.</a:t>
            </a:r>
          </a:p>
          <a:p>
            <a:pPr marL="0" indent="0">
              <a:buNone/>
            </a:pPr>
            <a:r>
              <a:rPr lang="en-IN" u="sng" dirty="0" smtClean="0"/>
              <a:t>Syntax:</a:t>
            </a:r>
          </a:p>
          <a:p>
            <a:pPr marL="0" indent="0">
              <a:buNone/>
            </a:pPr>
            <a:r>
              <a:rPr lang="en-IN" dirty="0" smtClean="0"/>
              <a:t>select table1.col1,table2.col2,…tablen.coln</a:t>
            </a:r>
          </a:p>
          <a:p>
            <a:pPr marL="0" indent="0">
              <a:buNone/>
            </a:pPr>
            <a:r>
              <a:rPr lang="en-IN" dirty="0" smtClean="0"/>
              <a:t>From table1</a:t>
            </a:r>
          </a:p>
          <a:p>
            <a:pPr marL="0" indent="0">
              <a:buNone/>
            </a:pPr>
            <a:r>
              <a:rPr lang="en-IN" dirty="0" smtClean="0"/>
              <a:t>Left join table 2</a:t>
            </a:r>
          </a:p>
          <a:p>
            <a:pPr marL="0" indent="0">
              <a:buNone/>
            </a:pPr>
            <a:r>
              <a:rPr lang="en-IN" dirty="0" smtClean="0"/>
              <a:t>On table1.commonfield = table2.common field</a:t>
            </a:r>
            <a:endParaRPr lang="en-IN" dirty="0"/>
          </a:p>
        </p:txBody>
      </p:sp>
    </p:spTree>
    <p:extLst>
      <p:ext uri="{BB962C8B-B14F-4D97-AF65-F5344CB8AC3E}">
        <p14:creationId xmlns:p14="http://schemas.microsoft.com/office/powerpoint/2010/main" val="3033738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Right Join</a:t>
            </a:r>
            <a:endParaRPr lang="en-IN" dirty="0"/>
          </a:p>
        </p:txBody>
      </p:sp>
      <p:sp>
        <p:nvSpPr>
          <p:cNvPr id="3" name="Content Placeholder 2"/>
          <p:cNvSpPr>
            <a:spLocks noGrp="1"/>
          </p:cNvSpPr>
          <p:nvPr>
            <p:ph idx="1"/>
          </p:nvPr>
        </p:nvSpPr>
        <p:spPr/>
        <p:txBody>
          <a:bodyPr/>
          <a:lstStyle/>
          <a:p>
            <a:r>
              <a:rPr lang="en-IN" dirty="0" smtClean="0"/>
              <a:t>The right join returns al the values from the right table ,plus matched values from the left table or Null in case of no matching join.</a:t>
            </a:r>
          </a:p>
          <a:p>
            <a:r>
              <a:rPr lang="en-IN" dirty="0" smtClean="0"/>
              <a:t>Select table1.col1,table2.col2,…table1.coln</a:t>
            </a:r>
          </a:p>
          <a:p>
            <a:pPr marL="0" indent="0">
              <a:buNone/>
            </a:pPr>
            <a:r>
              <a:rPr lang="en-IN" dirty="0" smtClean="0"/>
              <a:t>From table1</a:t>
            </a:r>
          </a:p>
          <a:p>
            <a:pPr marL="0" indent="0">
              <a:buNone/>
            </a:pPr>
            <a:r>
              <a:rPr lang="en-IN" dirty="0" smtClean="0"/>
              <a:t>Right Join table2</a:t>
            </a:r>
          </a:p>
          <a:p>
            <a:pPr marL="0" indent="0">
              <a:buNone/>
            </a:pPr>
            <a:r>
              <a:rPr lang="en-IN" dirty="0" smtClean="0"/>
              <a:t>On table1.common field = table2.common field;</a:t>
            </a:r>
            <a:endParaRPr lang="en-IN" dirty="0"/>
          </a:p>
        </p:txBody>
      </p:sp>
    </p:spTree>
    <p:extLst>
      <p:ext uri="{BB962C8B-B14F-4D97-AF65-F5344CB8AC3E}">
        <p14:creationId xmlns:p14="http://schemas.microsoft.com/office/powerpoint/2010/main" val="2428909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Full Outer Join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full outer join combines the result of both left and right joins. The joined table will contain all records from both the tables and fill in nulls for missing matches on either side.</a:t>
            </a:r>
          </a:p>
          <a:p>
            <a:pPr marL="0" indent="0">
              <a:buNone/>
            </a:pPr>
            <a:r>
              <a:rPr lang="en-IN" dirty="0" smtClean="0"/>
              <a:t>Select table1.col1,table2.col2,…table1.coln</a:t>
            </a:r>
          </a:p>
          <a:p>
            <a:pPr marL="0" indent="0">
              <a:buNone/>
            </a:pPr>
            <a:r>
              <a:rPr lang="en-IN" dirty="0" smtClean="0"/>
              <a:t>From table1</a:t>
            </a:r>
          </a:p>
          <a:p>
            <a:pPr marL="0" indent="0">
              <a:buNone/>
            </a:pPr>
            <a:r>
              <a:rPr lang="en-IN" dirty="0" smtClean="0"/>
              <a:t>Left Join table2</a:t>
            </a:r>
          </a:p>
          <a:p>
            <a:pPr marL="0" indent="0">
              <a:buNone/>
            </a:pPr>
            <a:r>
              <a:rPr lang="en-IN" dirty="0" smtClean="0"/>
              <a:t>On table1.common field = table2.common field</a:t>
            </a:r>
          </a:p>
          <a:p>
            <a:pPr marL="0" indent="0">
              <a:buNone/>
            </a:pPr>
            <a:r>
              <a:rPr lang="en-IN" dirty="0" smtClean="0"/>
              <a:t>Union</a:t>
            </a:r>
          </a:p>
          <a:p>
            <a:pPr marL="0" indent="0">
              <a:buNone/>
            </a:pPr>
            <a:r>
              <a:rPr lang="en-IN" dirty="0" smtClean="0"/>
              <a:t>Select table1.col1,table2.col2,…table1.coln</a:t>
            </a:r>
          </a:p>
          <a:p>
            <a:pPr marL="0" indent="0">
              <a:buNone/>
            </a:pPr>
            <a:r>
              <a:rPr lang="en-IN" dirty="0" smtClean="0"/>
              <a:t>From table1</a:t>
            </a:r>
          </a:p>
          <a:p>
            <a:pPr marL="0" indent="0">
              <a:buNone/>
            </a:pPr>
            <a:r>
              <a:rPr lang="en-IN" dirty="0" smtClean="0"/>
              <a:t>Right Join table2</a:t>
            </a:r>
          </a:p>
          <a:p>
            <a:pPr marL="0" indent="0">
              <a:buNone/>
            </a:pPr>
            <a:r>
              <a:rPr lang="en-IN" dirty="0" smtClean="0"/>
              <a:t>On table1.common field = table2.common field</a:t>
            </a:r>
          </a:p>
          <a:p>
            <a:pPr marL="0" indent="0">
              <a:buNone/>
            </a:pPr>
            <a:endParaRPr lang="en-IN" dirty="0"/>
          </a:p>
        </p:txBody>
      </p:sp>
    </p:spTree>
    <p:extLst>
      <p:ext uri="{BB962C8B-B14F-4D97-AF65-F5344CB8AC3E}">
        <p14:creationId xmlns:p14="http://schemas.microsoft.com/office/powerpoint/2010/main" val="1054850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a:t>
            </a:r>
            <a:endParaRPr lang="en-IN" dirty="0"/>
          </a:p>
        </p:txBody>
      </p:sp>
      <p:sp>
        <p:nvSpPr>
          <p:cNvPr id="3" name="Content Placeholder 2"/>
          <p:cNvSpPr>
            <a:spLocks noGrp="1"/>
          </p:cNvSpPr>
          <p:nvPr>
            <p:ph idx="1"/>
          </p:nvPr>
        </p:nvSpPr>
        <p:spPr/>
        <p:txBody>
          <a:bodyPr/>
          <a:lstStyle/>
          <a:p>
            <a:r>
              <a:rPr lang="en-US" dirty="0"/>
              <a:t>SQL is a standard language for storing, manipulating and retrieving data in databases</a:t>
            </a:r>
            <a:r>
              <a:rPr lang="en-US" dirty="0" smtClean="0"/>
              <a:t>.</a:t>
            </a:r>
            <a:endParaRPr lang="en-IN" dirty="0"/>
          </a:p>
          <a:p>
            <a:r>
              <a:rPr lang="en-US" dirty="0"/>
              <a:t>SQL lets you access and manipulate databases</a:t>
            </a:r>
          </a:p>
          <a:p>
            <a:endParaRPr lang="en-IN" dirty="0"/>
          </a:p>
        </p:txBody>
      </p:sp>
    </p:spTree>
    <p:extLst>
      <p:ext uri="{BB962C8B-B14F-4D97-AF65-F5344CB8AC3E}">
        <p14:creationId xmlns:p14="http://schemas.microsoft.com/office/powerpoint/2010/main" val="1187247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a:t>
            </a:r>
            <a:endParaRPr lang="en-IN" dirty="0"/>
          </a:p>
        </p:txBody>
      </p:sp>
      <p:sp>
        <p:nvSpPr>
          <p:cNvPr id="3" name="Content Placeholder 2"/>
          <p:cNvSpPr>
            <a:spLocks noGrp="1"/>
          </p:cNvSpPr>
          <p:nvPr>
            <p:ph idx="1"/>
          </p:nvPr>
        </p:nvSpPr>
        <p:spPr/>
        <p:txBody>
          <a:bodyPr/>
          <a:lstStyle/>
          <a:p>
            <a:r>
              <a:rPr lang="en-IN" dirty="0" smtClean="0"/>
              <a:t>HTML stand for Hyper text markup language.</a:t>
            </a:r>
          </a:p>
          <a:p>
            <a:r>
              <a:rPr lang="en-US" dirty="0"/>
              <a:t>HTML stands for Hyper Text Markup Language</a:t>
            </a:r>
          </a:p>
          <a:p>
            <a:r>
              <a:rPr lang="en-US" dirty="0"/>
              <a:t>HTML is the standard markup language for creating Web pages</a:t>
            </a:r>
          </a:p>
          <a:p>
            <a:r>
              <a:rPr lang="en-US" dirty="0"/>
              <a:t>HTML describes the structure of a Web </a:t>
            </a:r>
            <a:r>
              <a:rPr lang="en-US" dirty="0" smtClean="0"/>
              <a:t>page.</a:t>
            </a:r>
            <a:endParaRPr lang="en-US" dirty="0"/>
          </a:p>
          <a:p>
            <a:r>
              <a:rPr lang="en-US" dirty="0"/>
              <a:t>HTML consists of a series of elements</a:t>
            </a:r>
          </a:p>
          <a:p>
            <a:r>
              <a:rPr lang="en-US" dirty="0"/>
              <a:t>HTML elements tell the browser how to display the content</a:t>
            </a:r>
          </a:p>
          <a:p>
            <a:pPr marL="0" indent="0">
              <a:buNone/>
            </a:pPr>
            <a:endParaRPr lang="en-IN" dirty="0"/>
          </a:p>
        </p:txBody>
      </p:sp>
    </p:spTree>
    <p:extLst>
      <p:ext uri="{BB962C8B-B14F-4D97-AF65-F5344CB8AC3E}">
        <p14:creationId xmlns:p14="http://schemas.microsoft.com/office/powerpoint/2010/main" val="4276821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a:bodyPr>
          <a:lstStyle/>
          <a:p>
            <a:pPr marL="0" indent="0">
              <a:buNone/>
            </a:pPr>
            <a:r>
              <a:rPr lang="en-US" dirty="0"/>
              <a:t>&lt;!DOCTYPE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&lt;title&gt;Page Title&lt;/title&gt;</a:t>
            </a:r>
            <a:r>
              <a:rPr lang="en-US" dirty="0" smtClean="0"/>
              <a:t/>
            </a:r>
            <a:br>
              <a:rPr lang="en-US" dirty="0" smtClean="0"/>
            </a:br>
            <a:r>
              <a:rPr lang="en-US" dirty="0"/>
              <a:t>&lt;/head&gt;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&lt;h1&gt;My First Heading&lt;/h1&gt;</a:t>
            </a:r>
            <a:r>
              <a:rPr lang="en-US" dirty="0" smtClean="0"/>
              <a:t/>
            </a:r>
            <a:br>
              <a:rPr lang="en-US" dirty="0" smtClean="0"/>
            </a:br>
            <a:r>
              <a:rPr lang="en-US" dirty="0"/>
              <a:t>&lt;p&gt;My first paragraph.&lt;/p&gt;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endParaRPr lang="en-IN" dirty="0"/>
          </a:p>
        </p:txBody>
      </p:sp>
    </p:spTree>
    <p:extLst>
      <p:ext uri="{BB962C8B-B14F-4D97-AF65-F5344CB8AC3E}">
        <p14:creationId xmlns:p14="http://schemas.microsoft.com/office/powerpoint/2010/main" val="3498414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Explained</a:t>
            </a:r>
            <a:endParaRPr lang="en-IN" dirty="0"/>
          </a:p>
        </p:txBody>
      </p:sp>
      <p:sp>
        <p:nvSpPr>
          <p:cNvPr id="4" name="Rectangle 1"/>
          <p:cNvSpPr>
            <a:spLocks noGrp="1" noChangeArrowheads="1"/>
          </p:cNvSpPr>
          <p:nvPr>
            <p:ph idx="1"/>
          </p:nvPr>
        </p:nvSpPr>
        <p:spPr bwMode="auto">
          <a:xfrm>
            <a:off x="838200" y="1890872"/>
            <a:ext cx="10597709"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eaLnBrk="0" fontAlgn="base" hangingPunct="0">
              <a:lnSpc>
                <a:spcPct val="100000"/>
              </a:lnSpc>
              <a:spcBef>
                <a:spcPct val="0"/>
              </a:spcBef>
              <a:spcAft>
                <a:spcPct val="0"/>
              </a:spcAft>
              <a:buFontTx/>
              <a:buNone/>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The </a:t>
            </a:r>
            <a:r>
              <a:rPr kumimoji="0" lang="en-US" altLang="en-US" sz="1800" b="0" i="0" u="none" strike="noStrike" cap="none" normalizeH="0" baseline="0" dirty="0" smtClean="0">
                <a:ln>
                  <a:noFill/>
                </a:ln>
                <a:solidFill>
                  <a:srgbClr val="DC143C"/>
                </a:solidFill>
                <a:effectLst/>
                <a:latin typeface="Consolas" panose="020B0609020204030204" pitchFamily="49" charset="0"/>
              </a:rPr>
              <a:t>&lt;!DOCTYPE html&gt;</a:t>
            </a:r>
            <a:r>
              <a:rPr kumimoji="0" lang="en-US" altLang="en-US" sz="1800" b="0" i="0" u="none" strike="noStrike" cap="none" normalizeH="0" baseline="0" dirty="0" smtClean="0">
                <a:ln>
                  <a:noFill/>
                </a:ln>
                <a:solidFill>
                  <a:srgbClr val="000000"/>
                </a:solidFill>
                <a:effectLst/>
                <a:latin typeface="Verdana" panose="020B0604030504040204" pitchFamily="34" charset="0"/>
              </a:rPr>
              <a:t> declaration defines that this document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 is an HTML5 document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The </a:t>
            </a:r>
            <a:r>
              <a:rPr kumimoji="0" lang="en-US" altLang="en-US" sz="1800" b="0" i="0" u="none" strike="noStrike" cap="none" normalizeH="0" baseline="0" dirty="0" smtClean="0">
                <a:ln>
                  <a:noFill/>
                </a:ln>
                <a:solidFill>
                  <a:srgbClr val="DC143C"/>
                </a:solidFill>
                <a:effectLst/>
                <a:latin typeface="Consolas" panose="020B0609020204030204" pitchFamily="49" charset="0"/>
              </a:rPr>
              <a:t>&lt;html&gt;</a:t>
            </a:r>
            <a:r>
              <a:rPr kumimoji="0" lang="en-US" altLang="en-US" sz="1800" b="0" i="0" u="none" strike="noStrike" cap="none" normalizeH="0" baseline="0" dirty="0" smtClean="0">
                <a:ln>
                  <a:noFill/>
                </a:ln>
                <a:solidFill>
                  <a:srgbClr val="000000"/>
                </a:solidFill>
                <a:effectLst/>
                <a:latin typeface="Verdana" panose="020B0604030504040204" pitchFamily="34" charset="0"/>
              </a:rPr>
              <a:t> element is the root element of an HTML page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The </a:t>
            </a:r>
            <a:r>
              <a:rPr kumimoji="0" lang="en-US" altLang="en-US" sz="1800" b="0" i="0" u="none" strike="noStrike" cap="none" normalizeH="0" baseline="0" dirty="0" smtClean="0">
                <a:ln>
                  <a:noFill/>
                </a:ln>
                <a:solidFill>
                  <a:srgbClr val="DC143C"/>
                </a:solidFill>
                <a:effectLst/>
                <a:latin typeface="Consolas" panose="020B0609020204030204" pitchFamily="49" charset="0"/>
              </a:rPr>
              <a:t>&lt;head&gt;</a:t>
            </a:r>
            <a:r>
              <a:rPr kumimoji="0" lang="en-US" altLang="en-US" sz="1800" b="0" i="0" u="none" strike="noStrike" cap="none" normalizeH="0" baseline="0" dirty="0" smtClean="0">
                <a:ln>
                  <a:noFill/>
                </a:ln>
                <a:solidFill>
                  <a:srgbClr val="000000"/>
                </a:solidFill>
                <a:effectLst/>
                <a:latin typeface="Verdana" panose="020B0604030504040204" pitchFamily="34" charset="0"/>
              </a:rPr>
              <a:t> element contains meta information about the </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Verdana" panose="020B0604030504040204" pitchFamily="34" charset="0"/>
              </a:rPr>
              <a:t>HTML page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The </a:t>
            </a:r>
            <a:r>
              <a:rPr kumimoji="0" lang="en-US" altLang="en-US" sz="1800" b="0" i="0" u="none" strike="noStrike" cap="none" normalizeH="0" baseline="0" dirty="0" smtClean="0">
                <a:ln>
                  <a:noFill/>
                </a:ln>
                <a:solidFill>
                  <a:srgbClr val="DC143C"/>
                </a:solidFill>
                <a:effectLst/>
                <a:latin typeface="Consolas" panose="020B0609020204030204" pitchFamily="49" charset="0"/>
              </a:rPr>
              <a:t>&lt;title&gt;</a:t>
            </a:r>
            <a:r>
              <a:rPr kumimoji="0" lang="en-US" altLang="en-US" sz="1800" b="0" i="0" u="none" strike="noStrike" cap="none" normalizeH="0" baseline="0" dirty="0" smtClean="0">
                <a:ln>
                  <a:noFill/>
                </a:ln>
                <a:solidFill>
                  <a:srgbClr val="000000"/>
                </a:solidFill>
                <a:effectLst/>
                <a:latin typeface="Verdana" panose="020B0604030504040204" pitchFamily="34" charset="0"/>
              </a:rPr>
              <a:t> element specifies a title for the HTML page</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Verdana" panose="020B0604030504040204" pitchFamily="34" charset="0"/>
              </a:rPr>
              <a:t>(which is shown in the browser's title bar or in the page's tab)</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The </a:t>
            </a:r>
            <a:r>
              <a:rPr kumimoji="0" lang="en-US" altLang="en-US" sz="1800" b="0" i="0" u="none" strike="noStrike" cap="none" normalizeH="0" baseline="0" dirty="0" smtClean="0">
                <a:ln>
                  <a:noFill/>
                </a:ln>
                <a:solidFill>
                  <a:srgbClr val="DC143C"/>
                </a:solidFill>
                <a:effectLst/>
                <a:latin typeface="Consolas" panose="020B0609020204030204" pitchFamily="49" charset="0"/>
              </a:rPr>
              <a:t>&lt;body&gt;</a:t>
            </a:r>
            <a:r>
              <a:rPr kumimoji="0" lang="en-US" altLang="en-US" sz="1800" b="0" i="0" u="none" strike="noStrike" cap="none" normalizeH="0" baseline="0" dirty="0" smtClean="0">
                <a:ln>
                  <a:noFill/>
                </a:ln>
                <a:solidFill>
                  <a:srgbClr val="000000"/>
                </a:solidFill>
                <a:effectLst/>
                <a:latin typeface="Verdana" panose="020B0604030504040204" pitchFamily="34" charset="0"/>
              </a:rPr>
              <a:t> element defines the document's body, </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rgbClr val="000000"/>
                </a:solidFill>
                <a:effectLst/>
                <a:latin typeface="Verdana" panose="020B0604030504040204" pitchFamily="34" charset="0"/>
              </a:rPr>
              <a:t>and is a container for all the visible contents, such as headings, paragraphs, images,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hyperlinks, tables, lists, etc.</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The </a:t>
            </a:r>
            <a:r>
              <a:rPr kumimoji="0" lang="en-US" altLang="en-US" sz="1800" b="0" i="0" u="none" strike="noStrike" cap="none" normalizeH="0" baseline="0" dirty="0" smtClean="0">
                <a:ln>
                  <a:noFill/>
                </a:ln>
                <a:solidFill>
                  <a:srgbClr val="DC143C"/>
                </a:solidFill>
                <a:effectLst/>
                <a:latin typeface="Consolas" panose="020B0609020204030204" pitchFamily="49" charset="0"/>
              </a:rPr>
              <a:t>&lt;h1&gt;</a:t>
            </a:r>
            <a:r>
              <a:rPr kumimoji="0" lang="en-US" altLang="en-US" sz="1800" b="0" i="0" u="none" strike="noStrike" cap="none" normalizeH="0" baseline="0" dirty="0" smtClean="0">
                <a:ln>
                  <a:noFill/>
                </a:ln>
                <a:solidFill>
                  <a:srgbClr val="000000"/>
                </a:solidFill>
                <a:effectLst/>
                <a:latin typeface="Verdana" panose="020B0604030504040204" pitchFamily="34" charset="0"/>
              </a:rPr>
              <a:t> element defines a large heading</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rgbClr val="000000"/>
                </a:solidFill>
                <a:effectLst/>
                <a:latin typeface="Verdana" panose="020B0604030504040204" pitchFamily="34" charset="0"/>
              </a:rPr>
              <a:t>The </a:t>
            </a:r>
            <a:r>
              <a:rPr kumimoji="0" lang="en-US" altLang="en-US" sz="1800" b="0" i="0" u="none" strike="noStrike" cap="none" normalizeH="0" baseline="0" dirty="0" smtClean="0">
                <a:ln>
                  <a:noFill/>
                </a:ln>
                <a:solidFill>
                  <a:srgbClr val="DC143C"/>
                </a:solidFill>
                <a:effectLst/>
                <a:latin typeface="Consolas" panose="020B0609020204030204" pitchFamily="49" charset="0"/>
              </a:rPr>
              <a:t>&lt;p&gt;</a:t>
            </a:r>
            <a:r>
              <a:rPr kumimoji="0" lang="en-US" altLang="en-US" sz="1800" b="0" i="0" u="none" strike="noStrike" cap="none" normalizeH="0" baseline="0" dirty="0" smtClean="0">
                <a:ln>
                  <a:noFill/>
                </a:ln>
                <a:solidFill>
                  <a:srgbClr val="000000"/>
                </a:solidFill>
                <a:effectLst/>
                <a:latin typeface="Verdana" panose="020B0604030504040204" pitchFamily="34" charset="0"/>
              </a:rPr>
              <a:t> element defines a paragraph</a:t>
            </a:r>
          </a:p>
          <a:p>
            <a:pPr marL="457200" lvl="1" indent="0" eaLnBrk="0" fontAlgn="base" hangingPunct="0">
              <a:lnSpc>
                <a:spcPct val="100000"/>
              </a:lnSpc>
              <a:spcBef>
                <a:spcPct val="0"/>
              </a:spcBef>
              <a:spcAft>
                <a:spcPct val="0"/>
              </a:spcAft>
              <a:buFontTx/>
              <a:buNone/>
            </a:pP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988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CSS(Cascading style sheet)</a:t>
            </a:r>
            <a:endParaRPr lang="en-IN" dirty="0"/>
          </a:p>
        </p:txBody>
      </p:sp>
      <p:sp>
        <p:nvSpPr>
          <p:cNvPr id="3" name="Content Placeholder 2"/>
          <p:cNvSpPr>
            <a:spLocks noGrp="1"/>
          </p:cNvSpPr>
          <p:nvPr>
            <p:ph idx="1"/>
          </p:nvPr>
        </p:nvSpPr>
        <p:spPr/>
        <p:txBody>
          <a:bodyPr/>
          <a:lstStyle/>
          <a:p>
            <a:r>
              <a:rPr lang="en-US" dirty="0"/>
              <a:t>CSS is the language we use to style an HTML document.</a:t>
            </a:r>
          </a:p>
          <a:p>
            <a:r>
              <a:rPr lang="en-US" dirty="0"/>
              <a:t>CSS describes how HTML elements should be displayed</a:t>
            </a:r>
            <a:r>
              <a:rPr lang="en-US" dirty="0" smtClean="0"/>
              <a:t>.</a:t>
            </a:r>
            <a:r>
              <a:rPr lang="en-US" dirty="0"/>
              <a:t> CSS describes how HTML elements are to be displayed on screen, paper, or in other media</a:t>
            </a:r>
          </a:p>
          <a:p>
            <a:r>
              <a:rPr lang="en-US" dirty="0"/>
              <a:t>CSS saves a lot of work. It can control the layout of multiple web pages all at once</a:t>
            </a:r>
          </a:p>
          <a:p>
            <a:r>
              <a:rPr lang="en-US" dirty="0"/>
              <a:t>External stylesheets are stored in CSS files</a:t>
            </a:r>
          </a:p>
          <a:p>
            <a:endParaRPr lang="en-US" dirty="0"/>
          </a:p>
        </p:txBody>
      </p:sp>
    </p:spTree>
    <p:extLst>
      <p:ext uri="{BB962C8B-B14F-4D97-AF65-F5344CB8AC3E}">
        <p14:creationId xmlns:p14="http://schemas.microsoft.com/office/powerpoint/2010/main" val="1127667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Syntax:</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S</a:t>
            </a:r>
            <a:r>
              <a:rPr lang="en-IN" dirty="0" smtClean="0"/>
              <a:t>elector{</a:t>
            </a:r>
          </a:p>
          <a:p>
            <a:pPr marL="0" indent="0">
              <a:buNone/>
            </a:pPr>
            <a:r>
              <a:rPr lang="en-IN" dirty="0" smtClean="0"/>
              <a:t>Property: value;</a:t>
            </a:r>
          </a:p>
          <a:p>
            <a:pPr marL="0" indent="0">
              <a:buNone/>
            </a:pPr>
            <a:r>
              <a:rPr lang="en-IN" dirty="0" smtClean="0"/>
              <a:t>Property: value</a:t>
            </a:r>
          </a:p>
          <a:p>
            <a:pPr marL="0" indent="0">
              <a:buNone/>
            </a:pPr>
            <a:r>
              <a:rPr lang="en-IN" dirty="0"/>
              <a:t>}</a:t>
            </a:r>
            <a:r>
              <a:rPr lang="en-IN" dirty="0" smtClean="0"/>
              <a:t>   </a:t>
            </a:r>
          </a:p>
          <a:p>
            <a:pPr marL="0" indent="0">
              <a:buNone/>
            </a:pPr>
            <a:r>
              <a:rPr lang="en-IN" dirty="0" smtClean="0"/>
              <a:t>Example:</a:t>
            </a:r>
          </a:p>
          <a:p>
            <a:pPr marL="0" indent="0">
              <a:buNone/>
            </a:pPr>
            <a:r>
              <a:rPr lang="en-IN" dirty="0" smtClean="0"/>
              <a:t> h1 {</a:t>
            </a:r>
          </a:p>
          <a:p>
            <a:pPr marL="0" indent="0">
              <a:buNone/>
            </a:pPr>
            <a:r>
              <a:rPr lang="en-IN" dirty="0" smtClean="0"/>
              <a:t>Color : blue;</a:t>
            </a:r>
          </a:p>
          <a:p>
            <a:pPr marL="0" indent="0">
              <a:buNone/>
            </a:pPr>
            <a:r>
              <a:rPr lang="en-IN" dirty="0" smtClean="0"/>
              <a:t>Font-size : 12px;</a:t>
            </a:r>
          </a:p>
          <a:p>
            <a:pPr marL="0" indent="0">
              <a:buNone/>
            </a:pPr>
            <a:r>
              <a:rPr lang="en-IN" dirty="0" smtClean="0"/>
              <a:t>}</a:t>
            </a:r>
            <a:endParaRPr lang="en-IN" dirty="0"/>
          </a:p>
        </p:txBody>
      </p:sp>
    </p:spTree>
    <p:extLst>
      <p:ext uri="{BB962C8B-B14F-4D97-AF65-F5344CB8AC3E}">
        <p14:creationId xmlns:p14="http://schemas.microsoft.com/office/powerpoint/2010/main" val="416088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a:t>
            </a:r>
            <a:endParaRPr lang="en-IN" dirty="0"/>
          </a:p>
        </p:txBody>
      </p:sp>
      <p:sp>
        <p:nvSpPr>
          <p:cNvPr id="3" name="Content Placeholder 2"/>
          <p:cNvSpPr>
            <a:spLocks noGrp="1"/>
          </p:cNvSpPr>
          <p:nvPr>
            <p:ph idx="1"/>
          </p:nvPr>
        </p:nvSpPr>
        <p:spPr/>
        <p:txBody>
          <a:bodyPr/>
          <a:lstStyle/>
          <a:p>
            <a:r>
              <a:rPr lang="en-US" dirty="0"/>
              <a:t>JavaScript is the world's most popular programming language.</a:t>
            </a:r>
          </a:p>
          <a:p>
            <a:r>
              <a:rPr lang="en-US" dirty="0"/>
              <a:t>JavaScript is the programming language of the Web.</a:t>
            </a:r>
          </a:p>
        </p:txBody>
      </p:sp>
    </p:spTree>
    <p:extLst>
      <p:ext uri="{BB962C8B-B14F-4D97-AF65-F5344CB8AC3E}">
        <p14:creationId xmlns:p14="http://schemas.microsoft.com/office/powerpoint/2010/main" val="761748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SQL can do?</a:t>
            </a:r>
            <a:br>
              <a:rPr lang="en-US" dirty="0" smtClean="0"/>
            </a:br>
            <a:endParaRPr lang="en-IN" dirty="0"/>
          </a:p>
        </p:txBody>
      </p:sp>
      <p:sp>
        <p:nvSpPr>
          <p:cNvPr id="3" name="Content Placeholder 2"/>
          <p:cNvSpPr>
            <a:spLocks noGrp="1"/>
          </p:cNvSpPr>
          <p:nvPr>
            <p:ph idx="1"/>
          </p:nvPr>
        </p:nvSpPr>
        <p:spPr/>
        <p:txBody>
          <a:bodyPr/>
          <a:lstStyle/>
          <a:p>
            <a:r>
              <a:rPr lang="en-IN" dirty="0"/>
              <a:t>SQL can execute queries against a </a:t>
            </a:r>
            <a:r>
              <a:rPr lang="en-IN" dirty="0" smtClean="0"/>
              <a:t>database.</a:t>
            </a:r>
            <a:endParaRPr lang="en-IN" dirty="0"/>
          </a:p>
          <a:p>
            <a:r>
              <a:rPr lang="en-IN" dirty="0"/>
              <a:t>SQL can retrieve data from a </a:t>
            </a:r>
            <a:r>
              <a:rPr lang="en-IN" dirty="0" smtClean="0"/>
              <a:t>database.</a:t>
            </a:r>
            <a:endParaRPr lang="en-IN" dirty="0"/>
          </a:p>
          <a:p>
            <a:r>
              <a:rPr lang="en-IN" dirty="0"/>
              <a:t>SQL can insert records in a </a:t>
            </a:r>
            <a:r>
              <a:rPr lang="en-IN" dirty="0" smtClean="0"/>
              <a:t>database.</a:t>
            </a:r>
            <a:endParaRPr lang="en-IN" dirty="0"/>
          </a:p>
          <a:p>
            <a:r>
              <a:rPr lang="en-IN" dirty="0"/>
              <a:t>SQL can update records in a </a:t>
            </a:r>
            <a:r>
              <a:rPr lang="en-IN" dirty="0" smtClean="0"/>
              <a:t>database.</a:t>
            </a:r>
            <a:endParaRPr lang="en-IN" dirty="0"/>
          </a:p>
          <a:p>
            <a:r>
              <a:rPr lang="en-IN" dirty="0"/>
              <a:t>SQL can delete records from a </a:t>
            </a:r>
            <a:r>
              <a:rPr lang="en-IN" dirty="0" smtClean="0"/>
              <a:t>database.</a:t>
            </a:r>
            <a:endParaRPr lang="en-IN" dirty="0"/>
          </a:p>
          <a:p>
            <a:r>
              <a:rPr lang="en-IN" dirty="0"/>
              <a:t>SQL can create new </a:t>
            </a:r>
            <a:r>
              <a:rPr lang="en-IN" dirty="0" smtClean="0"/>
              <a:t>databases.</a:t>
            </a:r>
            <a:endParaRPr lang="en-IN" dirty="0"/>
          </a:p>
        </p:txBody>
      </p:sp>
    </p:spTree>
    <p:extLst>
      <p:ext uri="{BB962C8B-B14F-4D97-AF65-F5344CB8AC3E}">
        <p14:creationId xmlns:p14="http://schemas.microsoft.com/office/powerpoint/2010/main" val="781810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 Language(DDL)</a:t>
            </a:r>
            <a:endParaRPr lang="en-IN" dirty="0"/>
          </a:p>
        </p:txBody>
      </p:sp>
      <p:sp>
        <p:nvSpPr>
          <p:cNvPr id="3" name="Content Placeholder 2"/>
          <p:cNvSpPr>
            <a:spLocks noGrp="1"/>
          </p:cNvSpPr>
          <p:nvPr>
            <p:ph idx="1"/>
          </p:nvPr>
        </p:nvSpPr>
        <p:spPr/>
        <p:txBody>
          <a:bodyPr/>
          <a:lstStyle/>
          <a:p>
            <a:r>
              <a:rPr lang="en-US" dirty="0"/>
              <a:t>A</a:t>
            </a:r>
            <a:r>
              <a:rPr lang="en-US" dirty="0" smtClean="0"/>
              <a:t> set of statements that allow the user to define or modify data structures and objects, such as tables.</a:t>
            </a:r>
          </a:p>
          <a:p>
            <a:r>
              <a:rPr lang="en-IN" dirty="0" smtClean="0"/>
              <a:t>CREATE –</a:t>
            </a:r>
          </a:p>
          <a:p>
            <a:r>
              <a:rPr lang="en-IN" dirty="0" smtClean="0"/>
              <a:t> ALTER –</a:t>
            </a:r>
          </a:p>
          <a:p>
            <a:r>
              <a:rPr lang="en-IN" dirty="0" smtClean="0"/>
              <a:t> DROP – </a:t>
            </a:r>
          </a:p>
          <a:p>
            <a:r>
              <a:rPr lang="en-IN" dirty="0" smtClean="0"/>
              <a:t>RENAME – </a:t>
            </a:r>
          </a:p>
          <a:p>
            <a:r>
              <a:rPr lang="en-IN" dirty="0" smtClean="0"/>
              <a:t>TRUNCATE-</a:t>
            </a:r>
            <a:endParaRPr lang="en-IN" dirty="0"/>
          </a:p>
        </p:txBody>
      </p:sp>
    </p:spTree>
    <p:extLst>
      <p:ext uri="{BB962C8B-B14F-4D97-AF65-F5344CB8AC3E}">
        <p14:creationId xmlns:p14="http://schemas.microsoft.com/office/powerpoint/2010/main" val="1056084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Language(DML)-</a:t>
            </a:r>
            <a:endParaRPr lang="en-IN" dirty="0"/>
          </a:p>
        </p:txBody>
      </p:sp>
      <p:sp>
        <p:nvSpPr>
          <p:cNvPr id="3" name="Content Placeholder 2"/>
          <p:cNvSpPr>
            <a:spLocks noGrp="1"/>
          </p:cNvSpPr>
          <p:nvPr>
            <p:ph idx="1"/>
          </p:nvPr>
        </p:nvSpPr>
        <p:spPr/>
        <p:txBody>
          <a:bodyPr/>
          <a:lstStyle/>
          <a:p>
            <a:r>
              <a:rPr lang="en-US" dirty="0"/>
              <a:t>I</a:t>
            </a:r>
            <a:r>
              <a:rPr lang="en-US" dirty="0" smtClean="0"/>
              <a:t>ts statements allow us to manipulate the data in the tables of a database</a:t>
            </a:r>
          </a:p>
          <a:p>
            <a:r>
              <a:rPr lang="en-US" dirty="0" smtClean="0"/>
              <a:t>SELECT… FROM</a:t>
            </a:r>
          </a:p>
          <a:p>
            <a:r>
              <a:rPr lang="en-US" dirty="0" smtClean="0"/>
              <a:t>INSERT… INTO…VALUES</a:t>
            </a:r>
          </a:p>
          <a:p>
            <a:r>
              <a:rPr lang="en-US" dirty="0" smtClean="0"/>
              <a:t>UPDATE… SET… WHERE</a:t>
            </a:r>
          </a:p>
          <a:p>
            <a:r>
              <a:rPr lang="en-US" dirty="0" smtClean="0"/>
              <a:t>DELETE …FROM… WHERE</a:t>
            </a:r>
            <a:endParaRPr lang="en-IN" dirty="0"/>
          </a:p>
        </p:txBody>
      </p:sp>
    </p:spTree>
    <p:extLst>
      <p:ext uri="{BB962C8B-B14F-4D97-AF65-F5344CB8AC3E}">
        <p14:creationId xmlns:p14="http://schemas.microsoft.com/office/powerpoint/2010/main" val="1342368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Control Language(DCL)</a:t>
            </a:r>
            <a:endParaRPr lang="en-IN" dirty="0"/>
          </a:p>
        </p:txBody>
      </p:sp>
      <p:sp>
        <p:nvSpPr>
          <p:cNvPr id="3" name="Content Placeholder 2"/>
          <p:cNvSpPr>
            <a:spLocks noGrp="1"/>
          </p:cNvSpPr>
          <p:nvPr>
            <p:ph idx="1"/>
          </p:nvPr>
        </p:nvSpPr>
        <p:spPr/>
        <p:txBody>
          <a:bodyPr/>
          <a:lstStyle/>
          <a:p>
            <a:r>
              <a:rPr lang="en-US" dirty="0"/>
              <a:t>A</a:t>
            </a:r>
            <a:r>
              <a:rPr lang="en-US" dirty="0" smtClean="0"/>
              <a:t>ssignment and removal of permissions to use this data</a:t>
            </a:r>
          </a:p>
          <a:p>
            <a:pPr marL="0" indent="0">
              <a:buNone/>
            </a:pPr>
            <a:r>
              <a:rPr lang="en-US" dirty="0" smtClean="0"/>
              <a:t>- GRANT</a:t>
            </a:r>
          </a:p>
          <a:p>
            <a:pPr marL="0" indent="0">
              <a:buNone/>
            </a:pPr>
            <a:r>
              <a:rPr lang="en-US" dirty="0" smtClean="0"/>
              <a:t>- REVOKE</a:t>
            </a:r>
          </a:p>
          <a:p>
            <a:r>
              <a:rPr lang="en-US" dirty="0" smtClean="0"/>
              <a:t>The GRANT and REVOKE statements allow us to manage the rights users have in a database.</a:t>
            </a:r>
          </a:p>
          <a:p>
            <a:r>
              <a:rPr lang="en-US" dirty="0" smtClean="0"/>
              <a:t>The GRANT statement Data Control Language gives (or grants) certain permissions to users.</a:t>
            </a:r>
          </a:p>
          <a:p>
            <a:r>
              <a:rPr lang="en-US" dirty="0"/>
              <a:t>T</a:t>
            </a:r>
            <a:r>
              <a:rPr lang="en-US" dirty="0" smtClean="0"/>
              <a:t>he REVOKE clause used to revoke permissions and privileges of database user</a:t>
            </a:r>
            <a:endParaRPr lang="en-IN" dirty="0"/>
          </a:p>
        </p:txBody>
      </p:sp>
    </p:spTree>
    <p:extLst>
      <p:ext uri="{BB962C8B-B14F-4D97-AF65-F5344CB8AC3E}">
        <p14:creationId xmlns:p14="http://schemas.microsoft.com/office/powerpoint/2010/main" val="677661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Control Language(TCL)</a:t>
            </a:r>
            <a:endParaRPr lang="en-IN" dirty="0"/>
          </a:p>
        </p:txBody>
      </p:sp>
      <p:sp>
        <p:nvSpPr>
          <p:cNvPr id="3" name="Content Placeholder 2"/>
          <p:cNvSpPr>
            <a:spLocks noGrp="1"/>
          </p:cNvSpPr>
          <p:nvPr>
            <p:ph idx="1"/>
          </p:nvPr>
        </p:nvSpPr>
        <p:spPr/>
        <p:txBody>
          <a:bodyPr>
            <a:normAutofit lnSpcReduction="10000"/>
          </a:bodyPr>
          <a:lstStyle/>
          <a:p>
            <a:r>
              <a:rPr lang="en-US" dirty="0"/>
              <a:t>S</a:t>
            </a:r>
            <a:r>
              <a:rPr lang="en-US" dirty="0" smtClean="0"/>
              <a:t>aving and restoring changes to a database</a:t>
            </a:r>
            <a:endParaRPr lang="en-US" dirty="0"/>
          </a:p>
          <a:p>
            <a:pPr marL="0" indent="0">
              <a:buNone/>
            </a:pPr>
            <a:r>
              <a:rPr lang="en-US" dirty="0" smtClean="0"/>
              <a:t>- COMMIT</a:t>
            </a:r>
          </a:p>
          <a:p>
            <a:pPr marL="0" indent="0">
              <a:buNone/>
            </a:pPr>
            <a:r>
              <a:rPr lang="en-US" dirty="0" smtClean="0"/>
              <a:t>- Roll Back</a:t>
            </a:r>
            <a:endParaRPr lang="en-IN" dirty="0"/>
          </a:p>
          <a:p>
            <a:r>
              <a:rPr lang="en-US" dirty="0"/>
              <a:t>T</a:t>
            </a:r>
            <a:r>
              <a:rPr lang="en-US" dirty="0" smtClean="0"/>
              <a:t>he COMMIT statement – </a:t>
            </a:r>
          </a:p>
          <a:p>
            <a:pPr>
              <a:buFontTx/>
              <a:buChar char="-"/>
            </a:pPr>
            <a:r>
              <a:rPr lang="en-US" dirty="0" smtClean="0"/>
              <a:t>will save the changes you’ve made - will let other users have access to the modified version of the database –</a:t>
            </a:r>
          </a:p>
          <a:p>
            <a:pPr>
              <a:buFontTx/>
              <a:buChar char="-"/>
            </a:pPr>
            <a:r>
              <a:rPr lang="en-US" dirty="0" smtClean="0"/>
              <a:t> related to INSERT, DELETE, UPDATE</a:t>
            </a:r>
            <a:endParaRPr lang="en-IN" dirty="0"/>
          </a:p>
          <a:p>
            <a:pPr>
              <a:buFontTx/>
              <a:buChar char="-"/>
            </a:pPr>
            <a:r>
              <a:rPr lang="en-US" dirty="0"/>
              <a:t>T</a:t>
            </a:r>
            <a:r>
              <a:rPr lang="en-US" dirty="0" smtClean="0"/>
              <a:t>he ROLLBACK </a:t>
            </a:r>
          </a:p>
          <a:p>
            <a:pPr>
              <a:buFontTx/>
              <a:buChar char="-"/>
            </a:pPr>
            <a:r>
              <a:rPr lang="en-US" dirty="0" smtClean="0"/>
              <a:t> the clause that will let you make a step back.</a:t>
            </a:r>
            <a:endParaRPr lang="en-IN" dirty="0"/>
          </a:p>
        </p:txBody>
      </p:sp>
    </p:spTree>
    <p:extLst>
      <p:ext uri="{BB962C8B-B14F-4D97-AF65-F5344CB8AC3E}">
        <p14:creationId xmlns:p14="http://schemas.microsoft.com/office/powerpoint/2010/main" val="1146713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IN" dirty="0"/>
          </a:p>
        </p:txBody>
      </p:sp>
      <p:sp>
        <p:nvSpPr>
          <p:cNvPr id="3" name="Content Placeholder 2"/>
          <p:cNvSpPr>
            <a:spLocks noGrp="1"/>
          </p:cNvSpPr>
          <p:nvPr>
            <p:ph idx="1"/>
          </p:nvPr>
        </p:nvSpPr>
        <p:spPr/>
        <p:txBody>
          <a:bodyPr/>
          <a:lstStyle/>
          <a:p>
            <a:r>
              <a:rPr lang="en-US" dirty="0"/>
              <a:t>A</a:t>
            </a:r>
            <a:r>
              <a:rPr lang="en-US" dirty="0" smtClean="0"/>
              <a:t> column (or a set of columns) whose value exists and is unique for every record in a table is called a primary key. </a:t>
            </a:r>
          </a:p>
          <a:p>
            <a:r>
              <a:rPr lang="en-US" dirty="0"/>
              <a:t>E</a:t>
            </a:r>
            <a:r>
              <a:rPr lang="en-US" dirty="0" smtClean="0"/>
              <a:t>ach table can have one and only one primary key.</a:t>
            </a:r>
          </a:p>
          <a:p>
            <a:r>
              <a:rPr lang="en-US" dirty="0"/>
              <a:t>I</a:t>
            </a:r>
            <a:r>
              <a:rPr lang="en-US" dirty="0" smtClean="0"/>
              <a:t>n one table, you cannot have 3 or 4 primary keys .</a:t>
            </a:r>
          </a:p>
          <a:p>
            <a:r>
              <a:rPr lang="en-US" dirty="0" smtClean="0"/>
              <a:t>Primary Key may be composed of a </a:t>
            </a:r>
            <a:r>
              <a:rPr lang="en-US" u="sng" dirty="0" smtClean="0"/>
              <a:t>set of columns </a:t>
            </a:r>
            <a:r>
              <a:rPr lang="en-US" dirty="0" smtClean="0"/>
              <a:t>.</a:t>
            </a:r>
          </a:p>
          <a:p>
            <a:r>
              <a:rPr lang="en-US" dirty="0"/>
              <a:t>P</a:t>
            </a:r>
            <a:r>
              <a:rPr lang="en-US" dirty="0" smtClean="0"/>
              <a:t>rimary keys are the unique identifiers of a tables</a:t>
            </a:r>
          </a:p>
          <a:p>
            <a:r>
              <a:rPr lang="en-US" dirty="0"/>
              <a:t>C</a:t>
            </a:r>
            <a:r>
              <a:rPr lang="en-US" dirty="0" smtClean="0"/>
              <a:t>annot contain null values.</a:t>
            </a:r>
          </a:p>
          <a:p>
            <a:r>
              <a:rPr lang="en-US" dirty="0"/>
              <a:t>N</a:t>
            </a:r>
            <a:r>
              <a:rPr lang="en-US" dirty="0" smtClean="0"/>
              <a:t>ot all tables you work with will have a primary key</a:t>
            </a:r>
            <a:endParaRPr lang="en-IN" dirty="0"/>
          </a:p>
        </p:txBody>
      </p:sp>
    </p:spTree>
    <p:extLst>
      <p:ext uri="{BB962C8B-B14F-4D97-AF65-F5344CB8AC3E}">
        <p14:creationId xmlns:p14="http://schemas.microsoft.com/office/powerpoint/2010/main" val="793974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IN" dirty="0"/>
          </a:p>
        </p:txBody>
      </p:sp>
      <p:sp>
        <p:nvSpPr>
          <p:cNvPr id="3" name="Content Placeholder 2"/>
          <p:cNvSpPr>
            <a:spLocks noGrp="1"/>
          </p:cNvSpPr>
          <p:nvPr>
            <p:ph idx="1"/>
          </p:nvPr>
        </p:nvSpPr>
        <p:spPr/>
        <p:txBody>
          <a:bodyPr/>
          <a:lstStyle/>
          <a:p>
            <a:r>
              <a:rPr lang="en-US" u="sng" dirty="0" smtClean="0"/>
              <a:t>Foreign key identifies </a:t>
            </a:r>
            <a:r>
              <a:rPr lang="en-US" dirty="0" smtClean="0"/>
              <a:t>the relationships between tables, not the tables themselves.</a:t>
            </a:r>
          </a:p>
          <a:p>
            <a:r>
              <a:rPr lang="en-US" dirty="0" smtClean="0"/>
              <a:t>Always look for the foreign keys, as they show us where the relations are.</a:t>
            </a:r>
            <a:endParaRPr lang="en-IN" dirty="0"/>
          </a:p>
        </p:txBody>
      </p:sp>
    </p:spTree>
    <p:extLst>
      <p:ext uri="{BB962C8B-B14F-4D97-AF65-F5344CB8AC3E}">
        <p14:creationId xmlns:p14="http://schemas.microsoft.com/office/powerpoint/2010/main" val="11436014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810</TotalTime>
  <Words>981</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Consolas</vt:lpstr>
      <vt:lpstr>Verdana</vt:lpstr>
      <vt:lpstr>Wingdings 3</vt:lpstr>
      <vt:lpstr>Ion Boardroom</vt:lpstr>
      <vt:lpstr> Structured query Language</vt:lpstr>
      <vt:lpstr>What is SQL?</vt:lpstr>
      <vt:lpstr>What SQL can do? </vt:lpstr>
      <vt:lpstr>Data Definition Language(DDL)</vt:lpstr>
      <vt:lpstr>Data Manipulation Language(DML)-</vt:lpstr>
      <vt:lpstr>Data Control Language(DCL)</vt:lpstr>
      <vt:lpstr>Transaction Control Language(TCL)</vt:lpstr>
      <vt:lpstr>Primary Key</vt:lpstr>
      <vt:lpstr>Foreign Key</vt:lpstr>
      <vt:lpstr>Unique key</vt:lpstr>
      <vt:lpstr>Data Types</vt:lpstr>
      <vt:lpstr>Query:</vt:lpstr>
      <vt:lpstr>Aggregate Function</vt:lpstr>
      <vt:lpstr>Aggregate Function</vt:lpstr>
      <vt:lpstr>JOINS</vt:lpstr>
      <vt:lpstr>Inner Join</vt:lpstr>
      <vt:lpstr>Left Join</vt:lpstr>
      <vt:lpstr>SQL Right Join</vt:lpstr>
      <vt:lpstr>Full Outer Join</vt:lpstr>
      <vt:lpstr>HTML</vt:lpstr>
      <vt:lpstr>Example:</vt:lpstr>
      <vt:lpstr>Example Explained</vt:lpstr>
      <vt:lpstr>CSS(Cascading style sheet)</vt:lpstr>
      <vt:lpstr>CSS Syntax: </vt:lpstr>
      <vt:lpstr>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Structured query Language</dc:title>
  <dc:creator>Nakul Rathi</dc:creator>
  <cp:lastModifiedBy>Nakul Rathi</cp:lastModifiedBy>
  <cp:revision>57</cp:revision>
  <dcterms:created xsi:type="dcterms:W3CDTF">2022-09-05T04:01:39Z</dcterms:created>
  <dcterms:modified xsi:type="dcterms:W3CDTF">2022-09-07T05:43:31Z</dcterms:modified>
</cp:coreProperties>
</file>