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Tomorrow" panose="020B0604020202020204" charset="0"/>
      <p:regular r:id="rId23"/>
    </p:embeddedFont>
    <p:embeddedFont>
      <p:font typeface="Tomorrow Semi Bold" panose="020B0604020202020204" charset="0"/>
      <p:regular r:id="rId24"/>
    </p:embeddedFont>
  </p:embeddedFontLst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02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BB81-B27C-4380-BB54-9400F2A9DDF8}" type="slidenum">
              <a:rPr lang="ru-KZ" smtClean="0"/>
              <a:t>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4233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92FCA-9B09-4877-8DA8-41C68AE85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C18601-9DC3-4DB5-AE43-C5AB1F10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76C34-F584-4A35-B9AA-4950CB7E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8EB3-8032-4B2C-B43D-3A779920B8A6}" type="datetimeFigureOut">
              <a:rPr lang="ru-KZ" smtClean="0"/>
              <a:t>23.12.2024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72BCB-BEC3-451D-9943-C6D50149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F23B9-3712-44F4-AFC2-9930720D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AD80-3466-4295-86AB-0419181F14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2889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244E3BC-647A-4925-AAE0-238C51EA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17050"/>
              </p:ext>
            </p:extLst>
          </p:nvPr>
        </p:nvGraphicFramePr>
        <p:xfrm>
          <a:off x="1" y="2"/>
          <a:ext cx="14630398" cy="822959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225601">
                  <a:extLst>
                    <a:ext uri="{9D8B030D-6E8A-4147-A177-3AD203B41FA5}">
                      <a16:colId xmlns:a16="http://schemas.microsoft.com/office/drawing/2014/main" val="2603809230"/>
                    </a:ext>
                  </a:extLst>
                </a:gridCol>
                <a:gridCol w="3611510">
                  <a:extLst>
                    <a:ext uri="{9D8B030D-6E8A-4147-A177-3AD203B41FA5}">
                      <a16:colId xmlns:a16="http://schemas.microsoft.com/office/drawing/2014/main" val="2844959702"/>
                    </a:ext>
                  </a:extLst>
                </a:gridCol>
                <a:gridCol w="4793287">
                  <a:extLst>
                    <a:ext uri="{9D8B030D-6E8A-4147-A177-3AD203B41FA5}">
                      <a16:colId xmlns:a16="http://schemas.microsoft.com/office/drawing/2014/main" val="1080434052"/>
                    </a:ext>
                  </a:extLst>
                </a:gridCol>
              </a:tblGrid>
              <a:tr h="19261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b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НАУКИ И ВЫСШЕГО ОБРАЗОВАНИЯ РЕСПУБЛИКИ КАЗАХСТАН</a:t>
                      </a:r>
                      <a:endParaRPr lang="ru-KZ" sz="1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СЕВЕРО-КАЗАХСТАНСКИЙ УНИВЕРСИТЕТ ИМ. М. КОЗЫБАЕВА</a:t>
                      </a:r>
                      <a:endParaRPr lang="ru-KZ" sz="1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 ИНЖЕНЕРИИ И ЦИФРОВЫХ ТЕХНОЛОГИЙ</a:t>
                      </a:r>
                      <a:endParaRPr lang="ru-KZ" sz="1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 «ИНФОРМАЦИОННО-КОММУНИКАЦИОННЫЕ ТЕХНОЛОГИИ»  </a:t>
                      </a: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78892"/>
                  </a:ext>
                </a:extLst>
              </a:tr>
              <a:tr h="290007">
                <a:tc gridSpan="3"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endParaRPr lang="ru-KZ" sz="1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47391"/>
                  </a:ext>
                </a:extLst>
              </a:tr>
              <a:tr h="2452121">
                <a:tc gridSpan="3"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ru-KZ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Творческий экзамен по дисциплине 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«Компьютерное моделирование»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161613"/>
                          </a:solidFill>
                          <a:latin typeface="Times New Roman" panose="02020603050405020304" pitchFamily="18" charset="0"/>
                          <a:ea typeface="DM Sans Medium" pitchFamily="34" charset="-122"/>
                          <a:cs typeface="Times New Roman" panose="02020603050405020304" pitchFamily="18" charset="0"/>
                        </a:rPr>
                        <a:t>Тема: </a:t>
                      </a:r>
                      <a:r>
                        <a:rPr lang="ru-RU" sz="2000" b="0" dirty="0">
                          <a:solidFill>
                            <a:srgbClr val="161613"/>
                          </a:solidFill>
                          <a:latin typeface="Times New Roman" panose="02020603050405020304" pitchFamily="18" charset="0"/>
                          <a:ea typeface="DM Sans Medium" pitchFamily="34" charset="-122"/>
                          <a:cs typeface="Times New Roman" panose="02020603050405020304" pitchFamily="18" charset="0"/>
                        </a:rPr>
                        <a:t>прогноз погоды в </a:t>
                      </a:r>
                      <a:r>
                        <a:rPr lang="en-US" sz="2000" b="0" dirty="0" err="1">
                          <a:solidFill>
                            <a:srgbClr val="161613"/>
                          </a:solidFill>
                          <a:latin typeface="Times New Roman" panose="02020603050405020304" pitchFamily="18" charset="0"/>
                          <a:ea typeface="DM Sans Medium" pitchFamily="34" charset="-122"/>
                          <a:cs typeface="Times New Roman" panose="02020603050405020304" pitchFamily="18" charset="0"/>
                        </a:rPr>
                        <a:t>matlab</a:t>
                      </a:r>
                      <a:endParaRPr lang="ru-KZ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540385"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KZ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KZ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8884"/>
                  </a:ext>
                </a:extLst>
              </a:tr>
              <a:tr h="1619018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</a:t>
                      </a:r>
                      <a:r>
                        <a:rPr lang="ru-KZ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 студент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</a:t>
                      </a:r>
                      <a:r>
                        <a:rPr lang="ru-KZ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группы ВТиПО-22: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1000"/>
                        </a:spcAft>
                        <a:tabLst>
                          <a:tab pos="904875" algn="l"/>
                        </a:tabLst>
                      </a:pPr>
                      <a:r>
                        <a:rPr lang="ru-KZ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1000"/>
                        </a:spcAft>
                        <a:tabLst>
                          <a:tab pos="904875" algn="l"/>
                        </a:tabLst>
                      </a:pPr>
                      <a:r>
                        <a:rPr lang="ru-KZ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KZ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r>
                        <a:rPr lang="ru-KZ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KZ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Белокопытов Я.Ю</a:t>
                      </a:r>
                      <a:endParaRPr lang="ru-KZ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KZ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KZ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73941"/>
                  </a:ext>
                </a:extLst>
              </a:tr>
              <a:tr h="194234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                                                   </a:t>
                      </a: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r>
                        <a:rPr lang="ru-KZ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Петропавлоск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endParaRPr lang="ru-RU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endParaRPr lang="ru-KZ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904875" algn="l"/>
                        </a:tabLst>
                      </a:pPr>
                      <a:endParaRPr lang="ru-KZ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94" marR="54894" marT="0" marB="0"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58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07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201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Вывод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369112"/>
            <a:ext cx="755642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Разработанная программа демонстрирует основные принципы моделирования погоды в MATLAB. Она позволяет студентам и преподавателям изучить и применить такие навыки, как генерация случайных данных, обработка массивов, визуализация графиков и создание информативных сообщений. Это способствует глубокому пониманию метеорологических данных и их практического применения.</a:t>
            </a:r>
            <a:endParaRPr lang="en-US" sz="17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CB0046-1384-4EDF-B836-0818B41F8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145" y="7727937"/>
            <a:ext cx="2354255" cy="4107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65534"/>
            <a:ext cx="1151761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Прогнозирование погоды в MATLAB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12743101" cy="2830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 данной презентации мы рассмотрим реализацию прогноза погоды в MATLAB, включая основные функции, этапы построения модели и практические примеры использования.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8B2F0C-E52C-4534-9C04-D6E44223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145" y="7727937"/>
            <a:ext cx="2354255" cy="410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">
            <a:extLst>
              <a:ext uri="{FF2B5EF4-FFF2-40B4-BE49-F238E27FC236}">
                <a16:creationId xmlns:a16="http://schemas.microsoft.com/office/drawing/2014/main" id="{AB854E87-D59D-45B4-8B33-D600063FF571}"/>
              </a:ext>
            </a:extLst>
          </p:cNvPr>
          <p:cNvSpPr/>
          <p:nvPr/>
        </p:nvSpPr>
        <p:spPr>
          <a:xfrm>
            <a:off x="7403452" y="3367803"/>
            <a:ext cx="3602179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063B4C9E-9397-47C7-A6D2-586A2F92D67E}"/>
              </a:ext>
            </a:extLst>
          </p:cNvPr>
          <p:cNvSpPr/>
          <p:nvPr/>
        </p:nvSpPr>
        <p:spPr>
          <a:xfrm>
            <a:off x="727704" y="3394798"/>
            <a:ext cx="3602179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2" name="Text 0"/>
          <p:cNvSpPr/>
          <p:nvPr/>
        </p:nvSpPr>
        <p:spPr>
          <a:xfrm>
            <a:off x="793790" y="2177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Цели и объяснение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9881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Цель моделирования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Моделирование климата и погодных условий является сложной задачей, но оно имеет огромное значение для метеорологии и геофизики. Основная цель - прогнозирование погоды для принятия обоснованных решений.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29765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Области применения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Моделирование позволяет предсказывать изменения погоды как на краткосрочный, так и на долгосрочный периоды. Это имеет важное значение для сельского хозяйства, транспорта, энергетики и других отраслей.</a:t>
            </a:r>
            <a:endParaRPr lang="en-US" sz="175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E3700A7D-3921-483E-88F6-55192E3D05F7}"/>
              </a:ext>
            </a:extLst>
          </p:cNvPr>
          <p:cNvSpPr/>
          <p:nvPr/>
        </p:nvSpPr>
        <p:spPr>
          <a:xfrm>
            <a:off x="357483" y="3537824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BE3964-587F-42C9-99C6-72A91DAE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659" y="7262688"/>
            <a:ext cx="2619741" cy="9431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7937" y="658416"/>
            <a:ext cx="5910143" cy="569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Этапы построения модели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899874" y="1592342"/>
            <a:ext cx="22860" cy="5978723"/>
          </a:xfrm>
          <a:prstGeom prst="roundRect">
            <a:avLst>
              <a:gd name="adj" fmla="val 119608"/>
            </a:avLst>
          </a:prstGeom>
          <a:solidFill>
            <a:srgbClr val="D6D0D0"/>
          </a:solidFill>
          <a:ln/>
        </p:spPr>
      </p:sp>
      <p:sp>
        <p:nvSpPr>
          <p:cNvPr id="4" name="Shape 2"/>
          <p:cNvSpPr/>
          <p:nvPr/>
        </p:nvSpPr>
        <p:spPr>
          <a:xfrm>
            <a:off x="1093470" y="1990963"/>
            <a:ext cx="637937" cy="22860"/>
          </a:xfrm>
          <a:prstGeom prst="roundRect">
            <a:avLst>
              <a:gd name="adj" fmla="val 119608"/>
            </a:avLst>
          </a:prstGeom>
          <a:solidFill>
            <a:srgbClr val="D6D0D0"/>
          </a:solidFill>
          <a:ln/>
        </p:spPr>
      </p:sp>
      <p:sp>
        <p:nvSpPr>
          <p:cNvPr id="5" name="Shape 3"/>
          <p:cNvSpPr/>
          <p:nvPr/>
        </p:nvSpPr>
        <p:spPr>
          <a:xfrm>
            <a:off x="706279" y="1797368"/>
            <a:ext cx="410051" cy="410051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6" name="Text 4"/>
          <p:cNvSpPr/>
          <p:nvPr/>
        </p:nvSpPr>
        <p:spPr>
          <a:xfrm>
            <a:off x="849035" y="1865709"/>
            <a:ext cx="124420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1913811" y="1774508"/>
            <a:ext cx="227849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Сбор данных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913811" y="2168604"/>
            <a:ext cx="12078653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Данные собираются с различных источников, включая метеорологические станции, спутники, датчики и океанографические буйки.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1093470" y="3223141"/>
            <a:ext cx="637937" cy="22860"/>
          </a:xfrm>
          <a:prstGeom prst="roundRect">
            <a:avLst>
              <a:gd name="adj" fmla="val 119608"/>
            </a:avLst>
          </a:prstGeom>
          <a:solidFill>
            <a:srgbClr val="D6D0D0"/>
          </a:solidFill>
          <a:ln/>
        </p:spPr>
      </p:sp>
      <p:sp>
        <p:nvSpPr>
          <p:cNvPr id="10" name="Shape 8"/>
          <p:cNvSpPr/>
          <p:nvPr/>
        </p:nvSpPr>
        <p:spPr>
          <a:xfrm>
            <a:off x="706279" y="3029545"/>
            <a:ext cx="410051" cy="410051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11" name="Text 9"/>
          <p:cNvSpPr/>
          <p:nvPr/>
        </p:nvSpPr>
        <p:spPr>
          <a:xfrm>
            <a:off x="819388" y="3097887"/>
            <a:ext cx="183713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1913811" y="3006685"/>
            <a:ext cx="227849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Калибровка модели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913811" y="3400782"/>
            <a:ext cx="12078653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Настройка параметров модели для достижения максимально точного соответствия с историческими данными.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1093470" y="4455319"/>
            <a:ext cx="637937" cy="22860"/>
          </a:xfrm>
          <a:prstGeom prst="roundRect">
            <a:avLst>
              <a:gd name="adj" fmla="val 119608"/>
            </a:avLst>
          </a:prstGeom>
          <a:solidFill>
            <a:srgbClr val="D6D0D0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279" y="4261723"/>
            <a:ext cx="410051" cy="410051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16" name="Text 14"/>
          <p:cNvSpPr/>
          <p:nvPr/>
        </p:nvSpPr>
        <p:spPr>
          <a:xfrm>
            <a:off x="819983" y="4330065"/>
            <a:ext cx="182642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1913811" y="4238863"/>
            <a:ext cx="227849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Запуск симуляции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913811" y="4632960"/>
            <a:ext cx="12078653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Выполнение модели на суперкомпьютере или в облачных вычислительных средах, чтобы получить прогноз.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1093470" y="5687497"/>
            <a:ext cx="637937" cy="22860"/>
          </a:xfrm>
          <a:prstGeom prst="roundRect">
            <a:avLst>
              <a:gd name="adj" fmla="val 119608"/>
            </a:avLst>
          </a:prstGeom>
          <a:solidFill>
            <a:srgbClr val="D6D0D0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279" y="5493901"/>
            <a:ext cx="410051" cy="410051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21" name="Text 19"/>
          <p:cNvSpPr/>
          <p:nvPr/>
        </p:nvSpPr>
        <p:spPr>
          <a:xfrm>
            <a:off x="819388" y="5562243"/>
            <a:ext cx="183713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150" dirty="0"/>
          </a:p>
        </p:txBody>
      </p:sp>
      <p:sp>
        <p:nvSpPr>
          <p:cNvPr id="22" name="Text 20"/>
          <p:cNvSpPr/>
          <p:nvPr/>
        </p:nvSpPr>
        <p:spPr>
          <a:xfrm>
            <a:off x="1913811" y="5471041"/>
            <a:ext cx="227849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Анализ результатов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913811" y="5865138"/>
            <a:ext cx="12078653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Сравнение полученных результатов моделирования с реальными наблюдаемыми данными и проведение статистического анализа.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1093470" y="6919674"/>
            <a:ext cx="637937" cy="22860"/>
          </a:xfrm>
          <a:prstGeom prst="roundRect">
            <a:avLst>
              <a:gd name="adj" fmla="val 119608"/>
            </a:avLst>
          </a:prstGeom>
          <a:solidFill>
            <a:srgbClr val="D6D0D0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279" y="6726079"/>
            <a:ext cx="410051" cy="410051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26" name="Text 24"/>
          <p:cNvSpPr/>
          <p:nvPr/>
        </p:nvSpPr>
        <p:spPr>
          <a:xfrm>
            <a:off x="820222" y="6794421"/>
            <a:ext cx="182166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5</a:t>
            </a:r>
            <a:endParaRPr lang="en-US" sz="2150" dirty="0"/>
          </a:p>
        </p:txBody>
      </p:sp>
      <p:sp>
        <p:nvSpPr>
          <p:cNvPr id="27" name="Text 25"/>
          <p:cNvSpPr/>
          <p:nvPr/>
        </p:nvSpPr>
        <p:spPr>
          <a:xfrm>
            <a:off x="1913811" y="6703219"/>
            <a:ext cx="227849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Прогнозирование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1913811" y="7097316"/>
            <a:ext cx="12078653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Использование модели для построения сценариев будущего изменения климата или прогноза погоды.</a:t>
            </a:r>
            <a:endParaRPr lang="en-US" sz="1400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9A5FA29-5B74-4F81-97E8-C45019FA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145" y="7727937"/>
            <a:ext cx="2354255" cy="410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4616" y="743903"/>
            <a:ext cx="13091995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Основные функции и их описание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5331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923091" y="2841784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711821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randi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711821" y="3247192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Генерация случайных данных для моделирования метеорологических показателей.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866382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9" name="Text 6"/>
          <p:cNvSpPr/>
          <p:nvPr/>
        </p:nvSpPr>
        <p:spPr>
          <a:xfrm>
            <a:off x="5007233" y="2841784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858022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plot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858022" y="3247192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Построение графиков для визуализации данных о температуре и скорости ветра.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45331" y="55436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886777" y="5628680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711821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sprintf и strcat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711821" y="603408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Обработка строк для формирования текстовых сообщений с информацией о погоде.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866382" y="55436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7" name="Text 14"/>
          <p:cNvSpPr/>
          <p:nvPr/>
        </p:nvSpPr>
        <p:spPr>
          <a:xfrm>
            <a:off x="5007233" y="5628680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858022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Индексация и поиск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858022" y="603408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Обработка массивов данных для анализа температур и ветра за неделю.</a:t>
            </a:r>
            <a:endParaRPr lang="en-US" sz="175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4F63B8-EEBA-4BA0-A1F3-61E8F514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713" y="7737365"/>
            <a:ext cx="2238687" cy="390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8721"/>
            <a:ext cx="9504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Основные функции и их описание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24476"/>
            <a:ext cx="5063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Генерация случайных данных: randi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05620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Функция randi используется для создания случайных значений в заданном диапазоне. Например, для моделирования температуры или скорости ветра в течение недели.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244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Пример кода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4033957"/>
            <a:ext cx="6244709" cy="1791652"/>
          </a:xfrm>
          <a:prstGeom prst="roundRect">
            <a:avLst>
              <a:gd name="adj" fmla="val 1899"/>
            </a:avLst>
          </a:prstGeom>
          <a:solidFill>
            <a:srgbClr val="E6E6E5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4033957"/>
            <a:ext cx="6267331" cy="1791652"/>
          </a:xfrm>
          <a:prstGeom prst="roundRect">
            <a:avLst>
              <a:gd name="adj" fmla="val 1899"/>
            </a:avLst>
          </a:prstGeom>
          <a:solidFill>
            <a:srgbClr val="E6E6E5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4203978"/>
            <a:ext cx="581370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highlight>
                  <a:srgbClr val="E6E6E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thermometer = randi(temp_range); % Случайная температура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highlight>
                  <a:srgbClr val="E6E6E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temp_week = thermometer + randi([-5, 5], 1, 7); % Прогноз на неделю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BAC58C-1D3A-424D-9511-EE8CCEB0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145" y="7727937"/>
            <a:ext cx="2354255" cy="410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9504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Основные функции и их описание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37508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Построение графиков: plot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Функция plot позволяет визуализировать данные в виде графиков. Она принимает на вход два массива данных, которые отображаются в виде точек или линий на графике.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Пример кода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4243745"/>
            <a:ext cx="6244709" cy="1065848"/>
          </a:xfrm>
          <a:prstGeom prst="roundRect">
            <a:avLst>
              <a:gd name="adj" fmla="val 3192"/>
            </a:avLst>
          </a:prstGeom>
          <a:solidFill>
            <a:srgbClr val="E6E6E5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4243745"/>
            <a:ext cx="6267331" cy="1065848"/>
          </a:xfrm>
          <a:prstGeom prst="roundRect">
            <a:avLst>
              <a:gd name="adj" fmla="val 3192"/>
            </a:avLst>
          </a:prstGeom>
          <a:solidFill>
            <a:srgbClr val="E6E6E5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4413766"/>
            <a:ext cx="5813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highlight>
                  <a:srgbClr val="E6E6E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plot(1:7, temp_week, '-o', 'LineWidth', 2); % График температуры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22530-A9C4-4B1C-A5AA-36E97A20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145" y="7727937"/>
            <a:ext cx="2354255" cy="410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0172"/>
            <a:ext cx="9504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Основные функции и их описание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05927"/>
            <a:ext cx="4561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Обработка строк: sprintf и strcat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8707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Функции sprintf и strcat используются для обработки строк и создания текстовых сообщений, которые содержат информацию о погоде.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059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Пример кода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4215408"/>
            <a:ext cx="6244709" cy="1428750"/>
          </a:xfrm>
          <a:prstGeom prst="roundRect">
            <a:avLst>
              <a:gd name="adj" fmla="val 2381"/>
            </a:avLst>
          </a:prstGeom>
          <a:solidFill>
            <a:srgbClr val="E6E6E5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4215408"/>
            <a:ext cx="6267331" cy="1428750"/>
          </a:xfrm>
          <a:prstGeom prst="roundRect">
            <a:avLst>
              <a:gd name="adj" fmla="val 2381"/>
            </a:avLst>
          </a:prstGeom>
          <a:solidFill>
            <a:srgbClr val="E6E6E5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4385429"/>
            <a:ext cx="5813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highlight>
                  <a:srgbClr val="E6E6E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reason = sprintf('Температура: %d°C', next_day_temp);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highlight>
                  <a:srgbClr val="E6E6E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reason = strcat(reason, sprintf(' Ветер: %d м/с', next_day_wind));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88033E-68AE-4DEB-8CA1-01652A99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145" y="7727937"/>
            <a:ext cx="2354255" cy="410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8721"/>
            <a:ext cx="9504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Основные функции и их описание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24476"/>
            <a:ext cx="56983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Работа с массивами: Индексация и поиск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05620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Индексация позволяет получить доступ к определенным элементам массива, а поиск помогает найти элементы, удовлетворяющие заданным условиям.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244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Пример кода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4033957"/>
            <a:ext cx="6244709" cy="1791652"/>
          </a:xfrm>
          <a:prstGeom prst="roundRect">
            <a:avLst>
              <a:gd name="adj" fmla="val 1899"/>
            </a:avLst>
          </a:prstGeom>
          <a:solidFill>
            <a:srgbClr val="E6E6E5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4033957"/>
            <a:ext cx="6267331" cy="1791652"/>
          </a:xfrm>
          <a:prstGeom prst="roundRect">
            <a:avLst>
              <a:gd name="adj" fmla="val 1899"/>
            </a:avLst>
          </a:prstGeom>
          <a:solidFill>
            <a:srgbClr val="E6E6E5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4203978"/>
            <a:ext cx="581370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highlight>
                  <a:srgbClr val="E6E6E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temp_week(temp_week &lt;= -27) % Дни с опасной температурой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highlight>
                  <a:srgbClr val="E6E6E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next_day_temp = temp_week(2); % Погода на следующий день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80D7FF-17C0-4E95-BF3E-CFF7E291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145" y="7727937"/>
            <a:ext cx="2354255" cy="410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615</Words>
  <Application>Microsoft Office PowerPoint</Application>
  <PresentationFormat>Произвольный</PresentationFormat>
  <Paragraphs>98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Tomorrow</vt:lpstr>
      <vt:lpstr>Consolas</vt:lpstr>
      <vt:lpstr>Tomorrow Semi Bold</vt:lpstr>
      <vt:lpstr>Arial</vt:lpstr>
      <vt:lpstr>Times New Roman</vt:lpstr>
      <vt:lpstr>Calibri Light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Ярослав Белокопытов</cp:lastModifiedBy>
  <cp:revision>3</cp:revision>
  <dcterms:created xsi:type="dcterms:W3CDTF">2024-12-23T03:45:17Z</dcterms:created>
  <dcterms:modified xsi:type="dcterms:W3CDTF">2024-12-23T08:51:35Z</dcterms:modified>
</cp:coreProperties>
</file>