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40"/>
  </p:notesMasterIdLst>
  <p:sldIdLst>
    <p:sldId id="309" r:id="rId5"/>
    <p:sldId id="310" r:id="rId6"/>
    <p:sldId id="338" r:id="rId7"/>
    <p:sldId id="313" r:id="rId8"/>
    <p:sldId id="312" r:id="rId9"/>
    <p:sldId id="315" r:id="rId10"/>
    <p:sldId id="359" r:id="rId11"/>
    <p:sldId id="317" r:id="rId12"/>
    <p:sldId id="318" r:id="rId13"/>
    <p:sldId id="319" r:id="rId14"/>
    <p:sldId id="346" r:id="rId15"/>
    <p:sldId id="355" r:id="rId16"/>
    <p:sldId id="333" r:id="rId17"/>
    <p:sldId id="339" r:id="rId18"/>
    <p:sldId id="343" r:id="rId19"/>
    <p:sldId id="342" r:id="rId20"/>
    <p:sldId id="320" r:id="rId21"/>
    <p:sldId id="345" r:id="rId22"/>
    <p:sldId id="322" r:id="rId23"/>
    <p:sldId id="347" r:id="rId24"/>
    <p:sldId id="321" r:id="rId25"/>
    <p:sldId id="348" r:id="rId26"/>
    <p:sldId id="349" r:id="rId27"/>
    <p:sldId id="350" r:id="rId28"/>
    <p:sldId id="351" r:id="rId29"/>
    <p:sldId id="352" r:id="rId30"/>
    <p:sldId id="353" r:id="rId31"/>
    <p:sldId id="354" r:id="rId32"/>
    <p:sldId id="357" r:id="rId33"/>
    <p:sldId id="358" r:id="rId34"/>
    <p:sldId id="361" r:id="rId35"/>
    <p:sldId id="362" r:id="rId36"/>
    <p:sldId id="363" r:id="rId37"/>
    <p:sldId id="356" r:id="rId38"/>
    <p:sldId id="3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9763"/>
    <a:srgbClr val="889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59925" autoAdjust="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2/9/2022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en-US/docs/Glossary/Ele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tags/att_form_novalidate.asp" TargetMode="External"/><Relationship Id="rId3" Type="http://schemas.openxmlformats.org/officeDocument/2006/relationships/hyperlink" Target="https://www.w3schools.com/tags/att_form_action.asp" TargetMode="External"/><Relationship Id="rId7" Type="http://schemas.openxmlformats.org/officeDocument/2006/relationships/hyperlink" Target="https://www.w3schools.com/tags/att_form_name.asp" TargetMode="External"/><Relationship Id="rId2" Type="http://schemas.openxmlformats.org/officeDocument/2006/relationships/hyperlink" Target="https://www.w3schools.com/tags/att_form_accept_charset.asp" TargetMode="External"/><Relationship Id="rId1" Type="http://schemas.openxmlformats.org/officeDocument/2006/relationships/slideLayout" Target="../slideLayouts/slideLayout1.xml"/><Relationship Id="rId6" Type="http://schemas.openxmlformats.org/officeDocument/2006/relationships/hyperlink" Target="https://www.w3schools.com/tags/att_form_method.asp" TargetMode="External"/><Relationship Id="rId5" Type="http://schemas.openxmlformats.org/officeDocument/2006/relationships/hyperlink" Target="https://www.w3schools.com/tags/att_form_enctype.asp" TargetMode="External"/><Relationship Id="rId10" Type="http://schemas.openxmlformats.org/officeDocument/2006/relationships/hyperlink" Target="https://www.w3schools.com/tags/att_form_target.asp" TargetMode="External"/><Relationship Id="rId4" Type="http://schemas.openxmlformats.org/officeDocument/2006/relationships/hyperlink" Target="https://www.w3schools.com/tags/att_form_autocomplete.asp" TargetMode="External"/><Relationship Id="rId9" Type="http://schemas.openxmlformats.org/officeDocument/2006/relationships/hyperlink" Target="https://www.w3schools.com/tags/att_form_rel.as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62975" y="345839"/>
            <a:ext cx="7766936" cy="970133"/>
          </a:xfrm>
        </p:spPr>
        <p:txBody>
          <a:bodyPr/>
          <a:lstStyle/>
          <a:p>
            <a:pPr algn="l"/>
            <a:r>
              <a:rPr lang="en-US" dirty="0">
                <a:solidFill>
                  <a:schemeClr val="tx1">
                    <a:lumMod val="75000"/>
                    <a:lumOff val="25000"/>
                  </a:schemeClr>
                </a:solidFill>
              </a:rPr>
              <a:t>HTML</a:t>
            </a:r>
          </a:p>
        </p:txBody>
      </p:sp>
      <p:sp>
        <p:nvSpPr>
          <p:cNvPr id="4" name="Subtitle 2">
            <a:extLst>
              <a:ext uri="{FF2B5EF4-FFF2-40B4-BE49-F238E27FC236}">
                <a16:creationId xmlns:a16="http://schemas.microsoft.com/office/drawing/2014/main" id="{C893F783-32DE-49A6-8A0C-170B0724E929}"/>
              </a:ext>
            </a:extLst>
          </p:cNvPr>
          <p:cNvSpPr>
            <a:spLocks noGrp="1"/>
          </p:cNvSpPr>
          <p:nvPr>
            <p:ph type="subTitle" idx="1"/>
          </p:nvPr>
        </p:nvSpPr>
        <p:spPr>
          <a:xfrm>
            <a:off x="1162975" y="5781098"/>
            <a:ext cx="5566648" cy="731063"/>
          </a:xfrm>
          <a:ln w="57150">
            <a:solidFill>
              <a:schemeClr val="accent1"/>
            </a:solidFill>
          </a:ln>
        </p:spPr>
        <p:txBody>
          <a:bodyPr anchor="ctr">
            <a:normAutofit/>
          </a:body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TUTORIAL: </a:t>
            </a:r>
            <a:r>
              <a:rPr lang="en-US" sz="1600" dirty="0">
                <a:solidFill>
                  <a:schemeClr val="tx1">
                    <a:lumMod val="75000"/>
                    <a:lumOff val="25000"/>
                  </a:schemeClr>
                </a:solidFill>
                <a:latin typeface="Segoe UI" panose="020B0502040204020203" pitchFamily="34" charset="0"/>
                <a:cs typeface="Segoe UI" panose="020B0502040204020203" pitchFamily="34" charset="0"/>
              </a:rPr>
              <a:t>https://www.w3schools.com/html/default.asp</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EXERCIZE: </a:t>
            </a:r>
            <a:r>
              <a:rPr lang="en-US" sz="1600" dirty="0">
                <a:solidFill>
                  <a:schemeClr val="tx1">
                    <a:lumMod val="75000"/>
                    <a:lumOff val="25000"/>
                  </a:schemeClr>
                </a:solidFill>
                <a:latin typeface="Segoe UI" panose="020B0502040204020203" pitchFamily="34" charset="0"/>
                <a:cs typeface="Segoe UI" panose="020B0502040204020203" pitchFamily="34" charset="0"/>
              </a:rPr>
              <a:t>https://www.w3schools.com/html/exercise.asp</a:t>
            </a:r>
          </a:p>
        </p:txBody>
      </p:sp>
    </p:spTree>
    <p:extLst>
      <p:ext uri="{BB962C8B-B14F-4D97-AF65-F5344CB8AC3E}">
        <p14:creationId xmlns:p14="http://schemas.microsoft.com/office/powerpoint/2010/main" val="239976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4935" y="1411550"/>
            <a:ext cx="10221993" cy="643539"/>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A lot of the web's content is lists and HTML has special elements for these, the most common list types are </a:t>
            </a:r>
            <a:r>
              <a:rPr lang="en-US" sz="1600" b="1" dirty="0">
                <a:solidFill>
                  <a:schemeClr val="tx1">
                    <a:lumMod val="75000"/>
                    <a:lumOff val="25000"/>
                  </a:schemeClr>
                </a:solidFill>
                <a:latin typeface="Segoe UI" panose="020B0502040204020203" pitchFamily="34" charset="0"/>
                <a:cs typeface="Segoe UI" panose="020B0502040204020203" pitchFamily="34" charset="0"/>
              </a:rPr>
              <a:t>ordered </a:t>
            </a:r>
            <a:r>
              <a:rPr lang="en-US" sz="1600" dirty="0">
                <a:solidFill>
                  <a:schemeClr val="tx1">
                    <a:lumMod val="75000"/>
                    <a:lumOff val="25000"/>
                  </a:schemeClr>
                </a:solidFill>
                <a:latin typeface="Segoe UI" panose="020B0502040204020203" pitchFamily="34" charset="0"/>
                <a:cs typeface="Segoe UI" panose="020B0502040204020203" pitchFamily="34" charset="0"/>
              </a:rPr>
              <a:t>and </a:t>
            </a:r>
            <a:r>
              <a:rPr lang="en-US" sz="1600" b="1" dirty="0">
                <a:solidFill>
                  <a:schemeClr val="tx1">
                    <a:lumMod val="75000"/>
                    <a:lumOff val="25000"/>
                  </a:schemeClr>
                </a:solidFill>
                <a:latin typeface="Segoe UI" panose="020B0502040204020203" pitchFamily="34" charset="0"/>
                <a:cs typeface="Segoe UI" panose="020B0502040204020203" pitchFamily="34" charset="0"/>
              </a:rPr>
              <a:t>unordered </a:t>
            </a:r>
            <a:r>
              <a:rPr lang="en-US" sz="1600" dirty="0">
                <a:solidFill>
                  <a:schemeClr val="tx1">
                    <a:lumMod val="75000"/>
                    <a:lumOff val="25000"/>
                  </a:schemeClr>
                </a:solidFill>
                <a:latin typeface="Segoe UI" panose="020B0502040204020203" pitchFamily="34" charset="0"/>
                <a:cs typeface="Segoe UI" panose="020B0502040204020203" pitchFamily="34" charset="0"/>
              </a:rPr>
              <a:t>lists:</a:t>
            </a:r>
          </a:p>
          <a:p>
            <a:pPr algn="l"/>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270CD5E3-9A98-4BDA-95FC-5BCCBD3D4C01}"/>
              </a:ext>
            </a:extLst>
          </p:cNvPr>
          <p:cNvPicPr>
            <a:picLocks noChangeAspect="1"/>
          </p:cNvPicPr>
          <p:nvPr/>
        </p:nvPicPr>
        <p:blipFill>
          <a:blip r:embed="rId2"/>
          <a:stretch>
            <a:fillRect/>
          </a:stretch>
        </p:blipFill>
        <p:spPr>
          <a:xfrm>
            <a:off x="984935" y="4071067"/>
            <a:ext cx="4619696" cy="2467338"/>
          </a:xfrm>
          <a:prstGeom prst="rect">
            <a:avLst/>
          </a:prstGeom>
        </p:spPr>
      </p:pic>
      <p:sp>
        <p:nvSpPr>
          <p:cNvPr id="5" name="Title 1">
            <a:extLst>
              <a:ext uri="{FF2B5EF4-FFF2-40B4-BE49-F238E27FC236}">
                <a16:creationId xmlns:a16="http://schemas.microsoft.com/office/drawing/2014/main" id="{55416C50-59EC-4957-9603-76035D0496AF}"/>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Lists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786EE0D9-E492-4850-A2CC-A24EB636D327}"/>
              </a:ext>
            </a:extLst>
          </p:cNvPr>
          <p:cNvSpPr txBox="1"/>
          <p:nvPr/>
        </p:nvSpPr>
        <p:spPr>
          <a:xfrm>
            <a:off x="984935" y="2263672"/>
            <a:ext cx="9934112" cy="1477328"/>
          </a:xfrm>
          <a:prstGeom prst="rect">
            <a:avLst/>
          </a:prstGeom>
          <a:noFill/>
          <a:ln w="57150">
            <a:solidFill>
              <a:srgbClr val="0070C0"/>
            </a:solidFill>
          </a:ln>
        </p:spPr>
        <p:txBody>
          <a:bodyPr wrap="square" rtlCol="0">
            <a:spAutoFit/>
          </a:bodyPr>
          <a:lstStyle/>
          <a:p>
            <a:pPr algn="l"/>
            <a:r>
              <a:rPr lang="en-US" sz="1800" b="1" dirty="0">
                <a:solidFill>
                  <a:schemeClr val="tx1">
                    <a:lumMod val="75000"/>
                    <a:lumOff val="25000"/>
                  </a:schemeClr>
                </a:solidFill>
                <a:latin typeface="Segoe UI" panose="020B0502040204020203" pitchFamily="34" charset="0"/>
                <a:cs typeface="Segoe UI" panose="020B0502040204020203" pitchFamily="34" charset="0"/>
              </a:rPr>
              <a:t>Unordered lists </a:t>
            </a:r>
            <a:r>
              <a:rPr lang="en-US" sz="1800" dirty="0">
                <a:solidFill>
                  <a:schemeClr val="tx1">
                    <a:lumMod val="75000"/>
                    <a:lumOff val="25000"/>
                  </a:schemeClr>
                </a:solidFill>
                <a:latin typeface="Segoe UI" panose="020B0502040204020203" pitchFamily="34" charset="0"/>
                <a:cs typeface="Segoe UI" panose="020B0502040204020203" pitchFamily="34" charset="0"/>
              </a:rPr>
              <a:t>are for lists where the order of the items doesn't matter, such as a shopping list. These are wrapped in a &lt;ul&gt; element.</a:t>
            </a: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800" b="1" dirty="0">
                <a:solidFill>
                  <a:schemeClr val="tx1">
                    <a:lumMod val="75000"/>
                    <a:lumOff val="25000"/>
                  </a:schemeClr>
                </a:solidFill>
                <a:latin typeface="Segoe UI" panose="020B0502040204020203" pitchFamily="34" charset="0"/>
                <a:cs typeface="Segoe UI" panose="020B0502040204020203" pitchFamily="34" charset="0"/>
              </a:rPr>
              <a:t>Ordered lists </a:t>
            </a:r>
            <a:r>
              <a:rPr lang="en-US" sz="1800" dirty="0">
                <a:solidFill>
                  <a:schemeClr val="tx1">
                    <a:lumMod val="75000"/>
                    <a:lumOff val="25000"/>
                  </a:schemeClr>
                </a:solidFill>
                <a:latin typeface="Segoe UI" panose="020B0502040204020203" pitchFamily="34" charset="0"/>
                <a:cs typeface="Segoe UI" panose="020B0502040204020203" pitchFamily="34" charset="0"/>
              </a:rPr>
              <a:t>are for lists where the order of the items does matter, such as a recipe. These are wrapped in an &lt;</a:t>
            </a:r>
            <a:r>
              <a:rPr lang="en-US" sz="1800" dirty="0" err="1">
                <a:solidFill>
                  <a:schemeClr val="tx1">
                    <a:lumMod val="75000"/>
                    <a:lumOff val="25000"/>
                  </a:schemeClr>
                </a:solidFill>
                <a:latin typeface="Segoe UI" panose="020B0502040204020203" pitchFamily="34" charset="0"/>
                <a:cs typeface="Segoe UI" panose="020B0502040204020203" pitchFamily="34" charset="0"/>
              </a:rPr>
              <a:t>ol</a:t>
            </a:r>
            <a:r>
              <a:rPr lang="en-US" sz="1800" dirty="0">
                <a:solidFill>
                  <a:schemeClr val="tx1">
                    <a:lumMod val="75000"/>
                    <a:lumOff val="25000"/>
                  </a:schemeClr>
                </a:solidFill>
                <a:latin typeface="Segoe UI" panose="020B0502040204020203" pitchFamily="34" charset="0"/>
                <a:cs typeface="Segoe UI" panose="020B0502040204020203" pitchFamily="34" charset="0"/>
              </a:rPr>
              <a:t>&gt; element.</a:t>
            </a:r>
            <a:endParaRPr lang="en-US" dirty="0"/>
          </a:p>
        </p:txBody>
      </p:sp>
      <p:pic>
        <p:nvPicPr>
          <p:cNvPr id="10" name="Picture 9">
            <a:extLst>
              <a:ext uri="{FF2B5EF4-FFF2-40B4-BE49-F238E27FC236}">
                <a16:creationId xmlns:a16="http://schemas.microsoft.com/office/drawing/2014/main" id="{FB1214A8-A814-46F4-8ED1-D18E9DD9490F}"/>
              </a:ext>
            </a:extLst>
          </p:cNvPr>
          <p:cNvPicPr>
            <a:picLocks noChangeAspect="1"/>
          </p:cNvPicPr>
          <p:nvPr/>
        </p:nvPicPr>
        <p:blipFill>
          <a:blip r:embed="rId3"/>
          <a:stretch>
            <a:fillRect/>
          </a:stretch>
        </p:blipFill>
        <p:spPr>
          <a:xfrm>
            <a:off x="6404197" y="4523686"/>
            <a:ext cx="4514850" cy="1562100"/>
          </a:xfrm>
          <a:prstGeom prst="rect">
            <a:avLst/>
          </a:prstGeom>
        </p:spPr>
      </p:pic>
    </p:spTree>
    <p:extLst>
      <p:ext uri="{BB962C8B-B14F-4D97-AF65-F5344CB8AC3E}">
        <p14:creationId xmlns:p14="http://schemas.microsoft.com/office/powerpoint/2010/main" val="319722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4935" y="1411550"/>
            <a:ext cx="10221993" cy="970133"/>
          </a:xfrm>
          <a:ln>
            <a:noFill/>
          </a:ln>
        </p:spPr>
        <p:txBody>
          <a:bodyPr>
            <a:no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A description list is a list of terms, with a description of each term.</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solidFill>
                  <a:schemeClr val="tx1">
                    <a:lumMod val="75000"/>
                    <a:lumOff val="25000"/>
                  </a:schemeClr>
                </a:solidFill>
                <a:latin typeface="Segoe UI" panose="020B0502040204020203" pitchFamily="34" charset="0"/>
                <a:cs typeface="Segoe UI" panose="020B0502040204020203" pitchFamily="34" charset="0"/>
              </a:rPr>
              <a:t>The &lt;dl&gt; tag defines the description list, the &lt;dt&gt; tag defines the term (name), and the &lt;dd&gt; tag describes each term:</a:t>
            </a:r>
          </a:p>
        </p:txBody>
      </p:sp>
      <p:sp>
        <p:nvSpPr>
          <p:cNvPr id="5" name="Title 1">
            <a:extLst>
              <a:ext uri="{FF2B5EF4-FFF2-40B4-BE49-F238E27FC236}">
                <a16:creationId xmlns:a16="http://schemas.microsoft.com/office/drawing/2014/main" id="{55416C50-59EC-4957-9603-76035D0496AF}"/>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Description List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873F2CA-7164-4140-AB65-98697BF745D4}"/>
              </a:ext>
            </a:extLst>
          </p:cNvPr>
          <p:cNvPicPr>
            <a:picLocks noChangeAspect="1"/>
          </p:cNvPicPr>
          <p:nvPr/>
        </p:nvPicPr>
        <p:blipFill>
          <a:blip r:embed="rId2"/>
          <a:stretch>
            <a:fillRect/>
          </a:stretch>
        </p:blipFill>
        <p:spPr>
          <a:xfrm>
            <a:off x="984935" y="2968656"/>
            <a:ext cx="3286125" cy="1790700"/>
          </a:xfrm>
          <a:prstGeom prst="rect">
            <a:avLst/>
          </a:prstGeom>
        </p:spPr>
      </p:pic>
      <p:pic>
        <p:nvPicPr>
          <p:cNvPr id="9" name="Picture 8">
            <a:extLst>
              <a:ext uri="{FF2B5EF4-FFF2-40B4-BE49-F238E27FC236}">
                <a16:creationId xmlns:a16="http://schemas.microsoft.com/office/drawing/2014/main" id="{45AC23FC-6BCC-4EEE-B242-A04C2995EEFB}"/>
              </a:ext>
            </a:extLst>
          </p:cNvPr>
          <p:cNvPicPr>
            <a:picLocks noChangeAspect="1"/>
          </p:cNvPicPr>
          <p:nvPr/>
        </p:nvPicPr>
        <p:blipFill>
          <a:blip r:embed="rId3"/>
          <a:stretch>
            <a:fillRect/>
          </a:stretch>
        </p:blipFill>
        <p:spPr>
          <a:xfrm>
            <a:off x="7577554" y="3035331"/>
            <a:ext cx="2381250" cy="1724025"/>
          </a:xfrm>
          <a:prstGeom prst="rect">
            <a:avLst/>
          </a:prstGeom>
        </p:spPr>
      </p:pic>
    </p:spTree>
    <p:extLst>
      <p:ext uri="{BB962C8B-B14F-4D97-AF65-F5344CB8AC3E}">
        <p14:creationId xmlns:p14="http://schemas.microsoft.com/office/powerpoint/2010/main" val="109950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4935" y="1411550"/>
            <a:ext cx="10221993" cy="452761"/>
          </a:xfrm>
          <a:ln>
            <a:noFill/>
          </a:ln>
        </p:spPr>
        <p:txBody>
          <a:bodyPr>
            <a:no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&lt;select&gt; HTML element represents a control that provides a menu of options:</a:t>
            </a:r>
          </a:p>
        </p:txBody>
      </p:sp>
      <p:sp>
        <p:nvSpPr>
          <p:cNvPr id="5" name="Title 1">
            <a:extLst>
              <a:ext uri="{FF2B5EF4-FFF2-40B4-BE49-F238E27FC236}">
                <a16:creationId xmlns:a16="http://schemas.microsoft.com/office/drawing/2014/main" id="{55416C50-59EC-4957-9603-76035D0496AF}"/>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Drop Down List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5AE7AF2-D417-47A2-A27A-80DB4C361D43}"/>
              </a:ext>
            </a:extLst>
          </p:cNvPr>
          <p:cNvPicPr>
            <a:picLocks noChangeAspect="1"/>
          </p:cNvPicPr>
          <p:nvPr/>
        </p:nvPicPr>
        <p:blipFill>
          <a:blip r:embed="rId2"/>
          <a:stretch>
            <a:fillRect/>
          </a:stretch>
        </p:blipFill>
        <p:spPr>
          <a:xfrm>
            <a:off x="984935" y="2381683"/>
            <a:ext cx="5972175" cy="2790825"/>
          </a:xfrm>
          <a:prstGeom prst="rect">
            <a:avLst/>
          </a:prstGeom>
          <a:ln w="57150">
            <a:solidFill>
              <a:srgbClr val="0070C0"/>
            </a:solidFill>
          </a:ln>
        </p:spPr>
      </p:pic>
      <p:pic>
        <p:nvPicPr>
          <p:cNvPr id="12" name="Picture 11">
            <a:extLst>
              <a:ext uri="{FF2B5EF4-FFF2-40B4-BE49-F238E27FC236}">
                <a16:creationId xmlns:a16="http://schemas.microsoft.com/office/drawing/2014/main" id="{F43DFD70-B16B-4BB5-8247-5515CC0B47BE}"/>
              </a:ext>
            </a:extLst>
          </p:cNvPr>
          <p:cNvPicPr>
            <a:picLocks noChangeAspect="1"/>
          </p:cNvPicPr>
          <p:nvPr/>
        </p:nvPicPr>
        <p:blipFill>
          <a:blip r:embed="rId3"/>
          <a:stretch>
            <a:fillRect/>
          </a:stretch>
        </p:blipFill>
        <p:spPr>
          <a:xfrm>
            <a:off x="7538325" y="2222601"/>
            <a:ext cx="4305781" cy="3108988"/>
          </a:xfrm>
          <a:prstGeom prst="rect">
            <a:avLst/>
          </a:prstGeom>
          <a:ln w="57150">
            <a:solidFill>
              <a:srgbClr val="0070C0"/>
            </a:solidFill>
          </a:ln>
        </p:spPr>
      </p:pic>
    </p:spTree>
    <p:extLst>
      <p:ext uri="{BB962C8B-B14F-4D97-AF65-F5344CB8AC3E}">
        <p14:creationId xmlns:p14="http://schemas.microsoft.com/office/powerpoint/2010/main" val="110072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630397"/>
            <a:ext cx="9090106" cy="366183"/>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HTML tables allow web developers to arrange data into </a:t>
            </a:r>
            <a:r>
              <a:rPr lang="en-US" sz="1600" b="1" dirty="0">
                <a:solidFill>
                  <a:schemeClr val="tx1">
                    <a:lumMod val="75000"/>
                    <a:lumOff val="25000"/>
                  </a:schemeClr>
                </a:solidFill>
                <a:latin typeface="Segoe UI" panose="020B0502040204020203" pitchFamily="34" charset="0"/>
                <a:cs typeface="Segoe UI" panose="020B0502040204020203" pitchFamily="34" charset="0"/>
              </a:rPr>
              <a:t>rows</a:t>
            </a:r>
            <a:r>
              <a:rPr lang="en-US" sz="1600" dirty="0">
                <a:solidFill>
                  <a:schemeClr val="tx1">
                    <a:lumMod val="75000"/>
                    <a:lumOff val="25000"/>
                  </a:schemeClr>
                </a:solidFill>
                <a:latin typeface="Segoe UI" panose="020B0502040204020203" pitchFamily="34" charset="0"/>
                <a:cs typeface="Segoe UI" panose="020B0502040204020203" pitchFamily="34" charset="0"/>
              </a:rPr>
              <a:t> and </a:t>
            </a:r>
            <a:r>
              <a:rPr lang="en-US" sz="1600" b="1" dirty="0">
                <a:solidFill>
                  <a:schemeClr val="tx1">
                    <a:lumMod val="75000"/>
                    <a:lumOff val="25000"/>
                  </a:schemeClr>
                </a:solidFill>
                <a:latin typeface="Segoe UI" panose="020B0502040204020203" pitchFamily="34" charset="0"/>
                <a:cs typeface="Segoe UI" panose="020B0502040204020203" pitchFamily="34" charset="0"/>
              </a:rPr>
              <a:t>columns</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algn="l"/>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algn="ct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11927F03-EF9E-4CFF-9916-8DEED8D31F67}"/>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Tables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Subtitle 2">
            <a:extLst>
              <a:ext uri="{FF2B5EF4-FFF2-40B4-BE49-F238E27FC236}">
                <a16:creationId xmlns:a16="http://schemas.microsoft.com/office/drawing/2014/main" id="{C676666F-8079-4F74-B54E-77B3AA921504}"/>
              </a:ext>
            </a:extLst>
          </p:cNvPr>
          <p:cNvSpPr txBox="1">
            <a:spLocks/>
          </p:cNvSpPr>
          <p:nvPr/>
        </p:nvSpPr>
        <p:spPr>
          <a:xfrm>
            <a:off x="3635992" y="2365694"/>
            <a:ext cx="7434461" cy="2861909"/>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Font typeface="+mj-lt"/>
              <a:buAutoNum type="arabicPeriod"/>
            </a:pPr>
            <a:r>
              <a:rPr lang="en-US" b="1" dirty="0">
                <a:solidFill>
                  <a:schemeClr val="tx1">
                    <a:lumMod val="75000"/>
                    <a:lumOff val="25000"/>
                  </a:schemeClr>
                </a:solidFill>
                <a:latin typeface="Segoe UI" panose="020B0502040204020203" pitchFamily="34" charset="0"/>
                <a:cs typeface="Segoe UI" panose="020B0502040204020203" pitchFamily="34" charset="0"/>
              </a:rPr>
              <a:t>tr </a:t>
            </a:r>
            <a:r>
              <a:rPr lang="en-US" dirty="0">
                <a:solidFill>
                  <a:schemeClr val="tx1">
                    <a:lumMod val="75000"/>
                    <a:lumOff val="25000"/>
                  </a:schemeClr>
                </a:solidFill>
                <a:latin typeface="Segoe UI" panose="020B0502040204020203" pitchFamily="34" charset="0"/>
                <a:cs typeface="Segoe UI" panose="020B0502040204020203" pitchFamily="34" charset="0"/>
              </a:rPr>
              <a:t>tag defines a</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dirty="0">
                <a:solidFill>
                  <a:schemeClr val="tx1">
                    <a:lumMod val="75000"/>
                    <a:lumOff val="25000"/>
                  </a:schemeClr>
                </a:solidFill>
                <a:latin typeface="Segoe UI" panose="020B0502040204020203" pitchFamily="34" charset="0"/>
                <a:cs typeface="Segoe UI" panose="020B0502040204020203" pitchFamily="34" charset="0"/>
              </a:rPr>
              <a:t>table </a:t>
            </a:r>
            <a:r>
              <a:rPr lang="en-US" b="1" dirty="0">
                <a:solidFill>
                  <a:schemeClr val="tx1">
                    <a:lumMod val="75000"/>
                    <a:lumOff val="25000"/>
                  </a:schemeClr>
                </a:solidFill>
                <a:latin typeface="Segoe UI" panose="020B0502040204020203" pitchFamily="34" charset="0"/>
                <a:cs typeface="Segoe UI" panose="020B0502040204020203" pitchFamily="34" charset="0"/>
              </a:rPr>
              <a:t>row</a:t>
            </a:r>
          </a:p>
          <a:p>
            <a:pPr marL="342900" indent="-342900" algn="l">
              <a:buFont typeface="+mj-lt"/>
              <a:buAutoNum type="arabicPeriod"/>
            </a:pPr>
            <a:r>
              <a:rPr lang="en-US" b="1" dirty="0">
                <a:solidFill>
                  <a:schemeClr val="tx1">
                    <a:lumMod val="75000"/>
                    <a:lumOff val="25000"/>
                  </a:schemeClr>
                </a:solidFill>
                <a:latin typeface="Segoe UI" panose="020B0502040204020203" pitchFamily="34" charset="0"/>
                <a:cs typeface="Segoe UI" panose="020B0502040204020203" pitchFamily="34" charset="0"/>
              </a:rPr>
              <a:t>table </a:t>
            </a:r>
            <a:r>
              <a:rPr lang="en-US" dirty="0">
                <a:solidFill>
                  <a:schemeClr val="tx1">
                    <a:lumMod val="75000"/>
                    <a:lumOff val="25000"/>
                  </a:schemeClr>
                </a:solidFill>
                <a:latin typeface="Segoe UI" panose="020B0502040204020203" pitchFamily="34" charset="0"/>
                <a:cs typeface="Segoe UI" panose="020B0502040204020203" pitchFamily="34" charset="0"/>
              </a:rPr>
              <a:t>tag define a HTML </a:t>
            </a:r>
            <a:r>
              <a:rPr lang="en-US" b="1" dirty="0">
                <a:solidFill>
                  <a:schemeClr val="tx1">
                    <a:lumMod val="75000"/>
                    <a:lumOff val="25000"/>
                  </a:schemeClr>
                </a:solidFill>
                <a:latin typeface="Segoe UI" panose="020B0502040204020203" pitchFamily="34" charset="0"/>
                <a:cs typeface="Segoe UI" panose="020B0502040204020203" pitchFamily="34" charset="0"/>
              </a:rPr>
              <a:t>table</a:t>
            </a:r>
          </a:p>
          <a:p>
            <a:pPr marL="342900" indent="-342900" algn="l">
              <a:buFont typeface="+mj-lt"/>
              <a:buAutoNum type="arabicPeriod"/>
            </a:pPr>
            <a:r>
              <a:rPr lang="en-US" b="1" dirty="0">
                <a:solidFill>
                  <a:schemeClr val="tx1">
                    <a:lumMod val="75000"/>
                    <a:lumOff val="25000"/>
                  </a:schemeClr>
                </a:solidFill>
                <a:latin typeface="Segoe UI" panose="020B0502040204020203" pitchFamily="34" charset="0"/>
                <a:cs typeface="Segoe UI" panose="020B0502040204020203" pitchFamily="34" charset="0"/>
              </a:rPr>
              <a:t>td </a:t>
            </a:r>
            <a:r>
              <a:rPr lang="en-US" dirty="0">
                <a:solidFill>
                  <a:schemeClr val="tx1">
                    <a:lumMod val="75000"/>
                    <a:lumOff val="25000"/>
                  </a:schemeClr>
                </a:solidFill>
                <a:latin typeface="Segoe UI" panose="020B0502040204020203" pitchFamily="34" charset="0"/>
                <a:cs typeface="Segoe UI" panose="020B0502040204020203" pitchFamily="34" charset="0"/>
              </a:rPr>
              <a:t>defines a table </a:t>
            </a:r>
            <a:r>
              <a:rPr lang="en-US" b="1" dirty="0">
                <a:solidFill>
                  <a:schemeClr val="tx1">
                    <a:lumMod val="75000"/>
                    <a:lumOff val="25000"/>
                  </a:schemeClr>
                </a:solidFill>
                <a:latin typeface="Segoe UI" panose="020B0502040204020203" pitchFamily="34" charset="0"/>
                <a:cs typeface="Segoe UI" panose="020B0502040204020203" pitchFamily="34" charset="0"/>
              </a:rPr>
              <a:t>cell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gn="l">
              <a:buFont typeface="+mj-lt"/>
              <a:buAutoNum type="arabicPeriod"/>
            </a:pPr>
            <a:r>
              <a:rPr lang="en-US" b="1" dirty="0" err="1">
                <a:solidFill>
                  <a:schemeClr val="tx1">
                    <a:lumMod val="75000"/>
                    <a:lumOff val="25000"/>
                  </a:schemeClr>
                </a:solidFill>
                <a:latin typeface="Segoe UI" panose="020B0502040204020203" pitchFamily="34" charset="0"/>
                <a:cs typeface="Segoe UI" panose="020B0502040204020203" pitchFamily="34" charset="0"/>
              </a:rPr>
              <a:t>th</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dirty="0">
                <a:solidFill>
                  <a:schemeClr val="tx1">
                    <a:lumMod val="75000"/>
                    <a:lumOff val="25000"/>
                  </a:schemeClr>
                </a:solidFill>
                <a:latin typeface="Segoe UI" panose="020B0502040204020203" pitchFamily="34" charset="0"/>
                <a:cs typeface="Segoe UI" panose="020B0502040204020203" pitchFamily="34" charset="0"/>
              </a:rPr>
              <a:t>defines a tables </a:t>
            </a:r>
            <a:r>
              <a:rPr lang="en-US" b="1" dirty="0">
                <a:solidFill>
                  <a:schemeClr val="tx1">
                    <a:lumMod val="75000"/>
                    <a:lumOff val="25000"/>
                  </a:schemeClr>
                </a:solidFill>
                <a:latin typeface="Segoe UI" panose="020B0502040204020203" pitchFamily="34" charset="0"/>
                <a:cs typeface="Segoe UI" panose="020B0502040204020203" pitchFamily="34" charset="0"/>
              </a:rPr>
              <a:t>header cell</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gn="l">
              <a:buFont typeface="+mj-lt"/>
              <a:buAutoNum type="arabicPeriod"/>
            </a:pPr>
            <a:r>
              <a:rPr lang="en-US" b="1" dirty="0" err="1">
                <a:solidFill>
                  <a:schemeClr val="tx1">
                    <a:lumMod val="75000"/>
                    <a:lumOff val="25000"/>
                  </a:schemeClr>
                </a:solidFill>
                <a:latin typeface="Segoe UI" panose="020B0502040204020203" pitchFamily="34" charset="0"/>
                <a:cs typeface="Segoe UI" panose="020B0502040204020203" pitchFamily="34" charset="0"/>
              </a:rPr>
              <a:t>thead</a:t>
            </a:r>
            <a:r>
              <a:rPr lang="en-US" dirty="0">
                <a:solidFill>
                  <a:schemeClr val="tx1">
                    <a:lumMod val="75000"/>
                    <a:lumOff val="25000"/>
                  </a:schemeClr>
                </a:solidFill>
                <a:latin typeface="Segoe UI" panose="020B0502040204020203" pitchFamily="34" charset="0"/>
                <a:cs typeface="Segoe UI" panose="020B0502040204020203" pitchFamily="34" charset="0"/>
              </a:rPr>
              <a:t> tag is used to group header content in an HTML table.</a:t>
            </a:r>
          </a:p>
          <a:p>
            <a:pPr marL="342900" indent="-342900" algn="l">
              <a:buFont typeface="+mj-lt"/>
              <a:buAutoNum type="arabicPeriod"/>
            </a:pPr>
            <a:r>
              <a:rPr lang="en-US" b="1" dirty="0" err="1">
                <a:solidFill>
                  <a:schemeClr val="tx1">
                    <a:lumMod val="75000"/>
                    <a:lumOff val="25000"/>
                  </a:schemeClr>
                </a:solidFill>
                <a:latin typeface="Segoe UI" panose="020B0502040204020203" pitchFamily="34" charset="0"/>
                <a:cs typeface="Segoe UI" panose="020B0502040204020203" pitchFamily="34" charset="0"/>
              </a:rPr>
              <a:t>tbody</a:t>
            </a:r>
            <a:r>
              <a:rPr lang="en-US" dirty="0">
                <a:solidFill>
                  <a:schemeClr val="tx1">
                    <a:lumMod val="75000"/>
                    <a:lumOff val="25000"/>
                  </a:schemeClr>
                </a:solidFill>
                <a:latin typeface="Segoe UI" panose="020B0502040204020203" pitchFamily="34" charset="0"/>
                <a:cs typeface="Segoe UI" panose="020B0502040204020203" pitchFamily="34" charset="0"/>
              </a:rPr>
              <a:t> tag is used to group the body content in an HTML table.</a:t>
            </a:r>
          </a:p>
          <a:p>
            <a:pPr marL="342900" indent="-342900" algn="l">
              <a:buFont typeface="+mj-lt"/>
              <a:buAutoNum type="arabicPeriod"/>
            </a:pPr>
            <a:r>
              <a:rPr lang="en-US" b="1" dirty="0" err="1">
                <a:solidFill>
                  <a:schemeClr val="tx1">
                    <a:lumMod val="75000"/>
                    <a:lumOff val="25000"/>
                  </a:schemeClr>
                </a:solidFill>
                <a:latin typeface="Segoe UI" panose="020B0502040204020203" pitchFamily="34" charset="0"/>
                <a:cs typeface="Segoe UI" panose="020B0502040204020203" pitchFamily="34" charset="0"/>
              </a:rPr>
              <a:t>tfoot</a:t>
            </a:r>
            <a:r>
              <a:rPr lang="en-US" dirty="0">
                <a:solidFill>
                  <a:schemeClr val="tx1">
                    <a:lumMod val="75000"/>
                    <a:lumOff val="25000"/>
                  </a:schemeClr>
                </a:solidFill>
                <a:latin typeface="Segoe UI" panose="020B0502040204020203" pitchFamily="34" charset="0"/>
                <a:cs typeface="Segoe UI" panose="020B0502040204020203" pitchFamily="34" charset="0"/>
              </a:rPr>
              <a:t> tag is used to group footer content in an HTML table.</a:t>
            </a:r>
          </a:p>
          <a:p>
            <a:pPr marL="342900" indent="-342900" algn="l">
              <a:buFont typeface="+mj-lt"/>
              <a:buAutoNum type="arabicPeriod"/>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gn="l">
              <a:buFont typeface="+mj-lt"/>
              <a:buAutoNum type="arabicPeriod"/>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ct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66CAA88-E4DC-4E68-BDFA-A3BB896C9757}"/>
              </a:ext>
            </a:extLst>
          </p:cNvPr>
          <p:cNvPicPr>
            <a:picLocks noChangeAspect="1"/>
          </p:cNvPicPr>
          <p:nvPr/>
        </p:nvPicPr>
        <p:blipFill>
          <a:blip r:embed="rId2"/>
          <a:stretch>
            <a:fillRect/>
          </a:stretch>
        </p:blipFill>
        <p:spPr>
          <a:xfrm>
            <a:off x="985072" y="1996580"/>
            <a:ext cx="2071146" cy="4723307"/>
          </a:xfrm>
          <a:prstGeom prst="rect">
            <a:avLst/>
          </a:prstGeom>
        </p:spPr>
      </p:pic>
    </p:spTree>
    <p:extLst>
      <p:ext uri="{BB962C8B-B14F-4D97-AF65-F5344CB8AC3E}">
        <p14:creationId xmlns:p14="http://schemas.microsoft.com/office/powerpoint/2010/main" val="253397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78861" y="1577050"/>
            <a:ext cx="8442664" cy="1636668"/>
          </a:xfrm>
          <a:ln>
            <a:noFill/>
          </a:ln>
        </p:spPr>
        <p:txBody>
          <a:bodyPr>
            <a:normAutofit/>
          </a:bodyPr>
          <a:lstStyle/>
          <a:p>
            <a:pPr algn="l">
              <a:buFont typeface="Arial" panose="020B0604020202020204" pitchFamily="34" charset="0"/>
              <a:buChar char="•"/>
            </a:pPr>
            <a:r>
              <a:rPr lang="en-US" sz="1600" dirty="0">
                <a:solidFill>
                  <a:schemeClr val="tx1">
                    <a:lumMod val="75000"/>
                    <a:lumOff val="25000"/>
                  </a:schemeClr>
                </a:solidFill>
                <a:latin typeface="Segoe UI" panose="020B0502040204020203" pitchFamily="34" charset="0"/>
                <a:cs typeface="Segoe UI" panose="020B0502040204020203" pitchFamily="34" charset="0"/>
              </a:rPr>
              <a:t> All HTML elements can have </a:t>
            </a:r>
            <a:r>
              <a:rPr lang="en-US" sz="1600" b="1" dirty="0">
                <a:solidFill>
                  <a:schemeClr val="tx1">
                    <a:lumMod val="75000"/>
                    <a:lumOff val="25000"/>
                  </a:schemeClr>
                </a:solidFill>
                <a:latin typeface="Segoe UI" panose="020B0502040204020203" pitchFamily="34" charset="0"/>
                <a:cs typeface="Segoe UI" panose="020B0502040204020203" pitchFamily="34" charset="0"/>
              </a:rPr>
              <a:t>attributes</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600" dirty="0">
                <a:solidFill>
                  <a:schemeClr val="tx1">
                    <a:lumMod val="75000"/>
                    <a:lumOff val="25000"/>
                  </a:schemeClr>
                </a:solidFill>
                <a:latin typeface="Segoe UI" panose="020B0502040204020203" pitchFamily="34" charset="0"/>
                <a:cs typeface="Segoe UI" panose="020B0502040204020203" pitchFamily="34" charset="0"/>
              </a:rPr>
              <a:t> Attributes provide </a:t>
            </a:r>
            <a:r>
              <a:rPr lang="en-US" sz="1600" b="1" dirty="0">
                <a:solidFill>
                  <a:schemeClr val="tx1">
                    <a:lumMod val="75000"/>
                    <a:lumOff val="25000"/>
                  </a:schemeClr>
                </a:solidFill>
                <a:latin typeface="Segoe UI" panose="020B0502040204020203" pitchFamily="34" charset="0"/>
                <a:cs typeface="Segoe UI" panose="020B0502040204020203" pitchFamily="34" charset="0"/>
              </a:rPr>
              <a:t>additional information</a:t>
            </a:r>
            <a:r>
              <a:rPr lang="en-US" sz="1600" dirty="0">
                <a:solidFill>
                  <a:schemeClr val="tx1">
                    <a:lumMod val="75000"/>
                    <a:lumOff val="25000"/>
                  </a:schemeClr>
                </a:solidFill>
                <a:latin typeface="Segoe UI" panose="020B0502040204020203" pitchFamily="34" charset="0"/>
                <a:cs typeface="Segoe UI" panose="020B0502040204020203" pitchFamily="34" charset="0"/>
              </a:rPr>
              <a:t> about elements</a:t>
            </a:r>
          </a:p>
          <a:p>
            <a:pPr algn="l">
              <a:buFont typeface="Arial" panose="020B0604020202020204" pitchFamily="34" charset="0"/>
              <a:buChar char="•"/>
            </a:pPr>
            <a:r>
              <a:rPr lang="en-US" sz="1600" dirty="0">
                <a:solidFill>
                  <a:schemeClr val="tx1">
                    <a:lumMod val="75000"/>
                    <a:lumOff val="25000"/>
                  </a:schemeClr>
                </a:solidFill>
                <a:latin typeface="Segoe UI" panose="020B0502040204020203" pitchFamily="34" charset="0"/>
                <a:cs typeface="Segoe UI" panose="020B0502040204020203" pitchFamily="34" charset="0"/>
              </a:rPr>
              <a:t> Attributes are always specified in </a:t>
            </a:r>
            <a:r>
              <a:rPr lang="en-US" sz="1600" b="1" dirty="0">
                <a:solidFill>
                  <a:schemeClr val="tx1">
                    <a:lumMod val="75000"/>
                    <a:lumOff val="25000"/>
                  </a:schemeClr>
                </a:solidFill>
                <a:latin typeface="Segoe UI" panose="020B0502040204020203" pitchFamily="34" charset="0"/>
                <a:cs typeface="Segoe UI" panose="020B0502040204020203" pitchFamily="34" charset="0"/>
              </a:rPr>
              <a:t>the start tag</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600" dirty="0">
                <a:solidFill>
                  <a:schemeClr val="tx1">
                    <a:lumMod val="75000"/>
                    <a:lumOff val="25000"/>
                  </a:schemeClr>
                </a:solidFill>
                <a:latin typeface="Segoe UI" panose="020B0502040204020203" pitchFamily="34" charset="0"/>
                <a:cs typeface="Segoe UI" panose="020B0502040204020203" pitchFamily="34" charset="0"/>
              </a:rPr>
              <a:t> Attributes usually come in name/value pairs like: </a:t>
            </a:r>
            <a:r>
              <a:rPr lang="en-US" sz="1600" b="1" dirty="0">
                <a:solidFill>
                  <a:schemeClr val="tx1">
                    <a:lumMod val="75000"/>
                    <a:lumOff val="25000"/>
                  </a:schemeClr>
                </a:solidFill>
                <a:latin typeface="Segoe UI" panose="020B0502040204020203" pitchFamily="34" charset="0"/>
                <a:cs typeface="Segoe UI" panose="020B0502040204020203" pitchFamily="34" charset="0"/>
              </a:rPr>
              <a:t>name="value"</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F668412E-68C5-4B56-ADFA-D0898A9E1D80}"/>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Anatomy of Element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3305A91-DEEB-4BCE-BE03-8B3248054B3B}"/>
              </a:ext>
            </a:extLst>
          </p:cNvPr>
          <p:cNvPicPr>
            <a:picLocks noChangeAspect="1"/>
          </p:cNvPicPr>
          <p:nvPr/>
        </p:nvPicPr>
        <p:blipFill>
          <a:blip r:embed="rId2"/>
          <a:stretch>
            <a:fillRect/>
          </a:stretch>
        </p:blipFill>
        <p:spPr>
          <a:xfrm>
            <a:off x="978861" y="3553286"/>
            <a:ext cx="6096000" cy="738909"/>
          </a:xfrm>
          <a:prstGeom prst="rect">
            <a:avLst/>
          </a:prstGeom>
        </p:spPr>
      </p:pic>
      <p:sp>
        <p:nvSpPr>
          <p:cNvPr id="8" name="Subtitle 2">
            <a:extLst>
              <a:ext uri="{FF2B5EF4-FFF2-40B4-BE49-F238E27FC236}">
                <a16:creationId xmlns:a16="http://schemas.microsoft.com/office/drawing/2014/main" id="{34E97A33-CAC8-4936-9404-348A13878B09}"/>
              </a:ext>
            </a:extLst>
          </p:cNvPr>
          <p:cNvSpPr txBox="1">
            <a:spLocks/>
          </p:cNvSpPr>
          <p:nvPr/>
        </p:nvSpPr>
        <p:spPr>
          <a:xfrm>
            <a:off x="978861" y="4793943"/>
            <a:ext cx="9055572" cy="1260788"/>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Attributes</a:t>
            </a:r>
            <a:r>
              <a:rPr lang="en-US" sz="1600" dirty="0">
                <a:solidFill>
                  <a:schemeClr val="tx1">
                    <a:lumMod val="75000"/>
                    <a:lumOff val="25000"/>
                  </a:schemeClr>
                </a:solidFill>
                <a:latin typeface="Segoe UI" panose="020B0502040204020203" pitchFamily="34" charset="0"/>
                <a:cs typeface="Segoe UI" panose="020B0502040204020203" pitchFamily="34" charset="0"/>
              </a:rPr>
              <a:t> contain extra information about the element that you don't want to appear in the actual content. </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Here, </a:t>
            </a:r>
            <a:r>
              <a:rPr lang="en-US" sz="1600" b="1" dirty="0">
                <a:solidFill>
                  <a:srgbClr val="8891F7"/>
                </a:solidFill>
                <a:latin typeface="Segoe UI" panose="020B0502040204020203" pitchFamily="34" charset="0"/>
                <a:cs typeface="Segoe UI" panose="020B0502040204020203" pitchFamily="34" charset="0"/>
              </a:rPr>
              <a:t>class</a:t>
            </a:r>
            <a:r>
              <a:rPr lang="en-US" sz="1600" dirty="0">
                <a:solidFill>
                  <a:schemeClr val="tx1">
                    <a:lumMod val="75000"/>
                    <a:lumOff val="25000"/>
                  </a:schemeClr>
                </a:solidFill>
                <a:latin typeface="Segoe UI" panose="020B0502040204020203" pitchFamily="34" charset="0"/>
                <a:cs typeface="Segoe UI" panose="020B0502040204020203" pitchFamily="34" charset="0"/>
              </a:rPr>
              <a:t> is 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attribute name </a:t>
            </a:r>
            <a:r>
              <a:rPr lang="en-US" sz="1600" dirty="0">
                <a:solidFill>
                  <a:schemeClr val="tx1">
                    <a:lumMod val="75000"/>
                    <a:lumOff val="25000"/>
                  </a:schemeClr>
                </a:solidFill>
                <a:latin typeface="Segoe UI" panose="020B0502040204020203" pitchFamily="34" charset="0"/>
                <a:cs typeface="Segoe UI" panose="020B0502040204020203" pitchFamily="34" charset="0"/>
              </a:rPr>
              <a:t>and </a:t>
            </a:r>
            <a:r>
              <a:rPr lang="en-US" sz="1600" b="1" dirty="0">
                <a:solidFill>
                  <a:srgbClr val="B29763"/>
                </a:solidFill>
                <a:latin typeface="Segoe UI" panose="020B0502040204020203" pitchFamily="34" charset="0"/>
                <a:cs typeface="Segoe UI" panose="020B0502040204020203" pitchFamily="34" charset="0"/>
              </a:rPr>
              <a:t>editor-note</a:t>
            </a:r>
            <a:r>
              <a:rPr lang="en-US" sz="1600" dirty="0">
                <a:solidFill>
                  <a:schemeClr val="tx1">
                    <a:lumMod val="75000"/>
                    <a:lumOff val="25000"/>
                  </a:schemeClr>
                </a:solidFill>
                <a:latin typeface="Segoe UI" panose="020B0502040204020203" pitchFamily="34" charset="0"/>
                <a:cs typeface="Segoe UI" panose="020B0502040204020203" pitchFamily="34" charset="0"/>
              </a:rPr>
              <a:t> is 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attribute value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28692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556521"/>
            <a:ext cx="9339658" cy="970133"/>
          </a:xfrm>
          <a:ln>
            <a:noFill/>
          </a:ln>
        </p:spPr>
        <p:txBody>
          <a:bodyPr>
            <a:no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HTML images are defined with the &lt;</a:t>
            </a:r>
            <a:r>
              <a:rPr lang="en-US" dirty="0" err="1">
                <a:solidFill>
                  <a:schemeClr val="tx1">
                    <a:lumMod val="75000"/>
                    <a:lumOff val="25000"/>
                  </a:schemeClr>
                </a:solidFill>
                <a:latin typeface="Segoe UI" panose="020B0502040204020203" pitchFamily="34" charset="0"/>
                <a:cs typeface="Segoe UI" panose="020B0502040204020203" pitchFamily="34" charset="0"/>
              </a:rPr>
              <a:t>img</a:t>
            </a:r>
            <a:r>
              <a:rPr lang="en-US" dirty="0">
                <a:solidFill>
                  <a:schemeClr val="tx1">
                    <a:lumMod val="75000"/>
                    <a:lumOff val="25000"/>
                  </a:schemeClr>
                </a:solidFill>
                <a:latin typeface="Segoe UI" panose="020B0502040204020203" pitchFamily="34" charset="0"/>
                <a:cs typeface="Segoe UI" panose="020B0502040204020203" pitchFamily="34" charset="0"/>
              </a:rPr>
              <a:t>&gt; tag.</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source file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 alternative text (alt), width, and height are provided as attributes:</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images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7EE8E32-4EDF-4C3A-9CAA-121D871DD1D6}"/>
              </a:ext>
            </a:extLst>
          </p:cNvPr>
          <p:cNvPicPr>
            <a:picLocks noChangeAspect="1"/>
          </p:cNvPicPr>
          <p:nvPr/>
        </p:nvPicPr>
        <p:blipFill>
          <a:blip r:embed="rId2"/>
          <a:stretch>
            <a:fillRect/>
          </a:stretch>
        </p:blipFill>
        <p:spPr>
          <a:xfrm>
            <a:off x="985072" y="2802530"/>
            <a:ext cx="7248525" cy="447675"/>
          </a:xfrm>
          <a:prstGeom prst="rect">
            <a:avLst/>
          </a:prstGeom>
        </p:spPr>
      </p:pic>
      <p:sp>
        <p:nvSpPr>
          <p:cNvPr id="10" name="Subtitle 2">
            <a:extLst>
              <a:ext uri="{FF2B5EF4-FFF2-40B4-BE49-F238E27FC236}">
                <a16:creationId xmlns:a16="http://schemas.microsoft.com/office/drawing/2014/main" id="{4A3F8855-4E49-4A02-A307-FE7F92F0E666}"/>
              </a:ext>
            </a:extLst>
          </p:cNvPr>
          <p:cNvSpPr txBox="1">
            <a:spLocks/>
          </p:cNvSpPr>
          <p:nvPr/>
        </p:nvSpPr>
        <p:spPr>
          <a:xfrm>
            <a:off x="985072" y="4107509"/>
            <a:ext cx="8904652" cy="447675"/>
          </a:xfrm>
          <a:prstGeom prst="rect">
            <a:avLst/>
          </a:prstGeom>
          <a:ln w="57150">
            <a:solidFill>
              <a:srgbClr val="0070C0"/>
            </a:solidFill>
          </a:ln>
        </p:spPr>
        <p:txBody>
          <a:bodyPr vert="horz" lIns="91440" tIns="45720" rIns="91440" bIns="45720" rtlCol="0" anchor="ctr">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width</a:t>
            </a:r>
            <a:r>
              <a:rPr lang="en-US" dirty="0">
                <a:solidFill>
                  <a:schemeClr val="tx1">
                    <a:lumMod val="75000"/>
                    <a:lumOff val="25000"/>
                  </a:schemeClr>
                </a:solidFill>
                <a:latin typeface="Segoe UI" panose="020B0502040204020203" pitchFamily="34" charset="0"/>
                <a:cs typeface="Segoe UI" panose="020B0502040204020203" pitchFamily="34" charset="0"/>
              </a:rPr>
              <a:t> and </a:t>
            </a:r>
            <a:r>
              <a:rPr lang="en-US" b="1" dirty="0">
                <a:solidFill>
                  <a:schemeClr val="tx1">
                    <a:lumMod val="75000"/>
                    <a:lumOff val="25000"/>
                  </a:schemeClr>
                </a:solidFill>
                <a:latin typeface="Segoe UI" panose="020B0502040204020203" pitchFamily="34" charset="0"/>
                <a:cs typeface="Segoe UI" panose="020B0502040204020203" pitchFamily="34" charset="0"/>
              </a:rPr>
              <a:t>height</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b="1" dirty="0">
                <a:solidFill>
                  <a:schemeClr val="tx1">
                    <a:lumMod val="75000"/>
                    <a:lumOff val="25000"/>
                  </a:schemeClr>
                </a:solidFill>
                <a:latin typeface="Segoe UI" panose="020B0502040204020203" pitchFamily="34" charset="0"/>
                <a:cs typeface="Segoe UI" panose="020B0502040204020203" pitchFamily="34" charset="0"/>
              </a:rPr>
              <a:t>attributes</a:t>
            </a:r>
            <a:r>
              <a:rPr lang="en-US" dirty="0">
                <a:solidFill>
                  <a:schemeClr val="tx1">
                    <a:lumMod val="75000"/>
                    <a:lumOff val="25000"/>
                  </a:schemeClr>
                </a:solidFill>
                <a:latin typeface="Segoe UI" panose="020B0502040204020203" pitchFamily="34" charset="0"/>
                <a:cs typeface="Segoe UI" panose="020B0502040204020203" pitchFamily="34" charset="0"/>
              </a:rPr>
              <a:t> specifies the width and height of the image (in pixels)</a:t>
            </a:r>
          </a:p>
        </p:txBody>
      </p:sp>
      <p:sp>
        <p:nvSpPr>
          <p:cNvPr id="11" name="Subtitle 2">
            <a:extLst>
              <a:ext uri="{FF2B5EF4-FFF2-40B4-BE49-F238E27FC236}">
                <a16:creationId xmlns:a16="http://schemas.microsoft.com/office/drawing/2014/main" id="{AE019EFE-60AC-483F-951F-45FA11524BE7}"/>
              </a:ext>
            </a:extLst>
          </p:cNvPr>
          <p:cNvSpPr txBox="1">
            <a:spLocks/>
          </p:cNvSpPr>
          <p:nvPr/>
        </p:nvSpPr>
        <p:spPr>
          <a:xfrm>
            <a:off x="985072" y="4853804"/>
            <a:ext cx="8904652" cy="863415"/>
          </a:xfrm>
          <a:prstGeom prst="rect">
            <a:avLst/>
          </a:prstGeom>
          <a:ln w="57150">
            <a:solidFill>
              <a:srgbClr val="0070C0"/>
            </a:solidFill>
          </a:ln>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solidFill>
                  <a:schemeClr val="tx1">
                    <a:lumMod val="75000"/>
                    <a:lumOff val="25000"/>
                  </a:schemeClr>
                </a:solidFill>
                <a:latin typeface="Segoe UI" panose="020B0502040204020203" pitchFamily="34" charset="0"/>
                <a:cs typeface="Segoe UI" panose="020B0502040204020203" pitchFamily="34" charset="0"/>
              </a:rPr>
              <a:t>the required </a:t>
            </a:r>
            <a:r>
              <a:rPr lang="en-US" b="1" dirty="0">
                <a:solidFill>
                  <a:schemeClr val="tx1">
                    <a:lumMod val="75000"/>
                    <a:lumOff val="25000"/>
                  </a:schemeClr>
                </a:solidFill>
                <a:latin typeface="Segoe UI" panose="020B0502040204020203" pitchFamily="34" charset="0"/>
                <a:cs typeface="Segoe UI" panose="020B0502040204020203" pitchFamily="34" charset="0"/>
              </a:rPr>
              <a:t>alt</a:t>
            </a:r>
            <a:r>
              <a:rPr lang="en-US" dirty="0">
                <a:solidFill>
                  <a:schemeClr val="tx1">
                    <a:lumMod val="75000"/>
                    <a:lumOff val="25000"/>
                  </a:schemeClr>
                </a:solidFill>
                <a:latin typeface="Segoe UI" panose="020B0502040204020203" pitchFamily="34" charset="0"/>
                <a:cs typeface="Segoe UI" panose="020B0502040204020203" pitchFamily="34" charset="0"/>
              </a:rPr>
              <a:t> attribute specifies an alternate text for an image.</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solidFill>
                  <a:schemeClr val="tx1">
                    <a:lumMod val="75000"/>
                    <a:lumOff val="25000"/>
                  </a:schemeClr>
                </a:solidFill>
                <a:latin typeface="Segoe UI" panose="020B0502040204020203" pitchFamily="34" charset="0"/>
                <a:cs typeface="Segoe UI" panose="020B0502040204020203" pitchFamily="34" charset="0"/>
              </a:rPr>
              <a:t>If the image for some reason cannot be displayed.</a:t>
            </a:r>
          </a:p>
        </p:txBody>
      </p:sp>
      <p:sp>
        <p:nvSpPr>
          <p:cNvPr id="2" name="Oval 1">
            <a:extLst>
              <a:ext uri="{FF2B5EF4-FFF2-40B4-BE49-F238E27FC236}">
                <a16:creationId xmlns:a16="http://schemas.microsoft.com/office/drawing/2014/main" id="{EC530296-9A4D-4F37-AE77-F9C3AC6F96CE}"/>
              </a:ext>
            </a:extLst>
          </p:cNvPr>
          <p:cNvSpPr/>
          <p:nvPr/>
        </p:nvSpPr>
        <p:spPr>
          <a:xfrm rot="242474">
            <a:off x="6698363" y="3169568"/>
            <a:ext cx="2015231" cy="7130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EMPTY</a:t>
            </a:r>
          </a:p>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ELEMENT</a:t>
            </a:r>
          </a:p>
        </p:txBody>
      </p:sp>
    </p:spTree>
    <p:extLst>
      <p:ext uri="{BB962C8B-B14F-4D97-AF65-F5344CB8AC3E}">
        <p14:creationId xmlns:p14="http://schemas.microsoft.com/office/powerpoint/2010/main" val="357398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577050"/>
            <a:ext cx="8442664" cy="606857"/>
          </a:xfrm>
          <a:ln>
            <a:noFill/>
          </a:ln>
        </p:spPr>
        <p:txBody>
          <a:bodyPr>
            <a:normAutofit lnSpcReduction="10000"/>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&lt;</a:t>
            </a:r>
            <a:r>
              <a:rPr lang="en-US" dirty="0" err="1">
                <a:solidFill>
                  <a:schemeClr val="tx1">
                    <a:lumMod val="75000"/>
                    <a:lumOff val="25000"/>
                  </a:schemeClr>
                </a:solidFill>
                <a:latin typeface="Segoe UI" panose="020B0502040204020203" pitchFamily="34" charset="0"/>
                <a:cs typeface="Segoe UI" panose="020B0502040204020203" pitchFamily="34" charset="0"/>
              </a:rPr>
              <a:t>img</a:t>
            </a:r>
            <a:r>
              <a:rPr lang="en-US" dirty="0">
                <a:solidFill>
                  <a:schemeClr val="tx1">
                    <a:lumMod val="75000"/>
                    <a:lumOff val="25000"/>
                  </a:schemeClr>
                </a:solidFill>
                <a:latin typeface="Segoe UI" panose="020B0502040204020203" pitchFamily="34" charset="0"/>
                <a:cs typeface="Segoe UI" panose="020B0502040204020203" pitchFamily="34" charset="0"/>
              </a:rPr>
              <a:t>&gt; tag is used to embed an image in an HTML page. The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 attribute specifies the path to the image to be displayed:</a:t>
            </a:r>
          </a:p>
        </p:txBody>
      </p:sp>
      <p:sp>
        <p:nvSpPr>
          <p:cNvPr id="7" name="Title 1">
            <a:extLst>
              <a:ext uri="{FF2B5EF4-FFF2-40B4-BE49-F238E27FC236}">
                <a16:creationId xmlns:a16="http://schemas.microsoft.com/office/drawing/2014/main" id="{F668412E-68C5-4B56-ADFA-D0898A9E1D80}"/>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err="1">
                <a:solidFill>
                  <a:schemeClr val="tx1">
                    <a:lumMod val="75000"/>
                    <a:lumOff val="25000"/>
                  </a:schemeClr>
                </a:solidFill>
                <a:latin typeface="Segoe UI" panose="020B0502040204020203" pitchFamily="34" charset="0"/>
                <a:cs typeface="Segoe UI" panose="020B0502040204020203" pitchFamily="34" charset="0"/>
              </a:rPr>
              <a:t>src</a:t>
            </a:r>
            <a:r>
              <a:rPr lang="en-US" sz="3200" b="1"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attribute</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C9CBDCAD-7027-4795-9056-72B86DED4082}"/>
              </a:ext>
            </a:extLst>
          </p:cNvPr>
          <p:cNvPicPr>
            <a:picLocks noChangeAspect="1"/>
          </p:cNvPicPr>
          <p:nvPr/>
        </p:nvPicPr>
        <p:blipFill>
          <a:blip r:embed="rId2"/>
          <a:stretch>
            <a:fillRect/>
          </a:stretch>
        </p:blipFill>
        <p:spPr>
          <a:xfrm>
            <a:off x="985072" y="2585019"/>
            <a:ext cx="4352925" cy="409575"/>
          </a:xfrm>
          <a:prstGeom prst="rect">
            <a:avLst/>
          </a:prstGeom>
        </p:spPr>
      </p:pic>
      <p:sp>
        <p:nvSpPr>
          <p:cNvPr id="8" name="Subtitle 2">
            <a:extLst>
              <a:ext uri="{FF2B5EF4-FFF2-40B4-BE49-F238E27FC236}">
                <a16:creationId xmlns:a16="http://schemas.microsoft.com/office/drawing/2014/main" id="{5F987A51-E8B1-473A-854C-BCE99CF4B3FC}"/>
              </a:ext>
            </a:extLst>
          </p:cNvPr>
          <p:cNvSpPr txBox="1">
            <a:spLocks/>
          </p:cNvSpPr>
          <p:nvPr/>
        </p:nvSpPr>
        <p:spPr>
          <a:xfrm>
            <a:off x="985072" y="3645547"/>
            <a:ext cx="8442664" cy="2852907"/>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There are two ways to specify the URL in the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 attribute:</a:t>
            </a: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Absolute URL:</a:t>
            </a:r>
            <a:r>
              <a:rPr lang="en-US" dirty="0">
                <a:solidFill>
                  <a:schemeClr val="tx1">
                    <a:lumMod val="75000"/>
                    <a:lumOff val="25000"/>
                  </a:schemeClr>
                </a:solidFill>
                <a:latin typeface="Segoe UI" panose="020B0502040204020203" pitchFamily="34" charset="0"/>
                <a:cs typeface="Segoe UI" panose="020B0502040204020203" pitchFamily="34" charset="0"/>
              </a:rPr>
              <a:t> links to an external image that is hosted on another website.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i="1" dirty="0">
                <a:solidFill>
                  <a:schemeClr val="tx1">
                    <a:lumMod val="75000"/>
                    <a:lumOff val="25000"/>
                  </a:schemeClr>
                </a:solidFill>
                <a:latin typeface="Segoe UI" panose="020B0502040204020203" pitchFamily="34" charset="0"/>
                <a:cs typeface="Segoe UI" panose="020B0502040204020203" pitchFamily="34" charset="0"/>
              </a:rPr>
              <a:t>Example</a:t>
            </a:r>
            <a:r>
              <a:rPr lang="en-US" b="1" dirty="0">
                <a:solidFill>
                  <a:schemeClr val="tx1">
                    <a:lumMod val="75000"/>
                    <a:lumOff val="25000"/>
                  </a:schemeClr>
                </a:solidFill>
                <a:latin typeface="Segoe UI" panose="020B0502040204020203" pitchFamily="34" charset="0"/>
                <a:cs typeface="Segoe UI" panose="020B0502040204020203" pitchFamily="34" charset="0"/>
              </a:rPr>
              <a:t>:</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="https://www.w3schools.com/images/img_girl.jpg".</a:t>
            </a: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Relative URL: </a:t>
            </a:r>
            <a:r>
              <a:rPr lang="en-US" dirty="0">
                <a:solidFill>
                  <a:schemeClr val="tx1">
                    <a:lumMod val="75000"/>
                    <a:lumOff val="25000"/>
                  </a:schemeClr>
                </a:solidFill>
                <a:latin typeface="Segoe UI" panose="020B0502040204020203" pitchFamily="34" charset="0"/>
                <a:cs typeface="Segoe UI" panose="020B0502040204020203" pitchFamily="34" charset="0"/>
              </a:rPr>
              <a:t>links to an image that is hosted within the website.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solidFill>
                  <a:schemeClr val="tx1">
                    <a:lumMod val="75000"/>
                    <a:lumOff val="25000"/>
                  </a:schemeClr>
                </a:solidFill>
                <a:latin typeface="Segoe UI" panose="020B0502040204020203" pitchFamily="34" charset="0"/>
                <a:cs typeface="Segoe UI" panose="020B0502040204020203" pitchFamily="34" charset="0"/>
              </a:rPr>
              <a:t>Here, the URL does not include the domain name.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solidFill>
                  <a:schemeClr val="tx1">
                    <a:lumMod val="75000"/>
                    <a:lumOff val="25000"/>
                  </a:schemeClr>
                </a:solidFill>
                <a:latin typeface="Segoe UI" panose="020B0502040204020203" pitchFamily="34" charset="0"/>
                <a:cs typeface="Segoe UI" panose="020B0502040204020203" pitchFamily="34" charset="0"/>
              </a:rPr>
              <a:t>If the URL begins without a slash, it will be relative to the current page.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i="1" dirty="0">
                <a:solidFill>
                  <a:schemeClr val="tx1">
                    <a:lumMod val="75000"/>
                    <a:lumOff val="25000"/>
                  </a:schemeClr>
                </a:solidFill>
                <a:latin typeface="Segoe UI" panose="020B0502040204020203" pitchFamily="34" charset="0"/>
                <a:cs typeface="Segoe UI" panose="020B0502040204020203" pitchFamily="34" charset="0"/>
              </a:rPr>
              <a:t>Example</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="img_girl.jpg".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i="1" dirty="0">
                <a:solidFill>
                  <a:schemeClr val="tx1">
                    <a:lumMod val="75000"/>
                    <a:lumOff val="25000"/>
                  </a:schemeClr>
                </a:solidFill>
                <a:latin typeface="Segoe UI" panose="020B0502040204020203" pitchFamily="34" charset="0"/>
                <a:cs typeface="Segoe UI" panose="020B0502040204020203" pitchFamily="34" charset="0"/>
              </a:rPr>
              <a:t>Example</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src</a:t>
            </a:r>
            <a:r>
              <a:rPr lang="en-US" dirty="0">
                <a:solidFill>
                  <a:schemeClr val="tx1">
                    <a:lumMod val="75000"/>
                    <a:lumOff val="25000"/>
                  </a:schemeClr>
                </a:solidFill>
                <a:latin typeface="Segoe UI" panose="020B0502040204020203" pitchFamily="34" charset="0"/>
                <a:cs typeface="Segoe UI" panose="020B0502040204020203" pitchFamily="34" charset="0"/>
              </a:rPr>
              <a:t>="/images/img_girl.jpg".</a:t>
            </a:r>
          </a:p>
        </p:txBody>
      </p:sp>
    </p:spTree>
    <p:extLst>
      <p:ext uri="{BB962C8B-B14F-4D97-AF65-F5344CB8AC3E}">
        <p14:creationId xmlns:p14="http://schemas.microsoft.com/office/powerpoint/2010/main" val="294614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78861" y="1577050"/>
            <a:ext cx="8442664" cy="942976"/>
          </a:xfrm>
          <a:ln>
            <a:noFill/>
          </a:ln>
        </p:spPr>
        <p:txBody>
          <a:bodyPr>
            <a:normAutofit fontScale="92500" lnSpcReduction="10000"/>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&lt;a&gt; tag defines a hyperlink.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solidFill>
                  <a:schemeClr val="tx1">
                    <a:lumMod val="75000"/>
                    <a:lumOff val="25000"/>
                  </a:schemeClr>
                </a:solidFill>
                <a:latin typeface="Segoe UI" panose="020B0502040204020203" pitchFamily="34" charset="0"/>
                <a:cs typeface="Segoe UI" panose="020B0502040204020203" pitchFamily="34" charset="0"/>
              </a:rPr>
              <a:t>Links are very important they are what makes the web a web!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To add a link, we need to use a simple element "a" being the short form for "anchor".</a:t>
            </a:r>
          </a:p>
        </p:txBody>
      </p:sp>
      <p:sp>
        <p:nvSpPr>
          <p:cNvPr id="7" name="Title 1">
            <a:extLst>
              <a:ext uri="{FF2B5EF4-FFF2-40B4-BE49-F238E27FC236}">
                <a16:creationId xmlns:a16="http://schemas.microsoft.com/office/drawing/2014/main" id="{F668412E-68C5-4B56-ADFA-D0898A9E1D80}"/>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Links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62CCDBF1-7676-4998-A149-8C0516DC655B}"/>
              </a:ext>
            </a:extLst>
          </p:cNvPr>
          <p:cNvSpPr txBox="1"/>
          <p:nvPr/>
        </p:nvSpPr>
        <p:spPr>
          <a:xfrm>
            <a:off x="978861" y="4491196"/>
            <a:ext cx="7963271" cy="1754326"/>
          </a:xfrm>
          <a:prstGeom prst="rect">
            <a:avLst/>
          </a:prstGeom>
          <a:noFill/>
          <a:ln w="57150">
            <a:solidFill>
              <a:srgbClr val="0070C0"/>
            </a:solidFill>
          </a:ln>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The target attribute can have one of the following values:</a:t>
            </a:r>
          </a:p>
          <a:p>
            <a:r>
              <a:rPr lang="en-US" b="1" dirty="0">
                <a:solidFill>
                  <a:schemeClr val="tx1">
                    <a:lumMod val="75000"/>
                    <a:lumOff val="25000"/>
                  </a:schemeClr>
                </a:solidFill>
                <a:latin typeface="Segoe UI" panose="020B0502040204020203" pitchFamily="34" charset="0"/>
                <a:cs typeface="Segoe UI" panose="020B0502040204020203" pitchFamily="34" charset="0"/>
              </a:rPr>
              <a:t>_self </a:t>
            </a:r>
            <a:r>
              <a:rPr lang="en-US" dirty="0">
                <a:solidFill>
                  <a:schemeClr val="tx1">
                    <a:lumMod val="75000"/>
                    <a:lumOff val="25000"/>
                  </a:schemeClr>
                </a:solidFill>
                <a:latin typeface="Segoe UI" panose="020B0502040204020203" pitchFamily="34" charset="0"/>
                <a:cs typeface="Segoe UI" panose="020B0502040204020203" pitchFamily="34" charset="0"/>
              </a:rPr>
              <a:t>(default)</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dirty="0">
                <a:solidFill>
                  <a:schemeClr val="tx1">
                    <a:lumMod val="75000"/>
                    <a:lumOff val="25000"/>
                  </a:schemeClr>
                </a:solidFill>
                <a:latin typeface="Segoe UI" panose="020B0502040204020203" pitchFamily="34" charset="0"/>
                <a:cs typeface="Segoe UI" panose="020B0502040204020203" pitchFamily="34" charset="0"/>
              </a:rPr>
              <a:t>opens the document in the same window/tab as it was clicked</a:t>
            </a:r>
          </a:p>
          <a:p>
            <a:r>
              <a:rPr lang="en-US" b="1" dirty="0">
                <a:solidFill>
                  <a:schemeClr val="tx1">
                    <a:lumMod val="75000"/>
                    <a:lumOff val="25000"/>
                  </a:schemeClr>
                </a:solidFill>
                <a:latin typeface="Segoe UI" panose="020B0502040204020203" pitchFamily="34" charset="0"/>
                <a:cs typeface="Segoe UI" panose="020B0502040204020203" pitchFamily="34" charset="0"/>
              </a:rPr>
              <a:t>_blank: </a:t>
            </a:r>
            <a:r>
              <a:rPr lang="en-US" dirty="0">
                <a:solidFill>
                  <a:schemeClr val="tx1">
                    <a:lumMod val="75000"/>
                    <a:lumOff val="25000"/>
                  </a:schemeClr>
                </a:solidFill>
                <a:latin typeface="Segoe UI" panose="020B0502040204020203" pitchFamily="34" charset="0"/>
                <a:cs typeface="Segoe UI" panose="020B0502040204020203" pitchFamily="34" charset="0"/>
              </a:rPr>
              <a:t>opens the document in a new window or tab</a:t>
            </a:r>
          </a:p>
          <a:p>
            <a:r>
              <a:rPr lang="en-US" b="1" dirty="0">
                <a:solidFill>
                  <a:schemeClr val="tx1">
                    <a:lumMod val="75000"/>
                    <a:lumOff val="25000"/>
                  </a:schemeClr>
                </a:solidFill>
                <a:latin typeface="Segoe UI" panose="020B0502040204020203" pitchFamily="34" charset="0"/>
                <a:cs typeface="Segoe UI" panose="020B0502040204020203" pitchFamily="34" charset="0"/>
              </a:rPr>
              <a:t>_parent:</a:t>
            </a:r>
            <a:r>
              <a:rPr lang="en-US" dirty="0">
                <a:solidFill>
                  <a:schemeClr val="tx1">
                    <a:lumMod val="75000"/>
                    <a:lumOff val="25000"/>
                  </a:schemeClr>
                </a:solidFill>
                <a:latin typeface="Segoe UI" panose="020B0502040204020203" pitchFamily="34" charset="0"/>
                <a:cs typeface="Segoe UI" panose="020B0502040204020203" pitchFamily="34" charset="0"/>
              </a:rPr>
              <a:t> opens the document in the parent frame</a:t>
            </a:r>
          </a:p>
          <a:p>
            <a:r>
              <a:rPr lang="en-US" b="1" dirty="0">
                <a:solidFill>
                  <a:schemeClr val="tx1">
                    <a:lumMod val="75000"/>
                    <a:lumOff val="25000"/>
                  </a:schemeClr>
                </a:solidFill>
                <a:latin typeface="Segoe UI" panose="020B0502040204020203" pitchFamily="34" charset="0"/>
                <a:cs typeface="Segoe UI" panose="020B0502040204020203" pitchFamily="34" charset="0"/>
              </a:rPr>
              <a:t>_top:</a:t>
            </a:r>
            <a:r>
              <a:rPr lang="en-US" dirty="0">
                <a:solidFill>
                  <a:schemeClr val="tx1">
                    <a:lumMod val="75000"/>
                    <a:lumOff val="25000"/>
                  </a:schemeClr>
                </a:solidFill>
                <a:latin typeface="Segoe UI" panose="020B0502040204020203" pitchFamily="34" charset="0"/>
                <a:cs typeface="Segoe UI" panose="020B0502040204020203" pitchFamily="34" charset="0"/>
              </a:rPr>
              <a:t> opens the document in the full body of the window</a:t>
            </a: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FDAD3C38-4097-48BD-ADB1-616D4806D3B4}"/>
              </a:ext>
            </a:extLst>
          </p:cNvPr>
          <p:cNvPicPr>
            <a:picLocks noChangeAspect="1"/>
          </p:cNvPicPr>
          <p:nvPr/>
        </p:nvPicPr>
        <p:blipFill>
          <a:blip r:embed="rId2"/>
          <a:stretch>
            <a:fillRect/>
          </a:stretch>
        </p:blipFill>
        <p:spPr>
          <a:xfrm>
            <a:off x="978861" y="2845166"/>
            <a:ext cx="7505700" cy="438150"/>
          </a:xfrm>
          <a:prstGeom prst="rect">
            <a:avLst/>
          </a:prstGeom>
        </p:spPr>
      </p:pic>
    </p:spTree>
    <p:extLst>
      <p:ext uri="{BB962C8B-B14F-4D97-AF65-F5344CB8AC3E}">
        <p14:creationId xmlns:p14="http://schemas.microsoft.com/office/powerpoint/2010/main" val="3477293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78861" y="1511856"/>
            <a:ext cx="8442664" cy="369332"/>
          </a:xfrm>
          <a:ln>
            <a:noFill/>
          </a:ln>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err="1">
                <a:solidFill>
                  <a:schemeClr val="tx1">
                    <a:lumMod val="75000"/>
                    <a:lumOff val="25000"/>
                  </a:schemeClr>
                </a:solidFill>
                <a:latin typeface="Segoe UI" panose="020B0502040204020203" pitchFamily="34" charset="0"/>
                <a:cs typeface="Segoe UI" panose="020B0502040204020203" pitchFamily="34" charset="0"/>
              </a:rPr>
              <a:t>href</a:t>
            </a:r>
            <a:r>
              <a:rPr lang="en-US" b="1" dirty="0">
                <a:solidFill>
                  <a:schemeClr val="tx1">
                    <a:lumMod val="75000"/>
                    <a:lumOff val="25000"/>
                  </a:schemeClr>
                </a:solidFill>
                <a:latin typeface="Segoe UI" panose="020B0502040204020203" pitchFamily="34" charset="0"/>
                <a:cs typeface="Segoe UI" panose="020B0502040204020203" pitchFamily="34" charset="0"/>
              </a:rPr>
              <a:t> attribute </a:t>
            </a:r>
            <a:r>
              <a:rPr lang="en-US" dirty="0">
                <a:solidFill>
                  <a:schemeClr val="tx1">
                    <a:lumMod val="75000"/>
                    <a:lumOff val="25000"/>
                  </a:schemeClr>
                </a:solidFill>
                <a:latin typeface="Segoe UI" panose="020B0502040204020203" pitchFamily="34" charset="0"/>
                <a:cs typeface="Segoe UI" panose="020B0502040204020203" pitchFamily="34" charset="0"/>
              </a:rPr>
              <a:t>specifies the URL of the page the link goes to.</a:t>
            </a:r>
            <a:endParaRPr lang="en-US" dirty="0"/>
          </a:p>
        </p:txBody>
      </p:sp>
      <p:sp>
        <p:nvSpPr>
          <p:cNvPr id="7" name="Title 1">
            <a:extLst>
              <a:ext uri="{FF2B5EF4-FFF2-40B4-BE49-F238E27FC236}">
                <a16:creationId xmlns:a16="http://schemas.microsoft.com/office/drawing/2014/main" id="{F668412E-68C5-4B56-ADFA-D0898A9E1D80}"/>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a:t>
            </a:r>
            <a:r>
              <a:rPr lang="en-US" sz="4800" dirty="0">
                <a:solidFill>
                  <a:schemeClr val="tx1">
                    <a:lumMod val="75000"/>
                    <a:lumOff val="25000"/>
                  </a:schemeClr>
                </a:solidFill>
                <a:latin typeface="Segoe UI" panose="020B0502040204020203" pitchFamily="34" charset="0"/>
                <a:cs typeface="Segoe UI" panose="020B0502040204020203" pitchFamily="34" charset="0"/>
              </a:rPr>
              <a:t>| </a:t>
            </a:r>
            <a:r>
              <a:rPr lang="en-US" sz="4000" b="1" dirty="0" err="1">
                <a:solidFill>
                  <a:schemeClr val="tx1">
                    <a:lumMod val="75000"/>
                    <a:lumOff val="25000"/>
                  </a:schemeClr>
                </a:solidFill>
                <a:latin typeface="Segoe UI" panose="020B0502040204020203" pitchFamily="34" charset="0"/>
                <a:cs typeface="Segoe UI" panose="020B0502040204020203" pitchFamily="34" charset="0"/>
              </a:rPr>
              <a:t>href</a:t>
            </a:r>
            <a:r>
              <a:rPr lang="en-US" sz="4000" b="1" dirty="0">
                <a:solidFill>
                  <a:schemeClr val="tx1">
                    <a:lumMod val="75000"/>
                    <a:lumOff val="25000"/>
                  </a:schemeClr>
                </a:solidFill>
                <a:latin typeface="Segoe UI" panose="020B0502040204020203" pitchFamily="34" charset="0"/>
                <a:cs typeface="Segoe UI" panose="020B0502040204020203" pitchFamily="34" charset="0"/>
              </a:rPr>
              <a:t>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62CCDBF1-7676-4998-A149-8C0516DC655B}"/>
              </a:ext>
            </a:extLst>
          </p:cNvPr>
          <p:cNvSpPr txBox="1"/>
          <p:nvPr/>
        </p:nvSpPr>
        <p:spPr>
          <a:xfrm>
            <a:off x="978861" y="4642116"/>
            <a:ext cx="9186071" cy="1200329"/>
          </a:xfrm>
          <a:prstGeom prst="rect">
            <a:avLst/>
          </a:prstGeom>
          <a:noFill/>
          <a:ln w="57150">
            <a:solidFill>
              <a:srgbClr val="0070C0"/>
            </a:solidFill>
          </a:ln>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Both examples above are using an absolute URL (a full web address) in the </a:t>
            </a:r>
            <a:r>
              <a:rPr lang="en-US" dirty="0" err="1">
                <a:solidFill>
                  <a:schemeClr val="tx1">
                    <a:lumMod val="75000"/>
                    <a:lumOff val="25000"/>
                  </a:schemeClr>
                </a:solidFill>
                <a:latin typeface="Segoe UI" panose="020B0502040204020203" pitchFamily="34" charset="0"/>
                <a:cs typeface="Segoe UI" panose="020B0502040204020203" pitchFamily="34" charset="0"/>
              </a:rPr>
              <a:t>href</a:t>
            </a:r>
            <a:r>
              <a:rPr lang="en-US" dirty="0">
                <a:solidFill>
                  <a:schemeClr val="tx1">
                    <a:lumMod val="75000"/>
                    <a:lumOff val="25000"/>
                  </a:schemeClr>
                </a:solidFill>
                <a:latin typeface="Segoe UI" panose="020B0502040204020203" pitchFamily="34" charset="0"/>
                <a:cs typeface="Segoe UI" panose="020B0502040204020203" pitchFamily="34" charset="0"/>
              </a:rPr>
              <a:t> attribute.</a:t>
            </a: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a:p>
            <a:r>
              <a:rPr lang="en-US" dirty="0">
                <a:solidFill>
                  <a:schemeClr val="tx1">
                    <a:lumMod val="75000"/>
                    <a:lumOff val="25000"/>
                  </a:schemeClr>
                </a:solidFill>
                <a:latin typeface="Segoe UI" panose="020B0502040204020203" pitchFamily="34" charset="0"/>
                <a:cs typeface="Segoe UI" panose="020B0502040204020203" pitchFamily="34" charset="0"/>
              </a:rPr>
              <a:t>A local link (a link to a page within the same website) is specified with a relative URL (without the "https://www" part):</a:t>
            </a:r>
          </a:p>
        </p:txBody>
      </p:sp>
      <p:pic>
        <p:nvPicPr>
          <p:cNvPr id="12" name="Picture 11">
            <a:extLst>
              <a:ext uri="{FF2B5EF4-FFF2-40B4-BE49-F238E27FC236}">
                <a16:creationId xmlns:a16="http://schemas.microsoft.com/office/drawing/2014/main" id="{D54ACD57-9209-45AE-8EB3-6ECDF24DDBDA}"/>
              </a:ext>
            </a:extLst>
          </p:cNvPr>
          <p:cNvPicPr>
            <a:picLocks noChangeAspect="1"/>
          </p:cNvPicPr>
          <p:nvPr/>
        </p:nvPicPr>
        <p:blipFill>
          <a:blip r:embed="rId2"/>
          <a:stretch>
            <a:fillRect/>
          </a:stretch>
        </p:blipFill>
        <p:spPr>
          <a:xfrm>
            <a:off x="978861" y="2185326"/>
            <a:ext cx="5705475" cy="2066925"/>
          </a:xfrm>
          <a:prstGeom prst="rect">
            <a:avLst/>
          </a:prstGeom>
        </p:spPr>
      </p:pic>
    </p:spTree>
    <p:extLst>
      <p:ext uri="{BB962C8B-B14F-4D97-AF65-F5344CB8AC3E}">
        <p14:creationId xmlns:p14="http://schemas.microsoft.com/office/powerpoint/2010/main" val="71504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722676"/>
            <a:ext cx="8442664" cy="656540"/>
          </a:xfrm>
          <a:ln>
            <a:noFill/>
          </a:ln>
        </p:spPr>
        <p:txBody>
          <a:bodyPr>
            <a:normAutofit/>
          </a:bodyPr>
          <a:lstStyle/>
          <a:p>
            <a:pPr algn="l"/>
            <a:r>
              <a:rPr lang="en-US" sz="1600" dirty="0">
                <a:solidFill>
                  <a:schemeClr val="tx1">
                    <a:lumMod val="75000"/>
                    <a:lumOff val="25000"/>
                  </a:schemeClr>
                </a:solidFill>
              </a:rPr>
              <a:t>An HTML </a:t>
            </a:r>
            <a:r>
              <a:rPr lang="en-US" sz="1600" b="1" dirty="0">
                <a:solidFill>
                  <a:schemeClr val="tx1">
                    <a:lumMod val="75000"/>
                    <a:lumOff val="25000"/>
                  </a:schemeClr>
                </a:solidFill>
              </a:rPr>
              <a:t>form</a:t>
            </a:r>
            <a:r>
              <a:rPr lang="en-US" sz="1600" dirty="0">
                <a:solidFill>
                  <a:schemeClr val="tx1">
                    <a:lumMod val="75000"/>
                    <a:lumOff val="25000"/>
                  </a:schemeClr>
                </a:solidFill>
              </a:rPr>
              <a:t> is used to collect user input. </a:t>
            </a:r>
            <a:br>
              <a:rPr lang="en-US" sz="1600" dirty="0">
                <a:solidFill>
                  <a:schemeClr val="tx1">
                    <a:lumMod val="75000"/>
                    <a:lumOff val="25000"/>
                  </a:schemeClr>
                </a:solidFill>
              </a:rPr>
            </a:br>
            <a:r>
              <a:rPr lang="en-US" sz="1600" dirty="0">
                <a:solidFill>
                  <a:schemeClr val="tx1">
                    <a:lumMod val="75000"/>
                    <a:lumOff val="25000"/>
                  </a:schemeClr>
                </a:solidFill>
              </a:rPr>
              <a:t>The user input is most often sent to a server for processing. </a:t>
            </a:r>
          </a:p>
        </p:txBody>
      </p:sp>
      <p:sp>
        <p:nvSpPr>
          <p:cNvPr id="6" name="Title 1">
            <a:extLst>
              <a:ext uri="{FF2B5EF4-FFF2-40B4-BE49-F238E27FC236}">
                <a16:creationId xmlns:a16="http://schemas.microsoft.com/office/drawing/2014/main" id="{96326673-05BC-4DC1-830B-A969B5DDED29}"/>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Forms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28ABA2D-FF14-460A-B31D-ABDEFC48BB02}"/>
              </a:ext>
            </a:extLst>
          </p:cNvPr>
          <p:cNvPicPr>
            <a:picLocks noChangeAspect="1"/>
          </p:cNvPicPr>
          <p:nvPr/>
        </p:nvPicPr>
        <p:blipFill>
          <a:blip r:embed="rId2"/>
          <a:stretch>
            <a:fillRect/>
          </a:stretch>
        </p:blipFill>
        <p:spPr>
          <a:xfrm>
            <a:off x="7188935" y="2971680"/>
            <a:ext cx="2505075" cy="1914525"/>
          </a:xfrm>
          <a:prstGeom prst="rect">
            <a:avLst/>
          </a:prstGeom>
          <a:ln w="57150">
            <a:solidFill>
              <a:schemeClr val="accent1"/>
            </a:solidFill>
          </a:ln>
        </p:spPr>
      </p:pic>
      <p:pic>
        <p:nvPicPr>
          <p:cNvPr id="7" name="Picture 6">
            <a:extLst>
              <a:ext uri="{FF2B5EF4-FFF2-40B4-BE49-F238E27FC236}">
                <a16:creationId xmlns:a16="http://schemas.microsoft.com/office/drawing/2014/main" id="{81FD2C1D-6DD9-4E3D-AB31-5AEA0AC8F015}"/>
              </a:ext>
            </a:extLst>
          </p:cNvPr>
          <p:cNvPicPr>
            <a:picLocks noChangeAspect="1"/>
          </p:cNvPicPr>
          <p:nvPr/>
        </p:nvPicPr>
        <p:blipFill>
          <a:blip r:embed="rId3"/>
          <a:stretch>
            <a:fillRect/>
          </a:stretch>
        </p:blipFill>
        <p:spPr>
          <a:xfrm>
            <a:off x="4419600" y="3205042"/>
            <a:ext cx="1676400" cy="1447800"/>
          </a:xfrm>
          <a:prstGeom prst="rect">
            <a:avLst/>
          </a:prstGeom>
          <a:ln w="57150">
            <a:solidFill>
              <a:schemeClr val="accent1"/>
            </a:solidFill>
          </a:ln>
        </p:spPr>
      </p:pic>
      <p:sp>
        <p:nvSpPr>
          <p:cNvPr id="8" name="Subtitle 2">
            <a:extLst>
              <a:ext uri="{FF2B5EF4-FFF2-40B4-BE49-F238E27FC236}">
                <a16:creationId xmlns:a16="http://schemas.microsoft.com/office/drawing/2014/main" id="{96EB7F7B-E3D0-418A-825E-7D719E91F569}"/>
              </a:ext>
            </a:extLst>
          </p:cNvPr>
          <p:cNvSpPr txBox="1">
            <a:spLocks/>
          </p:cNvSpPr>
          <p:nvPr/>
        </p:nvSpPr>
        <p:spPr>
          <a:xfrm>
            <a:off x="985072" y="2347860"/>
            <a:ext cx="3417904" cy="2844312"/>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solidFill>
                  <a:schemeClr val="tx1">
                    <a:lumMod val="75000"/>
                    <a:lumOff val="25000"/>
                  </a:schemeClr>
                </a:solidFill>
              </a:rPr>
              <a:t>The </a:t>
            </a:r>
            <a:r>
              <a:rPr lang="en-US" sz="1600" b="1" dirty="0">
                <a:solidFill>
                  <a:schemeClr val="tx1">
                    <a:lumMod val="75000"/>
                    <a:lumOff val="25000"/>
                  </a:schemeClr>
                </a:solidFill>
              </a:rPr>
              <a:t>&lt;form&gt; </a:t>
            </a:r>
            <a:r>
              <a:rPr lang="en-US" sz="1600" dirty="0">
                <a:solidFill>
                  <a:schemeClr val="tx1">
                    <a:lumMod val="75000"/>
                    <a:lumOff val="25000"/>
                  </a:schemeClr>
                </a:solidFill>
              </a:rPr>
              <a:t>element is a container for different types of input elements, such as: </a:t>
            </a:r>
          </a:p>
          <a:p>
            <a:pPr marL="285750" indent="-285750" algn="l">
              <a:buFont typeface="Arial" panose="020B0604020202020204" pitchFamily="34" charset="0"/>
              <a:buChar char="•"/>
            </a:pPr>
            <a:r>
              <a:rPr lang="en-US" sz="1600" dirty="0">
                <a:solidFill>
                  <a:schemeClr val="tx1">
                    <a:lumMod val="75000"/>
                    <a:lumOff val="25000"/>
                  </a:schemeClr>
                </a:solidFill>
              </a:rPr>
              <a:t>text fields</a:t>
            </a:r>
          </a:p>
          <a:p>
            <a:pPr marL="285750" indent="-285750" algn="l">
              <a:buFont typeface="Arial" panose="020B0604020202020204" pitchFamily="34" charset="0"/>
              <a:buChar char="•"/>
            </a:pPr>
            <a:r>
              <a:rPr lang="en-US" sz="1600" dirty="0">
                <a:solidFill>
                  <a:schemeClr val="tx1">
                    <a:lumMod val="75000"/>
                    <a:lumOff val="25000"/>
                  </a:schemeClr>
                </a:solidFill>
              </a:rPr>
              <a:t>Checkboxes</a:t>
            </a:r>
          </a:p>
          <a:p>
            <a:pPr marL="285750" indent="-285750" algn="l">
              <a:buFont typeface="Arial" panose="020B0604020202020204" pitchFamily="34" charset="0"/>
              <a:buChar char="•"/>
            </a:pPr>
            <a:r>
              <a:rPr lang="en-US" sz="1600" dirty="0">
                <a:solidFill>
                  <a:schemeClr val="tx1">
                    <a:lumMod val="75000"/>
                    <a:lumOff val="25000"/>
                  </a:schemeClr>
                </a:solidFill>
              </a:rPr>
              <a:t>radio buttons</a:t>
            </a:r>
          </a:p>
          <a:p>
            <a:pPr marL="285750" indent="-285750" algn="l">
              <a:buFont typeface="Arial" panose="020B0604020202020204" pitchFamily="34" charset="0"/>
              <a:buChar char="•"/>
            </a:pPr>
            <a:r>
              <a:rPr lang="en-US" sz="1600" dirty="0">
                <a:solidFill>
                  <a:schemeClr val="tx1">
                    <a:lumMod val="75000"/>
                    <a:lumOff val="25000"/>
                  </a:schemeClr>
                </a:solidFill>
              </a:rPr>
              <a:t> submit buttons</a:t>
            </a:r>
          </a:p>
          <a:p>
            <a:pPr marL="285750" indent="-285750" algn="l">
              <a:buFont typeface="Arial" panose="020B0604020202020204" pitchFamily="34" charset="0"/>
              <a:buChar char="•"/>
            </a:pPr>
            <a:r>
              <a:rPr lang="en-US" sz="1600" dirty="0">
                <a:solidFill>
                  <a:schemeClr val="tx1">
                    <a:lumMod val="75000"/>
                    <a:lumOff val="25000"/>
                  </a:schemeClr>
                </a:solidFill>
              </a:rPr>
              <a:t>etc.</a:t>
            </a:r>
          </a:p>
        </p:txBody>
      </p:sp>
    </p:spTree>
    <p:extLst>
      <p:ext uri="{BB962C8B-B14F-4D97-AF65-F5344CB8AC3E}">
        <p14:creationId xmlns:p14="http://schemas.microsoft.com/office/powerpoint/2010/main" val="12336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2" y="464303"/>
            <a:ext cx="9264157" cy="970133"/>
          </a:xfrm>
        </p:spPr>
        <p:txBody>
          <a:body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D08E58AD-117B-4C8B-8AE1-AC2D6265529A}"/>
              </a:ext>
            </a:extLst>
          </p:cNvPr>
          <p:cNvSpPr txBox="1"/>
          <p:nvPr/>
        </p:nvSpPr>
        <p:spPr>
          <a:xfrm>
            <a:off x="985072" y="1590239"/>
            <a:ext cx="9786151" cy="1569660"/>
          </a:xfrm>
          <a:prstGeom prst="rect">
            <a:avLst/>
          </a:prstGeom>
          <a:noFill/>
        </p:spPr>
        <p:txBody>
          <a:bodyPr wrap="square" rtlCol="0">
            <a:spAutoFi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HTML </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r>
              <a:rPr lang="en-US" sz="1600" b="1" dirty="0">
                <a:solidFill>
                  <a:schemeClr val="tx1">
                    <a:lumMod val="75000"/>
                    <a:lumOff val="25000"/>
                  </a:schemeClr>
                </a:solidFill>
                <a:latin typeface="Segoe UI" panose="020B0502040204020203" pitchFamily="34" charset="0"/>
                <a:cs typeface="Segoe UI" panose="020B0502040204020203" pitchFamily="34" charset="0"/>
              </a:rPr>
              <a:t>H</a:t>
            </a:r>
            <a:r>
              <a:rPr lang="en-US" sz="1600" dirty="0">
                <a:solidFill>
                  <a:schemeClr val="tx1">
                    <a:lumMod val="75000"/>
                    <a:lumOff val="25000"/>
                  </a:schemeClr>
                </a:solidFill>
                <a:latin typeface="Segoe UI" panose="020B0502040204020203" pitchFamily="34" charset="0"/>
                <a:cs typeface="Segoe UI" panose="020B0502040204020203" pitchFamily="34" charset="0"/>
              </a:rPr>
              <a:t>yper</a:t>
            </a:r>
            <a:r>
              <a:rPr lang="en-US" sz="1600" b="1" dirty="0">
                <a:solidFill>
                  <a:schemeClr val="tx1">
                    <a:lumMod val="75000"/>
                    <a:lumOff val="25000"/>
                  </a:schemeClr>
                </a:solidFill>
                <a:latin typeface="Segoe UI" panose="020B0502040204020203" pitchFamily="34" charset="0"/>
                <a:cs typeface="Segoe UI" panose="020B0502040204020203" pitchFamily="34" charset="0"/>
              </a:rPr>
              <a:t>t</a:t>
            </a:r>
            <a:r>
              <a:rPr lang="en-US" sz="1600" dirty="0">
                <a:solidFill>
                  <a:schemeClr val="tx1">
                    <a:lumMod val="75000"/>
                    <a:lumOff val="25000"/>
                  </a:schemeClr>
                </a:solidFill>
                <a:latin typeface="Segoe UI" panose="020B0502040204020203" pitchFamily="34" charset="0"/>
                <a:cs typeface="Segoe UI" panose="020B0502040204020203" pitchFamily="34" charset="0"/>
              </a:rPr>
              <a:t>ext </a:t>
            </a:r>
            <a:r>
              <a:rPr lang="en-US" sz="1600" b="1" dirty="0">
                <a:solidFill>
                  <a:schemeClr val="tx1">
                    <a:lumMod val="75000"/>
                    <a:lumOff val="25000"/>
                  </a:schemeClr>
                </a:solidFill>
                <a:latin typeface="Segoe UI" panose="020B0502040204020203" pitchFamily="34" charset="0"/>
                <a:cs typeface="Segoe UI" panose="020B0502040204020203" pitchFamily="34" charset="0"/>
              </a:rPr>
              <a:t>M</a:t>
            </a:r>
            <a:r>
              <a:rPr lang="en-US" sz="1600" dirty="0">
                <a:solidFill>
                  <a:schemeClr val="tx1">
                    <a:lumMod val="75000"/>
                    <a:lumOff val="25000"/>
                  </a:schemeClr>
                </a:solidFill>
                <a:latin typeface="Segoe UI" panose="020B0502040204020203" pitchFamily="34" charset="0"/>
                <a:cs typeface="Segoe UI" panose="020B0502040204020203" pitchFamily="34" charset="0"/>
              </a:rPr>
              <a:t>arkup </a:t>
            </a:r>
            <a:r>
              <a:rPr lang="en-US" sz="1600" b="1" dirty="0">
                <a:solidFill>
                  <a:schemeClr val="tx1">
                    <a:lumMod val="75000"/>
                    <a:lumOff val="25000"/>
                  </a:schemeClr>
                </a:solidFill>
                <a:latin typeface="Segoe UI" panose="020B0502040204020203" pitchFamily="34" charset="0"/>
                <a:cs typeface="Segoe UI" panose="020B0502040204020203" pitchFamily="34" charset="0"/>
              </a:rPr>
              <a:t>L</a:t>
            </a:r>
            <a:r>
              <a:rPr lang="en-US" sz="1600" dirty="0">
                <a:solidFill>
                  <a:schemeClr val="tx1">
                    <a:lumMod val="75000"/>
                    <a:lumOff val="25000"/>
                  </a:schemeClr>
                </a:solidFill>
                <a:latin typeface="Segoe UI" panose="020B0502040204020203" pitchFamily="34" charset="0"/>
                <a:cs typeface="Segoe UI" panose="020B0502040204020203" pitchFamily="34" charset="0"/>
              </a:rPr>
              <a:t>anguage) is a </a:t>
            </a:r>
            <a:r>
              <a:rPr lang="en-US" sz="1600" b="1" dirty="0">
                <a:solidFill>
                  <a:schemeClr val="tx1">
                    <a:lumMod val="75000"/>
                    <a:lumOff val="25000"/>
                  </a:schemeClr>
                </a:solidFill>
                <a:latin typeface="Segoe UI" panose="020B0502040204020203" pitchFamily="34" charset="0"/>
                <a:cs typeface="Segoe UI" panose="020B0502040204020203" pitchFamily="34" charset="0"/>
              </a:rPr>
              <a:t>markup language </a:t>
            </a:r>
            <a:r>
              <a:rPr lang="en-US" sz="1600" dirty="0">
                <a:solidFill>
                  <a:schemeClr val="tx1">
                    <a:lumMod val="75000"/>
                    <a:lumOff val="25000"/>
                  </a:schemeClr>
                </a:solidFill>
                <a:latin typeface="Segoe UI" panose="020B0502040204020203" pitchFamily="34" charset="0"/>
                <a:cs typeface="Segoe UI" panose="020B0502040204020203" pitchFamily="34" charset="0"/>
              </a:rPr>
              <a:t>that defines the structure of your content, is the standard markup language for creating Web pages.</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It describes the </a:t>
            </a:r>
            <a:r>
              <a:rPr lang="en-US" sz="1600" b="1" i="1" dirty="0">
                <a:solidFill>
                  <a:schemeClr val="tx1">
                    <a:lumMod val="75000"/>
                    <a:lumOff val="25000"/>
                  </a:schemeClr>
                </a:solidFill>
                <a:latin typeface="Segoe UI" panose="020B0502040204020203" pitchFamily="34" charset="0"/>
                <a:cs typeface="Segoe UI" panose="020B0502040204020203" pitchFamily="34" charset="0"/>
              </a:rPr>
              <a:t>structure</a:t>
            </a:r>
            <a:r>
              <a:rPr lang="en-US" sz="1600" dirty="0">
                <a:solidFill>
                  <a:schemeClr val="tx1">
                    <a:lumMod val="75000"/>
                    <a:lumOff val="25000"/>
                  </a:schemeClr>
                </a:solidFill>
                <a:latin typeface="Segoe UI" panose="020B0502040204020203" pitchFamily="34" charset="0"/>
                <a:cs typeface="Segoe UI" panose="020B0502040204020203" pitchFamily="34" charset="0"/>
              </a:rPr>
              <a:t> of a Web page </a:t>
            </a:r>
          </a:p>
          <a:p>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dirty="0">
                <a:solidFill>
                  <a:schemeClr val="tx1">
                    <a:lumMod val="75000"/>
                    <a:lumOff val="25000"/>
                  </a:schemeClr>
                </a:solidFill>
                <a:latin typeface="Segoe UI" panose="020B0502040204020203" pitchFamily="34" charset="0"/>
                <a:cs typeface="Segoe UI" panose="020B0502040204020203" pitchFamily="34" charset="0"/>
              </a:rPr>
              <a:t>HTML consists of a series of </a:t>
            </a:r>
            <a:r>
              <a:rPr lang="en-US" sz="1600" b="1" dirty="0">
                <a:solidFill>
                  <a:schemeClr val="tx1">
                    <a:lumMod val="75000"/>
                    <a:lumOff val="25000"/>
                  </a:schemeClr>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elements</a:t>
            </a:r>
            <a:r>
              <a:rPr lang="en-US" sz="1600" dirty="0">
                <a:solidFill>
                  <a:schemeClr val="tx1">
                    <a:lumMod val="75000"/>
                    <a:lumOff val="25000"/>
                  </a:schemeClr>
                </a:solidFill>
                <a:latin typeface="Segoe UI" panose="020B0502040204020203" pitchFamily="34" charset="0"/>
                <a:cs typeface="Segoe UI" panose="020B0502040204020203" pitchFamily="34" charset="0"/>
              </a:rPr>
              <a:t>, which you use to enclose, or wrap, different parts of the content to make it appear a certain way. It T</a:t>
            </a:r>
            <a:r>
              <a:rPr lang="en-US" sz="1600" dirty="0">
                <a:latin typeface="Segoe UI" panose="020B0502040204020203" pitchFamily="34" charset="0"/>
                <a:cs typeface="Segoe UI" panose="020B0502040204020203" pitchFamily="34" charset="0"/>
              </a:rPr>
              <a:t>ell the browser how to display the content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AD64343D-2454-4D27-9985-702D051CF153}"/>
              </a:ext>
            </a:extLst>
          </p:cNvPr>
          <p:cNvSpPr txBox="1"/>
          <p:nvPr/>
        </p:nvSpPr>
        <p:spPr>
          <a:xfrm>
            <a:off x="1206640" y="5706158"/>
            <a:ext cx="3582139" cy="369332"/>
          </a:xfrm>
          <a:prstGeom prst="rect">
            <a:avLst/>
          </a:prstGeom>
          <a:noFill/>
          <a:ln w="57150">
            <a:solidFill>
              <a:srgbClr val="0070C0"/>
            </a:solidFill>
          </a:ln>
        </p:spPr>
        <p:txBody>
          <a:bodyPr wrap="square" anchor="ctr">
            <a:spAutoFit/>
          </a:bodyP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NOT </a:t>
            </a:r>
            <a:r>
              <a:rPr lang="en-US" dirty="0">
                <a:solidFill>
                  <a:schemeClr val="tx1">
                    <a:lumMod val="75000"/>
                    <a:lumOff val="25000"/>
                  </a:schemeClr>
                </a:solidFill>
                <a:latin typeface="Segoe UI" panose="020B0502040204020203" pitchFamily="34" charset="0"/>
                <a:cs typeface="Segoe UI" panose="020B0502040204020203" pitchFamily="34" charset="0"/>
              </a:rPr>
              <a:t>Case Sensitive</a:t>
            </a:r>
          </a:p>
        </p:txBody>
      </p:sp>
      <p:pic>
        <p:nvPicPr>
          <p:cNvPr id="6" name="Picture 5">
            <a:extLst>
              <a:ext uri="{FF2B5EF4-FFF2-40B4-BE49-F238E27FC236}">
                <a16:creationId xmlns:a16="http://schemas.microsoft.com/office/drawing/2014/main" id="{7DA0DE31-1A8C-484B-9933-7C6B538DC702}"/>
              </a:ext>
            </a:extLst>
          </p:cNvPr>
          <p:cNvPicPr>
            <a:picLocks noChangeAspect="1"/>
          </p:cNvPicPr>
          <p:nvPr/>
        </p:nvPicPr>
        <p:blipFill>
          <a:blip r:embed="rId3"/>
          <a:stretch>
            <a:fillRect/>
          </a:stretch>
        </p:blipFill>
        <p:spPr>
          <a:xfrm>
            <a:off x="709865" y="5402150"/>
            <a:ext cx="993550" cy="827405"/>
          </a:xfrm>
          <a:prstGeom prst="rect">
            <a:avLst/>
          </a:prstGeom>
        </p:spPr>
      </p:pic>
    </p:spTree>
    <p:extLst>
      <p:ext uri="{BB962C8B-B14F-4D97-AF65-F5344CB8AC3E}">
        <p14:creationId xmlns:p14="http://schemas.microsoft.com/office/powerpoint/2010/main" val="111687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722675"/>
            <a:ext cx="9153227" cy="970133"/>
          </a:xfrm>
          <a:ln>
            <a:noFill/>
          </a:ln>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HTML &lt;input&gt; element is the most used form element.</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An &lt;input&gt; element can be displayed in many ways, depending on the type attribute.</a:t>
            </a:r>
          </a:p>
        </p:txBody>
      </p:sp>
      <p:sp>
        <p:nvSpPr>
          <p:cNvPr id="6" name="Title 1">
            <a:extLst>
              <a:ext uri="{FF2B5EF4-FFF2-40B4-BE49-F238E27FC236}">
                <a16:creationId xmlns:a16="http://schemas.microsoft.com/office/drawing/2014/main" id="{96326673-05BC-4DC1-830B-A969B5DDED29}"/>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Input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5" name="Table 8">
            <a:extLst>
              <a:ext uri="{FF2B5EF4-FFF2-40B4-BE49-F238E27FC236}">
                <a16:creationId xmlns:a16="http://schemas.microsoft.com/office/drawing/2014/main" id="{683E62F8-7CD0-4E37-A2B6-D2D9A0644873}"/>
              </a:ext>
            </a:extLst>
          </p:cNvPr>
          <p:cNvGraphicFramePr>
            <a:graphicFrameLocks noGrp="1"/>
          </p:cNvGraphicFramePr>
          <p:nvPr>
            <p:extLst>
              <p:ext uri="{D42A27DB-BD31-4B8C-83A1-F6EECF244321}">
                <p14:modId xmlns:p14="http://schemas.microsoft.com/office/powerpoint/2010/main" val="981125214"/>
              </p:ext>
            </p:extLst>
          </p:nvPr>
        </p:nvGraphicFramePr>
        <p:xfrm>
          <a:off x="985071" y="2896995"/>
          <a:ext cx="10221858" cy="2225040"/>
        </p:xfrm>
        <a:graphic>
          <a:graphicData uri="http://schemas.openxmlformats.org/drawingml/2006/table">
            <a:tbl>
              <a:tblPr firstRow="1" bandRow="1">
                <a:tableStyleId>{5C22544A-7EE6-4342-B048-85BDC9FD1C3A}</a:tableStyleId>
              </a:tblPr>
              <a:tblGrid>
                <a:gridCol w="3043852">
                  <a:extLst>
                    <a:ext uri="{9D8B030D-6E8A-4147-A177-3AD203B41FA5}">
                      <a16:colId xmlns:a16="http://schemas.microsoft.com/office/drawing/2014/main" val="342639043"/>
                    </a:ext>
                  </a:extLst>
                </a:gridCol>
                <a:gridCol w="7178006">
                  <a:extLst>
                    <a:ext uri="{9D8B030D-6E8A-4147-A177-3AD203B41FA5}">
                      <a16:colId xmlns:a16="http://schemas.microsoft.com/office/drawing/2014/main" val="1836371533"/>
                    </a:ext>
                  </a:extLst>
                </a:gridCol>
              </a:tblGrid>
              <a:tr h="370840">
                <a:tc>
                  <a:txBody>
                    <a:bodyPr/>
                    <a:lstStyle/>
                    <a:p>
                      <a:r>
                        <a:rPr lang="en-US" dirty="0">
                          <a:solidFill>
                            <a:schemeClr val="tx1">
                              <a:lumMod val="75000"/>
                              <a:lumOff val="25000"/>
                            </a:schemeClr>
                          </a:solidFill>
                        </a:rPr>
                        <a:t>Type</a:t>
                      </a:r>
                    </a:p>
                  </a:txBody>
                  <a:tcPr anchor="ctr"/>
                </a:tc>
                <a:tc>
                  <a:txBody>
                    <a:bodyPr/>
                    <a:lstStyle/>
                    <a:p>
                      <a:r>
                        <a:rPr lang="en-US" dirty="0">
                          <a:solidFill>
                            <a:schemeClr val="tx1">
                              <a:lumMod val="75000"/>
                              <a:lumOff val="25000"/>
                            </a:schemeClr>
                          </a:solidFill>
                        </a:rPr>
                        <a:t>Description</a:t>
                      </a:r>
                    </a:p>
                  </a:txBody>
                  <a:tcPr anchor="ctr"/>
                </a:tc>
                <a:extLst>
                  <a:ext uri="{0D108BD9-81ED-4DB2-BD59-A6C34878D82A}">
                    <a16:rowId xmlns:a16="http://schemas.microsoft.com/office/drawing/2014/main" val="2027704793"/>
                  </a:ext>
                </a:extLst>
              </a:tr>
              <a:tr h="370840">
                <a:tc>
                  <a:txBody>
                    <a:bodyPr/>
                    <a:lstStyle/>
                    <a:p>
                      <a:r>
                        <a:rPr lang="en-US"/>
                        <a:t>&lt;input type="text"&gt;</a:t>
                      </a:r>
                    </a:p>
                  </a:txBody>
                  <a:tcPr anchor="ctr"/>
                </a:tc>
                <a:tc>
                  <a:txBody>
                    <a:bodyPr/>
                    <a:lstStyle/>
                    <a:p>
                      <a:r>
                        <a:rPr lang="en-US"/>
                        <a:t>Displays a single-line text input field</a:t>
                      </a:r>
                    </a:p>
                  </a:txBody>
                  <a:tcPr anchor="ctr"/>
                </a:tc>
                <a:extLst>
                  <a:ext uri="{0D108BD9-81ED-4DB2-BD59-A6C34878D82A}">
                    <a16:rowId xmlns:a16="http://schemas.microsoft.com/office/drawing/2014/main" val="2653490592"/>
                  </a:ext>
                </a:extLst>
              </a:tr>
              <a:tr h="370840">
                <a:tc>
                  <a:txBody>
                    <a:bodyPr/>
                    <a:lstStyle/>
                    <a:p>
                      <a:r>
                        <a:rPr lang="en-US"/>
                        <a:t>&lt;input type="radio"&gt;</a:t>
                      </a:r>
                    </a:p>
                  </a:txBody>
                  <a:tcPr anchor="ctr"/>
                </a:tc>
                <a:tc>
                  <a:txBody>
                    <a:bodyPr/>
                    <a:lstStyle/>
                    <a:p>
                      <a:r>
                        <a:rPr lang="en-US"/>
                        <a:t>Displays a radio button (for selecting one of many choices)</a:t>
                      </a:r>
                    </a:p>
                  </a:txBody>
                  <a:tcPr anchor="ctr"/>
                </a:tc>
                <a:extLst>
                  <a:ext uri="{0D108BD9-81ED-4DB2-BD59-A6C34878D82A}">
                    <a16:rowId xmlns:a16="http://schemas.microsoft.com/office/drawing/2014/main" val="2510118113"/>
                  </a:ext>
                </a:extLst>
              </a:tr>
              <a:tr h="370840">
                <a:tc>
                  <a:txBody>
                    <a:bodyPr/>
                    <a:lstStyle/>
                    <a:p>
                      <a:r>
                        <a:rPr lang="en-US"/>
                        <a:t>&lt;input type="checkbox"&gt;</a:t>
                      </a:r>
                    </a:p>
                  </a:txBody>
                  <a:tcPr anchor="ctr"/>
                </a:tc>
                <a:tc>
                  <a:txBody>
                    <a:bodyPr/>
                    <a:lstStyle/>
                    <a:p>
                      <a:r>
                        <a:rPr lang="en-US" dirty="0"/>
                        <a:t>Displays a checkbox (for selecting zero or more of many choices)</a:t>
                      </a:r>
                    </a:p>
                  </a:txBody>
                  <a:tcPr anchor="ctr"/>
                </a:tc>
                <a:extLst>
                  <a:ext uri="{0D108BD9-81ED-4DB2-BD59-A6C34878D82A}">
                    <a16:rowId xmlns:a16="http://schemas.microsoft.com/office/drawing/2014/main" val="2598603840"/>
                  </a:ext>
                </a:extLst>
              </a:tr>
              <a:tr h="370840">
                <a:tc>
                  <a:txBody>
                    <a:bodyPr/>
                    <a:lstStyle/>
                    <a:p>
                      <a:r>
                        <a:rPr lang="en-US"/>
                        <a:t>&lt;input type="submit"&gt;</a:t>
                      </a:r>
                    </a:p>
                  </a:txBody>
                  <a:tcPr anchor="ctr"/>
                </a:tc>
                <a:tc>
                  <a:txBody>
                    <a:bodyPr/>
                    <a:lstStyle/>
                    <a:p>
                      <a:r>
                        <a:rPr lang="en-US"/>
                        <a:t>Displays a submit button (for submitting the form)</a:t>
                      </a:r>
                    </a:p>
                  </a:txBody>
                  <a:tcPr anchor="ctr"/>
                </a:tc>
                <a:extLst>
                  <a:ext uri="{0D108BD9-81ED-4DB2-BD59-A6C34878D82A}">
                    <a16:rowId xmlns:a16="http://schemas.microsoft.com/office/drawing/2014/main" val="128429675"/>
                  </a:ext>
                </a:extLst>
              </a:tr>
              <a:tr h="370840">
                <a:tc>
                  <a:txBody>
                    <a:bodyPr/>
                    <a:lstStyle/>
                    <a:p>
                      <a:r>
                        <a:rPr lang="en-US"/>
                        <a:t>&lt;input type="button"&gt;</a:t>
                      </a:r>
                    </a:p>
                  </a:txBody>
                  <a:tcPr anchor="ctr"/>
                </a:tc>
                <a:tc>
                  <a:txBody>
                    <a:bodyPr/>
                    <a:lstStyle/>
                    <a:p>
                      <a:r>
                        <a:rPr lang="en-US" dirty="0"/>
                        <a:t>Displays a clickable button</a:t>
                      </a:r>
                    </a:p>
                  </a:txBody>
                  <a:tcPr anchor="ctr"/>
                </a:tc>
                <a:extLst>
                  <a:ext uri="{0D108BD9-81ED-4DB2-BD59-A6C34878D82A}">
                    <a16:rowId xmlns:a16="http://schemas.microsoft.com/office/drawing/2014/main" val="338063355"/>
                  </a:ext>
                </a:extLst>
              </a:tr>
            </a:tbl>
          </a:graphicData>
        </a:graphic>
      </p:graphicFrame>
    </p:spTree>
    <p:extLst>
      <p:ext uri="{BB962C8B-B14F-4D97-AF65-F5344CB8AC3E}">
        <p14:creationId xmlns:p14="http://schemas.microsoft.com/office/powerpoint/2010/main" val="421305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8442664" cy="417250"/>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&lt;input type="text"&gt; defines a single-line input field for text input.</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Input </a:t>
            </a:r>
            <a:r>
              <a:rPr lang="en-US" sz="3200" b="1" dirty="0">
                <a:solidFill>
                  <a:schemeClr val="tx1">
                    <a:lumMod val="75000"/>
                    <a:lumOff val="25000"/>
                  </a:schemeClr>
                </a:solidFill>
                <a:latin typeface="Segoe UI" panose="020B0502040204020203" pitchFamily="34" charset="0"/>
                <a:cs typeface="Segoe UI" panose="020B0502040204020203" pitchFamily="34" charset="0"/>
              </a:rPr>
              <a:t>text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85F0DCBD-3693-48C7-B6F1-FC3B0F8A696E}"/>
              </a:ext>
            </a:extLst>
          </p:cNvPr>
          <p:cNvPicPr>
            <a:picLocks noChangeAspect="1"/>
          </p:cNvPicPr>
          <p:nvPr/>
        </p:nvPicPr>
        <p:blipFill>
          <a:blip r:embed="rId2"/>
          <a:stretch>
            <a:fillRect/>
          </a:stretch>
        </p:blipFill>
        <p:spPr>
          <a:xfrm>
            <a:off x="1098427" y="1988381"/>
            <a:ext cx="5086350" cy="1666875"/>
          </a:xfrm>
          <a:prstGeom prst="rect">
            <a:avLst/>
          </a:prstGeom>
          <a:ln w="57150">
            <a:solidFill>
              <a:schemeClr val="accent1"/>
            </a:solidFill>
          </a:ln>
        </p:spPr>
      </p:pic>
      <p:pic>
        <p:nvPicPr>
          <p:cNvPr id="9" name="Picture 8">
            <a:extLst>
              <a:ext uri="{FF2B5EF4-FFF2-40B4-BE49-F238E27FC236}">
                <a16:creationId xmlns:a16="http://schemas.microsoft.com/office/drawing/2014/main" id="{33851787-0EA6-4FC9-9209-26B6798074E3}"/>
              </a:ext>
            </a:extLst>
          </p:cNvPr>
          <p:cNvPicPr>
            <a:picLocks noChangeAspect="1"/>
          </p:cNvPicPr>
          <p:nvPr/>
        </p:nvPicPr>
        <p:blipFill>
          <a:blip r:embed="rId3"/>
          <a:stretch>
            <a:fillRect/>
          </a:stretch>
        </p:blipFill>
        <p:spPr>
          <a:xfrm>
            <a:off x="7160303" y="2088393"/>
            <a:ext cx="2381250" cy="1466850"/>
          </a:xfrm>
          <a:prstGeom prst="rect">
            <a:avLst/>
          </a:prstGeom>
          <a:ln w="57150">
            <a:solidFill>
              <a:schemeClr val="accent1"/>
            </a:solidFill>
          </a:ln>
        </p:spPr>
      </p:pic>
      <p:sp>
        <p:nvSpPr>
          <p:cNvPr id="10" name="Subtitle 2">
            <a:extLst>
              <a:ext uri="{FF2B5EF4-FFF2-40B4-BE49-F238E27FC236}">
                <a16:creationId xmlns:a16="http://schemas.microsoft.com/office/drawing/2014/main" id="{807E0852-9516-4599-8E0A-0D97F7427764}"/>
              </a:ext>
            </a:extLst>
          </p:cNvPr>
          <p:cNvSpPr txBox="1">
            <a:spLocks/>
          </p:cNvSpPr>
          <p:nvPr/>
        </p:nvSpPr>
        <p:spPr>
          <a:xfrm>
            <a:off x="985072" y="3977196"/>
            <a:ext cx="8442664" cy="2743200"/>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&lt;label&gt; </a:t>
            </a:r>
            <a:r>
              <a:rPr lang="en-US" sz="1600" dirty="0">
                <a:solidFill>
                  <a:schemeClr val="tx1">
                    <a:lumMod val="75000"/>
                    <a:lumOff val="25000"/>
                  </a:schemeClr>
                </a:solidFill>
                <a:latin typeface="Segoe UI" panose="020B0502040204020203" pitchFamily="34" charset="0"/>
                <a:cs typeface="Segoe UI" panose="020B0502040204020203" pitchFamily="34" charset="0"/>
              </a:rPr>
              <a:t>tag defines a label for many form elements.</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&lt;label&gt; </a:t>
            </a:r>
            <a:r>
              <a:rPr lang="en-US" sz="1600" dirty="0">
                <a:solidFill>
                  <a:schemeClr val="tx1">
                    <a:lumMod val="75000"/>
                    <a:lumOff val="25000"/>
                  </a:schemeClr>
                </a:solidFill>
                <a:latin typeface="Segoe UI" panose="020B0502040204020203" pitchFamily="34" charset="0"/>
                <a:cs typeface="Segoe UI" panose="020B0502040204020203" pitchFamily="34" charset="0"/>
              </a:rPr>
              <a:t>element also help users who have difficulty clicking on very small regions (such as radio buttons or checkboxes), because when the user clicks the text within the &lt;label&gt; element, it toggles the radio button/checkbox.</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for</a:t>
            </a:r>
            <a:r>
              <a:rPr lang="en-US" sz="1600" dirty="0">
                <a:solidFill>
                  <a:schemeClr val="tx1">
                    <a:lumMod val="75000"/>
                    <a:lumOff val="25000"/>
                  </a:schemeClr>
                </a:solidFill>
                <a:latin typeface="Segoe UI" panose="020B0502040204020203" pitchFamily="34" charset="0"/>
                <a:cs typeface="Segoe UI" panose="020B0502040204020203" pitchFamily="34" charset="0"/>
              </a:rPr>
              <a:t> attribute of 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&lt;label&gt; </a:t>
            </a:r>
            <a:r>
              <a:rPr lang="en-US" sz="1600" dirty="0">
                <a:solidFill>
                  <a:schemeClr val="tx1">
                    <a:lumMod val="75000"/>
                    <a:lumOff val="25000"/>
                  </a:schemeClr>
                </a:solidFill>
                <a:latin typeface="Segoe UI" panose="020B0502040204020203" pitchFamily="34" charset="0"/>
                <a:cs typeface="Segoe UI" panose="020B0502040204020203" pitchFamily="34" charset="0"/>
              </a:rPr>
              <a:t>tag should be equal to 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id</a:t>
            </a:r>
            <a:r>
              <a:rPr lang="en-US" sz="1600" dirty="0">
                <a:solidFill>
                  <a:schemeClr val="tx1">
                    <a:lumMod val="75000"/>
                    <a:lumOff val="25000"/>
                  </a:schemeClr>
                </a:solidFill>
                <a:latin typeface="Segoe UI" panose="020B0502040204020203" pitchFamily="34" charset="0"/>
                <a:cs typeface="Segoe UI" panose="020B0502040204020203" pitchFamily="34" charset="0"/>
              </a:rPr>
              <a:t> attribute of the &lt;input&gt; element to bind them together. </a:t>
            </a:r>
          </a:p>
        </p:txBody>
      </p:sp>
    </p:spTree>
    <p:extLst>
      <p:ext uri="{BB962C8B-B14F-4D97-AF65-F5344CB8AC3E}">
        <p14:creationId xmlns:p14="http://schemas.microsoft.com/office/powerpoint/2010/main" val="43074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8442664" cy="856003"/>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&lt;input type="radio"&gt; defines a radio button.</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Radio buttons let a user select ONE of a limited number of choices.</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Input </a:t>
            </a:r>
            <a:r>
              <a:rPr lang="en-US" sz="3200" b="1" dirty="0">
                <a:solidFill>
                  <a:schemeClr val="tx1">
                    <a:lumMod val="75000"/>
                    <a:lumOff val="25000"/>
                  </a:schemeClr>
                </a:solidFill>
                <a:latin typeface="Segoe UI" panose="020B0502040204020203" pitchFamily="34" charset="0"/>
                <a:cs typeface="Segoe UI" panose="020B0502040204020203" pitchFamily="34" charset="0"/>
              </a:rPr>
              <a:t>Radio Buttons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4D2D628B-B9A7-4D5F-9A88-06BCF70918D1}"/>
              </a:ext>
            </a:extLst>
          </p:cNvPr>
          <p:cNvPicPr>
            <a:picLocks noChangeAspect="1"/>
          </p:cNvPicPr>
          <p:nvPr/>
        </p:nvPicPr>
        <p:blipFill>
          <a:blip r:embed="rId2"/>
          <a:stretch>
            <a:fillRect/>
          </a:stretch>
        </p:blipFill>
        <p:spPr>
          <a:xfrm>
            <a:off x="985072" y="2290439"/>
            <a:ext cx="7934325" cy="2733675"/>
          </a:xfrm>
          <a:prstGeom prst="rect">
            <a:avLst/>
          </a:prstGeom>
          <a:ln w="57150">
            <a:solidFill>
              <a:schemeClr val="accent1"/>
            </a:solidFill>
          </a:ln>
        </p:spPr>
      </p:pic>
      <p:pic>
        <p:nvPicPr>
          <p:cNvPr id="11" name="Picture 10">
            <a:extLst>
              <a:ext uri="{FF2B5EF4-FFF2-40B4-BE49-F238E27FC236}">
                <a16:creationId xmlns:a16="http://schemas.microsoft.com/office/drawing/2014/main" id="{09592AAA-2904-4241-BA7C-2E4175673264}"/>
              </a:ext>
            </a:extLst>
          </p:cNvPr>
          <p:cNvPicPr>
            <a:picLocks noChangeAspect="1"/>
          </p:cNvPicPr>
          <p:nvPr/>
        </p:nvPicPr>
        <p:blipFill>
          <a:blip r:embed="rId3"/>
          <a:stretch>
            <a:fillRect/>
          </a:stretch>
        </p:blipFill>
        <p:spPr>
          <a:xfrm>
            <a:off x="9654353" y="3114351"/>
            <a:ext cx="1552575" cy="1085850"/>
          </a:xfrm>
          <a:prstGeom prst="rect">
            <a:avLst/>
          </a:prstGeom>
          <a:ln w="57150">
            <a:solidFill>
              <a:schemeClr val="accent1"/>
            </a:solidFill>
          </a:ln>
        </p:spPr>
      </p:pic>
    </p:spTree>
    <p:extLst>
      <p:ext uri="{BB962C8B-B14F-4D97-AF65-F5344CB8AC3E}">
        <p14:creationId xmlns:p14="http://schemas.microsoft.com/office/powerpoint/2010/main" val="302581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8442664" cy="856003"/>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&lt;input type="radio"&gt; defines a radio button.</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Radio buttons let a user select ONE of a limited number of choices.</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Input </a:t>
            </a:r>
            <a:r>
              <a:rPr lang="en-US" sz="3200" b="1" dirty="0">
                <a:solidFill>
                  <a:schemeClr val="tx1">
                    <a:lumMod val="75000"/>
                    <a:lumOff val="25000"/>
                  </a:schemeClr>
                </a:solidFill>
                <a:latin typeface="Segoe UI" panose="020B0502040204020203" pitchFamily="34" charset="0"/>
                <a:cs typeface="Segoe UI" panose="020B0502040204020203" pitchFamily="34" charset="0"/>
              </a:rPr>
              <a:t>Checkboxes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1D34B7D-FE5E-4E46-8792-6E5811D9A571}"/>
              </a:ext>
            </a:extLst>
          </p:cNvPr>
          <p:cNvPicPr>
            <a:picLocks noChangeAspect="1"/>
          </p:cNvPicPr>
          <p:nvPr/>
        </p:nvPicPr>
        <p:blipFill>
          <a:blip r:embed="rId2"/>
          <a:stretch>
            <a:fillRect/>
          </a:stretch>
        </p:blipFill>
        <p:spPr>
          <a:xfrm>
            <a:off x="985072" y="2690027"/>
            <a:ext cx="7115175" cy="2152650"/>
          </a:xfrm>
          <a:prstGeom prst="rect">
            <a:avLst/>
          </a:prstGeom>
          <a:ln w="57150">
            <a:solidFill>
              <a:schemeClr val="accent1"/>
            </a:solidFill>
          </a:ln>
        </p:spPr>
      </p:pic>
      <p:pic>
        <p:nvPicPr>
          <p:cNvPr id="7" name="Picture 6">
            <a:extLst>
              <a:ext uri="{FF2B5EF4-FFF2-40B4-BE49-F238E27FC236}">
                <a16:creationId xmlns:a16="http://schemas.microsoft.com/office/drawing/2014/main" id="{9BEF6153-0A5B-4654-88C1-BB7565071986}"/>
              </a:ext>
            </a:extLst>
          </p:cNvPr>
          <p:cNvPicPr>
            <a:picLocks noChangeAspect="1"/>
          </p:cNvPicPr>
          <p:nvPr/>
        </p:nvPicPr>
        <p:blipFill>
          <a:blip r:embed="rId3"/>
          <a:stretch>
            <a:fillRect/>
          </a:stretch>
        </p:blipFill>
        <p:spPr>
          <a:xfrm>
            <a:off x="8672466" y="3242477"/>
            <a:ext cx="1771650" cy="1047750"/>
          </a:xfrm>
          <a:prstGeom prst="rect">
            <a:avLst/>
          </a:prstGeom>
          <a:ln w="57150">
            <a:solidFill>
              <a:schemeClr val="accent1"/>
            </a:solidFill>
          </a:ln>
        </p:spPr>
      </p:pic>
    </p:spTree>
    <p:extLst>
      <p:ext uri="{BB962C8B-B14F-4D97-AF65-F5344CB8AC3E}">
        <p14:creationId xmlns:p14="http://schemas.microsoft.com/office/powerpoint/2010/main" val="267726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9295270" cy="1255498"/>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&lt;input type="submit"&gt; defines a button for submitting the form data to a form-handler.</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form-handler is typically a file on the server with a script for processing input data.</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form-handler is specified in the form's action attribute.</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Submit Button</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53D9C46-3507-4350-B259-37D3EFDD3947}"/>
              </a:ext>
            </a:extLst>
          </p:cNvPr>
          <p:cNvPicPr>
            <a:picLocks noChangeAspect="1"/>
          </p:cNvPicPr>
          <p:nvPr/>
        </p:nvPicPr>
        <p:blipFill>
          <a:blip r:embed="rId2"/>
          <a:stretch>
            <a:fillRect/>
          </a:stretch>
        </p:blipFill>
        <p:spPr>
          <a:xfrm>
            <a:off x="985072" y="3172704"/>
            <a:ext cx="6800850" cy="1990725"/>
          </a:xfrm>
          <a:prstGeom prst="rect">
            <a:avLst/>
          </a:prstGeom>
          <a:ln w="57150">
            <a:solidFill>
              <a:schemeClr val="accent1"/>
            </a:solidFill>
          </a:ln>
        </p:spPr>
      </p:pic>
      <p:pic>
        <p:nvPicPr>
          <p:cNvPr id="10" name="Picture 9">
            <a:extLst>
              <a:ext uri="{FF2B5EF4-FFF2-40B4-BE49-F238E27FC236}">
                <a16:creationId xmlns:a16="http://schemas.microsoft.com/office/drawing/2014/main" id="{CA8079EB-A5EA-42E2-ADC9-E941A80BD9BD}"/>
              </a:ext>
            </a:extLst>
          </p:cNvPr>
          <p:cNvPicPr>
            <a:picLocks noChangeAspect="1"/>
          </p:cNvPicPr>
          <p:nvPr/>
        </p:nvPicPr>
        <p:blipFill>
          <a:blip r:embed="rId3"/>
          <a:stretch>
            <a:fillRect/>
          </a:stretch>
        </p:blipFill>
        <p:spPr>
          <a:xfrm>
            <a:off x="8352963" y="3153653"/>
            <a:ext cx="2552700" cy="2028825"/>
          </a:xfrm>
          <a:prstGeom prst="rect">
            <a:avLst/>
          </a:prstGeom>
          <a:ln w="57150">
            <a:solidFill>
              <a:schemeClr val="accent1"/>
            </a:solidFill>
          </a:ln>
        </p:spPr>
      </p:pic>
    </p:spTree>
    <p:extLst>
      <p:ext uri="{BB962C8B-B14F-4D97-AF65-F5344CB8AC3E}">
        <p14:creationId xmlns:p14="http://schemas.microsoft.com/office/powerpoint/2010/main" val="2012213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9295270" cy="1450808"/>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action attribute defines the action to be performed when the form is submitted.</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Usually, the form data is sent to a file on the server when the user clicks on the submit button.</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In the example below, the form data is sent to a file called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action_page.php</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file contains a server-side script that handles the form data:</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4000" b="1" dirty="0">
                <a:solidFill>
                  <a:schemeClr val="tx1">
                    <a:lumMod val="75000"/>
                    <a:lumOff val="25000"/>
                  </a:schemeClr>
                </a:solidFill>
                <a:latin typeface="Segoe UI" panose="020B0502040204020203" pitchFamily="34" charset="0"/>
                <a:cs typeface="Segoe UI" panose="020B0502040204020203" pitchFamily="34" charset="0"/>
              </a:rPr>
              <a:t>Action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CD9FEF7-9F20-4F15-AB1E-EBEAE5A2E535}"/>
              </a:ext>
            </a:extLst>
          </p:cNvPr>
          <p:cNvPicPr>
            <a:picLocks noChangeAspect="1"/>
          </p:cNvPicPr>
          <p:nvPr/>
        </p:nvPicPr>
        <p:blipFill>
          <a:blip r:embed="rId2"/>
          <a:stretch>
            <a:fillRect/>
          </a:stretch>
        </p:blipFill>
        <p:spPr>
          <a:xfrm>
            <a:off x="1877642" y="3300158"/>
            <a:ext cx="6638925" cy="1866900"/>
          </a:xfrm>
          <a:prstGeom prst="rect">
            <a:avLst/>
          </a:prstGeom>
          <a:ln w="57150">
            <a:solidFill>
              <a:schemeClr val="accent1"/>
            </a:solidFill>
          </a:ln>
        </p:spPr>
      </p:pic>
      <p:sp>
        <p:nvSpPr>
          <p:cNvPr id="9" name="Subtitle 2">
            <a:extLst>
              <a:ext uri="{FF2B5EF4-FFF2-40B4-BE49-F238E27FC236}">
                <a16:creationId xmlns:a16="http://schemas.microsoft.com/office/drawing/2014/main" id="{38D3042F-A5D2-4B85-A314-4793FF0C8812}"/>
              </a:ext>
            </a:extLst>
          </p:cNvPr>
          <p:cNvSpPr txBox="1">
            <a:spLocks/>
          </p:cNvSpPr>
          <p:nvPr/>
        </p:nvSpPr>
        <p:spPr>
          <a:xfrm>
            <a:off x="1992090" y="5581972"/>
            <a:ext cx="6410028" cy="428209"/>
          </a:xfrm>
          <a:prstGeom prst="rect">
            <a:avLst/>
          </a:prstGeom>
          <a:ln w="57150">
            <a:solidFill>
              <a:schemeClr val="accent1"/>
            </a:solid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If the action attribute is omitted, the action is set to the current page.</a:t>
            </a:r>
          </a:p>
        </p:txBody>
      </p:sp>
    </p:spTree>
    <p:extLst>
      <p:ext uri="{BB962C8B-B14F-4D97-AF65-F5344CB8AC3E}">
        <p14:creationId xmlns:p14="http://schemas.microsoft.com/office/powerpoint/2010/main" val="146282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6"/>
            <a:ext cx="9295270" cy="793859"/>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target attribute specifies where to display the response that is received after submitting the form.</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target attribute can have one of the following values:</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4000" b="1" dirty="0">
                <a:solidFill>
                  <a:schemeClr val="tx1">
                    <a:lumMod val="75000"/>
                    <a:lumOff val="25000"/>
                  </a:schemeClr>
                </a:solidFill>
                <a:latin typeface="Segoe UI" panose="020B0502040204020203" pitchFamily="34" charset="0"/>
                <a:cs typeface="Segoe UI" panose="020B0502040204020203" pitchFamily="34" charset="0"/>
              </a:rPr>
              <a:t>Target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Subtitle 2">
            <a:extLst>
              <a:ext uri="{FF2B5EF4-FFF2-40B4-BE49-F238E27FC236}">
                <a16:creationId xmlns:a16="http://schemas.microsoft.com/office/drawing/2014/main" id="{38D3042F-A5D2-4B85-A314-4793FF0C8812}"/>
              </a:ext>
            </a:extLst>
          </p:cNvPr>
          <p:cNvSpPr txBox="1">
            <a:spLocks/>
          </p:cNvSpPr>
          <p:nvPr/>
        </p:nvSpPr>
        <p:spPr>
          <a:xfrm>
            <a:off x="1992091" y="5637572"/>
            <a:ext cx="6410028" cy="428209"/>
          </a:xfrm>
          <a:prstGeom prst="rect">
            <a:avLst/>
          </a:prstGeom>
          <a:ln w="57150">
            <a:solidFill>
              <a:schemeClr val="accent1"/>
            </a:solidFill>
          </a:ln>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default</a:t>
            </a:r>
            <a:r>
              <a:rPr lang="en-US" sz="1600" dirty="0">
                <a:solidFill>
                  <a:schemeClr val="tx1">
                    <a:lumMod val="75000"/>
                    <a:lumOff val="25000"/>
                  </a:schemeClr>
                </a:solidFill>
                <a:latin typeface="Segoe UI" panose="020B0502040204020203" pitchFamily="34" charset="0"/>
                <a:cs typeface="Segoe UI" panose="020B0502040204020203" pitchFamily="34" charset="0"/>
              </a:rPr>
              <a:t> value is _self</a:t>
            </a:r>
          </a:p>
        </p:txBody>
      </p:sp>
      <p:pic>
        <p:nvPicPr>
          <p:cNvPr id="5" name="Picture 4">
            <a:extLst>
              <a:ext uri="{FF2B5EF4-FFF2-40B4-BE49-F238E27FC236}">
                <a16:creationId xmlns:a16="http://schemas.microsoft.com/office/drawing/2014/main" id="{28FACBC8-98F2-4BEB-ADCD-35643FFE9661}"/>
              </a:ext>
            </a:extLst>
          </p:cNvPr>
          <p:cNvPicPr>
            <a:picLocks noChangeAspect="1"/>
          </p:cNvPicPr>
          <p:nvPr/>
        </p:nvPicPr>
        <p:blipFill>
          <a:blip r:embed="rId2"/>
          <a:stretch>
            <a:fillRect/>
          </a:stretch>
        </p:blipFill>
        <p:spPr>
          <a:xfrm>
            <a:off x="3080007" y="2257147"/>
            <a:ext cx="5105400" cy="447675"/>
          </a:xfrm>
          <a:prstGeom prst="rect">
            <a:avLst/>
          </a:prstGeom>
        </p:spPr>
      </p:pic>
      <p:graphicFrame>
        <p:nvGraphicFramePr>
          <p:cNvPr id="6" name="Table 6">
            <a:extLst>
              <a:ext uri="{FF2B5EF4-FFF2-40B4-BE49-F238E27FC236}">
                <a16:creationId xmlns:a16="http://schemas.microsoft.com/office/drawing/2014/main" id="{180C1CD3-EC40-4CCE-85A2-155415D6B101}"/>
              </a:ext>
            </a:extLst>
          </p:cNvPr>
          <p:cNvGraphicFramePr>
            <a:graphicFrameLocks noGrp="1"/>
          </p:cNvGraphicFramePr>
          <p:nvPr>
            <p:extLst>
              <p:ext uri="{D42A27DB-BD31-4B8C-83A1-F6EECF244321}">
                <p14:modId xmlns:p14="http://schemas.microsoft.com/office/powerpoint/2010/main" val="625908797"/>
              </p:ext>
            </p:extLst>
          </p:nvPr>
        </p:nvGraphicFramePr>
        <p:xfrm>
          <a:off x="1529009" y="2927466"/>
          <a:ext cx="7336192" cy="2225040"/>
        </p:xfrm>
        <a:graphic>
          <a:graphicData uri="http://schemas.openxmlformats.org/drawingml/2006/table">
            <a:tbl>
              <a:tblPr firstRow="1" bandRow="1">
                <a:tableStyleId>{5C22544A-7EE6-4342-B048-85BDC9FD1C3A}</a:tableStyleId>
              </a:tblPr>
              <a:tblGrid>
                <a:gridCol w="1669590">
                  <a:extLst>
                    <a:ext uri="{9D8B030D-6E8A-4147-A177-3AD203B41FA5}">
                      <a16:colId xmlns:a16="http://schemas.microsoft.com/office/drawing/2014/main" val="989084954"/>
                    </a:ext>
                  </a:extLst>
                </a:gridCol>
                <a:gridCol w="5666602">
                  <a:extLst>
                    <a:ext uri="{9D8B030D-6E8A-4147-A177-3AD203B41FA5}">
                      <a16:colId xmlns:a16="http://schemas.microsoft.com/office/drawing/2014/main" val="393427988"/>
                    </a:ext>
                  </a:extLst>
                </a:gridCol>
              </a:tblGrid>
              <a:tr h="370840">
                <a:tc>
                  <a:txBody>
                    <a:bodyPr/>
                    <a:lstStyle/>
                    <a:p>
                      <a:r>
                        <a:rPr lang="en-US" sz="1600" dirty="0">
                          <a:solidFill>
                            <a:schemeClr val="tx1">
                              <a:lumMod val="75000"/>
                              <a:lumOff val="25000"/>
                            </a:schemeClr>
                          </a:solidFill>
                          <a:effectLst/>
                        </a:rPr>
                        <a:t>Value</a:t>
                      </a:r>
                    </a:p>
                  </a:txBody>
                  <a:tcPr anchor="ctr"/>
                </a:tc>
                <a:tc>
                  <a:txBody>
                    <a:bodyPr/>
                    <a:lstStyle/>
                    <a:p>
                      <a:r>
                        <a:rPr lang="en-US" sz="1600" dirty="0">
                          <a:solidFill>
                            <a:schemeClr val="tx1">
                              <a:lumMod val="75000"/>
                              <a:lumOff val="25000"/>
                            </a:schemeClr>
                          </a:solidFill>
                        </a:rPr>
                        <a:t>Description</a:t>
                      </a:r>
                    </a:p>
                  </a:txBody>
                  <a:tcPr anchor="ctr"/>
                </a:tc>
                <a:extLst>
                  <a:ext uri="{0D108BD9-81ED-4DB2-BD59-A6C34878D82A}">
                    <a16:rowId xmlns:a16="http://schemas.microsoft.com/office/drawing/2014/main" val="2721113131"/>
                  </a:ext>
                </a:extLst>
              </a:tr>
              <a:tr h="370840">
                <a:tc>
                  <a:txBody>
                    <a:bodyPr/>
                    <a:lstStyle/>
                    <a:p>
                      <a:r>
                        <a:rPr lang="en-US" sz="1600" dirty="0">
                          <a:solidFill>
                            <a:schemeClr val="tx1">
                              <a:lumMod val="75000"/>
                              <a:lumOff val="25000"/>
                            </a:schemeClr>
                          </a:solidFill>
                        </a:rPr>
                        <a:t>_blank</a:t>
                      </a:r>
                    </a:p>
                  </a:txBody>
                  <a:tcPr anchor="ctr"/>
                </a:tc>
                <a:tc>
                  <a:txBody>
                    <a:bodyPr/>
                    <a:lstStyle/>
                    <a:p>
                      <a:r>
                        <a:rPr lang="en-US" sz="1600" dirty="0">
                          <a:solidFill>
                            <a:schemeClr val="tx1">
                              <a:lumMod val="75000"/>
                              <a:lumOff val="25000"/>
                            </a:schemeClr>
                          </a:solidFill>
                        </a:rPr>
                        <a:t>The response is displayed in a new window or tab</a:t>
                      </a:r>
                    </a:p>
                  </a:txBody>
                  <a:tcPr anchor="ctr"/>
                </a:tc>
                <a:extLst>
                  <a:ext uri="{0D108BD9-81ED-4DB2-BD59-A6C34878D82A}">
                    <a16:rowId xmlns:a16="http://schemas.microsoft.com/office/drawing/2014/main" val="1895067327"/>
                  </a:ext>
                </a:extLst>
              </a:tr>
              <a:tr h="370840">
                <a:tc>
                  <a:txBody>
                    <a:bodyPr/>
                    <a:lstStyle/>
                    <a:p>
                      <a:r>
                        <a:rPr lang="en-US" sz="1600">
                          <a:solidFill>
                            <a:schemeClr val="tx1">
                              <a:lumMod val="75000"/>
                              <a:lumOff val="25000"/>
                            </a:schemeClr>
                          </a:solidFill>
                        </a:rPr>
                        <a:t>_self</a:t>
                      </a:r>
                    </a:p>
                  </a:txBody>
                  <a:tcPr anchor="ctr"/>
                </a:tc>
                <a:tc>
                  <a:txBody>
                    <a:bodyPr/>
                    <a:lstStyle/>
                    <a:p>
                      <a:r>
                        <a:rPr lang="en-US" sz="1600">
                          <a:solidFill>
                            <a:schemeClr val="tx1">
                              <a:lumMod val="75000"/>
                              <a:lumOff val="25000"/>
                            </a:schemeClr>
                          </a:solidFill>
                        </a:rPr>
                        <a:t>The response is displayed in the current window</a:t>
                      </a:r>
                    </a:p>
                  </a:txBody>
                  <a:tcPr anchor="ctr"/>
                </a:tc>
                <a:extLst>
                  <a:ext uri="{0D108BD9-81ED-4DB2-BD59-A6C34878D82A}">
                    <a16:rowId xmlns:a16="http://schemas.microsoft.com/office/drawing/2014/main" val="2213757496"/>
                  </a:ext>
                </a:extLst>
              </a:tr>
              <a:tr h="370840">
                <a:tc>
                  <a:txBody>
                    <a:bodyPr/>
                    <a:lstStyle/>
                    <a:p>
                      <a:r>
                        <a:rPr lang="en-US" sz="1600">
                          <a:solidFill>
                            <a:schemeClr val="tx1">
                              <a:lumMod val="75000"/>
                              <a:lumOff val="25000"/>
                            </a:schemeClr>
                          </a:solidFill>
                        </a:rPr>
                        <a:t>_parent</a:t>
                      </a:r>
                    </a:p>
                  </a:txBody>
                  <a:tcPr anchor="ctr"/>
                </a:tc>
                <a:tc>
                  <a:txBody>
                    <a:bodyPr/>
                    <a:lstStyle/>
                    <a:p>
                      <a:r>
                        <a:rPr lang="en-US" sz="1600">
                          <a:solidFill>
                            <a:schemeClr val="tx1">
                              <a:lumMod val="75000"/>
                              <a:lumOff val="25000"/>
                            </a:schemeClr>
                          </a:solidFill>
                        </a:rPr>
                        <a:t>The response is displayed in the parent frame</a:t>
                      </a:r>
                    </a:p>
                  </a:txBody>
                  <a:tcPr anchor="ctr"/>
                </a:tc>
                <a:extLst>
                  <a:ext uri="{0D108BD9-81ED-4DB2-BD59-A6C34878D82A}">
                    <a16:rowId xmlns:a16="http://schemas.microsoft.com/office/drawing/2014/main" val="3370362772"/>
                  </a:ext>
                </a:extLst>
              </a:tr>
              <a:tr h="370840">
                <a:tc>
                  <a:txBody>
                    <a:bodyPr/>
                    <a:lstStyle/>
                    <a:p>
                      <a:r>
                        <a:rPr lang="en-US" sz="1600">
                          <a:solidFill>
                            <a:schemeClr val="tx1">
                              <a:lumMod val="75000"/>
                              <a:lumOff val="25000"/>
                            </a:schemeClr>
                          </a:solidFill>
                        </a:rPr>
                        <a:t>_top</a:t>
                      </a:r>
                    </a:p>
                  </a:txBody>
                  <a:tcPr anchor="ctr"/>
                </a:tc>
                <a:tc>
                  <a:txBody>
                    <a:bodyPr/>
                    <a:lstStyle/>
                    <a:p>
                      <a:r>
                        <a:rPr lang="en-US" sz="1600">
                          <a:solidFill>
                            <a:schemeClr val="tx1">
                              <a:lumMod val="75000"/>
                              <a:lumOff val="25000"/>
                            </a:schemeClr>
                          </a:solidFill>
                        </a:rPr>
                        <a:t>The response is displayed in the full body of the window</a:t>
                      </a:r>
                    </a:p>
                  </a:txBody>
                  <a:tcPr anchor="ctr"/>
                </a:tc>
                <a:extLst>
                  <a:ext uri="{0D108BD9-81ED-4DB2-BD59-A6C34878D82A}">
                    <a16:rowId xmlns:a16="http://schemas.microsoft.com/office/drawing/2014/main" val="1049388112"/>
                  </a:ext>
                </a:extLst>
              </a:tr>
              <a:tr h="370840">
                <a:tc>
                  <a:txBody>
                    <a:bodyPr/>
                    <a:lstStyle/>
                    <a:p>
                      <a:r>
                        <a:rPr lang="en-US" sz="1600" i="1">
                          <a:solidFill>
                            <a:schemeClr val="tx1">
                              <a:lumMod val="75000"/>
                              <a:lumOff val="25000"/>
                            </a:schemeClr>
                          </a:solidFill>
                        </a:rPr>
                        <a:t>framename</a:t>
                      </a:r>
                      <a:endParaRPr lang="en-US" sz="1600">
                        <a:solidFill>
                          <a:schemeClr val="tx1">
                            <a:lumMod val="75000"/>
                            <a:lumOff val="25000"/>
                          </a:schemeClr>
                        </a:solidFill>
                      </a:endParaRPr>
                    </a:p>
                  </a:txBody>
                  <a:tcPr anchor="ctr"/>
                </a:tc>
                <a:tc>
                  <a:txBody>
                    <a:bodyPr/>
                    <a:lstStyle/>
                    <a:p>
                      <a:r>
                        <a:rPr lang="en-US" sz="1600" dirty="0">
                          <a:solidFill>
                            <a:schemeClr val="tx1">
                              <a:lumMod val="75000"/>
                              <a:lumOff val="25000"/>
                            </a:schemeClr>
                          </a:solidFill>
                        </a:rPr>
                        <a:t>The response is displayed in a named iframe</a:t>
                      </a:r>
                    </a:p>
                  </a:txBody>
                  <a:tcPr anchor="ctr"/>
                </a:tc>
                <a:extLst>
                  <a:ext uri="{0D108BD9-81ED-4DB2-BD59-A6C34878D82A}">
                    <a16:rowId xmlns:a16="http://schemas.microsoft.com/office/drawing/2014/main" val="27346304"/>
                  </a:ext>
                </a:extLst>
              </a:tr>
            </a:tbl>
          </a:graphicData>
        </a:graphic>
      </p:graphicFrame>
    </p:spTree>
    <p:extLst>
      <p:ext uri="{BB962C8B-B14F-4D97-AF65-F5344CB8AC3E}">
        <p14:creationId xmlns:p14="http://schemas.microsoft.com/office/powerpoint/2010/main" val="3658722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434437"/>
            <a:ext cx="9295270" cy="1051312"/>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method attribute specifies the HTTP method to be used when submitting the form data.</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form-data can be sent as URL variables (with method="get") or as HTTP post transaction (with method="post").</a:t>
            </a:r>
          </a:p>
        </p:txBody>
      </p:sp>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4000" b="1" dirty="0">
                <a:solidFill>
                  <a:schemeClr val="tx1">
                    <a:lumMod val="75000"/>
                    <a:lumOff val="25000"/>
                  </a:schemeClr>
                </a:solidFill>
                <a:latin typeface="Segoe UI" panose="020B0502040204020203" pitchFamily="34" charset="0"/>
                <a:cs typeface="Segoe UI" panose="020B0502040204020203" pitchFamily="34" charset="0"/>
              </a:rPr>
              <a:t>Method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Subtitle 2">
            <a:extLst>
              <a:ext uri="{FF2B5EF4-FFF2-40B4-BE49-F238E27FC236}">
                <a16:creationId xmlns:a16="http://schemas.microsoft.com/office/drawing/2014/main" id="{38D3042F-A5D2-4B85-A314-4793FF0C8812}"/>
              </a:ext>
            </a:extLst>
          </p:cNvPr>
          <p:cNvSpPr txBox="1">
            <a:spLocks/>
          </p:cNvSpPr>
          <p:nvPr/>
        </p:nvSpPr>
        <p:spPr>
          <a:xfrm>
            <a:off x="1992090" y="6090945"/>
            <a:ext cx="6410028" cy="428209"/>
          </a:xfrm>
          <a:prstGeom prst="rect">
            <a:avLst/>
          </a:prstGeom>
          <a:ln w="57150">
            <a:solidFill>
              <a:schemeClr val="accent1"/>
            </a:solidFill>
          </a:ln>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default</a:t>
            </a:r>
            <a:r>
              <a:rPr lang="en-US" sz="1600" dirty="0">
                <a:solidFill>
                  <a:schemeClr val="tx1">
                    <a:lumMod val="75000"/>
                    <a:lumOff val="25000"/>
                  </a:schemeClr>
                </a:solidFill>
                <a:latin typeface="Segoe UI" panose="020B0502040204020203" pitchFamily="34" charset="0"/>
                <a:cs typeface="Segoe UI" panose="020B0502040204020203" pitchFamily="34" charset="0"/>
              </a:rPr>
              <a:t> value is _GET</a:t>
            </a:r>
          </a:p>
        </p:txBody>
      </p:sp>
      <p:pic>
        <p:nvPicPr>
          <p:cNvPr id="4" name="Picture 3">
            <a:extLst>
              <a:ext uri="{FF2B5EF4-FFF2-40B4-BE49-F238E27FC236}">
                <a16:creationId xmlns:a16="http://schemas.microsoft.com/office/drawing/2014/main" id="{AEFEFDD0-85EA-4D8D-B6BE-8259F4CE0CAD}"/>
              </a:ext>
            </a:extLst>
          </p:cNvPr>
          <p:cNvPicPr>
            <a:picLocks noChangeAspect="1"/>
          </p:cNvPicPr>
          <p:nvPr/>
        </p:nvPicPr>
        <p:blipFill>
          <a:blip r:embed="rId2"/>
          <a:stretch>
            <a:fillRect/>
          </a:stretch>
        </p:blipFill>
        <p:spPr>
          <a:xfrm>
            <a:off x="2649167" y="2667740"/>
            <a:ext cx="5095875" cy="457200"/>
          </a:xfrm>
          <a:prstGeom prst="rect">
            <a:avLst/>
          </a:prstGeom>
        </p:spPr>
      </p:pic>
      <p:sp>
        <p:nvSpPr>
          <p:cNvPr id="7" name="TextBox 6">
            <a:extLst>
              <a:ext uri="{FF2B5EF4-FFF2-40B4-BE49-F238E27FC236}">
                <a16:creationId xmlns:a16="http://schemas.microsoft.com/office/drawing/2014/main" id="{70599EA3-156C-4908-8118-A2C7748118AF}"/>
              </a:ext>
            </a:extLst>
          </p:cNvPr>
          <p:cNvSpPr txBox="1"/>
          <p:nvPr/>
        </p:nvSpPr>
        <p:spPr>
          <a:xfrm>
            <a:off x="985072" y="3625008"/>
            <a:ext cx="4722922" cy="1815882"/>
          </a:xfrm>
          <a:prstGeom prst="rect">
            <a:avLst/>
          </a:prstGeom>
          <a:noFill/>
          <a:ln w="57150">
            <a:solidFill>
              <a:srgbClr val="0070C0"/>
            </a:solidFill>
          </a:ln>
        </p:spPr>
        <p:txBody>
          <a:bodyPr wrap="square" rtlCol="0">
            <a:spAutoFit/>
          </a:bodyPr>
          <a:lstStyle/>
          <a:p>
            <a:r>
              <a:rPr lang="en-US" sz="1400" b="1" dirty="0">
                <a:solidFill>
                  <a:schemeClr val="tx1">
                    <a:lumMod val="75000"/>
                    <a:lumOff val="25000"/>
                  </a:schemeClr>
                </a:solidFill>
                <a:latin typeface="Segoe UI" panose="020B0502040204020203" pitchFamily="34" charset="0"/>
                <a:cs typeface="Segoe UI" panose="020B0502040204020203" pitchFamily="34" charset="0"/>
              </a:rPr>
              <a:t>Notes on GET:</a:t>
            </a:r>
          </a:p>
          <a:p>
            <a:pPr marL="285750" indent="-285750">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Appends the form data to the URL, in name/value pairs </a:t>
            </a:r>
          </a:p>
          <a:p>
            <a:pPr marL="285750" indent="-285750">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NEVER use GET to send sensitive data!</a:t>
            </a:r>
          </a:p>
          <a:p>
            <a:pPr marL="285750" indent="-285750">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The length of a URL is limited (2048 characters).</a:t>
            </a:r>
          </a:p>
          <a:p>
            <a:pPr marL="285750" indent="-285750">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Useful for form submissions where a user wants to bookmark the result</a:t>
            </a:r>
          </a:p>
          <a:p>
            <a:pPr marL="285750" indent="-285750">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GET is good for non-secure data, like query strings.</a:t>
            </a:r>
          </a:p>
        </p:txBody>
      </p:sp>
      <p:sp>
        <p:nvSpPr>
          <p:cNvPr id="10" name="TextBox 9">
            <a:extLst>
              <a:ext uri="{FF2B5EF4-FFF2-40B4-BE49-F238E27FC236}">
                <a16:creationId xmlns:a16="http://schemas.microsoft.com/office/drawing/2014/main" id="{14C9C1AB-04E8-437C-A890-AC6988C1AE97}"/>
              </a:ext>
            </a:extLst>
          </p:cNvPr>
          <p:cNvSpPr txBox="1"/>
          <p:nvPr/>
        </p:nvSpPr>
        <p:spPr>
          <a:xfrm>
            <a:off x="6096000" y="3625008"/>
            <a:ext cx="4722922" cy="1384995"/>
          </a:xfrm>
          <a:prstGeom prst="rect">
            <a:avLst/>
          </a:prstGeom>
          <a:noFill/>
          <a:ln w="57150">
            <a:solidFill>
              <a:srgbClr val="0070C0"/>
            </a:solidFill>
          </a:ln>
        </p:spPr>
        <p:txBody>
          <a:bodyPr wrap="square" rtlCol="0">
            <a:spAutoFit/>
          </a:bodyPr>
          <a:lstStyle/>
          <a:p>
            <a:r>
              <a:rPr lang="en-US" sz="1400" b="1" dirty="0">
                <a:latin typeface="Segoe UI" panose="020B0502040204020203" pitchFamily="34" charset="0"/>
                <a:cs typeface="Segoe UI" panose="020B0502040204020203" pitchFamily="34" charset="0"/>
              </a:rPr>
              <a:t>Notes on POST:</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Appends the form data inside the body of the HTTP request.</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POST has no size limitations, and can be used to send large amounts of data.</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Form submissions with POST cannot be bookmarked.</a:t>
            </a:r>
          </a:p>
        </p:txBody>
      </p:sp>
    </p:spTree>
    <p:extLst>
      <p:ext uri="{BB962C8B-B14F-4D97-AF65-F5344CB8AC3E}">
        <p14:creationId xmlns:p14="http://schemas.microsoft.com/office/powerpoint/2010/main" val="1463607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C9F03CE-DAD4-45B0-A12A-7B25B28320CA}"/>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4000" b="1" dirty="0">
                <a:solidFill>
                  <a:schemeClr val="tx1">
                    <a:lumMod val="75000"/>
                    <a:lumOff val="25000"/>
                  </a:schemeClr>
                </a:solidFill>
                <a:latin typeface="Segoe UI" panose="020B0502040204020203" pitchFamily="34" charset="0"/>
                <a:cs typeface="Segoe UI" panose="020B0502040204020203" pitchFamily="34" charset="0"/>
              </a:rPr>
              <a:t>all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6" name="Table 10">
            <a:extLst>
              <a:ext uri="{FF2B5EF4-FFF2-40B4-BE49-F238E27FC236}">
                <a16:creationId xmlns:a16="http://schemas.microsoft.com/office/drawing/2014/main" id="{09ED48BE-C1DA-4D7D-8993-C5702D9086EA}"/>
              </a:ext>
            </a:extLst>
          </p:cNvPr>
          <p:cNvGraphicFramePr>
            <a:graphicFrameLocks noGrp="1"/>
          </p:cNvGraphicFramePr>
          <p:nvPr>
            <p:extLst>
              <p:ext uri="{D42A27DB-BD31-4B8C-83A1-F6EECF244321}">
                <p14:modId xmlns:p14="http://schemas.microsoft.com/office/powerpoint/2010/main" val="2151066962"/>
              </p:ext>
            </p:extLst>
          </p:nvPr>
        </p:nvGraphicFramePr>
        <p:xfrm>
          <a:off x="985072" y="1758354"/>
          <a:ext cx="9277514" cy="3855720"/>
        </p:xfrm>
        <a:graphic>
          <a:graphicData uri="http://schemas.openxmlformats.org/drawingml/2006/table">
            <a:tbl>
              <a:tblPr firstRow="1" bandRow="1">
                <a:tableStyleId>{21E4AEA4-8DFA-4A89-87EB-49C32662AFE0}</a:tableStyleId>
              </a:tblPr>
              <a:tblGrid>
                <a:gridCol w="1854776">
                  <a:extLst>
                    <a:ext uri="{9D8B030D-6E8A-4147-A177-3AD203B41FA5}">
                      <a16:colId xmlns:a16="http://schemas.microsoft.com/office/drawing/2014/main" val="1350754097"/>
                    </a:ext>
                  </a:extLst>
                </a:gridCol>
                <a:gridCol w="7422738">
                  <a:extLst>
                    <a:ext uri="{9D8B030D-6E8A-4147-A177-3AD203B41FA5}">
                      <a16:colId xmlns:a16="http://schemas.microsoft.com/office/drawing/2014/main" val="3463401153"/>
                    </a:ext>
                  </a:extLst>
                </a:gridCol>
              </a:tblGrid>
              <a:tr h="370840">
                <a:tc>
                  <a:txBody>
                    <a:bodyPr/>
                    <a:lstStyle/>
                    <a:p>
                      <a:r>
                        <a:rPr lang="en-US" sz="1400" dirty="0">
                          <a:solidFill>
                            <a:schemeClr val="tx1">
                              <a:lumMod val="75000"/>
                              <a:lumOff val="25000"/>
                            </a:schemeClr>
                          </a:solidFill>
                          <a:latin typeface="Segoe UI" panose="020B0502040204020203" pitchFamily="34" charset="0"/>
                          <a:cs typeface="Segoe UI" panose="020B0502040204020203" pitchFamily="34" charset="0"/>
                        </a:rPr>
                        <a:t>Attribute</a:t>
                      </a: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Description</a:t>
                      </a:r>
                    </a:p>
                  </a:txBody>
                  <a:tcPr anchor="ctr"/>
                </a:tc>
                <a:extLst>
                  <a:ext uri="{0D108BD9-81ED-4DB2-BD59-A6C34878D82A}">
                    <a16:rowId xmlns:a16="http://schemas.microsoft.com/office/drawing/2014/main" val="1467709987"/>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accept-charset</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the character encodings used for form submission</a:t>
                      </a:r>
                    </a:p>
                  </a:txBody>
                  <a:tcPr anchor="ctr"/>
                </a:tc>
                <a:extLst>
                  <a:ext uri="{0D108BD9-81ED-4DB2-BD59-A6C34878D82A}">
                    <a16:rowId xmlns:a16="http://schemas.microsoft.com/office/drawing/2014/main" val="15560061"/>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action</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where to send the form-data when a form is submitted</a:t>
                      </a:r>
                    </a:p>
                  </a:txBody>
                  <a:tcPr anchor="ctr"/>
                </a:tc>
                <a:extLst>
                  <a:ext uri="{0D108BD9-81ED-4DB2-BD59-A6C34878D82A}">
                    <a16:rowId xmlns:a16="http://schemas.microsoft.com/office/drawing/2014/main" val="3091628503"/>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autocomplete</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whether a form should have autocomplete on or off</a:t>
                      </a:r>
                    </a:p>
                  </a:txBody>
                  <a:tcPr anchor="ctr"/>
                </a:tc>
                <a:extLst>
                  <a:ext uri="{0D108BD9-81ED-4DB2-BD59-A6C34878D82A}">
                    <a16:rowId xmlns:a16="http://schemas.microsoft.com/office/drawing/2014/main" val="2131501013"/>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enctype</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how the form-data should be encoded when submitting it to the server (only for method="post")</a:t>
                      </a:r>
                    </a:p>
                  </a:txBody>
                  <a:tcPr anchor="ctr"/>
                </a:tc>
                <a:extLst>
                  <a:ext uri="{0D108BD9-81ED-4DB2-BD59-A6C34878D82A}">
                    <a16:rowId xmlns:a16="http://schemas.microsoft.com/office/drawing/2014/main" val="2460178568"/>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method</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the HTTP method to use when sending form-data</a:t>
                      </a:r>
                    </a:p>
                  </a:txBody>
                  <a:tcPr anchor="ctr"/>
                </a:tc>
                <a:extLst>
                  <a:ext uri="{0D108BD9-81ED-4DB2-BD59-A6C34878D82A}">
                    <a16:rowId xmlns:a16="http://schemas.microsoft.com/office/drawing/2014/main" val="2377987040"/>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7">
                            <a:extLst>
                              <a:ext uri="{A12FA001-AC4F-418D-AE19-62706E023703}">
                                <ahyp:hlinkClr xmlns:ahyp="http://schemas.microsoft.com/office/drawing/2018/hyperlinkcolor" val="tx"/>
                              </a:ext>
                            </a:extLst>
                          </a:hlinkClick>
                        </a:rPr>
                        <a:t>name</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the name of the form</a:t>
                      </a:r>
                    </a:p>
                  </a:txBody>
                  <a:tcPr anchor="ctr"/>
                </a:tc>
                <a:extLst>
                  <a:ext uri="{0D108BD9-81ED-4DB2-BD59-A6C34878D82A}">
                    <a16:rowId xmlns:a16="http://schemas.microsoft.com/office/drawing/2014/main" val="2629174339"/>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novalidate</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that the form should not be validated when submitted</a:t>
                      </a:r>
                    </a:p>
                  </a:txBody>
                  <a:tcPr anchor="ctr"/>
                </a:tc>
                <a:extLst>
                  <a:ext uri="{0D108BD9-81ED-4DB2-BD59-A6C34878D82A}">
                    <a16:rowId xmlns:a16="http://schemas.microsoft.com/office/drawing/2014/main" val="4146576470"/>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9">
                            <a:extLst>
                              <a:ext uri="{A12FA001-AC4F-418D-AE19-62706E023703}">
                                <ahyp:hlinkClr xmlns:ahyp="http://schemas.microsoft.com/office/drawing/2018/hyperlinkcolor" val="tx"/>
                              </a:ext>
                            </a:extLst>
                          </a:hlinkClick>
                        </a:rPr>
                        <a:t>rel</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rPr>
                        <a:t>Specifies the relationship between a linked resource and the current document</a:t>
                      </a:r>
                    </a:p>
                  </a:txBody>
                  <a:tcPr anchor="ctr"/>
                </a:tc>
                <a:extLst>
                  <a:ext uri="{0D108BD9-81ED-4DB2-BD59-A6C34878D82A}">
                    <a16:rowId xmlns:a16="http://schemas.microsoft.com/office/drawing/2014/main" val="916382392"/>
                  </a:ext>
                </a:extLst>
              </a:tr>
              <a:tr h="370840">
                <a:tc>
                  <a:txBody>
                    <a:bodyPr/>
                    <a:lstStyle/>
                    <a:p>
                      <a:r>
                        <a:rPr lang="en-US" sz="1400">
                          <a:solidFill>
                            <a:schemeClr val="tx1">
                              <a:lumMod val="75000"/>
                              <a:lumOff val="25000"/>
                            </a:schemeClr>
                          </a:solidFill>
                          <a:latin typeface="Segoe UI" panose="020B0502040204020203" pitchFamily="34" charset="0"/>
                          <a:cs typeface="Segoe UI" panose="020B0502040204020203" pitchFamily="34" charset="0"/>
                          <a:hlinkClick r:id="rId10">
                            <a:extLst>
                              <a:ext uri="{A12FA001-AC4F-418D-AE19-62706E023703}">
                                <ahyp:hlinkClr xmlns:ahyp="http://schemas.microsoft.com/office/drawing/2018/hyperlinkcolor" val="tx"/>
                              </a:ext>
                            </a:extLst>
                          </a:hlinkClick>
                        </a:rPr>
                        <a:t>target</a:t>
                      </a:r>
                      <a:endParaRPr lang="en-US" sz="1400">
                        <a:solidFill>
                          <a:schemeClr val="tx1">
                            <a:lumMod val="75000"/>
                            <a:lumOff val="25000"/>
                          </a:schemeClr>
                        </a:solidFill>
                        <a:latin typeface="Segoe UI" panose="020B0502040204020203" pitchFamily="34" charset="0"/>
                        <a:cs typeface="Segoe UI" panose="020B0502040204020203" pitchFamily="34" charset="0"/>
                      </a:endParaRPr>
                    </a:p>
                  </a:txBody>
                  <a:tcPr anchor="ctr"/>
                </a:tc>
                <a:tc>
                  <a:txBody>
                    <a:bodyPr/>
                    <a:lstStyle/>
                    <a:p>
                      <a:r>
                        <a:rPr lang="en-US" sz="1400" dirty="0">
                          <a:solidFill>
                            <a:schemeClr val="tx1">
                              <a:lumMod val="75000"/>
                              <a:lumOff val="25000"/>
                            </a:schemeClr>
                          </a:solidFill>
                          <a:latin typeface="Segoe UI" panose="020B0502040204020203" pitchFamily="34" charset="0"/>
                          <a:cs typeface="Segoe UI" panose="020B0502040204020203" pitchFamily="34" charset="0"/>
                        </a:rPr>
                        <a:t>Specifies where to display the response that is received after submitting the form</a:t>
                      </a:r>
                    </a:p>
                  </a:txBody>
                  <a:tcPr anchor="ctr"/>
                </a:tc>
                <a:extLst>
                  <a:ext uri="{0D108BD9-81ED-4DB2-BD59-A6C34878D82A}">
                    <a16:rowId xmlns:a16="http://schemas.microsoft.com/office/drawing/2014/main" val="2110560148"/>
                  </a:ext>
                </a:extLst>
              </a:tr>
            </a:tbl>
          </a:graphicData>
        </a:graphic>
      </p:graphicFrame>
    </p:spTree>
    <p:extLst>
      <p:ext uri="{BB962C8B-B14F-4D97-AF65-F5344CB8AC3E}">
        <p14:creationId xmlns:p14="http://schemas.microsoft.com/office/powerpoint/2010/main" val="22307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56522"/>
            <a:ext cx="9197615" cy="1872478"/>
          </a:xfrm>
          <a:ln>
            <a:noFill/>
          </a:ln>
        </p:spPr>
        <p:txBody>
          <a:bodyPr>
            <a:normAutofit/>
          </a:bodyPr>
          <a:lstStyle/>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defines a division or a section in an HTML document.</a:t>
            </a:r>
          </a:p>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is used as a container for HTML elements, which is then styled with CSS or manipulated with JavaScript. </a:t>
            </a:r>
          </a:p>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is easily styled by using the class or id attribute.</a:t>
            </a:r>
          </a:p>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any sort of content can be put inside it! </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div </a:t>
            </a:r>
            <a:r>
              <a:rPr lang="en-US" sz="3200" dirty="0">
                <a:solidFill>
                  <a:schemeClr val="tx1">
                    <a:lumMod val="75000"/>
                    <a:lumOff val="25000"/>
                  </a:schemeClr>
                </a:solidFill>
                <a:latin typeface="Segoe UI" panose="020B0502040204020203" pitchFamily="34" charset="0"/>
                <a:cs typeface="Segoe UI" panose="020B0502040204020203" pitchFamily="34" charset="0"/>
              </a:rPr>
              <a:t>Element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E83F11D-C1C9-44F6-9270-FAEC4928E045}"/>
              </a:ext>
            </a:extLst>
          </p:cNvPr>
          <p:cNvPicPr>
            <a:picLocks noChangeAspect="1"/>
          </p:cNvPicPr>
          <p:nvPr/>
        </p:nvPicPr>
        <p:blipFill>
          <a:blip r:embed="rId2"/>
          <a:stretch>
            <a:fillRect/>
          </a:stretch>
        </p:blipFill>
        <p:spPr>
          <a:xfrm>
            <a:off x="2038997" y="4018808"/>
            <a:ext cx="1714500" cy="1714500"/>
          </a:xfrm>
          <a:prstGeom prst="rect">
            <a:avLst/>
          </a:prstGeom>
          <a:ln w="57150">
            <a:solidFill>
              <a:srgbClr val="0070C0"/>
            </a:solidFill>
          </a:ln>
        </p:spPr>
      </p:pic>
      <p:pic>
        <p:nvPicPr>
          <p:cNvPr id="13" name="Picture 12">
            <a:extLst>
              <a:ext uri="{FF2B5EF4-FFF2-40B4-BE49-F238E27FC236}">
                <a16:creationId xmlns:a16="http://schemas.microsoft.com/office/drawing/2014/main" id="{52DE2672-BF69-4565-A422-E247633B6540}"/>
              </a:ext>
            </a:extLst>
          </p:cNvPr>
          <p:cNvPicPr>
            <a:picLocks noChangeAspect="1"/>
          </p:cNvPicPr>
          <p:nvPr/>
        </p:nvPicPr>
        <p:blipFill>
          <a:blip r:embed="rId3"/>
          <a:stretch>
            <a:fillRect/>
          </a:stretch>
        </p:blipFill>
        <p:spPr>
          <a:xfrm>
            <a:off x="6807139" y="3994995"/>
            <a:ext cx="2324100" cy="1762125"/>
          </a:xfrm>
          <a:prstGeom prst="rect">
            <a:avLst/>
          </a:prstGeom>
          <a:ln w="57150">
            <a:solidFill>
              <a:srgbClr val="0070C0"/>
            </a:solidFill>
          </a:ln>
        </p:spPr>
      </p:pic>
      <p:sp>
        <p:nvSpPr>
          <p:cNvPr id="14" name="Arrow: Right 13">
            <a:extLst>
              <a:ext uri="{FF2B5EF4-FFF2-40B4-BE49-F238E27FC236}">
                <a16:creationId xmlns:a16="http://schemas.microsoft.com/office/drawing/2014/main" id="{B2E0B4A7-B47A-4D70-BC69-2536328A7739}"/>
              </a:ext>
            </a:extLst>
          </p:cNvPr>
          <p:cNvSpPr/>
          <p:nvPr/>
        </p:nvSpPr>
        <p:spPr>
          <a:xfrm>
            <a:off x="4825013" y="4511365"/>
            <a:ext cx="1038688" cy="790113"/>
          </a:xfrm>
          <a:prstGeom prst="rightArrow">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Oval 1">
            <a:extLst>
              <a:ext uri="{FF2B5EF4-FFF2-40B4-BE49-F238E27FC236}">
                <a16:creationId xmlns:a16="http://schemas.microsoft.com/office/drawing/2014/main" id="{5598B0EB-82E3-4AA2-87DA-E52BC7ED317B}"/>
              </a:ext>
            </a:extLst>
          </p:cNvPr>
          <p:cNvSpPr/>
          <p:nvPr/>
        </p:nvSpPr>
        <p:spPr>
          <a:xfrm rot="698558">
            <a:off x="8116974" y="5237547"/>
            <a:ext cx="2035354" cy="991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Segoe UI" panose="020B0502040204020203" pitchFamily="34" charset="0"/>
                <a:cs typeface="Segoe UI" panose="020B0502040204020203" pitchFamily="34" charset="0"/>
              </a:rPr>
              <a:t>DISPLAY</a:t>
            </a:r>
          </a:p>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BLOCK</a:t>
            </a:r>
          </a:p>
        </p:txBody>
      </p:sp>
    </p:spTree>
    <p:extLst>
      <p:ext uri="{BB962C8B-B14F-4D97-AF65-F5344CB8AC3E}">
        <p14:creationId xmlns:p14="http://schemas.microsoft.com/office/powerpoint/2010/main" val="10909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2" y="464303"/>
            <a:ext cx="9264157" cy="970133"/>
          </a:xfrm>
        </p:spPr>
        <p:txBody>
          <a:body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Page Structure</a:t>
            </a:r>
            <a:endParaRPr lang="en-US" sz="1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5BD2855-5DA8-4E13-AA26-1308F8C18E87}"/>
              </a:ext>
            </a:extLst>
          </p:cNvPr>
          <p:cNvPicPr>
            <a:picLocks noChangeAspect="1"/>
          </p:cNvPicPr>
          <p:nvPr/>
        </p:nvPicPr>
        <p:blipFill>
          <a:blip r:embed="rId2"/>
          <a:stretch>
            <a:fillRect/>
          </a:stretch>
        </p:blipFill>
        <p:spPr>
          <a:xfrm>
            <a:off x="985072" y="1970843"/>
            <a:ext cx="7948184" cy="4136300"/>
          </a:xfrm>
          <a:prstGeom prst="rect">
            <a:avLst/>
          </a:prstGeom>
        </p:spPr>
      </p:pic>
    </p:spTree>
    <p:extLst>
      <p:ext uri="{BB962C8B-B14F-4D97-AF65-F5344CB8AC3E}">
        <p14:creationId xmlns:p14="http://schemas.microsoft.com/office/powerpoint/2010/main" val="3181339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56522"/>
            <a:ext cx="9197615" cy="2074446"/>
          </a:xfrm>
          <a:ln>
            <a:noFill/>
          </a:ln>
        </p:spPr>
        <p:txBody>
          <a:bodyPr>
            <a:normAutofit/>
          </a:bodyPr>
          <a:lstStyle/>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is an inline container used to mark up a part of a text, or a part of a document.</a:t>
            </a:r>
          </a:p>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is easily styled by CSS or manipulated with JavaScript using the class or id attribute.</a:t>
            </a:r>
          </a:p>
          <a:p>
            <a:pPr marL="342900" indent="-342900" algn="l">
              <a:buFont typeface="+mj-lt"/>
              <a:buAutoNum type="arabicPeriod"/>
            </a:pPr>
            <a:r>
              <a:rPr lang="en-US" sz="1600" dirty="0">
                <a:solidFill>
                  <a:schemeClr val="tx1">
                    <a:lumMod val="75000"/>
                    <a:lumOff val="25000"/>
                  </a:schemeClr>
                </a:solidFill>
                <a:latin typeface="Segoe UI" panose="020B0502040204020203" pitchFamily="34" charset="0"/>
                <a:cs typeface="Segoe UI" panose="020B0502040204020203" pitchFamily="34" charset="0"/>
              </a:rPr>
              <a:t>the &lt;span&gt; tag is much like the &lt;div&gt; element, but &lt;div&gt; is a </a:t>
            </a:r>
            <a:r>
              <a:rPr lang="en-US" sz="1600" b="1" dirty="0">
                <a:solidFill>
                  <a:schemeClr val="tx1">
                    <a:lumMod val="75000"/>
                    <a:lumOff val="25000"/>
                  </a:schemeClr>
                </a:solidFill>
                <a:latin typeface="Segoe UI" panose="020B0502040204020203" pitchFamily="34" charset="0"/>
                <a:cs typeface="Segoe UI" panose="020B0502040204020203" pitchFamily="34" charset="0"/>
              </a:rPr>
              <a:t>block-level</a:t>
            </a:r>
            <a:r>
              <a:rPr lang="en-US" sz="1600" dirty="0">
                <a:solidFill>
                  <a:schemeClr val="tx1">
                    <a:lumMod val="75000"/>
                    <a:lumOff val="25000"/>
                  </a:schemeClr>
                </a:solidFill>
                <a:latin typeface="Segoe UI" panose="020B0502040204020203" pitchFamily="34" charset="0"/>
                <a:cs typeface="Segoe UI" panose="020B0502040204020203" pitchFamily="34" charset="0"/>
              </a:rPr>
              <a:t> element and &lt;span&gt; is an </a:t>
            </a:r>
            <a:r>
              <a:rPr lang="en-US" sz="1600" b="1" dirty="0">
                <a:solidFill>
                  <a:schemeClr val="tx1">
                    <a:lumMod val="75000"/>
                    <a:lumOff val="25000"/>
                  </a:schemeClr>
                </a:solidFill>
                <a:latin typeface="Segoe UI" panose="020B0502040204020203" pitchFamily="34" charset="0"/>
                <a:cs typeface="Segoe UI" panose="020B0502040204020203" pitchFamily="34" charset="0"/>
              </a:rPr>
              <a:t>inline element</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span </a:t>
            </a:r>
            <a:r>
              <a:rPr lang="en-US" sz="3200" dirty="0">
                <a:solidFill>
                  <a:schemeClr val="tx1">
                    <a:lumMod val="75000"/>
                    <a:lumOff val="25000"/>
                  </a:schemeClr>
                </a:solidFill>
                <a:latin typeface="Segoe UI" panose="020B0502040204020203" pitchFamily="34" charset="0"/>
                <a:cs typeface="Segoe UI" panose="020B0502040204020203" pitchFamily="34" charset="0"/>
              </a:rPr>
              <a:t>Element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 name="Arrow: Right 13">
            <a:extLst>
              <a:ext uri="{FF2B5EF4-FFF2-40B4-BE49-F238E27FC236}">
                <a16:creationId xmlns:a16="http://schemas.microsoft.com/office/drawing/2014/main" id="{B2E0B4A7-B47A-4D70-BC69-2536328A7739}"/>
              </a:ext>
            </a:extLst>
          </p:cNvPr>
          <p:cNvSpPr/>
          <p:nvPr/>
        </p:nvSpPr>
        <p:spPr>
          <a:xfrm>
            <a:off x="4825013" y="4511365"/>
            <a:ext cx="1038688" cy="790113"/>
          </a:xfrm>
          <a:prstGeom prst="rightArrow">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33BCB22-CDAB-4C75-8EBC-C71C646C350A}"/>
              </a:ext>
            </a:extLst>
          </p:cNvPr>
          <p:cNvPicPr>
            <a:picLocks noChangeAspect="1"/>
          </p:cNvPicPr>
          <p:nvPr/>
        </p:nvPicPr>
        <p:blipFill>
          <a:blip r:embed="rId2"/>
          <a:stretch>
            <a:fillRect/>
          </a:stretch>
        </p:blipFill>
        <p:spPr>
          <a:xfrm>
            <a:off x="1824407" y="3994995"/>
            <a:ext cx="1685925" cy="1847850"/>
          </a:xfrm>
          <a:prstGeom prst="rect">
            <a:avLst/>
          </a:prstGeom>
          <a:ln w="57150">
            <a:solidFill>
              <a:srgbClr val="0070C0"/>
            </a:solidFill>
          </a:ln>
        </p:spPr>
      </p:pic>
      <p:pic>
        <p:nvPicPr>
          <p:cNvPr id="19" name="Picture 18">
            <a:extLst>
              <a:ext uri="{FF2B5EF4-FFF2-40B4-BE49-F238E27FC236}">
                <a16:creationId xmlns:a16="http://schemas.microsoft.com/office/drawing/2014/main" id="{BCA0D4B8-8064-4650-B276-F887765D75C6}"/>
              </a:ext>
            </a:extLst>
          </p:cNvPr>
          <p:cNvPicPr>
            <a:picLocks noChangeAspect="1"/>
          </p:cNvPicPr>
          <p:nvPr/>
        </p:nvPicPr>
        <p:blipFill>
          <a:blip r:embed="rId3"/>
          <a:stretch>
            <a:fillRect/>
          </a:stretch>
        </p:blipFill>
        <p:spPr>
          <a:xfrm>
            <a:off x="6758819" y="4199782"/>
            <a:ext cx="2047875" cy="1438275"/>
          </a:xfrm>
          <a:prstGeom prst="rect">
            <a:avLst/>
          </a:prstGeom>
          <a:ln w="57150">
            <a:solidFill>
              <a:srgbClr val="0070C0"/>
            </a:solidFill>
          </a:ln>
        </p:spPr>
      </p:pic>
    </p:spTree>
    <p:extLst>
      <p:ext uri="{BB962C8B-B14F-4D97-AF65-F5344CB8AC3E}">
        <p14:creationId xmlns:p14="http://schemas.microsoft.com/office/powerpoint/2010/main" val="2080653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56522"/>
            <a:ext cx="9197615" cy="449831"/>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Setting the style of an HTML element, can be done with the style attribute.</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style </a:t>
            </a:r>
            <a:r>
              <a:rPr lang="en-US" sz="3200" dirty="0">
                <a:solidFill>
                  <a:schemeClr val="tx1">
                    <a:lumMod val="75000"/>
                    <a:lumOff val="25000"/>
                  </a:schemeClr>
                </a:solidFill>
                <a:latin typeface="Segoe UI" panose="020B0502040204020203" pitchFamily="34" charset="0"/>
                <a:cs typeface="Segoe UI" panose="020B0502040204020203" pitchFamily="34" charset="0"/>
              </a:rPr>
              <a:t>Attribute</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D8E84B9F-8EAE-4AB2-B67A-176743C9288B}"/>
              </a:ext>
            </a:extLst>
          </p:cNvPr>
          <p:cNvPicPr>
            <a:picLocks noChangeAspect="1"/>
          </p:cNvPicPr>
          <p:nvPr/>
        </p:nvPicPr>
        <p:blipFill>
          <a:blip r:embed="rId2"/>
          <a:stretch>
            <a:fillRect/>
          </a:stretch>
        </p:blipFill>
        <p:spPr>
          <a:xfrm>
            <a:off x="985071" y="3627685"/>
            <a:ext cx="4219575" cy="428625"/>
          </a:xfrm>
          <a:prstGeom prst="rect">
            <a:avLst/>
          </a:prstGeom>
          <a:ln w="57150">
            <a:solidFill>
              <a:srgbClr val="0070C0"/>
            </a:solidFill>
          </a:ln>
        </p:spPr>
      </p:pic>
      <p:sp>
        <p:nvSpPr>
          <p:cNvPr id="18" name="TextBox 17">
            <a:extLst>
              <a:ext uri="{FF2B5EF4-FFF2-40B4-BE49-F238E27FC236}">
                <a16:creationId xmlns:a16="http://schemas.microsoft.com/office/drawing/2014/main" id="{755924C0-D317-4C1E-8C67-1C3B27D49201}"/>
              </a:ext>
            </a:extLst>
          </p:cNvPr>
          <p:cNvSpPr txBox="1"/>
          <p:nvPr/>
        </p:nvSpPr>
        <p:spPr>
          <a:xfrm>
            <a:off x="985071" y="2937927"/>
            <a:ext cx="346264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a:t>
            </a:r>
            <a:r>
              <a:rPr lang="en-US" sz="1600" b="1" i="1" dirty="0">
                <a:latin typeface="Segoe UI" panose="020B0502040204020203" pitchFamily="34" charset="0"/>
                <a:cs typeface="Segoe UI" panose="020B0502040204020203" pitchFamily="34" charset="0"/>
              </a:rPr>
              <a:t>property</a:t>
            </a:r>
            <a:r>
              <a:rPr lang="en-US" sz="1600" dirty="0">
                <a:latin typeface="Segoe UI" panose="020B0502040204020203" pitchFamily="34" charset="0"/>
                <a:cs typeface="Segoe UI" panose="020B0502040204020203" pitchFamily="34" charset="0"/>
              </a:rPr>
              <a:t> is a CSS property. </a:t>
            </a:r>
          </a:p>
          <a:p>
            <a:r>
              <a:rPr lang="en-US" sz="1600" dirty="0">
                <a:latin typeface="Segoe UI" panose="020B0502040204020203" pitchFamily="34" charset="0"/>
                <a:cs typeface="Segoe UI" panose="020B0502040204020203" pitchFamily="34" charset="0"/>
              </a:rPr>
              <a:t>The </a:t>
            </a:r>
            <a:r>
              <a:rPr lang="en-US" sz="1600" b="1" i="1" dirty="0">
                <a:latin typeface="Segoe UI" panose="020B0502040204020203" pitchFamily="34" charset="0"/>
                <a:cs typeface="Segoe UI" panose="020B0502040204020203" pitchFamily="34" charset="0"/>
              </a:rPr>
              <a:t>value</a:t>
            </a:r>
            <a:r>
              <a:rPr lang="en-US" sz="1600" dirty="0">
                <a:latin typeface="Segoe UI" panose="020B0502040204020203" pitchFamily="34" charset="0"/>
                <a:cs typeface="Segoe UI" panose="020B0502040204020203" pitchFamily="34" charset="0"/>
              </a:rPr>
              <a:t> is a CSS value.</a:t>
            </a:r>
          </a:p>
        </p:txBody>
      </p:sp>
    </p:spTree>
    <p:extLst>
      <p:ext uri="{BB962C8B-B14F-4D97-AF65-F5344CB8AC3E}">
        <p14:creationId xmlns:p14="http://schemas.microsoft.com/office/powerpoint/2010/main" val="3745059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56522"/>
            <a:ext cx="9197615" cy="449831"/>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HTML style attribute is used to add styles to an element, such as color, font, size, and more.</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style </a:t>
            </a:r>
            <a:r>
              <a:rPr lang="en-US" sz="3200" dirty="0">
                <a:solidFill>
                  <a:schemeClr val="tx1">
                    <a:lumMod val="75000"/>
                    <a:lumOff val="25000"/>
                  </a:schemeClr>
                </a:solidFill>
                <a:latin typeface="Segoe UI" panose="020B0502040204020203" pitchFamily="34" charset="0"/>
                <a:cs typeface="Segoe UI" panose="020B0502040204020203" pitchFamily="34" charset="0"/>
              </a:rPr>
              <a:t>Attribute</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F6C4C66-B153-4459-900D-B99D49BD6D5E}"/>
              </a:ext>
            </a:extLst>
          </p:cNvPr>
          <p:cNvPicPr>
            <a:picLocks noChangeAspect="1"/>
          </p:cNvPicPr>
          <p:nvPr/>
        </p:nvPicPr>
        <p:blipFill>
          <a:blip r:embed="rId2"/>
          <a:stretch>
            <a:fillRect/>
          </a:stretch>
        </p:blipFill>
        <p:spPr>
          <a:xfrm>
            <a:off x="6762750" y="2234380"/>
            <a:ext cx="1297220" cy="1127093"/>
          </a:xfrm>
          <a:prstGeom prst="rect">
            <a:avLst/>
          </a:prstGeom>
          <a:ln w="57150">
            <a:solidFill>
              <a:srgbClr val="00B050"/>
            </a:solidFill>
          </a:ln>
        </p:spPr>
      </p:pic>
      <p:pic>
        <p:nvPicPr>
          <p:cNvPr id="6" name="Picture 5">
            <a:extLst>
              <a:ext uri="{FF2B5EF4-FFF2-40B4-BE49-F238E27FC236}">
                <a16:creationId xmlns:a16="http://schemas.microsoft.com/office/drawing/2014/main" id="{BDD4022B-944F-4DF3-A54F-A68999E258EA}"/>
              </a:ext>
            </a:extLst>
          </p:cNvPr>
          <p:cNvPicPr>
            <a:picLocks noChangeAspect="1"/>
          </p:cNvPicPr>
          <p:nvPr/>
        </p:nvPicPr>
        <p:blipFill>
          <a:blip r:embed="rId3"/>
          <a:stretch>
            <a:fillRect/>
          </a:stretch>
        </p:blipFill>
        <p:spPr>
          <a:xfrm>
            <a:off x="1132550" y="2474077"/>
            <a:ext cx="3943350" cy="647700"/>
          </a:xfrm>
          <a:prstGeom prst="rect">
            <a:avLst/>
          </a:prstGeom>
          <a:ln w="57150">
            <a:solidFill>
              <a:srgbClr val="00B050"/>
            </a:solidFill>
          </a:ln>
        </p:spPr>
      </p:pic>
      <p:pic>
        <p:nvPicPr>
          <p:cNvPr id="13" name="Picture 12">
            <a:extLst>
              <a:ext uri="{FF2B5EF4-FFF2-40B4-BE49-F238E27FC236}">
                <a16:creationId xmlns:a16="http://schemas.microsoft.com/office/drawing/2014/main" id="{0B3ED9BA-BC32-4C87-926B-8C35D4BD13F2}"/>
              </a:ext>
            </a:extLst>
          </p:cNvPr>
          <p:cNvPicPr>
            <a:picLocks noChangeAspect="1"/>
          </p:cNvPicPr>
          <p:nvPr/>
        </p:nvPicPr>
        <p:blipFill>
          <a:blip r:embed="rId4"/>
          <a:stretch>
            <a:fillRect/>
          </a:stretch>
        </p:blipFill>
        <p:spPr>
          <a:xfrm>
            <a:off x="1132550" y="4094776"/>
            <a:ext cx="4022377" cy="361218"/>
          </a:xfrm>
          <a:prstGeom prst="rect">
            <a:avLst/>
          </a:prstGeom>
          <a:ln w="57150">
            <a:solidFill>
              <a:srgbClr val="0070C0"/>
            </a:solidFill>
          </a:ln>
        </p:spPr>
      </p:pic>
      <p:pic>
        <p:nvPicPr>
          <p:cNvPr id="15" name="Picture 14">
            <a:extLst>
              <a:ext uri="{FF2B5EF4-FFF2-40B4-BE49-F238E27FC236}">
                <a16:creationId xmlns:a16="http://schemas.microsoft.com/office/drawing/2014/main" id="{DCB20356-EA95-47B7-AD4C-0DD371C44EB8}"/>
              </a:ext>
            </a:extLst>
          </p:cNvPr>
          <p:cNvPicPr>
            <a:picLocks noChangeAspect="1"/>
          </p:cNvPicPr>
          <p:nvPr/>
        </p:nvPicPr>
        <p:blipFill>
          <a:blip r:embed="rId5"/>
          <a:stretch>
            <a:fillRect/>
          </a:stretch>
        </p:blipFill>
        <p:spPr>
          <a:xfrm>
            <a:off x="5701622" y="3699123"/>
            <a:ext cx="3419475" cy="1152525"/>
          </a:xfrm>
          <a:prstGeom prst="rect">
            <a:avLst/>
          </a:prstGeom>
          <a:ln w="57150">
            <a:solidFill>
              <a:srgbClr val="0070C0"/>
            </a:solidFill>
          </a:ln>
        </p:spPr>
      </p:pic>
      <p:pic>
        <p:nvPicPr>
          <p:cNvPr id="17" name="Picture 16">
            <a:extLst>
              <a:ext uri="{FF2B5EF4-FFF2-40B4-BE49-F238E27FC236}">
                <a16:creationId xmlns:a16="http://schemas.microsoft.com/office/drawing/2014/main" id="{1F247FF2-A230-4F57-BFF4-0E68B9673516}"/>
              </a:ext>
            </a:extLst>
          </p:cNvPr>
          <p:cNvPicPr>
            <a:picLocks noChangeAspect="1"/>
          </p:cNvPicPr>
          <p:nvPr/>
        </p:nvPicPr>
        <p:blipFill>
          <a:blip r:embed="rId6"/>
          <a:stretch>
            <a:fillRect/>
          </a:stretch>
        </p:blipFill>
        <p:spPr>
          <a:xfrm>
            <a:off x="1132550" y="5599775"/>
            <a:ext cx="4022377" cy="554811"/>
          </a:xfrm>
          <a:prstGeom prst="rect">
            <a:avLst/>
          </a:prstGeom>
          <a:ln w="57150">
            <a:solidFill>
              <a:srgbClr val="FFC000"/>
            </a:solidFill>
          </a:ln>
        </p:spPr>
      </p:pic>
      <p:pic>
        <p:nvPicPr>
          <p:cNvPr id="19" name="Picture 18">
            <a:extLst>
              <a:ext uri="{FF2B5EF4-FFF2-40B4-BE49-F238E27FC236}">
                <a16:creationId xmlns:a16="http://schemas.microsoft.com/office/drawing/2014/main" id="{0EB0A321-202D-4349-A6BD-158E17F9DB85}"/>
              </a:ext>
            </a:extLst>
          </p:cNvPr>
          <p:cNvPicPr>
            <a:picLocks noChangeAspect="1"/>
          </p:cNvPicPr>
          <p:nvPr/>
        </p:nvPicPr>
        <p:blipFill>
          <a:blip r:embed="rId7"/>
          <a:stretch>
            <a:fillRect/>
          </a:stretch>
        </p:blipFill>
        <p:spPr>
          <a:xfrm>
            <a:off x="5896884" y="5334255"/>
            <a:ext cx="3028950" cy="1085850"/>
          </a:xfrm>
          <a:prstGeom prst="rect">
            <a:avLst/>
          </a:prstGeom>
          <a:ln w="57150">
            <a:solidFill>
              <a:srgbClr val="FFC000"/>
            </a:solidFill>
          </a:ln>
        </p:spPr>
      </p:pic>
    </p:spTree>
    <p:extLst>
      <p:ext uri="{BB962C8B-B14F-4D97-AF65-F5344CB8AC3E}">
        <p14:creationId xmlns:p14="http://schemas.microsoft.com/office/powerpoint/2010/main" val="425093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153755" y="1501197"/>
            <a:ext cx="1935682" cy="298911"/>
          </a:xfrm>
          <a:ln>
            <a:noFill/>
          </a:ln>
        </p:spPr>
        <p:txBody>
          <a:bodyPr>
            <a:normAutofit fontScale="92500" lnSpcReduction="10000"/>
          </a:body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Background-color</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style </a:t>
            </a:r>
            <a:r>
              <a:rPr lang="en-US" sz="3200" dirty="0">
                <a:solidFill>
                  <a:schemeClr val="tx1">
                    <a:lumMod val="75000"/>
                    <a:lumOff val="25000"/>
                  </a:schemeClr>
                </a:solidFill>
                <a:latin typeface="Segoe UI" panose="020B0502040204020203" pitchFamily="34" charset="0"/>
                <a:cs typeface="Segoe UI" panose="020B0502040204020203" pitchFamily="34" charset="0"/>
              </a:rPr>
              <a:t>Attribute</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0B3ED9BA-BC32-4C87-926B-8C35D4BD13F2}"/>
              </a:ext>
            </a:extLst>
          </p:cNvPr>
          <p:cNvPicPr>
            <a:picLocks noChangeAspect="1"/>
          </p:cNvPicPr>
          <p:nvPr/>
        </p:nvPicPr>
        <p:blipFill>
          <a:blip r:embed="rId2"/>
          <a:stretch>
            <a:fillRect/>
          </a:stretch>
        </p:blipFill>
        <p:spPr>
          <a:xfrm>
            <a:off x="1153755" y="1910881"/>
            <a:ext cx="4022377" cy="361218"/>
          </a:xfrm>
          <a:prstGeom prst="rect">
            <a:avLst/>
          </a:prstGeom>
          <a:ln w="57150">
            <a:solidFill>
              <a:srgbClr val="0070C0"/>
            </a:solidFill>
          </a:ln>
        </p:spPr>
      </p:pic>
      <p:pic>
        <p:nvPicPr>
          <p:cNvPr id="15" name="Picture 14">
            <a:extLst>
              <a:ext uri="{FF2B5EF4-FFF2-40B4-BE49-F238E27FC236}">
                <a16:creationId xmlns:a16="http://schemas.microsoft.com/office/drawing/2014/main" id="{DCB20356-EA95-47B7-AD4C-0DD371C44EB8}"/>
              </a:ext>
            </a:extLst>
          </p:cNvPr>
          <p:cNvPicPr>
            <a:picLocks noChangeAspect="1"/>
          </p:cNvPicPr>
          <p:nvPr/>
        </p:nvPicPr>
        <p:blipFill>
          <a:blip r:embed="rId3"/>
          <a:stretch>
            <a:fillRect/>
          </a:stretch>
        </p:blipFill>
        <p:spPr>
          <a:xfrm>
            <a:off x="6841748" y="1711845"/>
            <a:ext cx="2252770" cy="759290"/>
          </a:xfrm>
          <a:prstGeom prst="rect">
            <a:avLst/>
          </a:prstGeom>
          <a:ln w="57150">
            <a:solidFill>
              <a:srgbClr val="0070C0"/>
            </a:solidFill>
          </a:ln>
        </p:spPr>
      </p:pic>
      <p:pic>
        <p:nvPicPr>
          <p:cNvPr id="17" name="Picture 16">
            <a:extLst>
              <a:ext uri="{FF2B5EF4-FFF2-40B4-BE49-F238E27FC236}">
                <a16:creationId xmlns:a16="http://schemas.microsoft.com/office/drawing/2014/main" id="{1F247FF2-A230-4F57-BFF4-0E68B9673516}"/>
              </a:ext>
            </a:extLst>
          </p:cNvPr>
          <p:cNvPicPr>
            <a:picLocks noChangeAspect="1"/>
          </p:cNvPicPr>
          <p:nvPr/>
        </p:nvPicPr>
        <p:blipFill>
          <a:blip r:embed="rId4"/>
          <a:stretch>
            <a:fillRect/>
          </a:stretch>
        </p:blipFill>
        <p:spPr>
          <a:xfrm>
            <a:off x="1153755" y="2754993"/>
            <a:ext cx="4022377" cy="554811"/>
          </a:xfrm>
          <a:prstGeom prst="rect">
            <a:avLst/>
          </a:prstGeom>
          <a:ln w="57150">
            <a:solidFill>
              <a:srgbClr val="FFC000"/>
            </a:solidFill>
          </a:ln>
        </p:spPr>
      </p:pic>
      <p:pic>
        <p:nvPicPr>
          <p:cNvPr id="19" name="Picture 18">
            <a:extLst>
              <a:ext uri="{FF2B5EF4-FFF2-40B4-BE49-F238E27FC236}">
                <a16:creationId xmlns:a16="http://schemas.microsoft.com/office/drawing/2014/main" id="{0EB0A321-202D-4349-A6BD-158E17F9DB85}"/>
              </a:ext>
            </a:extLst>
          </p:cNvPr>
          <p:cNvPicPr>
            <a:picLocks noChangeAspect="1"/>
          </p:cNvPicPr>
          <p:nvPr/>
        </p:nvPicPr>
        <p:blipFill>
          <a:blip r:embed="rId5"/>
          <a:stretch>
            <a:fillRect/>
          </a:stretch>
        </p:blipFill>
        <p:spPr>
          <a:xfrm>
            <a:off x="6988206" y="2681103"/>
            <a:ext cx="1959854" cy="702589"/>
          </a:xfrm>
          <a:prstGeom prst="rect">
            <a:avLst/>
          </a:prstGeom>
          <a:ln w="57150">
            <a:solidFill>
              <a:srgbClr val="FFC000"/>
            </a:solidFill>
          </a:ln>
        </p:spPr>
      </p:pic>
      <p:sp>
        <p:nvSpPr>
          <p:cNvPr id="10" name="Subtitle 2">
            <a:extLst>
              <a:ext uri="{FF2B5EF4-FFF2-40B4-BE49-F238E27FC236}">
                <a16:creationId xmlns:a16="http://schemas.microsoft.com/office/drawing/2014/main" id="{D8081592-DF70-49A3-9BCA-0E632C36A0DF}"/>
              </a:ext>
            </a:extLst>
          </p:cNvPr>
          <p:cNvSpPr txBox="1">
            <a:spLocks/>
          </p:cNvSpPr>
          <p:nvPr/>
        </p:nvSpPr>
        <p:spPr>
          <a:xfrm>
            <a:off x="1153755" y="2422222"/>
            <a:ext cx="1935682" cy="298911"/>
          </a:xfrm>
          <a:prstGeom prst="rect">
            <a:avLst/>
          </a:prstGeom>
          <a:ln>
            <a:noFill/>
          </a:ln>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Color</a:t>
            </a:r>
          </a:p>
        </p:txBody>
      </p:sp>
      <p:pic>
        <p:nvPicPr>
          <p:cNvPr id="5" name="Picture 4">
            <a:extLst>
              <a:ext uri="{FF2B5EF4-FFF2-40B4-BE49-F238E27FC236}">
                <a16:creationId xmlns:a16="http://schemas.microsoft.com/office/drawing/2014/main" id="{311931DD-4C5A-4AD1-836A-71CE32D3D066}"/>
              </a:ext>
            </a:extLst>
          </p:cNvPr>
          <p:cNvPicPr>
            <a:picLocks noChangeAspect="1"/>
          </p:cNvPicPr>
          <p:nvPr/>
        </p:nvPicPr>
        <p:blipFill>
          <a:blip r:embed="rId6"/>
          <a:stretch>
            <a:fillRect/>
          </a:stretch>
        </p:blipFill>
        <p:spPr>
          <a:xfrm>
            <a:off x="1153755" y="3783821"/>
            <a:ext cx="4022377" cy="398188"/>
          </a:xfrm>
          <a:prstGeom prst="rect">
            <a:avLst/>
          </a:prstGeom>
          <a:ln w="57150">
            <a:solidFill>
              <a:srgbClr val="00B050"/>
            </a:solidFill>
          </a:ln>
        </p:spPr>
      </p:pic>
      <p:pic>
        <p:nvPicPr>
          <p:cNvPr id="9" name="Picture 8">
            <a:extLst>
              <a:ext uri="{FF2B5EF4-FFF2-40B4-BE49-F238E27FC236}">
                <a16:creationId xmlns:a16="http://schemas.microsoft.com/office/drawing/2014/main" id="{20321951-8957-4AC0-8EAA-C19DA3EDEB1B}"/>
              </a:ext>
            </a:extLst>
          </p:cNvPr>
          <p:cNvPicPr>
            <a:picLocks noChangeAspect="1"/>
          </p:cNvPicPr>
          <p:nvPr/>
        </p:nvPicPr>
        <p:blipFill>
          <a:blip r:embed="rId7"/>
          <a:stretch>
            <a:fillRect/>
          </a:stretch>
        </p:blipFill>
        <p:spPr>
          <a:xfrm>
            <a:off x="6751960" y="3649247"/>
            <a:ext cx="2432346" cy="667336"/>
          </a:xfrm>
          <a:prstGeom prst="rect">
            <a:avLst/>
          </a:prstGeom>
          <a:ln w="57150">
            <a:solidFill>
              <a:srgbClr val="00B050"/>
            </a:solidFill>
          </a:ln>
        </p:spPr>
      </p:pic>
      <p:sp>
        <p:nvSpPr>
          <p:cNvPr id="16" name="Subtitle 2">
            <a:extLst>
              <a:ext uri="{FF2B5EF4-FFF2-40B4-BE49-F238E27FC236}">
                <a16:creationId xmlns:a16="http://schemas.microsoft.com/office/drawing/2014/main" id="{AC3AB8DE-E3D9-40C5-B7CA-FB0D6C20EAB2}"/>
              </a:ext>
            </a:extLst>
          </p:cNvPr>
          <p:cNvSpPr txBox="1">
            <a:spLocks/>
          </p:cNvSpPr>
          <p:nvPr/>
        </p:nvSpPr>
        <p:spPr>
          <a:xfrm>
            <a:off x="1153755" y="3464361"/>
            <a:ext cx="1935682" cy="298911"/>
          </a:xfrm>
          <a:prstGeom prst="rect">
            <a:avLst/>
          </a:prstGeom>
          <a:ln>
            <a:noFill/>
          </a:ln>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Font-family</a:t>
            </a:r>
          </a:p>
        </p:txBody>
      </p:sp>
      <p:pic>
        <p:nvPicPr>
          <p:cNvPr id="14" name="Picture 13">
            <a:extLst>
              <a:ext uri="{FF2B5EF4-FFF2-40B4-BE49-F238E27FC236}">
                <a16:creationId xmlns:a16="http://schemas.microsoft.com/office/drawing/2014/main" id="{D47F93AE-DA1D-4059-9855-4526611FDDFD}"/>
              </a:ext>
            </a:extLst>
          </p:cNvPr>
          <p:cNvPicPr>
            <a:picLocks noChangeAspect="1"/>
          </p:cNvPicPr>
          <p:nvPr/>
        </p:nvPicPr>
        <p:blipFill>
          <a:blip r:embed="rId8"/>
          <a:stretch>
            <a:fillRect/>
          </a:stretch>
        </p:blipFill>
        <p:spPr>
          <a:xfrm>
            <a:off x="1153755" y="4761525"/>
            <a:ext cx="4022377" cy="488009"/>
          </a:xfrm>
          <a:prstGeom prst="rect">
            <a:avLst/>
          </a:prstGeom>
          <a:ln w="57150">
            <a:solidFill>
              <a:srgbClr val="C00000"/>
            </a:solidFill>
          </a:ln>
        </p:spPr>
      </p:pic>
      <p:sp>
        <p:nvSpPr>
          <p:cNvPr id="20" name="Subtitle 2">
            <a:extLst>
              <a:ext uri="{FF2B5EF4-FFF2-40B4-BE49-F238E27FC236}">
                <a16:creationId xmlns:a16="http://schemas.microsoft.com/office/drawing/2014/main" id="{68E64E4C-9976-4268-AB5E-9616F69F71DC}"/>
              </a:ext>
            </a:extLst>
          </p:cNvPr>
          <p:cNvSpPr txBox="1">
            <a:spLocks/>
          </p:cNvSpPr>
          <p:nvPr/>
        </p:nvSpPr>
        <p:spPr>
          <a:xfrm>
            <a:off x="1153755" y="4455773"/>
            <a:ext cx="1935682" cy="298911"/>
          </a:xfrm>
          <a:prstGeom prst="rect">
            <a:avLst/>
          </a:prstGeom>
          <a:ln>
            <a:noFill/>
          </a:ln>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Font-size</a:t>
            </a:r>
          </a:p>
        </p:txBody>
      </p:sp>
      <p:pic>
        <p:nvPicPr>
          <p:cNvPr id="21" name="Picture 20">
            <a:extLst>
              <a:ext uri="{FF2B5EF4-FFF2-40B4-BE49-F238E27FC236}">
                <a16:creationId xmlns:a16="http://schemas.microsoft.com/office/drawing/2014/main" id="{FF7D2786-1DE7-4632-A7B5-4616DC47448D}"/>
              </a:ext>
            </a:extLst>
          </p:cNvPr>
          <p:cNvPicPr>
            <a:picLocks noChangeAspect="1"/>
          </p:cNvPicPr>
          <p:nvPr/>
        </p:nvPicPr>
        <p:blipFill>
          <a:blip r:embed="rId9"/>
          <a:stretch>
            <a:fillRect/>
          </a:stretch>
        </p:blipFill>
        <p:spPr>
          <a:xfrm>
            <a:off x="6751960" y="4577517"/>
            <a:ext cx="2487320" cy="856026"/>
          </a:xfrm>
          <a:prstGeom prst="rect">
            <a:avLst/>
          </a:prstGeom>
          <a:ln w="57150">
            <a:solidFill>
              <a:srgbClr val="C00000"/>
            </a:solidFill>
          </a:ln>
        </p:spPr>
      </p:pic>
      <p:pic>
        <p:nvPicPr>
          <p:cNvPr id="23" name="Picture 22">
            <a:extLst>
              <a:ext uri="{FF2B5EF4-FFF2-40B4-BE49-F238E27FC236}">
                <a16:creationId xmlns:a16="http://schemas.microsoft.com/office/drawing/2014/main" id="{042AA708-C573-415A-8407-0FB0BC9DA1A2}"/>
              </a:ext>
            </a:extLst>
          </p:cNvPr>
          <p:cNvPicPr>
            <a:picLocks noChangeAspect="1"/>
          </p:cNvPicPr>
          <p:nvPr/>
        </p:nvPicPr>
        <p:blipFill>
          <a:blip r:embed="rId10"/>
          <a:stretch>
            <a:fillRect/>
          </a:stretch>
        </p:blipFill>
        <p:spPr>
          <a:xfrm>
            <a:off x="1153755" y="5839005"/>
            <a:ext cx="4022377" cy="438152"/>
          </a:xfrm>
          <a:prstGeom prst="rect">
            <a:avLst/>
          </a:prstGeom>
          <a:ln w="57150">
            <a:solidFill>
              <a:schemeClr val="accent3">
                <a:lumMod val="75000"/>
              </a:schemeClr>
            </a:solidFill>
          </a:ln>
        </p:spPr>
      </p:pic>
      <p:pic>
        <p:nvPicPr>
          <p:cNvPr id="25" name="Picture 24">
            <a:extLst>
              <a:ext uri="{FF2B5EF4-FFF2-40B4-BE49-F238E27FC236}">
                <a16:creationId xmlns:a16="http://schemas.microsoft.com/office/drawing/2014/main" id="{F1CECE54-5068-4A72-A172-C498CBDF3A81}"/>
              </a:ext>
            </a:extLst>
          </p:cNvPr>
          <p:cNvPicPr>
            <a:picLocks noChangeAspect="1"/>
          </p:cNvPicPr>
          <p:nvPr/>
        </p:nvPicPr>
        <p:blipFill>
          <a:blip r:embed="rId11"/>
          <a:stretch>
            <a:fillRect/>
          </a:stretch>
        </p:blipFill>
        <p:spPr>
          <a:xfrm>
            <a:off x="6557034" y="5598503"/>
            <a:ext cx="2822198" cy="919156"/>
          </a:xfrm>
          <a:prstGeom prst="rect">
            <a:avLst/>
          </a:prstGeom>
          <a:ln w="57150">
            <a:solidFill>
              <a:schemeClr val="accent3">
                <a:lumMod val="75000"/>
              </a:schemeClr>
            </a:solidFill>
          </a:ln>
        </p:spPr>
      </p:pic>
      <p:sp>
        <p:nvSpPr>
          <p:cNvPr id="26" name="Subtitle 2">
            <a:extLst>
              <a:ext uri="{FF2B5EF4-FFF2-40B4-BE49-F238E27FC236}">
                <a16:creationId xmlns:a16="http://schemas.microsoft.com/office/drawing/2014/main" id="{15A16841-80C9-4ABE-B23E-22A92A1ED6DB}"/>
              </a:ext>
            </a:extLst>
          </p:cNvPr>
          <p:cNvSpPr txBox="1">
            <a:spLocks/>
          </p:cNvSpPr>
          <p:nvPr/>
        </p:nvSpPr>
        <p:spPr>
          <a:xfrm>
            <a:off x="1153755" y="5530139"/>
            <a:ext cx="1935682" cy="298911"/>
          </a:xfrm>
          <a:prstGeom prst="rect">
            <a:avLst/>
          </a:prstGeom>
          <a:ln>
            <a:noFill/>
          </a:ln>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Text-align</a:t>
            </a:r>
          </a:p>
        </p:txBody>
      </p:sp>
    </p:spTree>
    <p:extLst>
      <p:ext uri="{BB962C8B-B14F-4D97-AF65-F5344CB8AC3E}">
        <p14:creationId xmlns:p14="http://schemas.microsoft.com/office/powerpoint/2010/main" val="32740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56523"/>
            <a:ext cx="9197615" cy="970134"/>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Each box has a content area (which contains its content) and optional surrounding padding, border, and margin areas; the size of each area is specified by corresponding properties, and can be zero (or in the case of margins, negative). </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Boxing</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1CA5F83E-B459-4774-9EE7-B5FE14F5638A}"/>
              </a:ext>
            </a:extLst>
          </p:cNvPr>
          <p:cNvPicPr>
            <a:picLocks noChangeAspect="1"/>
          </p:cNvPicPr>
          <p:nvPr/>
        </p:nvPicPr>
        <p:blipFill>
          <a:blip r:embed="rId2"/>
          <a:stretch>
            <a:fillRect/>
          </a:stretch>
        </p:blipFill>
        <p:spPr>
          <a:xfrm>
            <a:off x="2783528" y="2526657"/>
            <a:ext cx="5600700" cy="3333750"/>
          </a:xfrm>
          <a:prstGeom prst="rect">
            <a:avLst/>
          </a:prstGeom>
        </p:spPr>
      </p:pic>
    </p:spTree>
    <p:extLst>
      <p:ext uri="{BB962C8B-B14F-4D97-AF65-F5344CB8AC3E}">
        <p14:creationId xmlns:p14="http://schemas.microsoft.com/office/powerpoint/2010/main" val="86658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609789"/>
            <a:ext cx="9197615" cy="3921000"/>
          </a:xfrm>
          <a:ln>
            <a:noFill/>
          </a:ln>
        </p:spPr>
        <p:txBody>
          <a:bodyPr>
            <a:normAutofit/>
          </a:body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content edge or inner edge: </a:t>
            </a:r>
            <a:r>
              <a:rPr lang="en-US" sz="1600" dirty="0">
                <a:solidFill>
                  <a:schemeClr val="tx1">
                    <a:lumMod val="75000"/>
                    <a:lumOff val="25000"/>
                  </a:schemeClr>
                </a:solidFill>
                <a:latin typeface="Segoe UI" panose="020B0502040204020203" pitchFamily="34" charset="0"/>
                <a:cs typeface="Segoe UI" panose="020B0502040204020203" pitchFamily="34" charset="0"/>
              </a:rPr>
              <a:t>the content edge surrounds the rectangle given by the width and height of the box, which often depend on the element’s content and/or its containing block size. </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padding edge: </a:t>
            </a:r>
            <a:r>
              <a:rPr lang="en-US" sz="1600" dirty="0">
                <a:solidFill>
                  <a:schemeClr val="tx1">
                    <a:lumMod val="75000"/>
                    <a:lumOff val="25000"/>
                  </a:schemeClr>
                </a:solidFill>
                <a:latin typeface="Segoe UI" panose="020B0502040204020203" pitchFamily="34" charset="0"/>
                <a:cs typeface="Segoe UI" panose="020B0502040204020203" pitchFamily="34" charset="0"/>
              </a:rPr>
              <a:t>the padding edge surrounds the box’s padding. If the padding has zero width on a given side, the padding edge coincides with the content edge on that side. The four sides of the padding edge together define the box’s padding box, which contains both the content and padding areas. </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border edge t</a:t>
            </a:r>
            <a:r>
              <a:rPr lang="en-US" sz="1600" dirty="0">
                <a:solidFill>
                  <a:schemeClr val="tx1">
                    <a:lumMod val="75000"/>
                    <a:lumOff val="25000"/>
                  </a:schemeClr>
                </a:solidFill>
                <a:latin typeface="Segoe UI" panose="020B0502040204020203" pitchFamily="34" charset="0"/>
                <a:cs typeface="Segoe UI" panose="020B0502040204020203" pitchFamily="34" charset="0"/>
              </a:rPr>
              <a:t>he border edge surrounds the box’s border. If the border has zero width on a given side, the border edge coincides with the padding edge on that side. The four sides of the border edge together define the box’s border box, which contains the box’s content, padding, and border areas. </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margin edge or outer edge:</a:t>
            </a:r>
            <a:r>
              <a:rPr lang="en-US" sz="1600" dirty="0">
                <a:solidFill>
                  <a:schemeClr val="tx1">
                    <a:lumMod val="75000"/>
                    <a:lumOff val="25000"/>
                  </a:schemeClr>
                </a:solidFill>
                <a:latin typeface="Segoe UI" panose="020B0502040204020203" pitchFamily="34" charset="0"/>
                <a:cs typeface="Segoe UI" panose="020B0502040204020203" pitchFamily="34" charset="0"/>
              </a:rPr>
              <a:t> the margin edge surrounds the box’s margin. If the margin has zero width on a given side, the margin edge coincides with the border edge on that side. The four sides of the margin edge together define the box’s margin box, which contains the all of the box’s content, padding, border, and margin areas. </a:t>
            </a:r>
          </a:p>
        </p:txBody>
      </p:sp>
      <p:sp>
        <p:nvSpPr>
          <p:cNvPr id="8" name="Title 1">
            <a:extLst>
              <a:ext uri="{FF2B5EF4-FFF2-40B4-BE49-F238E27FC236}">
                <a16:creationId xmlns:a16="http://schemas.microsoft.com/office/drawing/2014/main" id="{F5810D1B-C1DD-44D4-B4F3-3864C4F8835C}"/>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Boxing</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167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DE3ABDA-CB76-4EDD-BEA2-E74FC7BBC0EB}"/>
              </a:ext>
            </a:extLst>
          </p:cNvPr>
          <p:cNvSpPr txBox="1">
            <a:spLocks/>
          </p:cNvSpPr>
          <p:nvPr/>
        </p:nvSpPr>
        <p:spPr>
          <a:xfrm>
            <a:off x="4962617" y="1709643"/>
            <a:ext cx="5823752" cy="4957487"/>
          </a:xfrm>
          <a:prstGeom prst="rect">
            <a:avLst/>
          </a:prstGeom>
          <a:ln>
            <a:noFill/>
          </a:ln>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doctype:</a:t>
            </a:r>
            <a:r>
              <a:rPr lang="en-US" sz="1600" dirty="0">
                <a:solidFill>
                  <a:schemeClr val="tx1">
                    <a:lumMod val="75000"/>
                    <a:lumOff val="25000"/>
                  </a:schemeClr>
                </a:solidFill>
                <a:latin typeface="Segoe UI" panose="020B0502040204020203" pitchFamily="34" charset="0"/>
                <a:cs typeface="Segoe UI" panose="020B0502040204020203" pitchFamily="34" charset="0"/>
              </a:rPr>
              <a:t> it is a required preamble. In the mists of time, when HTML was young (around 1991/92), these days, they don't do much and are basically just needed to make sure your document behaves correctly. </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&lt;html&gt;&lt;/html&gt;:</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element wraps all the content on the entire page and is sometimes known as the root element.</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&lt;head&gt;&lt;/head&gt;: </a:t>
            </a:r>
            <a:r>
              <a:rPr lang="en-US" sz="1600" dirty="0">
                <a:solidFill>
                  <a:schemeClr val="tx1">
                    <a:lumMod val="75000"/>
                    <a:lumOff val="25000"/>
                  </a:schemeClr>
                </a:solidFill>
                <a:latin typeface="Segoe UI" panose="020B0502040204020203" pitchFamily="34" charset="0"/>
                <a:cs typeface="Segoe UI" panose="020B0502040204020203" pitchFamily="34" charset="0"/>
              </a:rPr>
              <a:t>this element acts as a container for all the stuff you want to include on the HTML page that isn't the content you are showing to your page's viewers. This includes things like keywords and a page description that you want to appear in search results, CSS to style our content, character set declarations, and more.</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&lt;title&gt;&lt;/title&gt;:</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sets the title of your page, which is the title that appears in the browser tab the page is loaded in.</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&lt;body&gt;&lt;/body&gt;:</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contains all the content that you want to show to web users when they visit your page.</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&lt;h1&gt;&lt;/h1&gt;:</a:t>
            </a:r>
            <a:r>
              <a:rPr lang="en-US" sz="1600" dirty="0">
                <a:solidFill>
                  <a:schemeClr val="tx1">
                    <a:lumMod val="75000"/>
                    <a:lumOff val="25000"/>
                  </a:schemeClr>
                </a:solidFill>
                <a:latin typeface="Segoe UI" panose="020B0502040204020203" pitchFamily="34" charset="0"/>
                <a:cs typeface="Segoe UI" panose="020B0502040204020203" pitchFamily="34" charset="0"/>
              </a:rPr>
              <a:t> element defines a large heading</a:t>
            </a:r>
          </a:p>
          <a:p>
            <a:pPr algn="l"/>
            <a:r>
              <a:rPr lang="en-US" sz="1600" b="1" dirty="0">
                <a:solidFill>
                  <a:schemeClr val="tx1">
                    <a:lumMod val="75000"/>
                    <a:lumOff val="25000"/>
                  </a:schemeClr>
                </a:solidFill>
                <a:latin typeface="Segoe UI" panose="020B0502040204020203" pitchFamily="34" charset="0"/>
                <a:cs typeface="Segoe UI" panose="020B0502040204020203" pitchFamily="34" charset="0"/>
              </a:rPr>
              <a:t>&lt;p&gt;&lt;/p&gt;:</a:t>
            </a:r>
            <a:r>
              <a:rPr lang="en-US" sz="1600" dirty="0">
                <a:solidFill>
                  <a:schemeClr val="tx1">
                    <a:lumMod val="75000"/>
                    <a:lumOff val="25000"/>
                  </a:schemeClr>
                </a:solidFill>
                <a:latin typeface="Segoe UI" panose="020B0502040204020203" pitchFamily="34" charset="0"/>
                <a:cs typeface="Segoe UI" panose="020B0502040204020203" pitchFamily="34" charset="0"/>
              </a:rPr>
              <a:t> element defines a paragraph</a:t>
            </a:r>
          </a:p>
        </p:txBody>
      </p:sp>
      <p:sp>
        <p:nvSpPr>
          <p:cNvPr id="5" name="Title 1">
            <a:extLst>
              <a:ext uri="{FF2B5EF4-FFF2-40B4-BE49-F238E27FC236}">
                <a16:creationId xmlns:a16="http://schemas.microsoft.com/office/drawing/2014/main" id="{ADF278C6-41A1-4A66-979D-99DE5E6EB738}"/>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Anatomy of Document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4DC6C3-01C5-4CCD-8351-13E884FC258F}"/>
              </a:ext>
            </a:extLst>
          </p:cNvPr>
          <p:cNvPicPr>
            <a:picLocks noChangeAspect="1"/>
          </p:cNvPicPr>
          <p:nvPr/>
        </p:nvPicPr>
        <p:blipFill>
          <a:blip r:embed="rId2"/>
          <a:stretch>
            <a:fillRect/>
          </a:stretch>
        </p:blipFill>
        <p:spPr>
          <a:xfrm>
            <a:off x="985072" y="2200367"/>
            <a:ext cx="3276210" cy="3700702"/>
          </a:xfrm>
          <a:prstGeom prst="rect">
            <a:avLst/>
          </a:prstGeom>
          <a:ln w="57150">
            <a:solidFill>
              <a:srgbClr val="0070C0"/>
            </a:solidFill>
          </a:ln>
        </p:spPr>
      </p:pic>
    </p:spTree>
    <p:extLst>
      <p:ext uri="{BB962C8B-B14F-4D97-AF65-F5344CB8AC3E}">
        <p14:creationId xmlns:p14="http://schemas.microsoft.com/office/powerpoint/2010/main" val="132163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3429000"/>
            <a:ext cx="9871968" cy="2039645"/>
          </a:xfrm>
          <a:ln>
            <a:noFill/>
          </a:ln>
        </p:spPr>
        <p:txBody>
          <a:bodyPr>
            <a:normAutofit/>
          </a:bodyPr>
          <a:lstStyle/>
          <a:p>
            <a:pPr marL="342900" indent="-342900" algn="l">
              <a:buFont typeface="Wingdings" panose="05000000000000000000" pitchFamily="2" charset="2"/>
              <a:buChar char="Ø"/>
            </a:pPr>
            <a:r>
              <a:rPr lang="en-US" sz="1600" b="1" dirty="0">
                <a:solidFill>
                  <a:schemeClr val="tx1">
                    <a:lumMod val="75000"/>
                    <a:lumOff val="25000"/>
                  </a:schemeClr>
                </a:solidFill>
                <a:latin typeface="Segoe UI" panose="020B0502040204020203" pitchFamily="34" charset="0"/>
                <a:cs typeface="Segoe UI" panose="020B0502040204020203" pitchFamily="34" charset="0"/>
              </a:rPr>
              <a:t>The opening tag:</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consists of the name of the element (in this case, p), wrapped in opening and closing angle brackets. This states where the element begins or starts to take effect.</a:t>
            </a:r>
          </a:p>
          <a:p>
            <a:pPr marL="342900" indent="-342900" algn="l">
              <a:buFont typeface="Wingdings" panose="05000000000000000000" pitchFamily="2" charset="2"/>
              <a:buChar char="Ø"/>
            </a:pPr>
            <a:r>
              <a:rPr lang="en-US" sz="1600" b="1" dirty="0">
                <a:solidFill>
                  <a:schemeClr val="tx1">
                    <a:lumMod val="75000"/>
                    <a:lumOff val="25000"/>
                  </a:schemeClr>
                </a:solidFill>
                <a:latin typeface="Segoe UI" panose="020B0502040204020203" pitchFamily="34" charset="0"/>
                <a:cs typeface="Segoe UI" panose="020B0502040204020203" pitchFamily="34" charset="0"/>
              </a:rPr>
              <a:t>The closing tag:</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is the same as the opening tag, except that it includes a </a:t>
            </a:r>
            <a:r>
              <a:rPr lang="en-US" sz="1600" b="1" i="1" dirty="0">
                <a:solidFill>
                  <a:schemeClr val="tx1">
                    <a:lumMod val="75000"/>
                    <a:lumOff val="25000"/>
                  </a:schemeClr>
                </a:solidFill>
                <a:latin typeface="Segoe UI" panose="020B0502040204020203" pitchFamily="34" charset="0"/>
                <a:cs typeface="Segoe UI" panose="020B0502040204020203" pitchFamily="34" charset="0"/>
              </a:rPr>
              <a:t>forward slash</a:t>
            </a:r>
            <a:r>
              <a:rPr lang="en-US" sz="1600" dirty="0">
                <a:solidFill>
                  <a:schemeClr val="tx1">
                    <a:lumMod val="75000"/>
                    <a:lumOff val="25000"/>
                  </a:schemeClr>
                </a:solidFill>
                <a:latin typeface="Segoe UI" panose="020B0502040204020203" pitchFamily="34" charset="0"/>
                <a:cs typeface="Segoe UI" panose="020B0502040204020203" pitchFamily="34" charset="0"/>
              </a:rPr>
              <a:t> before the element name. This states where the element ends</a:t>
            </a:r>
          </a:p>
          <a:p>
            <a:pPr marL="342900" indent="-342900" algn="l">
              <a:buFont typeface="Wingdings" panose="05000000000000000000" pitchFamily="2" charset="2"/>
              <a:buChar char="Ø"/>
            </a:pPr>
            <a:r>
              <a:rPr lang="en-US" sz="1600" b="1" dirty="0">
                <a:solidFill>
                  <a:schemeClr val="tx1">
                    <a:lumMod val="75000"/>
                    <a:lumOff val="25000"/>
                  </a:schemeClr>
                </a:solidFill>
                <a:latin typeface="Segoe UI" panose="020B0502040204020203" pitchFamily="34" charset="0"/>
                <a:cs typeface="Segoe UI" panose="020B0502040204020203" pitchFamily="34" charset="0"/>
              </a:rPr>
              <a:t>The content:</a:t>
            </a:r>
            <a:r>
              <a:rPr lang="en-US" sz="1600" dirty="0">
                <a:solidFill>
                  <a:schemeClr val="tx1">
                    <a:lumMod val="75000"/>
                    <a:lumOff val="25000"/>
                  </a:schemeClr>
                </a:solidFill>
                <a:latin typeface="Segoe UI" panose="020B0502040204020203" pitchFamily="34" charset="0"/>
                <a:cs typeface="Segoe UI" panose="020B0502040204020203" pitchFamily="34" charset="0"/>
              </a:rPr>
              <a:t> This is the content of the element, which in this case, is just text.</a:t>
            </a:r>
          </a:p>
          <a:p>
            <a:pPr marL="342900" indent="-342900" algn="l">
              <a:buFont typeface="Wingdings" panose="05000000000000000000" pitchFamily="2" charset="2"/>
              <a:buChar char="Ø"/>
            </a:pPr>
            <a:r>
              <a:rPr lang="en-US" sz="1600" b="1" dirty="0">
                <a:solidFill>
                  <a:schemeClr val="tx1">
                    <a:lumMod val="75000"/>
                    <a:lumOff val="25000"/>
                  </a:schemeClr>
                </a:solidFill>
                <a:latin typeface="Segoe UI" panose="020B0502040204020203" pitchFamily="34" charset="0"/>
                <a:cs typeface="Segoe UI" panose="020B0502040204020203" pitchFamily="34" charset="0"/>
              </a:rPr>
              <a:t>The element:</a:t>
            </a:r>
            <a:r>
              <a:rPr lang="en-US" sz="1600" dirty="0">
                <a:solidFill>
                  <a:schemeClr val="tx1">
                    <a:lumMod val="75000"/>
                    <a:lumOff val="25000"/>
                  </a:schemeClr>
                </a:solidFill>
                <a:latin typeface="Segoe UI" panose="020B0502040204020203" pitchFamily="34" charset="0"/>
                <a:cs typeface="Segoe UI" panose="020B0502040204020203" pitchFamily="34" charset="0"/>
              </a:rPr>
              <a:t> The opening tag, the closing tag, and the content together comprise the element.</a:t>
            </a:r>
          </a:p>
        </p:txBody>
      </p:sp>
      <p:pic>
        <p:nvPicPr>
          <p:cNvPr id="5" name="Picture 4">
            <a:extLst>
              <a:ext uri="{FF2B5EF4-FFF2-40B4-BE49-F238E27FC236}">
                <a16:creationId xmlns:a16="http://schemas.microsoft.com/office/drawing/2014/main" id="{A2E46A2D-9CA6-4172-B77A-49E499DC30CD}"/>
              </a:ext>
            </a:extLst>
          </p:cNvPr>
          <p:cNvPicPr>
            <a:picLocks noChangeAspect="1"/>
          </p:cNvPicPr>
          <p:nvPr/>
        </p:nvPicPr>
        <p:blipFill>
          <a:blip r:embed="rId2"/>
          <a:stretch>
            <a:fillRect/>
          </a:stretch>
        </p:blipFill>
        <p:spPr>
          <a:xfrm>
            <a:off x="3619155" y="1731376"/>
            <a:ext cx="3995990" cy="1241142"/>
          </a:xfrm>
          <a:prstGeom prst="rect">
            <a:avLst/>
          </a:prstGeom>
        </p:spPr>
      </p:pic>
      <p:sp>
        <p:nvSpPr>
          <p:cNvPr id="7" name="Title 1">
            <a:extLst>
              <a:ext uri="{FF2B5EF4-FFF2-40B4-BE49-F238E27FC236}">
                <a16:creationId xmlns:a16="http://schemas.microsoft.com/office/drawing/2014/main" id="{5C5A198E-5883-49D3-AF8B-6ED7C78966A3}"/>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Anatomy of Element</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72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609408"/>
            <a:ext cx="8860263" cy="1242873"/>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You can put elements inside other elements too, this is called </a:t>
            </a:r>
            <a:r>
              <a:rPr lang="en-US" sz="1600" b="1" dirty="0">
                <a:solidFill>
                  <a:schemeClr val="tx1">
                    <a:lumMod val="75000"/>
                    <a:lumOff val="25000"/>
                  </a:schemeClr>
                </a:solidFill>
                <a:latin typeface="Segoe UI" panose="020B0502040204020203" pitchFamily="34" charset="0"/>
                <a:cs typeface="Segoe UI" panose="020B0502040204020203" pitchFamily="34" charset="0"/>
              </a:rPr>
              <a:t>nesting</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If we wanted to state that our cat is very grumpy, we could wrap the word "very" in a &lt;strong&gt; element, which means that the word is to be strongly emphasized.</a:t>
            </a:r>
          </a:p>
        </p:txBody>
      </p:sp>
      <p:pic>
        <p:nvPicPr>
          <p:cNvPr id="9" name="Picture 8">
            <a:extLst>
              <a:ext uri="{FF2B5EF4-FFF2-40B4-BE49-F238E27FC236}">
                <a16:creationId xmlns:a16="http://schemas.microsoft.com/office/drawing/2014/main" id="{4AE8F675-673C-41DD-8385-933517AD374B}"/>
              </a:ext>
            </a:extLst>
          </p:cNvPr>
          <p:cNvPicPr>
            <a:picLocks noChangeAspect="1"/>
          </p:cNvPicPr>
          <p:nvPr/>
        </p:nvPicPr>
        <p:blipFill>
          <a:blip r:embed="rId2"/>
          <a:stretch>
            <a:fillRect/>
          </a:stretch>
        </p:blipFill>
        <p:spPr>
          <a:xfrm>
            <a:off x="985072" y="2751014"/>
            <a:ext cx="5553075" cy="981075"/>
          </a:xfrm>
          <a:prstGeom prst="rect">
            <a:avLst/>
          </a:prstGeom>
        </p:spPr>
      </p:pic>
      <p:pic>
        <p:nvPicPr>
          <p:cNvPr id="11" name="Picture 10">
            <a:extLst>
              <a:ext uri="{FF2B5EF4-FFF2-40B4-BE49-F238E27FC236}">
                <a16:creationId xmlns:a16="http://schemas.microsoft.com/office/drawing/2014/main" id="{23656F66-252A-448D-835E-E58D278FAD59}"/>
              </a:ext>
            </a:extLst>
          </p:cNvPr>
          <p:cNvPicPr>
            <a:picLocks noChangeAspect="1"/>
          </p:cNvPicPr>
          <p:nvPr/>
        </p:nvPicPr>
        <p:blipFill>
          <a:blip r:embed="rId3"/>
          <a:stretch>
            <a:fillRect/>
          </a:stretch>
        </p:blipFill>
        <p:spPr>
          <a:xfrm>
            <a:off x="880296" y="4405301"/>
            <a:ext cx="5762625" cy="1076325"/>
          </a:xfrm>
          <a:prstGeom prst="rect">
            <a:avLst/>
          </a:prstGeom>
        </p:spPr>
      </p:pic>
      <p:sp>
        <p:nvSpPr>
          <p:cNvPr id="12" name="TextBox 11">
            <a:extLst>
              <a:ext uri="{FF2B5EF4-FFF2-40B4-BE49-F238E27FC236}">
                <a16:creationId xmlns:a16="http://schemas.microsoft.com/office/drawing/2014/main" id="{AF230CE2-F08D-4513-8286-562090A433C5}"/>
              </a:ext>
            </a:extLst>
          </p:cNvPr>
          <p:cNvSpPr txBox="1"/>
          <p:nvPr/>
        </p:nvSpPr>
        <p:spPr>
          <a:xfrm>
            <a:off x="985072" y="3884029"/>
            <a:ext cx="8087557"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You do however need to make sure that your elements are properly nested</a:t>
            </a:r>
          </a:p>
        </p:txBody>
      </p:sp>
      <p:sp>
        <p:nvSpPr>
          <p:cNvPr id="7" name="Title 1">
            <a:extLst>
              <a:ext uri="{FF2B5EF4-FFF2-40B4-BE49-F238E27FC236}">
                <a16:creationId xmlns:a16="http://schemas.microsoft.com/office/drawing/2014/main" id="{F037176B-DE7A-45F1-9648-FFABB7F42694}"/>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Nesting Elements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112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2" y="1609408"/>
            <a:ext cx="8860263" cy="466725"/>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Notice that there is an exclamation point (!) in the start tag, but not in the end tag.</a:t>
            </a:r>
          </a:p>
        </p:txBody>
      </p:sp>
      <p:sp>
        <p:nvSpPr>
          <p:cNvPr id="7" name="Title 1">
            <a:extLst>
              <a:ext uri="{FF2B5EF4-FFF2-40B4-BE49-F238E27FC236}">
                <a16:creationId xmlns:a16="http://schemas.microsoft.com/office/drawing/2014/main" id="{F037176B-DE7A-45F1-9648-FFABB7F42694}"/>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Comments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106C39B-C734-4F6D-8834-C5D0EBD5AE71}"/>
              </a:ext>
            </a:extLst>
          </p:cNvPr>
          <p:cNvPicPr>
            <a:picLocks noChangeAspect="1"/>
          </p:cNvPicPr>
          <p:nvPr/>
        </p:nvPicPr>
        <p:blipFill>
          <a:blip r:embed="rId2"/>
          <a:stretch>
            <a:fillRect/>
          </a:stretch>
        </p:blipFill>
        <p:spPr>
          <a:xfrm>
            <a:off x="985072" y="2431834"/>
            <a:ext cx="3762375" cy="466725"/>
          </a:xfrm>
          <a:prstGeom prst="rect">
            <a:avLst/>
          </a:prstGeom>
        </p:spPr>
      </p:pic>
    </p:spTree>
    <p:extLst>
      <p:ext uri="{BB962C8B-B14F-4D97-AF65-F5344CB8AC3E}">
        <p14:creationId xmlns:p14="http://schemas.microsoft.com/office/powerpoint/2010/main" val="27239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26959"/>
            <a:ext cx="8949041" cy="1624613"/>
          </a:xfrm>
          <a:ln>
            <a:noFill/>
          </a:ln>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Heading elements allow you to specify that certain parts of your content are headings, or subheadings.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HTML contains 6 heading levels, &lt;h1&gt;–&lt;h6&gt;</a:t>
            </a:r>
          </a:p>
        </p:txBody>
      </p:sp>
      <p:pic>
        <p:nvPicPr>
          <p:cNvPr id="8" name="Picture 7">
            <a:extLst>
              <a:ext uri="{FF2B5EF4-FFF2-40B4-BE49-F238E27FC236}">
                <a16:creationId xmlns:a16="http://schemas.microsoft.com/office/drawing/2014/main" id="{A4945986-F01A-4549-AF8B-A7CA7EEB22C8}"/>
              </a:ext>
            </a:extLst>
          </p:cNvPr>
          <p:cNvPicPr>
            <a:picLocks noChangeAspect="1"/>
          </p:cNvPicPr>
          <p:nvPr/>
        </p:nvPicPr>
        <p:blipFill>
          <a:blip r:embed="rId2"/>
          <a:stretch>
            <a:fillRect/>
          </a:stretch>
        </p:blipFill>
        <p:spPr>
          <a:xfrm>
            <a:off x="985071" y="3244095"/>
            <a:ext cx="4772025" cy="2047875"/>
          </a:xfrm>
          <a:prstGeom prst="rect">
            <a:avLst/>
          </a:prstGeom>
        </p:spPr>
      </p:pic>
      <p:sp>
        <p:nvSpPr>
          <p:cNvPr id="5" name="Title 1">
            <a:extLst>
              <a:ext uri="{FF2B5EF4-FFF2-40B4-BE49-F238E27FC236}">
                <a16:creationId xmlns:a16="http://schemas.microsoft.com/office/drawing/2014/main" id="{3A3EED6D-C822-4FD1-AE58-51D3A32FF720}"/>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Heading</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8858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985071" y="1519738"/>
            <a:ext cx="9748031" cy="655291"/>
          </a:xfrm>
          <a:ln>
            <a:noFill/>
          </a:ln>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&lt;p&gt; elements are for </a:t>
            </a:r>
            <a:r>
              <a:rPr lang="en-US" dirty="0">
                <a:solidFill>
                  <a:schemeClr val="tx1">
                    <a:lumMod val="75000"/>
                    <a:lumOff val="25000"/>
                  </a:schemeClr>
                </a:solidFill>
                <a:latin typeface="Segoe UI" panose="020B0502040204020203" pitchFamily="34" charset="0"/>
                <a:cs typeface="Segoe UI" panose="020B0502040204020203" pitchFamily="34" charset="0"/>
              </a:rPr>
              <a:t>containing</a:t>
            </a:r>
            <a:r>
              <a:rPr lang="en-US" sz="1600" dirty="0">
                <a:solidFill>
                  <a:schemeClr val="tx1">
                    <a:lumMod val="75000"/>
                    <a:lumOff val="25000"/>
                  </a:schemeClr>
                </a:solidFill>
                <a:latin typeface="Segoe UI" panose="020B0502040204020203" pitchFamily="34" charset="0"/>
                <a:cs typeface="Segoe UI" panose="020B0502040204020203" pitchFamily="34" charset="0"/>
              </a:rPr>
              <a:t> paragraphs of text; you'll use these frequently when marking up regular text content.</a:t>
            </a:r>
          </a:p>
        </p:txBody>
      </p:sp>
      <p:pic>
        <p:nvPicPr>
          <p:cNvPr id="5" name="Picture 4">
            <a:extLst>
              <a:ext uri="{FF2B5EF4-FFF2-40B4-BE49-F238E27FC236}">
                <a16:creationId xmlns:a16="http://schemas.microsoft.com/office/drawing/2014/main" id="{6E961F8B-FA87-457F-8DA4-C367CD9ACD57}"/>
              </a:ext>
            </a:extLst>
          </p:cNvPr>
          <p:cNvPicPr>
            <a:picLocks noChangeAspect="1"/>
          </p:cNvPicPr>
          <p:nvPr/>
        </p:nvPicPr>
        <p:blipFill>
          <a:blip r:embed="rId2"/>
          <a:stretch>
            <a:fillRect/>
          </a:stretch>
        </p:blipFill>
        <p:spPr>
          <a:xfrm>
            <a:off x="985072" y="2976562"/>
            <a:ext cx="4305300" cy="904875"/>
          </a:xfrm>
          <a:prstGeom prst="rect">
            <a:avLst/>
          </a:prstGeom>
        </p:spPr>
      </p:pic>
      <p:sp>
        <p:nvSpPr>
          <p:cNvPr id="6" name="Title 1">
            <a:extLst>
              <a:ext uri="{FF2B5EF4-FFF2-40B4-BE49-F238E27FC236}">
                <a16:creationId xmlns:a16="http://schemas.microsoft.com/office/drawing/2014/main" id="{D94D6194-F134-4591-897A-331B21725697}"/>
              </a:ext>
            </a:extLst>
          </p:cNvPr>
          <p:cNvSpPr txBox="1">
            <a:spLocks/>
          </p:cNvSpPr>
          <p:nvPr/>
        </p:nvSpPr>
        <p:spPr>
          <a:xfrm>
            <a:off x="985072" y="464303"/>
            <a:ext cx="842406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HTML</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Paragraph</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ubtitle 2">
            <a:extLst>
              <a:ext uri="{FF2B5EF4-FFF2-40B4-BE49-F238E27FC236}">
                <a16:creationId xmlns:a16="http://schemas.microsoft.com/office/drawing/2014/main" id="{1E63F180-F376-4622-B6EA-A1ACA82E8FAF}"/>
              </a:ext>
            </a:extLst>
          </p:cNvPr>
          <p:cNvSpPr txBox="1">
            <a:spLocks/>
          </p:cNvSpPr>
          <p:nvPr/>
        </p:nvSpPr>
        <p:spPr>
          <a:xfrm>
            <a:off x="985070" y="4795598"/>
            <a:ext cx="9748031" cy="655291"/>
          </a:xfrm>
          <a:prstGeom prst="rect">
            <a:avLst/>
          </a:prstGeom>
          <a:ln>
            <a:no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A paragraph always starts on a new line, and browsers automatically add some white space (a margin) before and after a paragraph.</a:t>
            </a:r>
          </a:p>
        </p:txBody>
      </p:sp>
    </p:spTree>
    <p:extLst>
      <p:ext uri="{BB962C8B-B14F-4D97-AF65-F5344CB8AC3E}">
        <p14:creationId xmlns:p14="http://schemas.microsoft.com/office/powerpoint/2010/main" val="123545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8833</TotalTime>
  <Words>2645</Words>
  <Application>Microsoft Office PowerPoint</Application>
  <PresentationFormat>Widescreen</PresentationFormat>
  <Paragraphs>210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Segoe UI</vt:lpstr>
      <vt:lpstr>Trebuchet MS</vt:lpstr>
      <vt:lpstr>Wingdings</vt:lpstr>
      <vt:lpstr>Wingdings 3</vt:lpstr>
      <vt:lpstr>Facet</vt:lpstr>
      <vt:lpstr>HTML</vt:lpstr>
      <vt:lpstr>HTML | What is?</vt:lpstr>
      <vt:lpstr>HTML | Page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135</cp:revision>
  <dcterms:created xsi:type="dcterms:W3CDTF">2022-01-28T08:52:25Z</dcterms:created>
  <dcterms:modified xsi:type="dcterms:W3CDTF">2022-02-09T12:11:49Z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