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4"/>
  </p:sldMasterIdLst>
  <p:notesMasterIdLst>
    <p:notesMasterId r:id="rId32"/>
  </p:notesMasterIdLst>
  <p:sldIdLst>
    <p:sldId id="333" r:id="rId5"/>
    <p:sldId id="324" r:id="rId6"/>
    <p:sldId id="326" r:id="rId7"/>
    <p:sldId id="334" r:id="rId8"/>
    <p:sldId id="341" r:id="rId9"/>
    <p:sldId id="342" r:id="rId10"/>
    <p:sldId id="343" r:id="rId11"/>
    <p:sldId id="344" r:id="rId12"/>
    <p:sldId id="335" r:id="rId13"/>
    <p:sldId id="336" r:id="rId14"/>
    <p:sldId id="337" r:id="rId15"/>
    <p:sldId id="338" r:id="rId16"/>
    <p:sldId id="339" r:id="rId17"/>
    <p:sldId id="340" r:id="rId18"/>
    <p:sldId id="355" r:id="rId19"/>
    <p:sldId id="328" r:id="rId20"/>
    <p:sldId id="346" r:id="rId21"/>
    <p:sldId id="347" r:id="rId22"/>
    <p:sldId id="348" r:id="rId23"/>
    <p:sldId id="349" r:id="rId24"/>
    <p:sldId id="350" r:id="rId25"/>
    <p:sldId id="351" r:id="rId26"/>
    <p:sldId id="352" r:id="rId27"/>
    <p:sldId id="353" r:id="rId28"/>
    <p:sldId id="354" r:id="rId29"/>
    <p:sldId id="331" r:id="rId30"/>
    <p:sldId id="35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1129642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20600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406762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74707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803890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249435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3314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73583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194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74959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346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925079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248422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960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2781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25900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2/24/2022</a:t>
            </a:fld>
            <a:endParaRPr lang="en-US" dirty="0"/>
          </a:p>
        </p:txBody>
      </p:sp>
    </p:spTree>
    <p:extLst>
      <p:ext uri="{BB962C8B-B14F-4D97-AF65-F5344CB8AC3E}">
        <p14:creationId xmlns:p14="http://schemas.microsoft.com/office/powerpoint/2010/main" val="376193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1112154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684620" y="2325950"/>
            <a:ext cx="5728234" cy="1528549"/>
          </a:xfrm>
        </p:spPr>
        <p:txBody>
          <a:bodyPr/>
          <a:lstStyle/>
          <a:p>
            <a:pPr algn="l"/>
            <a:r>
              <a:rPr lang="en-US" sz="9600" b="1" dirty="0">
                <a:solidFill>
                  <a:schemeClr val="tx1">
                    <a:lumMod val="75000"/>
                    <a:lumOff val="25000"/>
                  </a:schemeClr>
                </a:solidFill>
                <a:latin typeface="Segoe UI" panose="020B0502040204020203" pitchFamily="34" charset="0"/>
                <a:cs typeface="Segoe UI" panose="020B0502040204020203" pitchFamily="34" charset="0"/>
              </a:rPr>
              <a:t>CSS</a:t>
            </a:r>
          </a:p>
        </p:txBody>
      </p:sp>
    </p:spTree>
    <p:extLst>
      <p:ext uri="{BB962C8B-B14F-4D97-AF65-F5344CB8AC3E}">
        <p14:creationId xmlns:p14="http://schemas.microsoft.com/office/powerpoint/2010/main" val="7194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Element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t>The element selector selects HTML elements based on the element name.</a:t>
            </a:r>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A7C10E1-4073-44E0-BD49-490361AC06B7}"/>
              </a:ext>
            </a:extLst>
          </p:cNvPr>
          <p:cNvPicPr>
            <a:picLocks noChangeAspect="1"/>
          </p:cNvPicPr>
          <p:nvPr/>
        </p:nvPicPr>
        <p:blipFill>
          <a:blip r:embed="rId2"/>
          <a:stretch>
            <a:fillRect/>
          </a:stretch>
        </p:blipFill>
        <p:spPr>
          <a:xfrm>
            <a:off x="985071" y="2640968"/>
            <a:ext cx="2562225" cy="1114425"/>
          </a:xfrm>
          <a:prstGeom prst="rect">
            <a:avLst/>
          </a:prstGeom>
          <a:ln w="57150">
            <a:solidFill>
              <a:srgbClr val="0070C0"/>
            </a:solidFill>
          </a:ln>
        </p:spPr>
      </p:pic>
    </p:spTree>
    <p:extLst>
      <p:ext uri="{BB962C8B-B14F-4D97-AF65-F5344CB8AC3E}">
        <p14:creationId xmlns:p14="http://schemas.microsoft.com/office/powerpoint/2010/main" val="90327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Id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2031325"/>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id selector uses the id attribute of an HTML element to select a specific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id of an element is unique within a page, so the id selector is used to select one unique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an element with a specific id, write a hash (#) character, followed by the id of the element.</a:t>
            </a:r>
          </a:p>
        </p:txBody>
      </p:sp>
      <p:pic>
        <p:nvPicPr>
          <p:cNvPr id="5" name="Picture 4">
            <a:extLst>
              <a:ext uri="{FF2B5EF4-FFF2-40B4-BE49-F238E27FC236}">
                <a16:creationId xmlns:a16="http://schemas.microsoft.com/office/drawing/2014/main" id="{09DE7DA0-7931-4524-A43A-6F07218B6883}"/>
              </a:ext>
            </a:extLst>
          </p:cNvPr>
          <p:cNvPicPr>
            <a:picLocks noChangeAspect="1"/>
          </p:cNvPicPr>
          <p:nvPr/>
        </p:nvPicPr>
        <p:blipFill>
          <a:blip r:embed="rId2"/>
          <a:stretch>
            <a:fillRect/>
          </a:stretch>
        </p:blipFill>
        <p:spPr>
          <a:xfrm>
            <a:off x="985071" y="4024859"/>
            <a:ext cx="2362200" cy="1200150"/>
          </a:xfrm>
          <a:prstGeom prst="rect">
            <a:avLst/>
          </a:prstGeom>
          <a:ln w="57150">
            <a:solidFill>
              <a:srgbClr val="0070C0"/>
            </a:solidFill>
          </a:ln>
        </p:spPr>
      </p:pic>
    </p:spTree>
    <p:extLst>
      <p:ext uri="{BB962C8B-B14F-4D97-AF65-F5344CB8AC3E}">
        <p14:creationId xmlns:p14="http://schemas.microsoft.com/office/powerpoint/2010/main" val="981652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Class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1200329"/>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class selector selects HTML elements with a specific class attribute.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select elements with a specific class, write a period (.) character, followed by the class name.</a:t>
            </a:r>
          </a:p>
        </p:txBody>
      </p:sp>
      <p:pic>
        <p:nvPicPr>
          <p:cNvPr id="6" name="Picture 5">
            <a:extLst>
              <a:ext uri="{FF2B5EF4-FFF2-40B4-BE49-F238E27FC236}">
                <a16:creationId xmlns:a16="http://schemas.microsoft.com/office/drawing/2014/main" id="{8A7562AA-6EFD-41E6-A325-5975BD909756}"/>
              </a:ext>
            </a:extLst>
          </p:cNvPr>
          <p:cNvPicPr>
            <a:picLocks noChangeAspect="1"/>
          </p:cNvPicPr>
          <p:nvPr/>
        </p:nvPicPr>
        <p:blipFill>
          <a:blip r:embed="rId2"/>
          <a:stretch>
            <a:fillRect/>
          </a:stretch>
        </p:blipFill>
        <p:spPr>
          <a:xfrm>
            <a:off x="1154321" y="3050867"/>
            <a:ext cx="2390775" cy="1200150"/>
          </a:xfrm>
          <a:prstGeom prst="rect">
            <a:avLst/>
          </a:prstGeom>
          <a:ln w="57150">
            <a:solidFill>
              <a:srgbClr val="0070C0"/>
            </a:solidFill>
          </a:ln>
        </p:spPr>
      </p:pic>
      <p:sp>
        <p:nvSpPr>
          <p:cNvPr id="7" name="TextBox 6">
            <a:extLst>
              <a:ext uri="{FF2B5EF4-FFF2-40B4-BE49-F238E27FC236}">
                <a16:creationId xmlns:a16="http://schemas.microsoft.com/office/drawing/2014/main" id="{B6C1E64A-7592-4B02-83A9-C0CD9BF1AB1A}"/>
              </a:ext>
            </a:extLst>
          </p:cNvPr>
          <p:cNvSpPr txBox="1"/>
          <p:nvPr/>
        </p:nvSpPr>
        <p:spPr>
          <a:xfrm>
            <a:off x="985071" y="4688240"/>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You can also specify that only specific HTML elements should be affected by a class.</a:t>
            </a:r>
          </a:p>
        </p:txBody>
      </p:sp>
      <p:pic>
        <p:nvPicPr>
          <p:cNvPr id="9" name="Picture 8">
            <a:extLst>
              <a:ext uri="{FF2B5EF4-FFF2-40B4-BE49-F238E27FC236}">
                <a16:creationId xmlns:a16="http://schemas.microsoft.com/office/drawing/2014/main" id="{D06D2E68-AC24-41CF-BF8B-D80D6E5375D4}"/>
              </a:ext>
            </a:extLst>
          </p:cNvPr>
          <p:cNvPicPr>
            <a:picLocks noChangeAspect="1"/>
          </p:cNvPicPr>
          <p:nvPr/>
        </p:nvPicPr>
        <p:blipFill>
          <a:blip r:embed="rId3"/>
          <a:stretch>
            <a:fillRect/>
          </a:stretch>
        </p:blipFill>
        <p:spPr>
          <a:xfrm>
            <a:off x="1154321" y="5262801"/>
            <a:ext cx="2324100" cy="1219200"/>
          </a:xfrm>
          <a:prstGeom prst="rect">
            <a:avLst/>
          </a:prstGeom>
          <a:ln w="57150">
            <a:solidFill>
              <a:srgbClr val="0070C0"/>
            </a:solidFill>
          </a:ln>
        </p:spPr>
      </p:pic>
    </p:spTree>
    <p:extLst>
      <p:ext uri="{BB962C8B-B14F-4D97-AF65-F5344CB8AC3E}">
        <p14:creationId xmlns:p14="http://schemas.microsoft.com/office/powerpoint/2010/main" val="965597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Universal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5" name="Picture 4">
            <a:extLst>
              <a:ext uri="{FF2B5EF4-FFF2-40B4-BE49-F238E27FC236}">
                <a16:creationId xmlns:a16="http://schemas.microsoft.com/office/drawing/2014/main" id="{463396F4-5DE3-4066-ABB4-FF9CAF75FEB9}"/>
              </a:ext>
            </a:extLst>
          </p:cNvPr>
          <p:cNvPicPr>
            <a:picLocks noChangeAspect="1"/>
          </p:cNvPicPr>
          <p:nvPr/>
        </p:nvPicPr>
        <p:blipFill>
          <a:blip r:embed="rId2"/>
          <a:stretch>
            <a:fillRect/>
          </a:stretch>
        </p:blipFill>
        <p:spPr>
          <a:xfrm>
            <a:off x="1154321" y="2466235"/>
            <a:ext cx="2257425" cy="1162050"/>
          </a:xfrm>
          <a:prstGeom prst="rect">
            <a:avLst/>
          </a:prstGeom>
          <a:ln w="57150">
            <a:solidFill>
              <a:srgbClr val="0070C0"/>
            </a:solidFill>
          </a:ln>
        </p:spPr>
      </p:pic>
    </p:spTree>
    <p:extLst>
      <p:ext uri="{BB962C8B-B14F-4D97-AF65-F5344CB8AC3E}">
        <p14:creationId xmlns:p14="http://schemas.microsoft.com/office/powerpoint/2010/main" val="3997257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Grouping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 universal selector (*) selects all HTML elements on the page.</a:t>
            </a:r>
          </a:p>
        </p:txBody>
      </p:sp>
      <p:pic>
        <p:nvPicPr>
          <p:cNvPr id="6" name="Picture 5">
            <a:extLst>
              <a:ext uri="{FF2B5EF4-FFF2-40B4-BE49-F238E27FC236}">
                <a16:creationId xmlns:a16="http://schemas.microsoft.com/office/drawing/2014/main" id="{0DC141A4-7AE0-4F6A-9A2B-4951A9F63521}"/>
              </a:ext>
            </a:extLst>
          </p:cNvPr>
          <p:cNvPicPr>
            <a:picLocks noChangeAspect="1"/>
          </p:cNvPicPr>
          <p:nvPr/>
        </p:nvPicPr>
        <p:blipFill>
          <a:blip r:embed="rId2"/>
          <a:stretch>
            <a:fillRect/>
          </a:stretch>
        </p:blipFill>
        <p:spPr>
          <a:xfrm>
            <a:off x="985071" y="2362866"/>
            <a:ext cx="2266950" cy="1190625"/>
          </a:xfrm>
          <a:prstGeom prst="rect">
            <a:avLst/>
          </a:prstGeom>
          <a:ln w="57150">
            <a:solidFill>
              <a:srgbClr val="0070C0"/>
            </a:solidFill>
          </a:ln>
        </p:spPr>
      </p:pic>
    </p:spTree>
    <p:extLst>
      <p:ext uri="{BB962C8B-B14F-4D97-AF65-F5344CB8AC3E}">
        <p14:creationId xmlns:p14="http://schemas.microsoft.com/office/powerpoint/2010/main" val="3833976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Advanced selectors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https://www.webdevelopmentinstitute.com/blog/css-advanced-selectors</a:t>
            </a:r>
          </a:p>
        </p:txBody>
      </p:sp>
    </p:spTree>
    <p:extLst>
      <p:ext uri="{BB962C8B-B14F-4D97-AF65-F5344CB8AC3E}">
        <p14:creationId xmlns:p14="http://schemas.microsoft.com/office/powerpoint/2010/main" val="322104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8859916" cy="3986073"/>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The position property specifies the type of positioning method used for an element.</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There are </a:t>
            </a:r>
            <a:r>
              <a:rPr lang="en-US" b="1" dirty="0">
                <a:solidFill>
                  <a:schemeClr val="tx1"/>
                </a:solidFill>
                <a:latin typeface="Segoe UI" panose="020B0502040204020203" pitchFamily="34" charset="0"/>
                <a:cs typeface="Segoe UI" panose="020B0502040204020203" pitchFamily="34" charset="0"/>
              </a:rPr>
              <a:t>five </a:t>
            </a:r>
            <a:r>
              <a:rPr lang="en-US" dirty="0">
                <a:solidFill>
                  <a:schemeClr val="tx1"/>
                </a:solidFill>
                <a:latin typeface="Segoe UI" panose="020B0502040204020203" pitchFamily="34" charset="0"/>
                <a:cs typeface="Segoe UI" panose="020B0502040204020203" pitchFamily="34" charset="0"/>
              </a:rPr>
              <a:t>different position values:</a:t>
            </a:r>
          </a:p>
          <a:p>
            <a:pPr marL="342900" indent="-342900" algn="l">
              <a:buFont typeface="+mj-lt"/>
              <a:buAutoNum type="arabicPeriod"/>
            </a:pPr>
            <a:r>
              <a:rPr lang="en-US" dirty="0">
                <a:solidFill>
                  <a:schemeClr val="tx1"/>
                </a:solidFill>
                <a:latin typeface="Segoe UI" panose="020B0502040204020203" pitchFamily="34" charset="0"/>
                <a:cs typeface="Segoe UI" panose="020B0502040204020203" pitchFamily="34" charset="0"/>
              </a:rPr>
              <a:t>Static</a:t>
            </a:r>
          </a:p>
          <a:p>
            <a:pPr marL="342900" indent="-342900" algn="l">
              <a:buFont typeface="+mj-lt"/>
              <a:buAutoNum type="arabicPeriod"/>
            </a:pPr>
            <a:r>
              <a:rPr lang="en-US" dirty="0">
                <a:solidFill>
                  <a:schemeClr val="tx1"/>
                </a:solidFill>
                <a:latin typeface="Segoe UI" panose="020B0502040204020203" pitchFamily="34" charset="0"/>
                <a:cs typeface="Segoe UI" panose="020B0502040204020203" pitchFamily="34" charset="0"/>
              </a:rPr>
              <a:t>Relative</a:t>
            </a:r>
          </a:p>
          <a:p>
            <a:pPr marL="342900" indent="-342900" algn="l">
              <a:buFont typeface="+mj-lt"/>
              <a:buAutoNum type="arabicPeriod"/>
            </a:pPr>
            <a:r>
              <a:rPr lang="en-US" dirty="0">
                <a:solidFill>
                  <a:schemeClr val="tx1"/>
                </a:solidFill>
                <a:latin typeface="Segoe UI" panose="020B0502040204020203" pitchFamily="34" charset="0"/>
                <a:cs typeface="Segoe UI" panose="020B0502040204020203" pitchFamily="34" charset="0"/>
              </a:rPr>
              <a:t>Fixed</a:t>
            </a:r>
          </a:p>
          <a:p>
            <a:pPr marL="342900" indent="-342900" algn="l">
              <a:buFont typeface="+mj-lt"/>
              <a:buAutoNum type="arabicPeriod"/>
            </a:pPr>
            <a:r>
              <a:rPr lang="en-US" dirty="0">
                <a:solidFill>
                  <a:schemeClr val="tx1"/>
                </a:solidFill>
                <a:latin typeface="Segoe UI" panose="020B0502040204020203" pitchFamily="34" charset="0"/>
                <a:cs typeface="Segoe UI" panose="020B0502040204020203" pitchFamily="34" charset="0"/>
              </a:rPr>
              <a:t>Absolute</a:t>
            </a:r>
          </a:p>
          <a:p>
            <a:pPr marL="342900" indent="-342900" algn="l">
              <a:buFont typeface="+mj-lt"/>
              <a:buAutoNum type="arabicPeriod"/>
            </a:pPr>
            <a:r>
              <a:rPr lang="en-US" dirty="0">
                <a:solidFill>
                  <a:schemeClr val="tx1"/>
                </a:solidFill>
                <a:latin typeface="Segoe UI" panose="020B0502040204020203" pitchFamily="34" charset="0"/>
                <a:cs typeface="Segoe UI" panose="020B0502040204020203" pitchFamily="34" charset="0"/>
              </a:rPr>
              <a:t>Sticky</a:t>
            </a:r>
          </a:p>
          <a:p>
            <a:pPr marL="342900" indent="-342900" algn="l">
              <a:buFont typeface="+mj-lt"/>
              <a:buAutoNum type="arabicPeriod"/>
            </a:pPr>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https://www.w3schools.com/css/css_positioning.asp</a:t>
            </a:r>
          </a:p>
          <a:p>
            <a:pPr algn="l"/>
            <a:endParaRPr lang="en-US" dirty="0">
              <a:solidFill>
                <a:schemeClr val="tx1"/>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property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7948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static</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5078542-4468-4513-88E5-F8AD0B089596}"/>
              </a:ext>
            </a:extLst>
          </p:cNvPr>
          <p:cNvPicPr>
            <a:picLocks noChangeAspect="1"/>
          </p:cNvPicPr>
          <p:nvPr/>
        </p:nvPicPr>
        <p:blipFill>
          <a:blip r:embed="rId2"/>
          <a:stretch>
            <a:fillRect/>
          </a:stretch>
        </p:blipFill>
        <p:spPr>
          <a:xfrm>
            <a:off x="1154321" y="1455938"/>
            <a:ext cx="8652968" cy="5285875"/>
          </a:xfrm>
          <a:prstGeom prst="rect">
            <a:avLst/>
          </a:prstGeom>
          <a:ln w="57150">
            <a:solidFill>
              <a:srgbClr val="0070C0"/>
            </a:solidFill>
          </a:ln>
        </p:spPr>
      </p:pic>
    </p:spTree>
    <p:extLst>
      <p:ext uri="{BB962C8B-B14F-4D97-AF65-F5344CB8AC3E}">
        <p14:creationId xmlns:p14="http://schemas.microsoft.com/office/powerpoint/2010/main" val="2141053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relative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433D36C-CB6F-47E3-AC3E-C1D2C79673C8}"/>
              </a:ext>
            </a:extLst>
          </p:cNvPr>
          <p:cNvPicPr>
            <a:picLocks noChangeAspect="1"/>
          </p:cNvPicPr>
          <p:nvPr/>
        </p:nvPicPr>
        <p:blipFill>
          <a:blip r:embed="rId2"/>
          <a:stretch>
            <a:fillRect/>
          </a:stretch>
        </p:blipFill>
        <p:spPr>
          <a:xfrm>
            <a:off x="1154321" y="1270432"/>
            <a:ext cx="8867775" cy="5524500"/>
          </a:xfrm>
          <a:prstGeom prst="rect">
            <a:avLst/>
          </a:prstGeom>
          <a:ln w="57150">
            <a:solidFill>
              <a:srgbClr val="0070C0"/>
            </a:solidFill>
          </a:ln>
        </p:spPr>
      </p:pic>
    </p:spTree>
    <p:extLst>
      <p:ext uri="{BB962C8B-B14F-4D97-AF65-F5344CB8AC3E}">
        <p14:creationId xmlns:p14="http://schemas.microsoft.com/office/powerpoint/2010/main" val="101053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fixed</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04616759-3B77-4C98-ABF1-74B1A1F5E566}"/>
              </a:ext>
            </a:extLst>
          </p:cNvPr>
          <p:cNvPicPr>
            <a:picLocks noChangeAspect="1"/>
          </p:cNvPicPr>
          <p:nvPr/>
        </p:nvPicPr>
        <p:blipFill>
          <a:blip r:embed="rId2"/>
          <a:stretch>
            <a:fillRect/>
          </a:stretch>
        </p:blipFill>
        <p:spPr>
          <a:xfrm>
            <a:off x="1154321" y="1460711"/>
            <a:ext cx="7403753" cy="5308648"/>
          </a:xfrm>
          <a:prstGeom prst="rect">
            <a:avLst/>
          </a:prstGeom>
          <a:ln w="57150">
            <a:solidFill>
              <a:srgbClr val="0070C0"/>
            </a:solidFill>
          </a:ln>
        </p:spPr>
      </p:pic>
    </p:spTree>
    <p:extLst>
      <p:ext uri="{BB962C8B-B14F-4D97-AF65-F5344CB8AC3E}">
        <p14:creationId xmlns:p14="http://schemas.microsoft.com/office/powerpoint/2010/main" val="1320260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2A0E09B-915B-4048-9CB6-EE2FECEBC847}"/>
              </a:ext>
            </a:extLst>
          </p:cNvPr>
          <p:cNvSpPr txBox="1">
            <a:spLocks/>
          </p:cNvSpPr>
          <p:nvPr/>
        </p:nvSpPr>
        <p:spPr>
          <a:xfrm>
            <a:off x="985072" y="464303"/>
            <a:ext cx="9264157"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solidFill>
                  <a:schemeClr val="tx1">
                    <a:lumMod val="75000"/>
                    <a:lumOff val="25000"/>
                  </a:schemeClr>
                </a:solidFill>
                <a:latin typeface="Segoe UI" panose="020B0502040204020203" pitchFamily="34" charset="0"/>
                <a:cs typeface="Segoe UI" panose="020B0502040204020203" pitchFamily="34" charset="0"/>
              </a:rPr>
              <a:t>CSS</a:t>
            </a:r>
            <a:r>
              <a:rPr lang="en-US" sz="4000" dirty="0">
                <a:solidFill>
                  <a:schemeClr val="tx1">
                    <a:lumMod val="75000"/>
                    <a:lumOff val="25000"/>
                  </a:schemeClr>
                </a:solidFill>
                <a:latin typeface="Segoe UI" panose="020B0502040204020203" pitchFamily="34" charset="0"/>
                <a:cs typeface="Segoe UI" panose="020B0502040204020203" pitchFamily="34" charset="0"/>
              </a:rPr>
              <a:t> | </a:t>
            </a:r>
            <a:r>
              <a:rPr lang="en-US" sz="3200" dirty="0">
                <a:solidFill>
                  <a:schemeClr val="tx1">
                    <a:lumMod val="75000"/>
                    <a:lumOff val="25000"/>
                  </a:schemeClr>
                </a:solidFill>
                <a:latin typeface="Segoe UI" panose="020B0502040204020203" pitchFamily="34" charset="0"/>
                <a:cs typeface="Segoe UI" panose="020B0502040204020203" pitchFamily="34" charset="0"/>
              </a:rPr>
              <a:t>What is?</a:t>
            </a:r>
            <a:endParaRPr lang="en-US" sz="12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27F2464A-820E-437C-8522-942525A25AE3}"/>
              </a:ext>
            </a:extLst>
          </p:cNvPr>
          <p:cNvSpPr txBox="1"/>
          <p:nvPr/>
        </p:nvSpPr>
        <p:spPr>
          <a:xfrm>
            <a:off x="985072" y="1669833"/>
            <a:ext cx="7688412" cy="2585323"/>
          </a:xfrm>
          <a:prstGeom prst="rect">
            <a:avLst/>
          </a:prstGeom>
          <a:noFill/>
        </p:spPr>
        <p:txBody>
          <a:bodyPr wrap="square">
            <a:spAutoFit/>
          </a:bodyPr>
          <a:lstStyle/>
          <a:p>
            <a:pPr marL="342900" indent="-342900">
              <a:buFont typeface="+mj-lt"/>
              <a:buAutoNum type="arabicPeriod"/>
            </a:pPr>
            <a:r>
              <a:rPr lang="en-US" dirty="0">
                <a:latin typeface="Segoe UI" panose="020B0502040204020203" pitchFamily="34" charset="0"/>
                <a:cs typeface="Segoe UI" panose="020B0502040204020203" pitchFamily="34" charset="0"/>
              </a:rPr>
              <a:t>CSS stands for Cascading Style Sheets</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describes how HTML elements are to be displayed on screen, paper, or in other media</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CSS saves a lot of work. It can control the layout of multiple web pages all at once</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stylesheets are stored in CSS files</a:t>
            </a:r>
          </a:p>
        </p:txBody>
      </p:sp>
    </p:spTree>
    <p:extLst>
      <p:ext uri="{BB962C8B-B14F-4D97-AF65-F5344CB8AC3E}">
        <p14:creationId xmlns:p14="http://schemas.microsoft.com/office/powerpoint/2010/main" val="1190220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absolute</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E696899-1389-4E73-9373-50F77010B439}"/>
              </a:ext>
            </a:extLst>
          </p:cNvPr>
          <p:cNvPicPr>
            <a:picLocks noChangeAspect="1"/>
          </p:cNvPicPr>
          <p:nvPr/>
        </p:nvPicPr>
        <p:blipFill>
          <a:blip r:embed="rId2"/>
          <a:stretch>
            <a:fillRect/>
          </a:stretch>
        </p:blipFill>
        <p:spPr>
          <a:xfrm>
            <a:off x="1154321" y="1597981"/>
            <a:ext cx="8333836" cy="5046816"/>
          </a:xfrm>
          <a:prstGeom prst="rect">
            <a:avLst/>
          </a:prstGeom>
          <a:ln w="57150">
            <a:solidFill>
              <a:srgbClr val="0070C0"/>
            </a:solidFill>
          </a:ln>
        </p:spPr>
      </p:pic>
    </p:spTree>
    <p:extLst>
      <p:ext uri="{BB962C8B-B14F-4D97-AF65-F5344CB8AC3E}">
        <p14:creationId xmlns:p14="http://schemas.microsoft.com/office/powerpoint/2010/main" val="126888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812550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Position sticky</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22E79301-E723-4F40-999C-D0C461D4CCA6}"/>
              </a:ext>
            </a:extLst>
          </p:cNvPr>
          <p:cNvPicPr>
            <a:picLocks noChangeAspect="1"/>
          </p:cNvPicPr>
          <p:nvPr/>
        </p:nvPicPr>
        <p:blipFill>
          <a:blip r:embed="rId2"/>
          <a:stretch>
            <a:fillRect/>
          </a:stretch>
        </p:blipFill>
        <p:spPr>
          <a:xfrm>
            <a:off x="1154321" y="1864403"/>
            <a:ext cx="10067925" cy="3981450"/>
          </a:xfrm>
          <a:prstGeom prst="rect">
            <a:avLst/>
          </a:prstGeom>
          <a:ln w="57150">
            <a:solidFill>
              <a:srgbClr val="0070C0"/>
            </a:solidFill>
          </a:ln>
        </p:spPr>
      </p:pic>
    </p:spTree>
    <p:extLst>
      <p:ext uri="{BB962C8B-B14F-4D97-AF65-F5344CB8AC3E}">
        <p14:creationId xmlns:p14="http://schemas.microsoft.com/office/powerpoint/2010/main" val="3014142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Unit</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0" y="1651248"/>
            <a:ext cx="9498883" cy="2414725"/>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CSS has several different units for expressing a length.</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Many CSS properties take "length" values, such as width, margin, padding, font-size, etc.</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Length is a number followed by a length unit, such as 10px, 2em, etc.</a:t>
            </a:r>
          </a:p>
        </p:txBody>
      </p:sp>
      <p:pic>
        <p:nvPicPr>
          <p:cNvPr id="3" name="Picture 2">
            <a:extLst>
              <a:ext uri="{FF2B5EF4-FFF2-40B4-BE49-F238E27FC236}">
                <a16:creationId xmlns:a16="http://schemas.microsoft.com/office/drawing/2014/main" id="{9F1F2880-DA4D-4002-A9D3-3A23BF69BCF1}"/>
              </a:ext>
            </a:extLst>
          </p:cNvPr>
          <p:cNvPicPr>
            <a:picLocks noChangeAspect="1"/>
          </p:cNvPicPr>
          <p:nvPr/>
        </p:nvPicPr>
        <p:blipFill>
          <a:blip r:embed="rId2"/>
          <a:stretch>
            <a:fillRect/>
          </a:stretch>
        </p:blipFill>
        <p:spPr>
          <a:xfrm>
            <a:off x="1154320" y="3946125"/>
            <a:ext cx="2657475" cy="2286000"/>
          </a:xfrm>
          <a:prstGeom prst="rect">
            <a:avLst/>
          </a:prstGeom>
          <a:ln w="57150">
            <a:solidFill>
              <a:srgbClr val="0070C0"/>
            </a:solidFill>
          </a:ln>
        </p:spPr>
      </p:pic>
      <p:sp>
        <p:nvSpPr>
          <p:cNvPr id="9" name="TextBox 8">
            <a:extLst>
              <a:ext uri="{FF2B5EF4-FFF2-40B4-BE49-F238E27FC236}">
                <a16:creationId xmlns:a16="http://schemas.microsoft.com/office/drawing/2014/main" id="{F0EBA322-C34D-44F8-8F78-450659DE6003}"/>
              </a:ext>
            </a:extLst>
          </p:cNvPr>
          <p:cNvSpPr txBox="1"/>
          <p:nvPr/>
        </p:nvSpPr>
        <p:spPr>
          <a:xfrm>
            <a:off x="4398885" y="6297335"/>
            <a:ext cx="6098958" cy="369332"/>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https://www.w3schools.com/css/css_units.asp</a:t>
            </a:r>
          </a:p>
        </p:txBody>
      </p:sp>
    </p:spTree>
    <p:extLst>
      <p:ext uri="{BB962C8B-B14F-4D97-AF65-F5344CB8AC3E}">
        <p14:creationId xmlns:p14="http://schemas.microsoft.com/office/powerpoint/2010/main" val="891178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Absolute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2" y="1464817"/>
            <a:ext cx="5068926" cy="314269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The absolute length units are fixed and a length expressed in any of these will appear as exactly that size.</a:t>
            </a:r>
          </a:p>
          <a:p>
            <a:pPr algn="l"/>
            <a:endParaRPr lang="en-US" dirty="0">
              <a:solidFill>
                <a:schemeClr val="tx1"/>
              </a:solidFill>
              <a:latin typeface="Segoe UI" panose="020B0502040204020203" pitchFamily="34" charset="0"/>
              <a:cs typeface="Segoe UI" panose="020B0502040204020203" pitchFamily="34" charset="0"/>
            </a:endParaRPr>
          </a:p>
          <a:p>
            <a:pPr algn="l"/>
            <a:r>
              <a:rPr lang="en-US" dirty="0">
                <a:solidFill>
                  <a:schemeClr val="tx1"/>
                </a:solidFill>
                <a:latin typeface="Segoe UI" panose="020B0502040204020203" pitchFamily="34" charset="0"/>
                <a:cs typeface="Segoe UI" panose="020B0502040204020203" pitchFamily="34" charset="0"/>
              </a:rPr>
              <a:t>Absolute length units are not recommended for use on screen, because screen sizes vary so much. However, they can be used if the output medium is known, such as for print layout.</a:t>
            </a:r>
          </a:p>
        </p:txBody>
      </p:sp>
      <p:pic>
        <p:nvPicPr>
          <p:cNvPr id="4" name="Picture 3">
            <a:extLst>
              <a:ext uri="{FF2B5EF4-FFF2-40B4-BE49-F238E27FC236}">
                <a16:creationId xmlns:a16="http://schemas.microsoft.com/office/drawing/2014/main" id="{A775F302-5357-4594-B8DA-39DAC70ECA6C}"/>
              </a:ext>
            </a:extLst>
          </p:cNvPr>
          <p:cNvPicPr>
            <a:picLocks noChangeAspect="1"/>
          </p:cNvPicPr>
          <p:nvPr/>
        </p:nvPicPr>
        <p:blipFill>
          <a:blip r:embed="rId2"/>
          <a:stretch>
            <a:fillRect/>
          </a:stretch>
        </p:blipFill>
        <p:spPr>
          <a:xfrm>
            <a:off x="6956563" y="2509884"/>
            <a:ext cx="4391025" cy="3629025"/>
          </a:xfrm>
          <a:prstGeom prst="rect">
            <a:avLst/>
          </a:prstGeom>
          <a:ln w="57150">
            <a:solidFill>
              <a:srgbClr val="0070C0"/>
            </a:solidFill>
          </a:ln>
        </p:spPr>
      </p:pic>
    </p:spTree>
    <p:extLst>
      <p:ext uri="{BB962C8B-B14F-4D97-AF65-F5344CB8AC3E}">
        <p14:creationId xmlns:p14="http://schemas.microsoft.com/office/powerpoint/2010/main" val="2107374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DD303D-6A5A-43C0-946C-E2A29CE022F1}"/>
              </a:ext>
            </a:extLst>
          </p:cNvPr>
          <p:cNvSpPr txBox="1">
            <a:spLocks/>
          </p:cNvSpPr>
          <p:nvPr/>
        </p:nvSpPr>
        <p:spPr>
          <a:xfrm>
            <a:off x="1154321" y="375999"/>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Relatives lengths</a:t>
            </a:r>
            <a:endParaRPr lang="en-US" sz="40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5" name="Subtitle 2">
            <a:extLst>
              <a:ext uri="{FF2B5EF4-FFF2-40B4-BE49-F238E27FC236}">
                <a16:creationId xmlns:a16="http://schemas.microsoft.com/office/drawing/2014/main" id="{D0ED5C53-0E83-43C5-837B-2B169AC2F0E1}"/>
              </a:ext>
            </a:extLst>
          </p:cNvPr>
          <p:cNvSpPr>
            <a:spLocks noGrp="1"/>
          </p:cNvSpPr>
          <p:nvPr>
            <p:ph type="subTitle" idx="1"/>
          </p:nvPr>
        </p:nvSpPr>
        <p:spPr>
          <a:xfrm>
            <a:off x="1154321" y="1464817"/>
            <a:ext cx="9907255" cy="1198484"/>
          </a:xfrm>
          <a:ln>
            <a:noFill/>
          </a:ln>
        </p:spPr>
        <p:txBody>
          <a:bodyPr>
            <a:normAutofit/>
          </a:bodyPr>
          <a:lstStyle/>
          <a:p>
            <a:pPr algn="l"/>
            <a:r>
              <a:rPr lang="en-US" dirty="0">
                <a:solidFill>
                  <a:schemeClr val="tx1"/>
                </a:solidFill>
                <a:latin typeface="Segoe UI" panose="020B0502040204020203" pitchFamily="34" charset="0"/>
                <a:cs typeface="Segoe UI" panose="020B0502040204020203" pitchFamily="34" charset="0"/>
              </a:rPr>
              <a:t>Relative length units specify a length relative to another length property. Relative length units scales better between different rendering mediums.</a:t>
            </a:r>
          </a:p>
        </p:txBody>
      </p:sp>
      <p:pic>
        <p:nvPicPr>
          <p:cNvPr id="3" name="Picture 2">
            <a:extLst>
              <a:ext uri="{FF2B5EF4-FFF2-40B4-BE49-F238E27FC236}">
                <a16:creationId xmlns:a16="http://schemas.microsoft.com/office/drawing/2014/main" id="{C4686397-59C9-4604-9CA4-58BD2E28F32D}"/>
              </a:ext>
            </a:extLst>
          </p:cNvPr>
          <p:cNvPicPr>
            <a:picLocks noChangeAspect="1"/>
          </p:cNvPicPr>
          <p:nvPr/>
        </p:nvPicPr>
        <p:blipFill>
          <a:blip r:embed="rId2"/>
          <a:stretch>
            <a:fillRect/>
          </a:stretch>
        </p:blipFill>
        <p:spPr>
          <a:xfrm>
            <a:off x="4146096" y="2460878"/>
            <a:ext cx="7566549" cy="4021123"/>
          </a:xfrm>
          <a:prstGeom prst="rect">
            <a:avLst/>
          </a:prstGeom>
          <a:ln w="57150">
            <a:solidFill>
              <a:srgbClr val="0070C0"/>
            </a:solidFill>
          </a:ln>
        </p:spPr>
      </p:pic>
      <p:sp>
        <p:nvSpPr>
          <p:cNvPr id="8" name="TextBox 7">
            <a:extLst>
              <a:ext uri="{FF2B5EF4-FFF2-40B4-BE49-F238E27FC236}">
                <a16:creationId xmlns:a16="http://schemas.microsoft.com/office/drawing/2014/main" id="{4C814098-E84D-4F31-A0AA-956594D48852}"/>
              </a:ext>
            </a:extLst>
          </p:cNvPr>
          <p:cNvSpPr txBox="1"/>
          <p:nvPr/>
        </p:nvSpPr>
        <p:spPr>
          <a:xfrm>
            <a:off x="479355" y="3924733"/>
            <a:ext cx="3138256" cy="1477328"/>
          </a:xfrm>
          <a:prstGeom prst="rect">
            <a:avLst/>
          </a:prstGeom>
          <a:noFill/>
          <a:ln w="57150">
            <a:solidFill>
              <a:srgbClr val="0070C0"/>
            </a:solidFill>
          </a:ln>
        </p:spPr>
        <p:txBody>
          <a:bodyPr wrap="square">
            <a:spAutoFit/>
          </a:bodyPr>
          <a:lstStyle/>
          <a:p>
            <a:r>
              <a:rPr lang="en-US" dirty="0"/>
              <a:t>CSS Viewport is defined as the visible area on a window screen which refers to the displays of the mobile devices. </a:t>
            </a:r>
          </a:p>
        </p:txBody>
      </p:sp>
    </p:spTree>
    <p:extLst>
      <p:ext uri="{BB962C8B-B14F-4D97-AF65-F5344CB8AC3E}">
        <p14:creationId xmlns:p14="http://schemas.microsoft.com/office/powerpoint/2010/main" val="2248063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a:t>FLEX</a:t>
            </a:r>
            <a:r>
              <a:rPr lang="en-US" sz="4000" b="1" dirty="0">
                <a:effectLst/>
              </a:rPr>
              <a:t>BOX</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3986073"/>
          </a:xfrm>
          <a:ln>
            <a:noFill/>
          </a:ln>
        </p:spPr>
        <p:txBody>
          <a:bodyPr>
            <a:normAutofit/>
          </a:bodyPr>
          <a:lstStyle/>
          <a:p>
            <a:pPr algn="l"/>
            <a:r>
              <a:rPr lang="en-US" dirty="0">
                <a:solidFill>
                  <a:schemeClr val="tx1"/>
                </a:solidFill>
              </a:rPr>
              <a:t>https://css-tricks.com/snippets/css/a-guide-to-flexbox/</a:t>
            </a:r>
          </a:p>
        </p:txBody>
      </p:sp>
    </p:spTree>
    <p:extLst>
      <p:ext uri="{BB962C8B-B14F-4D97-AF65-F5344CB8AC3E}">
        <p14:creationId xmlns:p14="http://schemas.microsoft.com/office/powerpoint/2010/main" val="539132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sz="4000" b="1" dirty="0" err="1"/>
              <a:t>Esercizio</a:t>
            </a:r>
            <a:endParaRPr lang="en-US" sz="1200" b="1" dirty="0">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393793" y="1882067"/>
            <a:ext cx="7880210" cy="443883"/>
          </a:xfrm>
          <a:ln>
            <a:noFill/>
          </a:ln>
        </p:spPr>
        <p:txBody>
          <a:bodyPr>
            <a:normAutofit/>
          </a:bodyPr>
          <a:lstStyle/>
          <a:p>
            <a:pPr algn="l"/>
            <a:r>
              <a:rPr lang="en-US" dirty="0" err="1">
                <a:solidFill>
                  <a:schemeClr val="tx1"/>
                </a:solidFill>
              </a:rPr>
              <a:t>Creare</a:t>
            </a:r>
            <a:r>
              <a:rPr lang="en-US" dirty="0">
                <a:solidFill>
                  <a:schemeClr val="tx1"/>
                </a:solidFill>
              </a:rPr>
              <a:t> un curriculum vitae</a:t>
            </a:r>
          </a:p>
          <a:p>
            <a:pPr algn="l"/>
            <a:endParaRPr lang="en-US" dirty="0">
              <a:solidFill>
                <a:schemeClr val="tx1"/>
              </a:solidFill>
            </a:endParaRPr>
          </a:p>
        </p:txBody>
      </p:sp>
    </p:spTree>
    <p:extLst>
      <p:ext uri="{BB962C8B-B14F-4D97-AF65-F5344CB8AC3E}">
        <p14:creationId xmlns:p14="http://schemas.microsoft.com/office/powerpoint/2010/main" val="57703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0594A4-3AA5-4C19-87EE-D1C886B8B86C}"/>
              </a:ext>
            </a:extLst>
          </p:cNvPr>
          <p:cNvPicPr>
            <a:picLocks noChangeAspect="1"/>
          </p:cNvPicPr>
          <p:nvPr/>
        </p:nvPicPr>
        <p:blipFill>
          <a:blip r:embed="rId2"/>
          <a:stretch>
            <a:fillRect/>
          </a:stretch>
        </p:blipFill>
        <p:spPr>
          <a:xfrm>
            <a:off x="8493063" y="1140780"/>
            <a:ext cx="3438941" cy="1941990"/>
          </a:xfrm>
          <a:prstGeom prst="rect">
            <a:avLst/>
          </a:prstGeom>
        </p:spPr>
      </p:pic>
      <p:sp>
        <p:nvSpPr>
          <p:cNvPr id="7" name="Rectangle 1">
            <a:extLst>
              <a:ext uri="{FF2B5EF4-FFF2-40B4-BE49-F238E27FC236}">
                <a16:creationId xmlns:a16="http://schemas.microsoft.com/office/drawing/2014/main" id="{55E017BE-0FE1-4671-B726-1479B62CE08C}"/>
              </a:ext>
            </a:extLst>
          </p:cNvPr>
          <p:cNvSpPr>
            <a:spLocks noGrp="1" noChangeArrowheads="1"/>
          </p:cNvSpPr>
          <p:nvPr>
            <p:ph type="subTitle" idx="1"/>
          </p:nvPr>
        </p:nvSpPr>
        <p:spPr bwMode="auto">
          <a:xfrm>
            <a:off x="581292" y="1605263"/>
            <a:ext cx="832301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the HTML element name at the start of the ruleset. It defines the element(s) to be styled (in this example, &lt;p&gt; elements). To style a different element, change the selector.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Declaration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single rule like color: red;. It specifies which of the element's properties you want to style.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These are ways in which you can style an HTML element. (In this example, color is a property of the &lt;p&gt; elements.) In CSS, you choose which properties you want to affect in the rule.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Property value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 the right of the property—after the colon—there is the property value. This chooses one out of many possible appearances for a given property. (For example, there are many color values in addition to 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3BB90BDD-4419-4929-90AF-FDCFB0E8A051}"/>
              </a:ext>
            </a:extLst>
          </p:cNvPr>
          <p:cNvPicPr>
            <a:picLocks noChangeAspect="1"/>
          </p:cNvPicPr>
          <p:nvPr/>
        </p:nvPicPr>
        <p:blipFill>
          <a:blip r:embed="rId3"/>
          <a:stretch>
            <a:fillRect/>
          </a:stretch>
        </p:blipFill>
        <p:spPr>
          <a:xfrm>
            <a:off x="8521845" y="4645226"/>
            <a:ext cx="3381375" cy="2038350"/>
          </a:xfrm>
          <a:prstGeom prst="rect">
            <a:avLst/>
          </a:prstGeom>
        </p:spPr>
      </p:pic>
      <p:sp>
        <p:nvSpPr>
          <p:cNvPr id="9" name="Title 1">
            <a:extLst>
              <a:ext uri="{FF2B5EF4-FFF2-40B4-BE49-F238E27FC236}">
                <a16:creationId xmlns:a16="http://schemas.microsoft.com/office/drawing/2014/main" id="{83B5BED6-79D8-4BE4-B7DC-C2F19211808A}"/>
              </a:ext>
            </a:extLst>
          </p:cNvPr>
          <p:cNvSpPr txBox="1">
            <a:spLocks/>
          </p:cNvSpPr>
          <p:nvPr/>
        </p:nvSpPr>
        <p:spPr>
          <a:xfrm>
            <a:off x="581292" y="402888"/>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Anatomy</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5240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Add to HTML page</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3"/>
            <a:ext cx="7688412"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There are three ways of inserting a style sheet:</a:t>
            </a:r>
          </a:p>
          <a:p>
            <a:endParaRPr lang="en-US" dirty="0">
              <a:latin typeface="Segoe UI" panose="020B0502040204020203" pitchFamily="34" charset="0"/>
              <a:cs typeface="Segoe UI" panose="020B0502040204020203" pitchFamily="34" charset="0"/>
            </a:endParaRPr>
          </a:p>
          <a:p>
            <a:pPr marL="342900" indent="-342900">
              <a:buFont typeface="+mj-lt"/>
              <a:buAutoNum type="arabicPeriod"/>
            </a:pPr>
            <a:r>
              <a:rPr lang="en-US" dirty="0">
                <a:latin typeface="Segoe UI" panose="020B0502040204020203" pitchFamily="34" charset="0"/>
                <a:cs typeface="Segoe UI" panose="020B0502040204020203" pitchFamily="34" charset="0"/>
              </a:rPr>
              <a:t>External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Internal CSS</a:t>
            </a:r>
          </a:p>
          <a:p>
            <a:pPr marL="342900" indent="-342900">
              <a:buFont typeface="+mj-lt"/>
              <a:buAutoNum type="arabicPeriod"/>
            </a:pPr>
            <a:r>
              <a:rPr lang="en-US" dirty="0">
                <a:latin typeface="Segoe UI" panose="020B0502040204020203" pitchFamily="34" charset="0"/>
                <a:cs typeface="Segoe UI" panose="020B0502040204020203" pitchFamily="34" charset="0"/>
              </a:rPr>
              <a:t>Inline CSS</a:t>
            </a:r>
          </a:p>
        </p:txBody>
      </p:sp>
    </p:spTree>
    <p:extLst>
      <p:ext uri="{BB962C8B-B14F-4D97-AF65-F5344CB8AC3E}">
        <p14:creationId xmlns:p14="http://schemas.microsoft.com/office/powerpoint/2010/main" val="1723498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Inline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1" y="1669833"/>
            <a:ext cx="9055573" cy="1477328"/>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An inline style may be used to apply a unique style for a single element.</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To use inline styles, add the style attribute to the relevant element.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The style attribute can contain any CSS property.</a:t>
            </a:r>
          </a:p>
        </p:txBody>
      </p:sp>
      <p:pic>
        <p:nvPicPr>
          <p:cNvPr id="5" name="Picture 4">
            <a:extLst>
              <a:ext uri="{FF2B5EF4-FFF2-40B4-BE49-F238E27FC236}">
                <a16:creationId xmlns:a16="http://schemas.microsoft.com/office/drawing/2014/main" id="{1127CB6F-12DA-4B84-A2D9-B4DA6A72DFEE}"/>
              </a:ext>
            </a:extLst>
          </p:cNvPr>
          <p:cNvPicPr>
            <a:picLocks noChangeAspect="1"/>
          </p:cNvPicPr>
          <p:nvPr/>
        </p:nvPicPr>
        <p:blipFill>
          <a:blip r:embed="rId2"/>
          <a:stretch>
            <a:fillRect/>
          </a:stretch>
        </p:blipFill>
        <p:spPr>
          <a:xfrm>
            <a:off x="985071" y="3629580"/>
            <a:ext cx="6524625" cy="2457450"/>
          </a:xfrm>
          <a:prstGeom prst="rect">
            <a:avLst/>
          </a:prstGeom>
          <a:ln w="57150">
            <a:solidFill>
              <a:srgbClr val="0070C0"/>
            </a:solidFill>
          </a:ln>
        </p:spPr>
      </p:pic>
    </p:spTree>
    <p:extLst>
      <p:ext uri="{BB962C8B-B14F-4D97-AF65-F5344CB8AC3E}">
        <p14:creationId xmlns:p14="http://schemas.microsoft.com/office/powerpoint/2010/main" val="236603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Internal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4412552" cy="1754326"/>
          </a:xfrm>
          <a:prstGeom prst="rect">
            <a:avLst/>
          </a:prstGeom>
          <a:noFill/>
        </p:spPr>
        <p:txBody>
          <a:bodyPr wrap="square">
            <a:spAutoFit/>
          </a:bodyPr>
          <a:lstStyle/>
          <a:p>
            <a:pPr algn="just"/>
            <a:r>
              <a:rPr lang="en-US" dirty="0">
                <a:latin typeface="Segoe UI" panose="020B0502040204020203" pitchFamily="34" charset="0"/>
                <a:cs typeface="Segoe UI" panose="020B0502040204020203" pitchFamily="34" charset="0"/>
              </a:rPr>
              <a:t>An internal style sheet may be used if one single HTML page has a unique style.</a:t>
            </a:r>
          </a:p>
          <a:p>
            <a:pPr algn="just"/>
            <a:endParaRPr lang="en-US" dirty="0">
              <a:latin typeface="Segoe UI" panose="020B0502040204020203" pitchFamily="34" charset="0"/>
              <a:cs typeface="Segoe UI" panose="020B0502040204020203" pitchFamily="34" charset="0"/>
            </a:endParaRPr>
          </a:p>
          <a:p>
            <a:pPr algn="just"/>
            <a:r>
              <a:rPr lang="en-US" dirty="0">
                <a:latin typeface="Segoe UI" panose="020B0502040204020203" pitchFamily="34" charset="0"/>
                <a:cs typeface="Segoe UI" panose="020B0502040204020203" pitchFamily="34" charset="0"/>
              </a:rPr>
              <a:t>The internal style is defined inside the &lt;style&gt; element, normally inside the head section.</a:t>
            </a:r>
          </a:p>
        </p:txBody>
      </p:sp>
      <p:pic>
        <p:nvPicPr>
          <p:cNvPr id="6" name="Picture 5">
            <a:extLst>
              <a:ext uri="{FF2B5EF4-FFF2-40B4-BE49-F238E27FC236}">
                <a16:creationId xmlns:a16="http://schemas.microsoft.com/office/drawing/2014/main" id="{BCA9D9E9-D5B6-46AA-978A-395BA154BB14}"/>
              </a:ext>
            </a:extLst>
          </p:cNvPr>
          <p:cNvPicPr>
            <a:picLocks noChangeAspect="1"/>
          </p:cNvPicPr>
          <p:nvPr/>
        </p:nvPicPr>
        <p:blipFill>
          <a:blip r:embed="rId2"/>
          <a:stretch>
            <a:fillRect/>
          </a:stretch>
        </p:blipFill>
        <p:spPr>
          <a:xfrm>
            <a:off x="6492053" y="833676"/>
            <a:ext cx="4714875" cy="5648325"/>
          </a:xfrm>
          <a:prstGeom prst="rect">
            <a:avLst/>
          </a:prstGeom>
          <a:ln w="57150">
            <a:solidFill>
              <a:srgbClr val="0070C0"/>
            </a:solidFill>
          </a:ln>
        </p:spPr>
      </p:pic>
    </p:spTree>
    <p:extLst>
      <p:ext uri="{BB962C8B-B14F-4D97-AF65-F5344CB8AC3E}">
        <p14:creationId xmlns:p14="http://schemas.microsoft.com/office/powerpoint/2010/main" val="3084252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External CSS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1477328"/>
          </a:xfrm>
          <a:prstGeom prst="rect">
            <a:avLst/>
          </a:prstGeom>
          <a:noFill/>
        </p:spPr>
        <p:txBody>
          <a:bodyPr wrap="square">
            <a:spAutoFit/>
          </a:bodyPr>
          <a:lstStyle/>
          <a:p>
            <a:r>
              <a:rPr lang="en-US" dirty="0"/>
              <a:t>With an external style sheet, you can change the look of an entire website by changing just one file!</a:t>
            </a:r>
          </a:p>
          <a:p>
            <a:endParaRPr lang="en-US" dirty="0"/>
          </a:p>
          <a:p>
            <a:r>
              <a:rPr lang="en-US" dirty="0"/>
              <a:t>Each HTML page must include a reference to the external style sheet file inside the &lt;link&gt; element, inside the head section.</a:t>
            </a:r>
          </a:p>
        </p:txBody>
      </p:sp>
      <p:pic>
        <p:nvPicPr>
          <p:cNvPr id="5" name="Picture 4">
            <a:extLst>
              <a:ext uri="{FF2B5EF4-FFF2-40B4-BE49-F238E27FC236}">
                <a16:creationId xmlns:a16="http://schemas.microsoft.com/office/drawing/2014/main" id="{D7AA0BF8-DC5B-43F8-9EC5-FA78F9929355}"/>
              </a:ext>
            </a:extLst>
          </p:cNvPr>
          <p:cNvPicPr>
            <a:picLocks noChangeAspect="1"/>
          </p:cNvPicPr>
          <p:nvPr/>
        </p:nvPicPr>
        <p:blipFill>
          <a:blip r:embed="rId2"/>
          <a:stretch>
            <a:fillRect/>
          </a:stretch>
        </p:blipFill>
        <p:spPr>
          <a:xfrm>
            <a:off x="985072" y="3309429"/>
            <a:ext cx="4448175" cy="3257550"/>
          </a:xfrm>
          <a:prstGeom prst="rect">
            <a:avLst/>
          </a:prstGeom>
          <a:ln w="57150">
            <a:solidFill>
              <a:srgbClr val="0070C0"/>
            </a:solidFill>
          </a:ln>
        </p:spPr>
      </p:pic>
      <p:pic>
        <p:nvPicPr>
          <p:cNvPr id="8" name="Picture 7">
            <a:extLst>
              <a:ext uri="{FF2B5EF4-FFF2-40B4-BE49-F238E27FC236}">
                <a16:creationId xmlns:a16="http://schemas.microsoft.com/office/drawing/2014/main" id="{FE821AC8-07DC-4168-B0D9-820F36077C82}"/>
              </a:ext>
            </a:extLst>
          </p:cNvPr>
          <p:cNvPicPr>
            <a:picLocks noChangeAspect="1"/>
          </p:cNvPicPr>
          <p:nvPr/>
        </p:nvPicPr>
        <p:blipFill>
          <a:blip r:embed="rId3"/>
          <a:stretch>
            <a:fillRect/>
          </a:stretch>
        </p:blipFill>
        <p:spPr>
          <a:xfrm>
            <a:off x="6927865" y="3376851"/>
            <a:ext cx="3343275" cy="3105150"/>
          </a:xfrm>
          <a:prstGeom prst="rect">
            <a:avLst/>
          </a:prstGeom>
          <a:ln w="57150">
            <a:solidFill>
              <a:srgbClr val="FFC000"/>
            </a:solidFill>
          </a:ln>
        </p:spPr>
      </p:pic>
      <p:sp>
        <p:nvSpPr>
          <p:cNvPr id="9" name="Rectangle 8">
            <a:extLst>
              <a:ext uri="{FF2B5EF4-FFF2-40B4-BE49-F238E27FC236}">
                <a16:creationId xmlns:a16="http://schemas.microsoft.com/office/drawing/2014/main" id="{938A69E6-5790-4004-9C4A-029D05D87AEF}"/>
              </a:ext>
            </a:extLst>
          </p:cNvPr>
          <p:cNvSpPr/>
          <p:nvPr/>
        </p:nvSpPr>
        <p:spPr>
          <a:xfrm>
            <a:off x="1038686" y="4136994"/>
            <a:ext cx="4296792" cy="310719"/>
          </a:xfrm>
          <a:prstGeom prst="rect">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015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Multiple Style Sheets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AC04FAA3-8293-4D74-9E3A-A840C725DDC0}"/>
              </a:ext>
            </a:extLst>
          </p:cNvPr>
          <p:cNvSpPr txBox="1"/>
          <p:nvPr/>
        </p:nvSpPr>
        <p:spPr>
          <a:xfrm>
            <a:off x="985072" y="1669832"/>
            <a:ext cx="9943340" cy="646331"/>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If some properties have been defined for the same selector (element) in different style sheets, the value from the </a:t>
            </a:r>
            <a:r>
              <a:rPr lang="en-US" b="1" dirty="0">
                <a:latin typeface="Segoe UI" panose="020B0502040204020203" pitchFamily="34" charset="0"/>
                <a:cs typeface="Segoe UI" panose="020B0502040204020203" pitchFamily="34" charset="0"/>
              </a:rPr>
              <a:t>last read style sheet will be used</a:t>
            </a:r>
            <a:r>
              <a:rPr lang="en-US" dirty="0">
                <a:latin typeface="Segoe UI" panose="020B0502040204020203" pitchFamily="34" charset="0"/>
                <a:cs typeface="Segoe UI" panose="020B0502040204020203" pitchFamily="34" charset="0"/>
              </a:rPr>
              <a:t>. </a:t>
            </a:r>
          </a:p>
        </p:txBody>
      </p:sp>
      <p:sp>
        <p:nvSpPr>
          <p:cNvPr id="7" name="TextBox 6">
            <a:extLst>
              <a:ext uri="{FF2B5EF4-FFF2-40B4-BE49-F238E27FC236}">
                <a16:creationId xmlns:a16="http://schemas.microsoft.com/office/drawing/2014/main" id="{B820B2BC-2DCA-4E6D-981E-F3B012C25097}"/>
              </a:ext>
            </a:extLst>
          </p:cNvPr>
          <p:cNvSpPr txBox="1"/>
          <p:nvPr/>
        </p:nvSpPr>
        <p:spPr>
          <a:xfrm>
            <a:off x="985072" y="2708519"/>
            <a:ext cx="9943340" cy="341632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What style will be used when there is more than one style specified for an HTML element?</a:t>
            </a:r>
          </a:p>
          <a:p>
            <a:endParaRPr lang="en-US" dirty="0">
              <a:latin typeface="Segoe UI" panose="020B0502040204020203" pitchFamily="34" charset="0"/>
              <a:cs typeface="Segoe UI" panose="020B0502040204020203" pitchFamily="34" charset="0"/>
            </a:endParaRPr>
          </a:p>
          <a:p>
            <a:r>
              <a:rPr lang="en-US" dirty="0"/>
              <a:t>All the styles in a page will "cascade" into a new "virtual" style sheet by the following rules, where number one has the highest priority:</a:t>
            </a:r>
          </a:p>
          <a:p>
            <a:endParaRPr lang="en-US" dirty="0"/>
          </a:p>
          <a:p>
            <a:pPr marL="342900" indent="-342900">
              <a:buFont typeface="+mj-lt"/>
              <a:buAutoNum type="arabicPeriod"/>
            </a:pPr>
            <a:r>
              <a:rPr lang="en-US" dirty="0"/>
              <a:t>Inline style (inside an HTML element)</a:t>
            </a:r>
          </a:p>
          <a:p>
            <a:pPr marL="342900" indent="-342900">
              <a:buFont typeface="+mj-lt"/>
              <a:buAutoNum type="arabicPeriod"/>
            </a:pPr>
            <a:r>
              <a:rPr lang="en-US" dirty="0"/>
              <a:t>External and internal style sheets (in the head section)</a:t>
            </a:r>
          </a:p>
          <a:p>
            <a:pPr marL="342900" indent="-342900">
              <a:buFont typeface="+mj-lt"/>
              <a:buAutoNum type="arabicPeriod"/>
            </a:pPr>
            <a:r>
              <a:rPr lang="en-US" dirty="0"/>
              <a:t>Browser default</a:t>
            </a:r>
          </a:p>
          <a:p>
            <a:endParaRPr lang="en-US" dirty="0"/>
          </a:p>
          <a:p>
            <a:r>
              <a:rPr lang="en-US" dirty="0"/>
              <a:t>So, </a:t>
            </a:r>
            <a:r>
              <a:rPr lang="en-US" b="1" dirty="0"/>
              <a:t>an inline style has the highest priority</a:t>
            </a:r>
            <a:r>
              <a:rPr lang="en-US" dirty="0"/>
              <a:t>, and will override external and internal styles and browser defaults.</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2153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154321" y="375999"/>
            <a:ext cx="7766936" cy="970133"/>
          </a:xfrm>
        </p:spPr>
        <p:txBody>
          <a:bodyPr/>
          <a:lstStyle/>
          <a:p>
            <a:pPr algn="l"/>
            <a:r>
              <a:rPr lang="en-US" sz="4800" b="1" dirty="0">
                <a:solidFill>
                  <a:schemeClr val="tx1">
                    <a:lumMod val="75000"/>
                    <a:lumOff val="25000"/>
                  </a:schemeClr>
                </a:solidFill>
                <a:latin typeface="Segoe UI" panose="020B0502040204020203" pitchFamily="34" charset="0"/>
                <a:cs typeface="Segoe UI" panose="020B0502040204020203" pitchFamily="34" charset="0"/>
              </a:rPr>
              <a:t>CSS</a:t>
            </a:r>
            <a:r>
              <a:rPr lang="en-US" sz="4800" dirty="0">
                <a:solidFill>
                  <a:schemeClr val="tx1">
                    <a:lumMod val="75000"/>
                    <a:lumOff val="25000"/>
                  </a:schemeClr>
                </a:solidFill>
                <a:latin typeface="Segoe UI" panose="020B0502040204020203" pitchFamily="34" charset="0"/>
                <a:cs typeface="Segoe UI" panose="020B0502040204020203" pitchFamily="34" charset="0"/>
              </a:rPr>
              <a:t> | </a:t>
            </a:r>
            <a:r>
              <a:rPr lang="en-US" sz="4000" dirty="0">
                <a:solidFill>
                  <a:schemeClr val="tx1">
                    <a:lumMod val="75000"/>
                    <a:lumOff val="25000"/>
                  </a:schemeClr>
                </a:solidFill>
                <a:latin typeface="Segoe UI" panose="020B0502040204020203" pitchFamily="34" charset="0"/>
                <a:cs typeface="Segoe UI" panose="020B0502040204020203" pitchFamily="34" charset="0"/>
              </a:rPr>
              <a:t>Selectors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234606F4-9E49-4AA8-B6CB-7A20F8DAF2EB}"/>
              </a:ext>
            </a:extLst>
          </p:cNvPr>
          <p:cNvSpPr txBox="1"/>
          <p:nvPr/>
        </p:nvSpPr>
        <p:spPr>
          <a:xfrm>
            <a:off x="985071" y="1669833"/>
            <a:ext cx="9579355" cy="923330"/>
          </a:xfrm>
          <a:prstGeom prst="rect">
            <a:avLst/>
          </a:prstGeom>
          <a:noFill/>
        </p:spPr>
        <p:txBody>
          <a:bodyPr wrap="square">
            <a:spAutoFit/>
          </a:bodyPr>
          <a:lstStyle/>
          <a:p>
            <a:r>
              <a:rPr lang="en-US" dirty="0">
                <a:latin typeface="Segoe UI" panose="020B0502040204020203" pitchFamily="34" charset="0"/>
                <a:cs typeface="Segoe UI" panose="020B0502040204020203" pitchFamily="34" charset="0"/>
              </a:rPr>
              <a:t>CSS selectors are used to "find" (or select) the HTML elements you want to style.</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We can divide CSS selectors into </a:t>
            </a:r>
            <a:r>
              <a:rPr lang="en-US" b="1" dirty="0">
                <a:latin typeface="Segoe UI" panose="020B0502040204020203" pitchFamily="34" charset="0"/>
                <a:cs typeface="Segoe UI" panose="020B0502040204020203" pitchFamily="34" charset="0"/>
              </a:rPr>
              <a:t>FIVE</a:t>
            </a:r>
            <a:r>
              <a:rPr lang="en-US" dirty="0">
                <a:latin typeface="Segoe UI" panose="020B0502040204020203" pitchFamily="34" charset="0"/>
                <a:cs typeface="Segoe UI" panose="020B0502040204020203" pitchFamily="34" charset="0"/>
              </a:rPr>
              <a:t> categories:</a:t>
            </a:r>
          </a:p>
        </p:txBody>
      </p:sp>
      <p:graphicFrame>
        <p:nvGraphicFramePr>
          <p:cNvPr id="3" name="Table 4">
            <a:extLst>
              <a:ext uri="{FF2B5EF4-FFF2-40B4-BE49-F238E27FC236}">
                <a16:creationId xmlns:a16="http://schemas.microsoft.com/office/drawing/2014/main" id="{AACBC852-5490-4C83-A469-2B9C2153FC17}"/>
              </a:ext>
            </a:extLst>
          </p:cNvPr>
          <p:cNvGraphicFramePr>
            <a:graphicFrameLocks noGrp="1"/>
          </p:cNvGraphicFramePr>
          <p:nvPr>
            <p:extLst>
              <p:ext uri="{D42A27DB-BD31-4B8C-83A1-F6EECF244321}">
                <p14:modId xmlns:p14="http://schemas.microsoft.com/office/powerpoint/2010/main" val="4069032207"/>
              </p:ext>
            </p:extLst>
          </p:nvPr>
        </p:nvGraphicFramePr>
        <p:xfrm>
          <a:off x="985070" y="2916864"/>
          <a:ext cx="10289571" cy="2494280"/>
        </p:xfrm>
        <a:graphic>
          <a:graphicData uri="http://schemas.openxmlformats.org/drawingml/2006/table">
            <a:tbl>
              <a:tblPr firstRow="1" bandRow="1">
                <a:tableStyleId>{21E4AEA4-8DFA-4A89-87EB-49C32662AFE0}</a:tableStyleId>
              </a:tblPr>
              <a:tblGrid>
                <a:gridCol w="4349785">
                  <a:extLst>
                    <a:ext uri="{9D8B030D-6E8A-4147-A177-3AD203B41FA5}">
                      <a16:colId xmlns:a16="http://schemas.microsoft.com/office/drawing/2014/main" val="3202125914"/>
                    </a:ext>
                  </a:extLst>
                </a:gridCol>
                <a:gridCol w="5939786">
                  <a:extLst>
                    <a:ext uri="{9D8B030D-6E8A-4147-A177-3AD203B41FA5}">
                      <a16:colId xmlns:a16="http://schemas.microsoft.com/office/drawing/2014/main" val="2671482949"/>
                    </a:ext>
                  </a:extLst>
                </a:gridCol>
              </a:tblGrid>
              <a:tr h="370840">
                <a:tc>
                  <a:txBody>
                    <a:bodyPr/>
                    <a:lstStyle/>
                    <a:p>
                      <a:r>
                        <a:rPr lang="en-US" dirty="0"/>
                        <a:t>Type</a:t>
                      </a:r>
                    </a:p>
                  </a:txBody>
                  <a:tcPr anchor="ctr"/>
                </a:tc>
                <a:tc>
                  <a:txBody>
                    <a:bodyPr/>
                    <a:lstStyle/>
                    <a:p>
                      <a:r>
                        <a:rPr lang="en-US" dirty="0"/>
                        <a:t>Description</a:t>
                      </a:r>
                    </a:p>
                  </a:txBody>
                  <a:tcPr/>
                </a:tc>
                <a:extLst>
                  <a:ext uri="{0D108BD9-81ED-4DB2-BD59-A6C34878D82A}">
                    <a16:rowId xmlns:a16="http://schemas.microsoft.com/office/drawing/2014/main" val="1743042621"/>
                  </a:ext>
                </a:extLst>
              </a:tr>
              <a:tr h="370840">
                <a:tc>
                  <a:txBody>
                    <a:bodyPr/>
                    <a:lstStyle/>
                    <a:p>
                      <a:r>
                        <a:rPr lang="en-US" b="1" dirty="0">
                          <a:latin typeface="Segoe UI" panose="020B0502040204020203" pitchFamily="34" charset="0"/>
                          <a:cs typeface="Segoe UI" panose="020B0502040204020203" pitchFamily="34" charset="0"/>
                        </a:rPr>
                        <a:t>Simple selectors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name, id, class</a:t>
                      </a:r>
                      <a:endParaRPr lang="en-US" dirty="0"/>
                    </a:p>
                  </a:txBody>
                  <a:tcPr/>
                </a:tc>
                <a:extLst>
                  <a:ext uri="{0D108BD9-81ED-4DB2-BD59-A6C34878D82A}">
                    <a16:rowId xmlns:a16="http://schemas.microsoft.com/office/drawing/2014/main" val="3311264483"/>
                  </a:ext>
                </a:extLst>
              </a:tr>
              <a:tr h="370840">
                <a:tc>
                  <a:txBody>
                    <a:bodyPr/>
                    <a:lstStyle/>
                    <a:p>
                      <a:r>
                        <a:rPr lang="en-US" b="1" dirty="0">
                          <a:latin typeface="Segoe UI" panose="020B0502040204020203" pitchFamily="34" charset="0"/>
                          <a:cs typeface="Segoe UI" panose="020B0502040204020203" pitchFamily="34" charset="0"/>
                        </a:rPr>
                        <a:t>Combinator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specific relationship between them</a:t>
                      </a:r>
                      <a:endParaRPr lang="en-US" dirty="0"/>
                    </a:p>
                  </a:txBody>
                  <a:tcPr/>
                </a:tc>
                <a:extLst>
                  <a:ext uri="{0D108BD9-81ED-4DB2-BD59-A6C34878D82A}">
                    <a16:rowId xmlns:a16="http://schemas.microsoft.com/office/drawing/2014/main" val="4012726036"/>
                  </a:ext>
                </a:extLst>
              </a:tr>
              <a:tr h="370840">
                <a:tc>
                  <a:txBody>
                    <a:bodyPr/>
                    <a:lstStyle/>
                    <a:p>
                      <a:r>
                        <a:rPr lang="en-US" b="1" dirty="0">
                          <a:latin typeface="Segoe UI" panose="020B0502040204020203" pitchFamily="34" charset="0"/>
                          <a:cs typeface="Segoe UI" panose="020B0502040204020203" pitchFamily="34" charset="0"/>
                        </a:rPr>
                        <a:t>Pseudo class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 certain state</a:t>
                      </a:r>
                      <a:endParaRPr lang="en-US" dirty="0"/>
                    </a:p>
                  </a:txBody>
                  <a:tcPr/>
                </a:tc>
                <a:extLst>
                  <a:ext uri="{0D108BD9-81ED-4DB2-BD59-A6C34878D82A}">
                    <a16:rowId xmlns:a16="http://schemas.microsoft.com/office/drawing/2014/main" val="2801544555"/>
                  </a:ext>
                </a:extLst>
              </a:tr>
              <a:tr h="370840">
                <a:tc>
                  <a:txBody>
                    <a:bodyPr/>
                    <a:lstStyle/>
                    <a:p>
                      <a:r>
                        <a:rPr lang="en-US" b="1" dirty="0">
                          <a:latin typeface="Segoe UI" panose="020B0502040204020203" pitchFamily="34" charset="0"/>
                          <a:cs typeface="Segoe UI" panose="020B0502040204020203" pitchFamily="34" charset="0"/>
                        </a:rPr>
                        <a:t>Pseudo-elements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and style a part of an element</a:t>
                      </a:r>
                      <a:endParaRPr lang="en-US" dirty="0"/>
                    </a:p>
                  </a:txBody>
                  <a:tcPr/>
                </a:tc>
                <a:extLst>
                  <a:ext uri="{0D108BD9-81ED-4DB2-BD59-A6C34878D82A}">
                    <a16:rowId xmlns:a16="http://schemas.microsoft.com/office/drawing/2014/main" val="781137413"/>
                  </a:ext>
                </a:extLst>
              </a:tr>
              <a:tr h="370840">
                <a:tc>
                  <a:txBody>
                    <a:bodyPr/>
                    <a:lstStyle/>
                    <a:p>
                      <a:r>
                        <a:rPr lang="en-US" b="1" dirty="0">
                          <a:latin typeface="Segoe UI" panose="020B0502040204020203" pitchFamily="34" charset="0"/>
                          <a:cs typeface="Segoe UI" panose="020B0502040204020203" pitchFamily="34" charset="0"/>
                        </a:rPr>
                        <a:t>Attributes selectors</a:t>
                      </a:r>
                      <a:r>
                        <a:rPr lang="en-US" dirty="0">
                          <a:latin typeface="Segoe UI" panose="020B0502040204020203" pitchFamily="34" charset="0"/>
                          <a:cs typeface="Segoe UI" panose="020B0502040204020203" pitchFamily="34" charset="0"/>
                        </a:rPr>
                        <a:t> </a:t>
                      </a:r>
                      <a:endParaRPr lang="en-US" dirty="0"/>
                    </a:p>
                  </a:txBody>
                  <a:tcPr anchor="ctr"/>
                </a:tc>
                <a:tc>
                  <a:txBody>
                    <a:bodyPr/>
                    <a:lstStyle/>
                    <a:p>
                      <a:r>
                        <a:rPr lang="en-US" dirty="0">
                          <a:latin typeface="Segoe UI" panose="020B0502040204020203" pitchFamily="34" charset="0"/>
                          <a:cs typeface="Segoe UI" panose="020B0502040204020203" pitchFamily="34" charset="0"/>
                        </a:rPr>
                        <a:t>select elements based on an attribute or attribute value</a:t>
                      </a:r>
                      <a:endParaRPr lang="en-US" dirty="0"/>
                    </a:p>
                  </a:txBody>
                  <a:tcPr/>
                </a:tc>
                <a:extLst>
                  <a:ext uri="{0D108BD9-81ED-4DB2-BD59-A6C34878D82A}">
                    <a16:rowId xmlns:a16="http://schemas.microsoft.com/office/drawing/2014/main" val="3794540532"/>
                  </a:ext>
                </a:extLst>
              </a:tr>
            </a:tbl>
          </a:graphicData>
        </a:graphic>
      </p:graphicFrame>
    </p:spTree>
    <p:extLst>
      <p:ext uri="{BB962C8B-B14F-4D97-AF65-F5344CB8AC3E}">
        <p14:creationId xmlns:p14="http://schemas.microsoft.com/office/powerpoint/2010/main" val="36222789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customXml/itemProps3.xml><?xml version="1.0" encoding="utf-8"?>
<ds:datastoreItem xmlns:ds="http://schemas.openxmlformats.org/officeDocument/2006/customXml" ds:itemID="{66A69156-554A-4CE8-84EF-E59A462C9D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Slice</Template>
  <TotalTime>5742</TotalTime>
  <Words>1135</Words>
  <Application>Microsoft Office PowerPoint</Application>
  <PresentationFormat>Widescreen</PresentationFormat>
  <Paragraphs>127</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Segoe UI</vt:lpstr>
      <vt:lpstr>Trebuchet MS</vt:lpstr>
      <vt:lpstr>Wingdings 3</vt:lpstr>
      <vt:lpstr>Facet</vt:lpstr>
      <vt:lpstr>CSS</vt:lpstr>
      <vt:lpstr>PowerPoint Presentation</vt:lpstr>
      <vt:lpstr>PowerPoint Presentation</vt:lpstr>
      <vt:lpstr>CSS | Add to HTML page</vt:lpstr>
      <vt:lpstr>CSS | Inline CSS</vt:lpstr>
      <vt:lpstr>CSS | Internal CSS</vt:lpstr>
      <vt:lpstr>CSS | External CSS</vt:lpstr>
      <vt:lpstr>CSS | Multiple Style Sheets</vt:lpstr>
      <vt:lpstr>CSS | Selectors</vt:lpstr>
      <vt:lpstr>CSS | Element selectors</vt:lpstr>
      <vt:lpstr>CSS | Id selectors</vt:lpstr>
      <vt:lpstr>CSS | Class selectors</vt:lpstr>
      <vt:lpstr>CSS | Universal selectors</vt:lpstr>
      <vt:lpstr>CSS | Grouping selectors</vt:lpstr>
      <vt:lpstr>CSS | Advanced selectors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FLEXBOX</vt:lpstr>
      <vt:lpstr>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64</cp:revision>
  <dcterms:created xsi:type="dcterms:W3CDTF">2022-01-28T08:52:25Z</dcterms:created>
  <dcterms:modified xsi:type="dcterms:W3CDTF">2022-02-24T23:06:37Z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