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4"/>
  </p:sldMasterIdLst>
  <p:notesMasterIdLst>
    <p:notesMasterId r:id="rId14"/>
  </p:notesMasterIdLst>
  <p:sldIdLst>
    <p:sldId id="333" r:id="rId5"/>
    <p:sldId id="341" r:id="rId6"/>
    <p:sldId id="344" r:id="rId7"/>
    <p:sldId id="342" r:id="rId8"/>
    <p:sldId id="346" r:id="rId9"/>
    <p:sldId id="343" r:id="rId10"/>
    <p:sldId id="345" r:id="rId11"/>
    <p:sldId id="347" r:id="rId12"/>
    <p:sldId id="34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59925" autoAdjust="0"/>
  </p:normalViewPr>
  <p:slideViewPr>
    <p:cSldViewPr snapToGrid="0">
      <p:cViewPr>
        <p:scale>
          <a:sx n="75" d="100"/>
          <a:sy n="75" d="100"/>
        </p:scale>
        <p:origin x="88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DF261-2E64-46EA-8978-57B2C7401E7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2A873-933D-4D09-931E-CDFDF5E3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0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The World Wide Web became popular because ordinary people can use it to do really useful things with minimal training. But behind the scenes, the Web is also a powerful platform for distributed computing.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principles that make the Web usable by ordinary people also work when the “user” is an automated software agent.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Web is based on three technologies: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 URL naming convention,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 HTTP protocol,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HTML document format.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now, I want to focus on URL and HTTP, and use HTML solely as an example.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4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0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762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4707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890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9435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14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83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4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9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6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422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1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2/26/2022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3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3761AE-869B-4B01-8C88-92F276E5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620" y="2325950"/>
            <a:ext cx="5728234" cy="1528549"/>
          </a:xfrm>
        </p:spPr>
        <p:txBody>
          <a:bodyPr/>
          <a:lstStyle/>
          <a:p>
            <a:pPr algn="l"/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7194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Curriculum Vitae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A88424-57A5-42C3-81A8-82304048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527" y="612559"/>
            <a:ext cx="4292442" cy="60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3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Selector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04325-B395-4FD3-A64F-13179627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09" y="2731276"/>
            <a:ext cx="5970848" cy="27509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527D55-70F8-4804-8A29-015CF613CD81}"/>
              </a:ext>
            </a:extLst>
          </p:cNvPr>
          <p:cNvSpPr txBox="1"/>
          <p:nvPr/>
        </p:nvSpPr>
        <p:spPr>
          <a:xfrm>
            <a:off x="5946823" y="2006942"/>
            <a:ext cx="1526959" cy="3385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colspan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=“2”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1D15870-D667-4454-88CA-D34E04F7F345}"/>
              </a:ext>
            </a:extLst>
          </p:cNvPr>
          <p:cNvSpPr/>
          <p:nvPr/>
        </p:nvSpPr>
        <p:spPr>
          <a:xfrm>
            <a:off x="9027376" y="2858609"/>
            <a:ext cx="356321" cy="248575"/>
          </a:xfrm>
          <a:prstGeom prst="rightArrow">
            <a:avLst/>
          </a:prstGeom>
          <a:solidFill>
            <a:srgbClr val="00B05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819D4E2-6D19-4CF1-9023-3ADB5F74F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816" y="2510531"/>
            <a:ext cx="2381250" cy="8763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1F0475-B4FA-4E3B-A5FE-DBCDFBF2B30F}"/>
              </a:ext>
            </a:extLst>
          </p:cNvPr>
          <p:cNvSpPr/>
          <p:nvPr/>
        </p:nvSpPr>
        <p:spPr>
          <a:xfrm>
            <a:off x="2999740" y="2858609"/>
            <a:ext cx="665110" cy="62707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88FE2C9-1519-4BB4-9B47-35FE09336959}"/>
              </a:ext>
            </a:extLst>
          </p:cNvPr>
          <p:cNvSpPr/>
          <p:nvPr/>
        </p:nvSpPr>
        <p:spPr>
          <a:xfrm rot="5400000">
            <a:off x="3154134" y="2489794"/>
            <a:ext cx="356321" cy="248575"/>
          </a:xfrm>
          <a:prstGeom prst="rightArrow">
            <a:avLst/>
          </a:prstGeom>
          <a:solidFill>
            <a:srgbClr val="0070C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4624F9-7C55-4632-8706-B38B9D82129C}"/>
              </a:ext>
            </a:extLst>
          </p:cNvPr>
          <p:cNvSpPr/>
          <p:nvPr/>
        </p:nvSpPr>
        <p:spPr>
          <a:xfrm>
            <a:off x="3696425" y="3147543"/>
            <a:ext cx="5119100" cy="33813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FBD1BFC-A2D6-4CF6-A545-FCE32A6A03F5}"/>
              </a:ext>
            </a:extLst>
          </p:cNvPr>
          <p:cNvSpPr/>
          <p:nvPr/>
        </p:nvSpPr>
        <p:spPr>
          <a:xfrm rot="2408424">
            <a:off x="8935028" y="3386831"/>
            <a:ext cx="356321" cy="248575"/>
          </a:xfrm>
          <a:prstGeom prst="rightArrow">
            <a:avLst/>
          </a:prstGeom>
          <a:solidFill>
            <a:srgbClr val="7030A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A1D2794-68EC-4495-A925-B65FD5F2C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228" y="3750817"/>
            <a:ext cx="2333625" cy="742950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2A05B39-E502-438C-A50D-2CEF63E78FF5}"/>
              </a:ext>
            </a:extLst>
          </p:cNvPr>
          <p:cNvSpPr/>
          <p:nvPr/>
        </p:nvSpPr>
        <p:spPr>
          <a:xfrm>
            <a:off x="2999740" y="3526039"/>
            <a:ext cx="5815785" cy="63247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13F296-B6A7-483D-BDC6-F69538B1030B}"/>
              </a:ext>
            </a:extLst>
          </p:cNvPr>
          <p:cNvSpPr/>
          <p:nvPr/>
        </p:nvSpPr>
        <p:spPr>
          <a:xfrm>
            <a:off x="2999739" y="4775719"/>
            <a:ext cx="5815785" cy="63247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DFAB9A9-6AB5-42E3-9E55-848DAC2B1845}"/>
              </a:ext>
            </a:extLst>
          </p:cNvPr>
          <p:cNvSpPr/>
          <p:nvPr/>
        </p:nvSpPr>
        <p:spPr>
          <a:xfrm rot="9118893">
            <a:off x="2581250" y="3804593"/>
            <a:ext cx="356321" cy="248575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EBB6E8-2E80-4144-85B4-3A9C247CB257}"/>
              </a:ext>
            </a:extLst>
          </p:cNvPr>
          <p:cNvSpPr/>
          <p:nvPr/>
        </p:nvSpPr>
        <p:spPr>
          <a:xfrm rot="12545606">
            <a:off x="2581802" y="4848458"/>
            <a:ext cx="356321" cy="248575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E0E2A2-795B-430A-A908-9819AB4AB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74" y="4152472"/>
            <a:ext cx="2102427" cy="561098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CDC6FC4D-64B4-4198-B082-8EB42D29FCC1}"/>
              </a:ext>
            </a:extLst>
          </p:cNvPr>
          <p:cNvSpPr/>
          <p:nvPr/>
        </p:nvSpPr>
        <p:spPr>
          <a:xfrm rot="2408424">
            <a:off x="8877346" y="4651432"/>
            <a:ext cx="356321" cy="24857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D82AC0-D231-4326-8AEA-F5F2AA1B7B84}"/>
              </a:ext>
            </a:extLst>
          </p:cNvPr>
          <p:cNvSpPr/>
          <p:nvPr/>
        </p:nvSpPr>
        <p:spPr>
          <a:xfrm>
            <a:off x="2999739" y="4198869"/>
            <a:ext cx="5815785" cy="55505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71610B1-8A8A-426A-83F7-498E170DB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7376" y="5000688"/>
            <a:ext cx="2630271" cy="67589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B9E8A5D-AF78-4DF9-9F24-0C754CF55A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0031" y="1591615"/>
            <a:ext cx="3504528" cy="753881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7968B73-A50F-411E-BDCD-CAAB74E8499F}"/>
              </a:ext>
            </a:extLst>
          </p:cNvPr>
          <p:cNvSpPr/>
          <p:nvPr/>
        </p:nvSpPr>
        <p:spPr>
          <a:xfrm>
            <a:off x="3696425" y="2836887"/>
            <a:ext cx="5119100" cy="27029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732D7E-2877-46BD-AFC6-BE1DD9632BE7}"/>
              </a:ext>
            </a:extLst>
          </p:cNvPr>
          <p:cNvSpPr/>
          <p:nvPr/>
        </p:nvSpPr>
        <p:spPr>
          <a:xfrm>
            <a:off x="5529574" y="2858609"/>
            <a:ext cx="2361460" cy="2299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3E6AB9A-86BF-4674-93A6-5F4B2F2AF867}"/>
              </a:ext>
            </a:extLst>
          </p:cNvPr>
          <p:cNvSpPr/>
          <p:nvPr/>
        </p:nvSpPr>
        <p:spPr>
          <a:xfrm rot="5400000">
            <a:off x="6532143" y="2489793"/>
            <a:ext cx="356321" cy="248575"/>
          </a:xfrm>
          <a:prstGeom prst="rightArrow">
            <a:avLst/>
          </a:prstGeom>
          <a:solidFill>
            <a:srgbClr val="C00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4FAA3-8293-4D74-9E3A-A840C725DDC0}"/>
              </a:ext>
            </a:extLst>
          </p:cNvPr>
          <p:cNvSpPr txBox="1"/>
          <p:nvPr/>
        </p:nvSpPr>
        <p:spPr>
          <a:xfrm>
            <a:off x="1154321" y="1754505"/>
            <a:ext cx="9090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Declare Variable inside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style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element: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CC777-E410-4C02-8B3C-BFCCFFAD3F69}"/>
              </a:ext>
            </a:extLst>
          </p:cNvPr>
          <p:cNvSpPr txBox="1"/>
          <p:nvPr/>
        </p:nvSpPr>
        <p:spPr>
          <a:xfrm>
            <a:off x="1154321" y="2935098"/>
            <a:ext cx="9090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Use Variable in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CSS file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E4E42-E939-4322-9C16-E7F9860D87EF}"/>
              </a:ext>
            </a:extLst>
          </p:cNvPr>
          <p:cNvSpPr txBox="1"/>
          <p:nvPr/>
        </p:nvSpPr>
        <p:spPr>
          <a:xfrm>
            <a:off x="1197639" y="4233347"/>
            <a:ext cx="9090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Default variables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BDD68-DB22-4EA8-8C06-26E29D1F2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30" y="4771902"/>
            <a:ext cx="2592056" cy="1448283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19A4EF-238E-477C-B5B6-14B804840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30" y="3628431"/>
            <a:ext cx="3905250" cy="33337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C072A2-B5EA-4ABE-AB20-C2CDCB055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630" y="2287247"/>
            <a:ext cx="3619500" cy="32385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85167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custom fonts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E40F3E-FCDD-4522-AE83-3F29C8BA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616" y="1531384"/>
            <a:ext cx="82353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Web fonts allow Web designers to use fonts that are not installed on the user's computer.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Your "own" fonts are defined within the CSS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@font-face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rule.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91AA6-5BF1-4C91-9ED9-267581C4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16" y="2356896"/>
            <a:ext cx="7524750" cy="30480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E7CF1C-393E-480E-BE86-3539E58EE309}"/>
              </a:ext>
            </a:extLst>
          </p:cNvPr>
          <p:cNvSpPr/>
          <p:nvPr/>
        </p:nvSpPr>
        <p:spPr>
          <a:xfrm rot="5400000">
            <a:off x="1934098" y="2785109"/>
            <a:ext cx="613083" cy="674703"/>
          </a:xfrm>
          <a:prstGeom prst="rightArrow">
            <a:avLst/>
          </a:prstGeom>
          <a:solidFill>
            <a:srgbClr val="0070C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98DD7-976C-4AB1-90CF-CAD51569C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616" y="3583225"/>
            <a:ext cx="4305300" cy="158115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26CCE7-B6BF-4846-B5F4-A0471EECF533}"/>
              </a:ext>
            </a:extLst>
          </p:cNvPr>
          <p:cNvSpPr/>
          <p:nvPr/>
        </p:nvSpPr>
        <p:spPr>
          <a:xfrm>
            <a:off x="1322773" y="4628010"/>
            <a:ext cx="4119239" cy="2396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0686C35-D4B4-465C-AD03-5EE609B8EE5C}"/>
              </a:ext>
            </a:extLst>
          </p:cNvPr>
          <p:cNvSpPr/>
          <p:nvPr/>
        </p:nvSpPr>
        <p:spPr>
          <a:xfrm>
            <a:off x="5628073" y="4410506"/>
            <a:ext cx="613083" cy="674703"/>
          </a:xfrm>
          <a:prstGeom prst="rightArrow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59BEDD-D721-43DE-9692-E5B03E029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363" y="4349761"/>
            <a:ext cx="1524000" cy="762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87412-211E-41C0-B3C5-3723BB53C11A}"/>
              </a:ext>
            </a:extLst>
          </p:cNvPr>
          <p:cNvSpPr/>
          <p:nvPr/>
        </p:nvSpPr>
        <p:spPr>
          <a:xfrm>
            <a:off x="8308174" y="4373300"/>
            <a:ext cx="613083" cy="674703"/>
          </a:xfrm>
          <a:prstGeom prst="rightArrow">
            <a:avLst/>
          </a:prstGeom>
          <a:solidFill>
            <a:srgbClr val="00B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B566283-6C7F-4A53-B26C-3C0659DAF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0925" y="4284642"/>
            <a:ext cx="2085975" cy="9144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29293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::after ::before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610DDF0-5CD6-410C-AEB2-31A5AAAF6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21" y="1297439"/>
            <a:ext cx="89329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::after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selector inserts something after the content of each selected element(s).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efore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selector inserts something before the content of each selected element(s).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property to specify the content to insert.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9A7A7-FE31-4022-9647-1C83C0F3E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64" y="4360233"/>
            <a:ext cx="3162300" cy="167640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A94252-DF59-401B-A72E-01606EF77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50" y="5055557"/>
            <a:ext cx="3019425" cy="285750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E80CEBF0-CF99-43B8-B2A8-8E76AD1599DD}"/>
              </a:ext>
            </a:extLst>
          </p:cNvPr>
          <p:cNvSpPr/>
          <p:nvPr/>
        </p:nvSpPr>
        <p:spPr>
          <a:xfrm>
            <a:off x="4770776" y="4861081"/>
            <a:ext cx="1083076" cy="674703"/>
          </a:xfrm>
          <a:prstGeom prst="rightArrow">
            <a:avLst/>
          </a:prstGeom>
          <a:solidFill>
            <a:srgbClr val="0070C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C335DD-722E-4520-BDB9-AB88A7EF7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689" y="2852102"/>
            <a:ext cx="2533650" cy="31432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07B578B-2C21-41A4-8666-EBBFBC21A991}"/>
              </a:ext>
            </a:extLst>
          </p:cNvPr>
          <p:cNvSpPr/>
          <p:nvPr/>
        </p:nvSpPr>
        <p:spPr>
          <a:xfrm rot="5400000">
            <a:off x="2361598" y="3431806"/>
            <a:ext cx="876670" cy="674703"/>
          </a:xfrm>
          <a:prstGeom prst="rightArrow">
            <a:avLst/>
          </a:prstGeom>
          <a:solidFill>
            <a:srgbClr val="0070C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F5B6DA-D876-4FC6-AE11-48CC579F2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9966" y="2255978"/>
            <a:ext cx="2714625" cy="1704975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874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underline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27BA-4686-4DFC-A68B-572972E1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031" y="3009966"/>
            <a:ext cx="7134225" cy="182880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8421B-DAF4-485C-8A6B-F8214F189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20" y="1515611"/>
            <a:ext cx="3267075" cy="78105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9898B87-E4DF-43D7-BCDE-8D703C377EAD}"/>
              </a:ext>
            </a:extLst>
          </p:cNvPr>
          <p:cNvSpPr/>
          <p:nvPr/>
        </p:nvSpPr>
        <p:spPr>
          <a:xfrm rot="1726668">
            <a:off x="4394583" y="2075491"/>
            <a:ext cx="876670" cy="674703"/>
          </a:xfrm>
          <a:prstGeom prst="rightArrow">
            <a:avLst/>
          </a:prstGeom>
          <a:solidFill>
            <a:srgbClr val="0070C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3BAD4FF-3C1D-40D0-BCD8-39575E0B2DB8}"/>
              </a:ext>
            </a:extLst>
          </p:cNvPr>
          <p:cNvSpPr/>
          <p:nvPr/>
        </p:nvSpPr>
        <p:spPr>
          <a:xfrm rot="8072073">
            <a:off x="7167857" y="5050470"/>
            <a:ext cx="876670" cy="674703"/>
          </a:xfrm>
          <a:prstGeom prst="rightArrow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36AA19-6157-4572-A4C6-0D3375895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22" y="5479602"/>
            <a:ext cx="63150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2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bar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D9B6F9-DFDF-47BA-B97E-791018F0F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08" y="1736527"/>
            <a:ext cx="5838825" cy="30480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79EB600-5E5A-4B75-89A4-7802B712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08" y="3228500"/>
            <a:ext cx="2862372" cy="2617564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900014-EF7B-4C7F-BD71-C576C5AC62FB}"/>
              </a:ext>
            </a:extLst>
          </p:cNvPr>
          <p:cNvSpPr/>
          <p:nvPr/>
        </p:nvSpPr>
        <p:spPr>
          <a:xfrm>
            <a:off x="2680679" y="1753982"/>
            <a:ext cx="1312201" cy="2574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B5E6F9-7904-41B3-A907-308B9B234AE5}"/>
              </a:ext>
            </a:extLst>
          </p:cNvPr>
          <p:cNvSpPr/>
          <p:nvPr/>
        </p:nvSpPr>
        <p:spPr>
          <a:xfrm>
            <a:off x="4049920" y="1753982"/>
            <a:ext cx="2186288" cy="25745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5D19E29-5F27-4245-A6BF-FFD20FB31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843" y="4294394"/>
            <a:ext cx="2638425" cy="485775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F1995021-96AC-4BAC-86A1-64BA00842069}"/>
              </a:ext>
            </a:extLst>
          </p:cNvPr>
          <p:cNvSpPr/>
          <p:nvPr/>
        </p:nvSpPr>
        <p:spPr>
          <a:xfrm rot="5400000">
            <a:off x="2123358" y="2282846"/>
            <a:ext cx="876670" cy="674703"/>
          </a:xfrm>
          <a:prstGeom prst="rightArrow">
            <a:avLst/>
          </a:prstGeom>
          <a:solidFill>
            <a:srgbClr val="0070C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92E004-78A2-450F-89EA-D71F8F5A986A}"/>
              </a:ext>
            </a:extLst>
          </p:cNvPr>
          <p:cNvSpPr/>
          <p:nvPr/>
        </p:nvSpPr>
        <p:spPr>
          <a:xfrm>
            <a:off x="1273519" y="3479150"/>
            <a:ext cx="2524289" cy="2574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75417D-99D6-4401-A757-5FF75DC2B0B4}"/>
              </a:ext>
            </a:extLst>
          </p:cNvPr>
          <p:cNvSpPr/>
          <p:nvPr/>
        </p:nvSpPr>
        <p:spPr>
          <a:xfrm>
            <a:off x="1273519" y="5307950"/>
            <a:ext cx="2524288" cy="25745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B1AF21F-F298-4EA7-9A50-219D4995D825}"/>
              </a:ext>
            </a:extLst>
          </p:cNvPr>
          <p:cNvSpPr/>
          <p:nvPr/>
        </p:nvSpPr>
        <p:spPr>
          <a:xfrm>
            <a:off x="4384270" y="4199929"/>
            <a:ext cx="876670" cy="674703"/>
          </a:xfrm>
          <a:prstGeom prst="rightArrow">
            <a:avLst/>
          </a:prstGeom>
          <a:solidFill>
            <a:srgbClr val="0070C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6B28-A4DC-458F-B75A-2636DA641272}"/>
              </a:ext>
            </a:extLst>
          </p:cNvPr>
          <p:cNvSpPr/>
          <p:nvPr/>
        </p:nvSpPr>
        <p:spPr>
          <a:xfrm>
            <a:off x="5715000" y="4400120"/>
            <a:ext cx="381000" cy="2743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FE6AE5-3F10-4F4E-B4A8-7C03DF0A72E6}"/>
              </a:ext>
            </a:extLst>
          </p:cNvPr>
          <p:cNvSpPr/>
          <p:nvPr/>
        </p:nvSpPr>
        <p:spPr>
          <a:xfrm>
            <a:off x="5661660" y="4294394"/>
            <a:ext cx="2072640" cy="485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0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repo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B7C8E-FB6F-42B0-B676-EDA93A943FBA}"/>
              </a:ext>
            </a:extLst>
          </p:cNvPr>
          <p:cNvSpPr txBox="1"/>
          <p:nvPr/>
        </p:nvSpPr>
        <p:spPr>
          <a:xfrm>
            <a:off x="1154321" y="183209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https://github.com/aviezzi/john-doe</a:t>
            </a:r>
          </a:p>
        </p:txBody>
      </p:sp>
    </p:spTree>
    <p:extLst>
      <p:ext uri="{BB962C8B-B14F-4D97-AF65-F5344CB8AC3E}">
        <p14:creationId xmlns:p14="http://schemas.microsoft.com/office/powerpoint/2010/main" val="18128190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2BE1F110D95A43A6786136BCEB8641" ma:contentTypeVersion="13" ma:contentTypeDescription="Create a new document." ma:contentTypeScope="" ma:versionID="ce6829bd29cf2307478b9657f9910775">
  <xsd:schema xmlns:xsd="http://www.w3.org/2001/XMLSchema" xmlns:xs="http://www.w3.org/2001/XMLSchema" xmlns:p="http://schemas.microsoft.com/office/2006/metadata/properties" xmlns:ns3="356f36b9-8e44-4ca5-bba7-af1e5462cc3e" xmlns:ns4="4b418e1e-ab92-4533-8118-c23e1e558c8c" targetNamespace="http://schemas.microsoft.com/office/2006/metadata/properties" ma:root="true" ma:fieldsID="786f6e5f8809c9a460249a9b742b0bd2" ns3:_="" ns4:_="">
    <xsd:import namespace="356f36b9-8e44-4ca5-bba7-af1e5462cc3e"/>
    <xsd:import namespace="4b418e1e-ab92-4533-8118-c23e1e558c8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f36b9-8e44-4ca5-bba7-af1e5462cc3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18e1e-ab92-4533-8118-c23e1e558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3782F6-33C2-44BE-9931-FD1B0CDE3DA2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356f36b9-8e44-4ca5-bba7-af1e5462cc3e"/>
    <ds:schemaRef ds:uri="http://purl.org/dc/dcmitype/"/>
    <ds:schemaRef ds:uri="http://schemas.microsoft.com/office/infopath/2007/PartnerControls"/>
    <ds:schemaRef ds:uri="4b418e1e-ab92-4533-8118-c23e1e558c8c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20A405D-3484-4ED2-94D4-9C6C74769E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f36b9-8e44-4ca5-bba7-af1e5462cc3e"/>
    <ds:schemaRef ds:uri="4b418e1e-ab92-4533-8118-c23e1e558c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A69156-554A-4CE8-84EF-E59A462C9D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5871</TotalTime>
  <Words>237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Trebuchet MS</vt:lpstr>
      <vt:lpstr>Wingdings 3</vt:lpstr>
      <vt:lpstr>Facet</vt:lpstr>
      <vt:lpstr>CSS</vt:lpstr>
      <vt:lpstr>CSS | Curriculum Vitae</vt:lpstr>
      <vt:lpstr>CSS | Advanced Selector</vt:lpstr>
      <vt:lpstr>CSS | Variables</vt:lpstr>
      <vt:lpstr>CSS | custom fonts</vt:lpstr>
      <vt:lpstr>CSS | ::after ::before</vt:lpstr>
      <vt:lpstr>CSS | underline</vt:lpstr>
      <vt:lpstr>CSS | bar</vt:lpstr>
      <vt:lpstr>CSS |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WEB</dc:title>
  <dc:creator>Viezzi Alberto</dc:creator>
  <cp:lastModifiedBy>Viezzi Alberto</cp:lastModifiedBy>
  <cp:revision>74</cp:revision>
  <dcterms:created xsi:type="dcterms:W3CDTF">2022-01-28T08:52:25Z</dcterms:created>
  <dcterms:modified xsi:type="dcterms:W3CDTF">2022-02-26T22:08:39Z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0x0101009A2BE1F110D95A43A6786136BCEB8641</vt:lpwstr>
  </property>
</Properties>
</file>