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4"/>
  </p:sldMasterIdLst>
  <p:notesMasterIdLst>
    <p:notesMasterId r:id="rId57"/>
  </p:notesMasterIdLst>
  <p:sldIdLst>
    <p:sldId id="333" r:id="rId5"/>
    <p:sldId id="324" r:id="rId6"/>
    <p:sldId id="326" r:id="rId7"/>
    <p:sldId id="334" r:id="rId8"/>
    <p:sldId id="341" r:id="rId9"/>
    <p:sldId id="342" r:id="rId10"/>
    <p:sldId id="343" r:id="rId11"/>
    <p:sldId id="344" r:id="rId12"/>
    <p:sldId id="346" r:id="rId13"/>
    <p:sldId id="347" r:id="rId14"/>
    <p:sldId id="348" r:id="rId15"/>
    <p:sldId id="349" r:id="rId16"/>
    <p:sldId id="350" r:id="rId17"/>
    <p:sldId id="352" r:id="rId18"/>
    <p:sldId id="353" r:id="rId19"/>
    <p:sldId id="354" r:id="rId20"/>
    <p:sldId id="335" r:id="rId21"/>
    <p:sldId id="336" r:id="rId22"/>
    <p:sldId id="337" r:id="rId23"/>
    <p:sldId id="338" r:id="rId24"/>
    <p:sldId id="339" r:id="rId25"/>
    <p:sldId id="340" r:id="rId26"/>
    <p:sldId id="355" r:id="rId27"/>
    <p:sldId id="357" r:id="rId28"/>
    <p:sldId id="358" r:id="rId29"/>
    <p:sldId id="360" r:id="rId30"/>
    <p:sldId id="359" r:id="rId31"/>
    <p:sldId id="361" r:id="rId32"/>
    <p:sldId id="371" r:id="rId33"/>
    <p:sldId id="372" r:id="rId34"/>
    <p:sldId id="373" r:id="rId35"/>
    <p:sldId id="374" r:id="rId36"/>
    <p:sldId id="363" r:id="rId37"/>
    <p:sldId id="370" r:id="rId38"/>
    <p:sldId id="364" r:id="rId39"/>
    <p:sldId id="365" r:id="rId40"/>
    <p:sldId id="369" r:id="rId41"/>
    <p:sldId id="366" r:id="rId42"/>
    <p:sldId id="367" r:id="rId43"/>
    <p:sldId id="368" r:id="rId44"/>
    <p:sldId id="375" r:id="rId45"/>
    <p:sldId id="376" r:id="rId46"/>
    <p:sldId id="377" r:id="rId47"/>
    <p:sldId id="378" r:id="rId48"/>
    <p:sldId id="379" r:id="rId49"/>
    <p:sldId id="380" r:id="rId50"/>
    <p:sldId id="381" r:id="rId51"/>
    <p:sldId id="383" r:id="rId52"/>
    <p:sldId id="384" r:id="rId53"/>
    <p:sldId id="385" r:id="rId54"/>
    <p:sldId id="382" r:id="rId55"/>
    <p:sldId id="356"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59925" autoAdjust="0"/>
  </p:normalViewPr>
  <p:slideViewPr>
    <p:cSldViewPr snapToGrid="0">
      <p:cViewPr>
        <p:scale>
          <a:sx n="75" d="100"/>
          <a:sy n="75" d="100"/>
        </p:scale>
        <p:origin x="780" y="20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DF261-2E64-46EA-8978-57B2C7401E71}" type="datetimeFigureOut">
              <a:rPr lang="en-US" smtClean="0"/>
              <a:t>2/27/2022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22A873-933D-4D09-931E-CDFDF5E37688}" type="slidenum">
              <a:rPr lang="en-US" smtClean="0"/>
              <a:t>‹#›</a:t>
            </a:fld>
            <a:endParaRPr lang="en-US"/>
          </a:p>
        </p:txBody>
      </p:sp>
    </p:spTree>
    <p:extLst>
      <p:ext uri="{BB962C8B-B14F-4D97-AF65-F5344CB8AC3E}">
        <p14:creationId xmlns:p14="http://schemas.microsoft.com/office/powerpoint/2010/main" val="2501307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The World Wide Web became popular because ordinary people can use it to do really useful things with minimal training. But behind the scenes, the Web is also a powerful platform for distributed computing.</a:t>
            </a:r>
          </a:p>
          <a:p>
            <a:pPr algn="just"/>
            <a:endParaRPr lang="en-US" dirty="0"/>
          </a:p>
          <a:p>
            <a:pPr algn="just"/>
            <a:r>
              <a:rPr lang="en-US" dirty="0"/>
              <a:t>The principles that make the Web usable by ordinary people also work when the “user” is an automated software agent.</a:t>
            </a:r>
          </a:p>
          <a:p>
            <a:pPr algn="just"/>
            <a:endParaRPr lang="en-US" dirty="0"/>
          </a:p>
          <a:p>
            <a:pPr algn="just"/>
            <a:r>
              <a:rPr lang="en-US" dirty="0"/>
              <a:t>The Web is based on three technologies: </a:t>
            </a:r>
          </a:p>
          <a:p>
            <a:pPr marL="342900" indent="-342900" algn="just">
              <a:buFont typeface="+mj-lt"/>
              <a:buAutoNum type="arabicPeriod"/>
            </a:pPr>
            <a:r>
              <a:rPr lang="en-US" dirty="0"/>
              <a:t>the URL naming convention, </a:t>
            </a:r>
          </a:p>
          <a:p>
            <a:pPr marL="342900" indent="-342900" algn="just">
              <a:buFont typeface="+mj-lt"/>
              <a:buAutoNum type="arabicPeriod"/>
            </a:pPr>
            <a:r>
              <a:rPr lang="en-US" dirty="0"/>
              <a:t>the HTTP protocol, </a:t>
            </a:r>
          </a:p>
          <a:p>
            <a:pPr marL="342900" indent="-342900" algn="just">
              <a:buFont typeface="+mj-lt"/>
              <a:buAutoNum type="arabicPeriod"/>
            </a:pPr>
            <a:r>
              <a:rPr lang="en-US" dirty="0"/>
              <a:t>HTML document format.</a:t>
            </a:r>
          </a:p>
          <a:p>
            <a:pPr marL="342900" indent="-342900" algn="just">
              <a:buFont typeface="+mj-lt"/>
              <a:buAutoNum type="arabicPeriod"/>
            </a:pPr>
            <a:endParaRPr lang="en-US" dirty="0"/>
          </a:p>
          <a:p>
            <a:pPr algn="just"/>
            <a:r>
              <a:rPr lang="en-US" dirty="0"/>
              <a:t>For now, I want to focus on URL and HTTP, and use HTML solely as an example.</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a:t>
            </a:fld>
            <a:endParaRPr lang="en-US" dirty="0"/>
          </a:p>
        </p:txBody>
      </p:sp>
    </p:spTree>
    <p:extLst>
      <p:ext uri="{BB962C8B-B14F-4D97-AF65-F5344CB8AC3E}">
        <p14:creationId xmlns:p14="http://schemas.microsoft.com/office/powerpoint/2010/main" val="1129642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520600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24067626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174707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38038905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494351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333148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873583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81941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749597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23466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925079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2/27/2022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2484226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2/27/2022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489603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2/27/2022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927814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225900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
        <p:nvSpPr>
          <p:cNvPr id="5" name="Date Placeholder 4"/>
          <p:cNvSpPr>
            <a:spLocks noGrp="1"/>
          </p:cNvSpPr>
          <p:nvPr>
            <p:ph type="dt" sz="half" idx="10"/>
          </p:nvPr>
        </p:nvSpPr>
        <p:spPr/>
        <p:txBody>
          <a:bodyPr/>
          <a:lstStyle/>
          <a:p>
            <a:fld id="{1160EA64-D806-43AC-9DF2-F8C432F32B4C}" type="datetimeFigureOut">
              <a:rPr lang="en-US" smtClean="0"/>
              <a:pPr/>
              <a:t>2/27/2022</a:t>
            </a:fld>
            <a:endParaRPr lang="en-US" dirty="0"/>
          </a:p>
        </p:txBody>
      </p:sp>
    </p:spTree>
    <p:extLst>
      <p:ext uri="{BB962C8B-B14F-4D97-AF65-F5344CB8AC3E}">
        <p14:creationId xmlns:p14="http://schemas.microsoft.com/office/powerpoint/2010/main" val="3761936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60EA64-D806-43AC-9DF2-F8C432F32B4C}" type="datetimeFigureOut">
              <a:rPr lang="en-US" smtClean="0"/>
              <a:t>2/27/2022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11121548"/>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C3761AE-869B-4B01-8C88-92F276E5A2E4}"/>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684620" y="2325950"/>
            <a:ext cx="5728234" cy="1528549"/>
          </a:xfrm>
        </p:spPr>
        <p:txBody>
          <a:bodyPr/>
          <a:lstStyle/>
          <a:p>
            <a:pPr algn="l"/>
            <a:r>
              <a:rPr lang="en-US" sz="9600" b="1" dirty="0">
                <a:solidFill>
                  <a:schemeClr val="tx1">
                    <a:lumMod val="75000"/>
                    <a:lumOff val="25000"/>
                  </a:schemeClr>
                </a:solidFill>
                <a:latin typeface="Segoe UI" panose="020B0502040204020203" pitchFamily="34" charset="0"/>
                <a:cs typeface="Segoe UI" panose="020B0502040204020203" pitchFamily="34" charset="0"/>
              </a:rPr>
              <a:t>CSS</a:t>
            </a:r>
          </a:p>
        </p:txBody>
      </p:sp>
    </p:spTree>
    <p:extLst>
      <p:ext uri="{BB962C8B-B14F-4D97-AF65-F5344CB8AC3E}">
        <p14:creationId xmlns:p14="http://schemas.microsoft.com/office/powerpoint/2010/main" val="71942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DD303D-6A5A-43C0-946C-E2A29CE022F1}"/>
              </a:ext>
            </a:extLst>
          </p:cNvPr>
          <p:cNvSpPr txBox="1">
            <a:spLocks/>
          </p:cNvSpPr>
          <p:nvPr/>
        </p:nvSpPr>
        <p:spPr>
          <a:xfrm>
            <a:off x="1154321" y="375999"/>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Position relative</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6433D36C-CB6F-47E3-AC3E-C1D2C79673C8}"/>
              </a:ext>
            </a:extLst>
          </p:cNvPr>
          <p:cNvPicPr>
            <a:picLocks noChangeAspect="1"/>
          </p:cNvPicPr>
          <p:nvPr/>
        </p:nvPicPr>
        <p:blipFill>
          <a:blip r:embed="rId2"/>
          <a:stretch>
            <a:fillRect/>
          </a:stretch>
        </p:blipFill>
        <p:spPr>
          <a:xfrm>
            <a:off x="1154321" y="1270432"/>
            <a:ext cx="8867775" cy="5524500"/>
          </a:xfrm>
          <a:prstGeom prst="rect">
            <a:avLst/>
          </a:prstGeom>
          <a:ln w="57150">
            <a:solidFill>
              <a:srgbClr val="0070C0"/>
            </a:solidFill>
          </a:ln>
        </p:spPr>
      </p:pic>
    </p:spTree>
    <p:extLst>
      <p:ext uri="{BB962C8B-B14F-4D97-AF65-F5344CB8AC3E}">
        <p14:creationId xmlns:p14="http://schemas.microsoft.com/office/powerpoint/2010/main" val="101053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DD303D-6A5A-43C0-946C-E2A29CE022F1}"/>
              </a:ext>
            </a:extLst>
          </p:cNvPr>
          <p:cNvSpPr txBox="1">
            <a:spLocks/>
          </p:cNvSpPr>
          <p:nvPr/>
        </p:nvSpPr>
        <p:spPr>
          <a:xfrm>
            <a:off x="1154321" y="375999"/>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Position fixed</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04616759-3B77-4C98-ABF1-74B1A1F5E566}"/>
              </a:ext>
            </a:extLst>
          </p:cNvPr>
          <p:cNvPicPr>
            <a:picLocks noChangeAspect="1"/>
          </p:cNvPicPr>
          <p:nvPr/>
        </p:nvPicPr>
        <p:blipFill>
          <a:blip r:embed="rId2"/>
          <a:stretch>
            <a:fillRect/>
          </a:stretch>
        </p:blipFill>
        <p:spPr>
          <a:xfrm>
            <a:off x="1154321" y="1460711"/>
            <a:ext cx="7403753" cy="5308648"/>
          </a:xfrm>
          <a:prstGeom prst="rect">
            <a:avLst/>
          </a:prstGeom>
          <a:ln w="57150">
            <a:solidFill>
              <a:srgbClr val="0070C0"/>
            </a:solidFill>
          </a:ln>
        </p:spPr>
      </p:pic>
    </p:spTree>
    <p:extLst>
      <p:ext uri="{BB962C8B-B14F-4D97-AF65-F5344CB8AC3E}">
        <p14:creationId xmlns:p14="http://schemas.microsoft.com/office/powerpoint/2010/main" val="1320260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DD303D-6A5A-43C0-946C-E2A29CE022F1}"/>
              </a:ext>
            </a:extLst>
          </p:cNvPr>
          <p:cNvSpPr txBox="1">
            <a:spLocks/>
          </p:cNvSpPr>
          <p:nvPr/>
        </p:nvSpPr>
        <p:spPr>
          <a:xfrm>
            <a:off x="1154321" y="375999"/>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Position absolute</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0E696899-1389-4E73-9373-50F77010B439}"/>
              </a:ext>
            </a:extLst>
          </p:cNvPr>
          <p:cNvPicPr>
            <a:picLocks noChangeAspect="1"/>
          </p:cNvPicPr>
          <p:nvPr/>
        </p:nvPicPr>
        <p:blipFill>
          <a:blip r:embed="rId2"/>
          <a:stretch>
            <a:fillRect/>
          </a:stretch>
        </p:blipFill>
        <p:spPr>
          <a:xfrm>
            <a:off x="1154321" y="1597981"/>
            <a:ext cx="8333836" cy="5046816"/>
          </a:xfrm>
          <a:prstGeom prst="rect">
            <a:avLst/>
          </a:prstGeom>
          <a:ln w="57150">
            <a:solidFill>
              <a:srgbClr val="0070C0"/>
            </a:solidFill>
          </a:ln>
        </p:spPr>
      </p:pic>
    </p:spTree>
    <p:extLst>
      <p:ext uri="{BB962C8B-B14F-4D97-AF65-F5344CB8AC3E}">
        <p14:creationId xmlns:p14="http://schemas.microsoft.com/office/powerpoint/2010/main" val="1268880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DD303D-6A5A-43C0-946C-E2A29CE022F1}"/>
              </a:ext>
            </a:extLst>
          </p:cNvPr>
          <p:cNvSpPr txBox="1">
            <a:spLocks/>
          </p:cNvSpPr>
          <p:nvPr/>
        </p:nvSpPr>
        <p:spPr>
          <a:xfrm>
            <a:off x="1154321" y="375999"/>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Position sticky</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22E79301-E723-4F40-999C-D0C461D4CCA6}"/>
              </a:ext>
            </a:extLst>
          </p:cNvPr>
          <p:cNvPicPr>
            <a:picLocks noChangeAspect="1"/>
          </p:cNvPicPr>
          <p:nvPr/>
        </p:nvPicPr>
        <p:blipFill>
          <a:blip r:embed="rId2"/>
          <a:stretch>
            <a:fillRect/>
          </a:stretch>
        </p:blipFill>
        <p:spPr>
          <a:xfrm>
            <a:off x="1154321" y="1864403"/>
            <a:ext cx="10067925" cy="3981450"/>
          </a:xfrm>
          <a:prstGeom prst="rect">
            <a:avLst/>
          </a:prstGeom>
          <a:ln w="57150">
            <a:solidFill>
              <a:srgbClr val="0070C0"/>
            </a:solidFill>
          </a:ln>
        </p:spPr>
      </p:pic>
    </p:spTree>
    <p:extLst>
      <p:ext uri="{BB962C8B-B14F-4D97-AF65-F5344CB8AC3E}">
        <p14:creationId xmlns:p14="http://schemas.microsoft.com/office/powerpoint/2010/main" val="812550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DD303D-6A5A-43C0-946C-E2A29CE022F1}"/>
              </a:ext>
            </a:extLst>
          </p:cNvPr>
          <p:cNvSpPr txBox="1">
            <a:spLocks/>
          </p:cNvSpPr>
          <p:nvPr/>
        </p:nvSpPr>
        <p:spPr>
          <a:xfrm>
            <a:off x="1154321" y="375999"/>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Unit</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5" name="Subtitle 2">
            <a:extLst>
              <a:ext uri="{FF2B5EF4-FFF2-40B4-BE49-F238E27FC236}">
                <a16:creationId xmlns:a16="http://schemas.microsoft.com/office/drawing/2014/main" id="{D0ED5C53-0E83-43C5-837B-2B169AC2F0E1}"/>
              </a:ext>
            </a:extLst>
          </p:cNvPr>
          <p:cNvSpPr>
            <a:spLocks noGrp="1"/>
          </p:cNvSpPr>
          <p:nvPr>
            <p:ph type="subTitle" idx="1"/>
          </p:nvPr>
        </p:nvSpPr>
        <p:spPr>
          <a:xfrm>
            <a:off x="1154320" y="1651248"/>
            <a:ext cx="9498883" cy="2414725"/>
          </a:xfrm>
          <a:ln>
            <a:noFill/>
          </a:ln>
        </p:spPr>
        <p:txBody>
          <a:bodyPr>
            <a:normAutofit/>
          </a:bodyPr>
          <a:lstStyle/>
          <a:p>
            <a:pPr algn="l"/>
            <a:r>
              <a:rPr lang="en-US" dirty="0">
                <a:solidFill>
                  <a:schemeClr val="tx1"/>
                </a:solidFill>
                <a:latin typeface="Segoe UI" panose="020B0502040204020203" pitchFamily="34" charset="0"/>
                <a:cs typeface="Segoe UI" panose="020B0502040204020203" pitchFamily="34" charset="0"/>
              </a:rPr>
              <a:t>CSS has several different units for expressing a length.</a:t>
            </a:r>
          </a:p>
          <a:p>
            <a:pPr algn="l"/>
            <a:endParaRPr lang="en-US" dirty="0">
              <a:solidFill>
                <a:schemeClr val="tx1"/>
              </a:solidFill>
              <a:latin typeface="Segoe UI" panose="020B0502040204020203" pitchFamily="34" charset="0"/>
              <a:cs typeface="Segoe UI" panose="020B0502040204020203" pitchFamily="34" charset="0"/>
            </a:endParaRPr>
          </a:p>
          <a:p>
            <a:pPr algn="l"/>
            <a:r>
              <a:rPr lang="en-US" dirty="0">
                <a:solidFill>
                  <a:schemeClr val="tx1"/>
                </a:solidFill>
                <a:latin typeface="Segoe UI" panose="020B0502040204020203" pitchFamily="34" charset="0"/>
                <a:cs typeface="Segoe UI" panose="020B0502040204020203" pitchFamily="34" charset="0"/>
              </a:rPr>
              <a:t>Many CSS properties take "length" values, such as width, margin, padding, font-size, etc.</a:t>
            </a:r>
          </a:p>
          <a:p>
            <a:pPr algn="l"/>
            <a:endParaRPr lang="en-US" dirty="0">
              <a:solidFill>
                <a:schemeClr val="tx1"/>
              </a:solidFill>
              <a:latin typeface="Segoe UI" panose="020B0502040204020203" pitchFamily="34" charset="0"/>
              <a:cs typeface="Segoe UI" panose="020B0502040204020203" pitchFamily="34" charset="0"/>
            </a:endParaRPr>
          </a:p>
          <a:p>
            <a:pPr algn="l"/>
            <a:r>
              <a:rPr lang="en-US" dirty="0">
                <a:solidFill>
                  <a:schemeClr val="tx1"/>
                </a:solidFill>
                <a:latin typeface="Segoe UI" panose="020B0502040204020203" pitchFamily="34" charset="0"/>
                <a:cs typeface="Segoe UI" panose="020B0502040204020203" pitchFamily="34" charset="0"/>
              </a:rPr>
              <a:t>Length is a number followed by a length unit, such as 10px, 2em, etc.</a:t>
            </a:r>
          </a:p>
        </p:txBody>
      </p:sp>
      <p:pic>
        <p:nvPicPr>
          <p:cNvPr id="3" name="Picture 2">
            <a:extLst>
              <a:ext uri="{FF2B5EF4-FFF2-40B4-BE49-F238E27FC236}">
                <a16:creationId xmlns:a16="http://schemas.microsoft.com/office/drawing/2014/main" id="{9F1F2880-DA4D-4002-A9D3-3A23BF69BCF1}"/>
              </a:ext>
            </a:extLst>
          </p:cNvPr>
          <p:cNvPicPr>
            <a:picLocks noChangeAspect="1"/>
          </p:cNvPicPr>
          <p:nvPr/>
        </p:nvPicPr>
        <p:blipFill>
          <a:blip r:embed="rId2"/>
          <a:stretch>
            <a:fillRect/>
          </a:stretch>
        </p:blipFill>
        <p:spPr>
          <a:xfrm>
            <a:off x="1154320" y="3946125"/>
            <a:ext cx="2657475" cy="2286000"/>
          </a:xfrm>
          <a:prstGeom prst="rect">
            <a:avLst/>
          </a:prstGeom>
          <a:ln w="57150">
            <a:solidFill>
              <a:srgbClr val="0070C0"/>
            </a:solidFill>
          </a:ln>
        </p:spPr>
      </p:pic>
      <p:sp>
        <p:nvSpPr>
          <p:cNvPr id="9" name="TextBox 8">
            <a:extLst>
              <a:ext uri="{FF2B5EF4-FFF2-40B4-BE49-F238E27FC236}">
                <a16:creationId xmlns:a16="http://schemas.microsoft.com/office/drawing/2014/main" id="{F0EBA322-C34D-44F8-8F78-450659DE6003}"/>
              </a:ext>
            </a:extLst>
          </p:cNvPr>
          <p:cNvSpPr txBox="1"/>
          <p:nvPr/>
        </p:nvSpPr>
        <p:spPr>
          <a:xfrm>
            <a:off x="4398885" y="6297335"/>
            <a:ext cx="6098958"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https://www.w3schools.com/css/css_units.asp</a:t>
            </a:r>
          </a:p>
        </p:txBody>
      </p:sp>
    </p:spTree>
    <p:extLst>
      <p:ext uri="{BB962C8B-B14F-4D97-AF65-F5344CB8AC3E}">
        <p14:creationId xmlns:p14="http://schemas.microsoft.com/office/powerpoint/2010/main" val="891178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DD303D-6A5A-43C0-946C-E2A29CE022F1}"/>
              </a:ext>
            </a:extLst>
          </p:cNvPr>
          <p:cNvSpPr txBox="1">
            <a:spLocks/>
          </p:cNvSpPr>
          <p:nvPr/>
        </p:nvSpPr>
        <p:spPr>
          <a:xfrm>
            <a:off x="1154321" y="375999"/>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Absolute lengths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5" name="Subtitle 2">
            <a:extLst>
              <a:ext uri="{FF2B5EF4-FFF2-40B4-BE49-F238E27FC236}">
                <a16:creationId xmlns:a16="http://schemas.microsoft.com/office/drawing/2014/main" id="{D0ED5C53-0E83-43C5-837B-2B169AC2F0E1}"/>
              </a:ext>
            </a:extLst>
          </p:cNvPr>
          <p:cNvSpPr>
            <a:spLocks noGrp="1"/>
          </p:cNvSpPr>
          <p:nvPr>
            <p:ph type="subTitle" idx="1"/>
          </p:nvPr>
        </p:nvSpPr>
        <p:spPr>
          <a:xfrm>
            <a:off x="1154322" y="1464817"/>
            <a:ext cx="5068926" cy="3142694"/>
          </a:xfrm>
          <a:ln>
            <a:noFill/>
          </a:ln>
        </p:spPr>
        <p:txBody>
          <a:bodyPr>
            <a:normAutofit/>
          </a:bodyPr>
          <a:lstStyle/>
          <a:p>
            <a:pPr algn="l"/>
            <a:r>
              <a:rPr lang="en-US" dirty="0">
                <a:solidFill>
                  <a:schemeClr val="tx1"/>
                </a:solidFill>
                <a:latin typeface="Segoe UI" panose="020B0502040204020203" pitchFamily="34" charset="0"/>
                <a:cs typeface="Segoe UI" panose="020B0502040204020203" pitchFamily="34" charset="0"/>
              </a:rPr>
              <a:t>The absolute length units are fixed and a length expressed in any of these will appear as exactly that size.</a:t>
            </a:r>
          </a:p>
          <a:p>
            <a:pPr algn="l"/>
            <a:endParaRPr lang="en-US" dirty="0">
              <a:solidFill>
                <a:schemeClr val="tx1"/>
              </a:solidFill>
              <a:latin typeface="Segoe UI" panose="020B0502040204020203" pitchFamily="34" charset="0"/>
              <a:cs typeface="Segoe UI" panose="020B0502040204020203" pitchFamily="34" charset="0"/>
            </a:endParaRPr>
          </a:p>
          <a:p>
            <a:pPr algn="l"/>
            <a:r>
              <a:rPr lang="en-US" dirty="0">
                <a:solidFill>
                  <a:schemeClr val="tx1"/>
                </a:solidFill>
                <a:latin typeface="Segoe UI" panose="020B0502040204020203" pitchFamily="34" charset="0"/>
                <a:cs typeface="Segoe UI" panose="020B0502040204020203" pitchFamily="34" charset="0"/>
              </a:rPr>
              <a:t>Absolute length units are not recommended for use on screen, because screen sizes vary so much. However, they can be used if the output medium is known, such as for print layout.</a:t>
            </a:r>
          </a:p>
        </p:txBody>
      </p:sp>
      <p:pic>
        <p:nvPicPr>
          <p:cNvPr id="4" name="Picture 3">
            <a:extLst>
              <a:ext uri="{FF2B5EF4-FFF2-40B4-BE49-F238E27FC236}">
                <a16:creationId xmlns:a16="http://schemas.microsoft.com/office/drawing/2014/main" id="{A775F302-5357-4594-B8DA-39DAC70ECA6C}"/>
              </a:ext>
            </a:extLst>
          </p:cNvPr>
          <p:cNvPicPr>
            <a:picLocks noChangeAspect="1"/>
          </p:cNvPicPr>
          <p:nvPr/>
        </p:nvPicPr>
        <p:blipFill>
          <a:blip r:embed="rId2"/>
          <a:stretch>
            <a:fillRect/>
          </a:stretch>
        </p:blipFill>
        <p:spPr>
          <a:xfrm>
            <a:off x="6956563" y="2509884"/>
            <a:ext cx="4391025" cy="3629025"/>
          </a:xfrm>
          <a:prstGeom prst="rect">
            <a:avLst/>
          </a:prstGeom>
          <a:ln w="57150">
            <a:solidFill>
              <a:srgbClr val="0070C0"/>
            </a:solidFill>
          </a:ln>
        </p:spPr>
      </p:pic>
    </p:spTree>
    <p:extLst>
      <p:ext uri="{BB962C8B-B14F-4D97-AF65-F5344CB8AC3E}">
        <p14:creationId xmlns:p14="http://schemas.microsoft.com/office/powerpoint/2010/main" val="2107374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DD303D-6A5A-43C0-946C-E2A29CE022F1}"/>
              </a:ext>
            </a:extLst>
          </p:cNvPr>
          <p:cNvSpPr txBox="1">
            <a:spLocks/>
          </p:cNvSpPr>
          <p:nvPr/>
        </p:nvSpPr>
        <p:spPr>
          <a:xfrm>
            <a:off x="1154321" y="375999"/>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Relatives lengths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5" name="Subtitle 2">
            <a:extLst>
              <a:ext uri="{FF2B5EF4-FFF2-40B4-BE49-F238E27FC236}">
                <a16:creationId xmlns:a16="http://schemas.microsoft.com/office/drawing/2014/main" id="{D0ED5C53-0E83-43C5-837B-2B169AC2F0E1}"/>
              </a:ext>
            </a:extLst>
          </p:cNvPr>
          <p:cNvSpPr>
            <a:spLocks noGrp="1"/>
          </p:cNvSpPr>
          <p:nvPr>
            <p:ph type="subTitle" idx="1"/>
          </p:nvPr>
        </p:nvSpPr>
        <p:spPr>
          <a:xfrm>
            <a:off x="1154321" y="1464817"/>
            <a:ext cx="9907255" cy="1198484"/>
          </a:xfrm>
          <a:ln>
            <a:noFill/>
          </a:ln>
        </p:spPr>
        <p:txBody>
          <a:bodyPr>
            <a:normAutofit/>
          </a:bodyPr>
          <a:lstStyle/>
          <a:p>
            <a:pPr algn="l"/>
            <a:r>
              <a:rPr lang="en-US" dirty="0">
                <a:solidFill>
                  <a:schemeClr val="tx1"/>
                </a:solidFill>
                <a:latin typeface="Segoe UI" panose="020B0502040204020203" pitchFamily="34" charset="0"/>
                <a:cs typeface="Segoe UI" panose="020B0502040204020203" pitchFamily="34" charset="0"/>
              </a:rPr>
              <a:t>Relative length units specify a length relative to another length property. Relative length units scales better between different rendering mediums.</a:t>
            </a:r>
          </a:p>
        </p:txBody>
      </p:sp>
      <p:pic>
        <p:nvPicPr>
          <p:cNvPr id="3" name="Picture 2">
            <a:extLst>
              <a:ext uri="{FF2B5EF4-FFF2-40B4-BE49-F238E27FC236}">
                <a16:creationId xmlns:a16="http://schemas.microsoft.com/office/drawing/2014/main" id="{C4686397-59C9-4604-9CA4-58BD2E28F32D}"/>
              </a:ext>
            </a:extLst>
          </p:cNvPr>
          <p:cNvPicPr>
            <a:picLocks noChangeAspect="1"/>
          </p:cNvPicPr>
          <p:nvPr/>
        </p:nvPicPr>
        <p:blipFill>
          <a:blip r:embed="rId2"/>
          <a:stretch>
            <a:fillRect/>
          </a:stretch>
        </p:blipFill>
        <p:spPr>
          <a:xfrm>
            <a:off x="4146096" y="2460878"/>
            <a:ext cx="7566549" cy="4021123"/>
          </a:xfrm>
          <a:prstGeom prst="rect">
            <a:avLst/>
          </a:prstGeom>
          <a:ln w="57150">
            <a:solidFill>
              <a:srgbClr val="0070C0"/>
            </a:solidFill>
          </a:ln>
        </p:spPr>
      </p:pic>
      <p:sp>
        <p:nvSpPr>
          <p:cNvPr id="8" name="TextBox 7">
            <a:extLst>
              <a:ext uri="{FF2B5EF4-FFF2-40B4-BE49-F238E27FC236}">
                <a16:creationId xmlns:a16="http://schemas.microsoft.com/office/drawing/2014/main" id="{4C814098-E84D-4F31-A0AA-956594D48852}"/>
              </a:ext>
            </a:extLst>
          </p:cNvPr>
          <p:cNvSpPr txBox="1"/>
          <p:nvPr/>
        </p:nvSpPr>
        <p:spPr>
          <a:xfrm>
            <a:off x="479355" y="3924733"/>
            <a:ext cx="3138256" cy="1477328"/>
          </a:xfrm>
          <a:prstGeom prst="rect">
            <a:avLst/>
          </a:prstGeom>
          <a:noFill/>
          <a:ln w="57150">
            <a:solidFill>
              <a:srgbClr val="0070C0"/>
            </a:solidFill>
          </a:ln>
        </p:spPr>
        <p:txBody>
          <a:bodyPr wrap="square">
            <a:spAutoFit/>
          </a:bodyPr>
          <a:lstStyle/>
          <a:p>
            <a:r>
              <a:rPr lang="en-US" dirty="0"/>
              <a:t>CSS Viewport is defined as the visible area on a window screen which refers to the displays of the mobile devices. </a:t>
            </a:r>
          </a:p>
        </p:txBody>
      </p:sp>
    </p:spTree>
    <p:extLst>
      <p:ext uri="{BB962C8B-B14F-4D97-AF65-F5344CB8AC3E}">
        <p14:creationId xmlns:p14="http://schemas.microsoft.com/office/powerpoint/2010/main" val="2248063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Selectors</a:t>
            </a:r>
            <a:endParaRPr 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234606F4-9E49-4AA8-B6CB-7A20F8DAF2EB}"/>
              </a:ext>
            </a:extLst>
          </p:cNvPr>
          <p:cNvSpPr txBox="1"/>
          <p:nvPr/>
        </p:nvSpPr>
        <p:spPr>
          <a:xfrm>
            <a:off x="985071" y="1669833"/>
            <a:ext cx="9579355" cy="923330"/>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CSS selectors are used to "find" (or select) the HTML elements you want to style.</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We can divide CSS selectors into </a:t>
            </a:r>
            <a:r>
              <a:rPr lang="en-US" b="1" dirty="0">
                <a:latin typeface="Segoe UI" panose="020B0502040204020203" pitchFamily="34" charset="0"/>
                <a:cs typeface="Segoe UI" panose="020B0502040204020203" pitchFamily="34" charset="0"/>
              </a:rPr>
              <a:t>FIVE</a:t>
            </a:r>
            <a:r>
              <a:rPr lang="en-US" dirty="0">
                <a:latin typeface="Segoe UI" panose="020B0502040204020203" pitchFamily="34" charset="0"/>
                <a:cs typeface="Segoe UI" panose="020B0502040204020203" pitchFamily="34" charset="0"/>
              </a:rPr>
              <a:t> categories:</a:t>
            </a:r>
          </a:p>
        </p:txBody>
      </p:sp>
      <p:graphicFrame>
        <p:nvGraphicFramePr>
          <p:cNvPr id="3" name="Table 4">
            <a:extLst>
              <a:ext uri="{FF2B5EF4-FFF2-40B4-BE49-F238E27FC236}">
                <a16:creationId xmlns:a16="http://schemas.microsoft.com/office/drawing/2014/main" id="{AACBC852-5490-4C83-A469-2B9C2153FC17}"/>
              </a:ext>
            </a:extLst>
          </p:cNvPr>
          <p:cNvGraphicFramePr>
            <a:graphicFrameLocks noGrp="1"/>
          </p:cNvGraphicFramePr>
          <p:nvPr>
            <p:extLst>
              <p:ext uri="{D42A27DB-BD31-4B8C-83A1-F6EECF244321}">
                <p14:modId xmlns:p14="http://schemas.microsoft.com/office/powerpoint/2010/main" val="4069032207"/>
              </p:ext>
            </p:extLst>
          </p:nvPr>
        </p:nvGraphicFramePr>
        <p:xfrm>
          <a:off x="985070" y="2916864"/>
          <a:ext cx="10289571" cy="2494280"/>
        </p:xfrm>
        <a:graphic>
          <a:graphicData uri="http://schemas.openxmlformats.org/drawingml/2006/table">
            <a:tbl>
              <a:tblPr firstRow="1" bandRow="1">
                <a:tableStyleId>{21E4AEA4-8DFA-4A89-87EB-49C32662AFE0}</a:tableStyleId>
              </a:tblPr>
              <a:tblGrid>
                <a:gridCol w="4349785">
                  <a:extLst>
                    <a:ext uri="{9D8B030D-6E8A-4147-A177-3AD203B41FA5}">
                      <a16:colId xmlns:a16="http://schemas.microsoft.com/office/drawing/2014/main" val="3202125914"/>
                    </a:ext>
                  </a:extLst>
                </a:gridCol>
                <a:gridCol w="5939786">
                  <a:extLst>
                    <a:ext uri="{9D8B030D-6E8A-4147-A177-3AD203B41FA5}">
                      <a16:colId xmlns:a16="http://schemas.microsoft.com/office/drawing/2014/main" val="2671482949"/>
                    </a:ext>
                  </a:extLst>
                </a:gridCol>
              </a:tblGrid>
              <a:tr h="370840">
                <a:tc>
                  <a:txBody>
                    <a:bodyPr/>
                    <a:lstStyle/>
                    <a:p>
                      <a:r>
                        <a:rPr lang="en-US" dirty="0"/>
                        <a:t>Type</a:t>
                      </a:r>
                    </a:p>
                  </a:txBody>
                  <a:tcPr anchor="ctr"/>
                </a:tc>
                <a:tc>
                  <a:txBody>
                    <a:bodyPr/>
                    <a:lstStyle/>
                    <a:p>
                      <a:r>
                        <a:rPr lang="en-US" dirty="0"/>
                        <a:t>Description</a:t>
                      </a:r>
                    </a:p>
                  </a:txBody>
                  <a:tcPr/>
                </a:tc>
                <a:extLst>
                  <a:ext uri="{0D108BD9-81ED-4DB2-BD59-A6C34878D82A}">
                    <a16:rowId xmlns:a16="http://schemas.microsoft.com/office/drawing/2014/main" val="1743042621"/>
                  </a:ext>
                </a:extLst>
              </a:tr>
              <a:tr h="370840">
                <a:tc>
                  <a:txBody>
                    <a:bodyPr/>
                    <a:lstStyle/>
                    <a:p>
                      <a:r>
                        <a:rPr lang="en-US" b="1" dirty="0">
                          <a:latin typeface="Segoe UI" panose="020B0502040204020203" pitchFamily="34" charset="0"/>
                          <a:cs typeface="Segoe UI" panose="020B0502040204020203" pitchFamily="34" charset="0"/>
                        </a:rPr>
                        <a:t>Simple selectors </a:t>
                      </a:r>
                      <a:endParaRPr lang="en-US" dirty="0"/>
                    </a:p>
                  </a:txBody>
                  <a:tcPr anchor="ctr"/>
                </a:tc>
                <a:tc>
                  <a:txBody>
                    <a:bodyPr/>
                    <a:lstStyle/>
                    <a:p>
                      <a:r>
                        <a:rPr lang="en-US" dirty="0">
                          <a:latin typeface="Segoe UI" panose="020B0502040204020203" pitchFamily="34" charset="0"/>
                          <a:cs typeface="Segoe UI" panose="020B0502040204020203" pitchFamily="34" charset="0"/>
                        </a:rPr>
                        <a:t>select elements based on name, id, class</a:t>
                      </a:r>
                      <a:endParaRPr lang="en-US" dirty="0"/>
                    </a:p>
                  </a:txBody>
                  <a:tcPr/>
                </a:tc>
                <a:extLst>
                  <a:ext uri="{0D108BD9-81ED-4DB2-BD59-A6C34878D82A}">
                    <a16:rowId xmlns:a16="http://schemas.microsoft.com/office/drawing/2014/main" val="3311264483"/>
                  </a:ext>
                </a:extLst>
              </a:tr>
              <a:tr h="370840">
                <a:tc>
                  <a:txBody>
                    <a:bodyPr/>
                    <a:lstStyle/>
                    <a:p>
                      <a:r>
                        <a:rPr lang="en-US" b="1" dirty="0">
                          <a:latin typeface="Segoe UI" panose="020B0502040204020203" pitchFamily="34" charset="0"/>
                          <a:cs typeface="Segoe UI" panose="020B0502040204020203" pitchFamily="34" charset="0"/>
                        </a:rPr>
                        <a:t>Combinator selectors</a:t>
                      </a:r>
                      <a:r>
                        <a:rPr lang="en-US" dirty="0">
                          <a:latin typeface="Segoe UI" panose="020B0502040204020203" pitchFamily="34" charset="0"/>
                          <a:cs typeface="Segoe UI" panose="020B0502040204020203" pitchFamily="34" charset="0"/>
                        </a:rPr>
                        <a:t> </a:t>
                      </a:r>
                      <a:endParaRPr lang="en-US" dirty="0"/>
                    </a:p>
                  </a:txBody>
                  <a:tcPr anchor="ctr"/>
                </a:tc>
                <a:tc>
                  <a:txBody>
                    <a:bodyPr/>
                    <a:lstStyle/>
                    <a:p>
                      <a:r>
                        <a:rPr lang="en-US" dirty="0">
                          <a:latin typeface="Segoe UI" panose="020B0502040204020203" pitchFamily="34" charset="0"/>
                          <a:cs typeface="Segoe UI" panose="020B0502040204020203" pitchFamily="34" charset="0"/>
                        </a:rPr>
                        <a:t>select elements based on a specific relationship between them</a:t>
                      </a:r>
                      <a:endParaRPr lang="en-US" dirty="0"/>
                    </a:p>
                  </a:txBody>
                  <a:tcPr/>
                </a:tc>
                <a:extLst>
                  <a:ext uri="{0D108BD9-81ED-4DB2-BD59-A6C34878D82A}">
                    <a16:rowId xmlns:a16="http://schemas.microsoft.com/office/drawing/2014/main" val="4012726036"/>
                  </a:ext>
                </a:extLst>
              </a:tr>
              <a:tr h="370840">
                <a:tc>
                  <a:txBody>
                    <a:bodyPr/>
                    <a:lstStyle/>
                    <a:p>
                      <a:r>
                        <a:rPr lang="en-US" b="1" dirty="0">
                          <a:latin typeface="Segoe UI" panose="020B0502040204020203" pitchFamily="34" charset="0"/>
                          <a:cs typeface="Segoe UI" panose="020B0502040204020203" pitchFamily="34" charset="0"/>
                        </a:rPr>
                        <a:t>Pseudo class selectors</a:t>
                      </a:r>
                      <a:r>
                        <a:rPr lang="en-US" dirty="0">
                          <a:latin typeface="Segoe UI" panose="020B0502040204020203" pitchFamily="34" charset="0"/>
                          <a:cs typeface="Segoe UI" panose="020B0502040204020203" pitchFamily="34" charset="0"/>
                        </a:rPr>
                        <a:t> </a:t>
                      </a:r>
                      <a:endParaRPr lang="en-US" dirty="0"/>
                    </a:p>
                  </a:txBody>
                  <a:tcPr anchor="ctr"/>
                </a:tc>
                <a:tc>
                  <a:txBody>
                    <a:bodyPr/>
                    <a:lstStyle/>
                    <a:p>
                      <a:r>
                        <a:rPr lang="en-US" dirty="0">
                          <a:latin typeface="Segoe UI" panose="020B0502040204020203" pitchFamily="34" charset="0"/>
                          <a:cs typeface="Segoe UI" panose="020B0502040204020203" pitchFamily="34" charset="0"/>
                        </a:rPr>
                        <a:t>select elements based on a certain state</a:t>
                      </a:r>
                      <a:endParaRPr lang="en-US" dirty="0"/>
                    </a:p>
                  </a:txBody>
                  <a:tcPr/>
                </a:tc>
                <a:extLst>
                  <a:ext uri="{0D108BD9-81ED-4DB2-BD59-A6C34878D82A}">
                    <a16:rowId xmlns:a16="http://schemas.microsoft.com/office/drawing/2014/main" val="2801544555"/>
                  </a:ext>
                </a:extLst>
              </a:tr>
              <a:tr h="370840">
                <a:tc>
                  <a:txBody>
                    <a:bodyPr/>
                    <a:lstStyle/>
                    <a:p>
                      <a:r>
                        <a:rPr lang="en-US" b="1" dirty="0">
                          <a:latin typeface="Segoe UI" panose="020B0502040204020203" pitchFamily="34" charset="0"/>
                          <a:cs typeface="Segoe UI" panose="020B0502040204020203" pitchFamily="34" charset="0"/>
                        </a:rPr>
                        <a:t>Pseudo-elements selectors</a:t>
                      </a:r>
                      <a:r>
                        <a:rPr lang="en-US" dirty="0">
                          <a:latin typeface="Segoe UI" panose="020B0502040204020203" pitchFamily="34" charset="0"/>
                          <a:cs typeface="Segoe UI" panose="020B0502040204020203" pitchFamily="34" charset="0"/>
                        </a:rPr>
                        <a:t> </a:t>
                      </a:r>
                      <a:endParaRPr lang="en-US" dirty="0"/>
                    </a:p>
                  </a:txBody>
                  <a:tcPr anchor="ctr"/>
                </a:tc>
                <a:tc>
                  <a:txBody>
                    <a:bodyPr/>
                    <a:lstStyle/>
                    <a:p>
                      <a:r>
                        <a:rPr lang="en-US" dirty="0">
                          <a:latin typeface="Segoe UI" panose="020B0502040204020203" pitchFamily="34" charset="0"/>
                          <a:cs typeface="Segoe UI" panose="020B0502040204020203" pitchFamily="34" charset="0"/>
                        </a:rPr>
                        <a:t>select and style a part of an element</a:t>
                      </a:r>
                      <a:endParaRPr lang="en-US" dirty="0"/>
                    </a:p>
                  </a:txBody>
                  <a:tcPr/>
                </a:tc>
                <a:extLst>
                  <a:ext uri="{0D108BD9-81ED-4DB2-BD59-A6C34878D82A}">
                    <a16:rowId xmlns:a16="http://schemas.microsoft.com/office/drawing/2014/main" val="781137413"/>
                  </a:ext>
                </a:extLst>
              </a:tr>
              <a:tr h="370840">
                <a:tc>
                  <a:txBody>
                    <a:bodyPr/>
                    <a:lstStyle/>
                    <a:p>
                      <a:r>
                        <a:rPr lang="en-US" b="1" dirty="0">
                          <a:latin typeface="Segoe UI" panose="020B0502040204020203" pitchFamily="34" charset="0"/>
                          <a:cs typeface="Segoe UI" panose="020B0502040204020203" pitchFamily="34" charset="0"/>
                        </a:rPr>
                        <a:t>Attributes selectors</a:t>
                      </a:r>
                      <a:r>
                        <a:rPr lang="en-US" dirty="0">
                          <a:latin typeface="Segoe UI" panose="020B0502040204020203" pitchFamily="34" charset="0"/>
                          <a:cs typeface="Segoe UI" panose="020B0502040204020203" pitchFamily="34" charset="0"/>
                        </a:rPr>
                        <a:t> </a:t>
                      </a:r>
                      <a:endParaRPr lang="en-US" dirty="0"/>
                    </a:p>
                  </a:txBody>
                  <a:tcPr anchor="ctr"/>
                </a:tc>
                <a:tc>
                  <a:txBody>
                    <a:bodyPr/>
                    <a:lstStyle/>
                    <a:p>
                      <a:r>
                        <a:rPr lang="en-US" dirty="0">
                          <a:latin typeface="Segoe UI" panose="020B0502040204020203" pitchFamily="34" charset="0"/>
                          <a:cs typeface="Segoe UI" panose="020B0502040204020203" pitchFamily="34" charset="0"/>
                        </a:rPr>
                        <a:t>select elements based on an attribute or attribute value</a:t>
                      </a:r>
                      <a:endParaRPr lang="en-US" dirty="0"/>
                    </a:p>
                  </a:txBody>
                  <a:tcPr/>
                </a:tc>
                <a:extLst>
                  <a:ext uri="{0D108BD9-81ED-4DB2-BD59-A6C34878D82A}">
                    <a16:rowId xmlns:a16="http://schemas.microsoft.com/office/drawing/2014/main" val="3794540532"/>
                  </a:ext>
                </a:extLst>
              </a:tr>
            </a:tbl>
          </a:graphicData>
        </a:graphic>
      </p:graphicFrame>
    </p:spTree>
    <p:extLst>
      <p:ext uri="{BB962C8B-B14F-4D97-AF65-F5344CB8AC3E}">
        <p14:creationId xmlns:p14="http://schemas.microsoft.com/office/powerpoint/2010/main" val="3622278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Element selectors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234606F4-9E49-4AA8-B6CB-7A20F8DAF2EB}"/>
              </a:ext>
            </a:extLst>
          </p:cNvPr>
          <p:cNvSpPr txBox="1"/>
          <p:nvPr/>
        </p:nvSpPr>
        <p:spPr>
          <a:xfrm>
            <a:off x="985071" y="1669833"/>
            <a:ext cx="9579355" cy="369332"/>
          </a:xfrm>
          <a:prstGeom prst="rect">
            <a:avLst/>
          </a:prstGeom>
          <a:noFill/>
        </p:spPr>
        <p:txBody>
          <a:bodyPr wrap="square">
            <a:spAutoFit/>
          </a:bodyPr>
          <a:lstStyle/>
          <a:p>
            <a:r>
              <a:rPr lang="en-US" dirty="0"/>
              <a:t>The element selector selects HTML elements based on the element name.</a:t>
            </a:r>
            <a:endParaRPr lang="en-US"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5A7C10E1-4073-44E0-BD49-490361AC06B7}"/>
              </a:ext>
            </a:extLst>
          </p:cNvPr>
          <p:cNvPicPr>
            <a:picLocks noChangeAspect="1"/>
          </p:cNvPicPr>
          <p:nvPr/>
        </p:nvPicPr>
        <p:blipFill>
          <a:blip r:embed="rId2"/>
          <a:stretch>
            <a:fillRect/>
          </a:stretch>
        </p:blipFill>
        <p:spPr>
          <a:xfrm>
            <a:off x="985071" y="2640968"/>
            <a:ext cx="2562225" cy="1114425"/>
          </a:xfrm>
          <a:prstGeom prst="rect">
            <a:avLst/>
          </a:prstGeom>
          <a:ln w="57150">
            <a:solidFill>
              <a:srgbClr val="0070C0"/>
            </a:solidFill>
          </a:ln>
        </p:spPr>
      </p:pic>
      <p:sp>
        <p:nvSpPr>
          <p:cNvPr id="3" name="Oval 2">
            <a:extLst>
              <a:ext uri="{FF2B5EF4-FFF2-40B4-BE49-F238E27FC236}">
                <a16:creationId xmlns:a16="http://schemas.microsoft.com/office/drawing/2014/main" id="{B548AFD1-2880-4EB5-9EF0-6DD17D07F2F5}"/>
              </a:ext>
            </a:extLst>
          </p:cNvPr>
          <p:cNvSpPr/>
          <p:nvPr/>
        </p:nvSpPr>
        <p:spPr>
          <a:xfrm>
            <a:off x="7646826" y="562371"/>
            <a:ext cx="1979720" cy="945611"/>
          </a:xfrm>
          <a:prstGeom prst="ellipse">
            <a:avLst/>
          </a:prstGeom>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SIMPLE</a:t>
            </a:r>
          </a:p>
          <a:p>
            <a:pPr algn="ctr"/>
            <a:r>
              <a:rPr lang="en-US" b="1" dirty="0">
                <a:solidFill>
                  <a:sysClr val="windowText" lastClr="000000"/>
                </a:solidFill>
              </a:rPr>
              <a:t>SELECTOR</a:t>
            </a:r>
          </a:p>
        </p:txBody>
      </p:sp>
    </p:spTree>
    <p:extLst>
      <p:ext uri="{BB962C8B-B14F-4D97-AF65-F5344CB8AC3E}">
        <p14:creationId xmlns:p14="http://schemas.microsoft.com/office/powerpoint/2010/main" val="903276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Id selectors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234606F4-9E49-4AA8-B6CB-7A20F8DAF2EB}"/>
              </a:ext>
            </a:extLst>
          </p:cNvPr>
          <p:cNvSpPr txBox="1"/>
          <p:nvPr/>
        </p:nvSpPr>
        <p:spPr>
          <a:xfrm>
            <a:off x="985071" y="1669833"/>
            <a:ext cx="9579355" cy="2031325"/>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The id selector uses the id attribute of an HTML element to select a specific element.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id of an element is unique within a page, so the id selector is used to select one unique element.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To select an element with a specific id, write a hash (#) character, followed by the id of the element.</a:t>
            </a:r>
          </a:p>
        </p:txBody>
      </p:sp>
      <p:pic>
        <p:nvPicPr>
          <p:cNvPr id="5" name="Picture 4">
            <a:extLst>
              <a:ext uri="{FF2B5EF4-FFF2-40B4-BE49-F238E27FC236}">
                <a16:creationId xmlns:a16="http://schemas.microsoft.com/office/drawing/2014/main" id="{09DE7DA0-7931-4524-A43A-6F07218B6883}"/>
              </a:ext>
            </a:extLst>
          </p:cNvPr>
          <p:cNvPicPr>
            <a:picLocks noChangeAspect="1"/>
          </p:cNvPicPr>
          <p:nvPr/>
        </p:nvPicPr>
        <p:blipFill>
          <a:blip r:embed="rId2"/>
          <a:stretch>
            <a:fillRect/>
          </a:stretch>
        </p:blipFill>
        <p:spPr>
          <a:xfrm>
            <a:off x="985071" y="4024859"/>
            <a:ext cx="2362200" cy="1200150"/>
          </a:xfrm>
          <a:prstGeom prst="rect">
            <a:avLst/>
          </a:prstGeom>
          <a:ln w="57150">
            <a:solidFill>
              <a:srgbClr val="0070C0"/>
            </a:solidFill>
          </a:ln>
        </p:spPr>
      </p:pic>
      <p:sp>
        <p:nvSpPr>
          <p:cNvPr id="6" name="Oval 5">
            <a:extLst>
              <a:ext uri="{FF2B5EF4-FFF2-40B4-BE49-F238E27FC236}">
                <a16:creationId xmlns:a16="http://schemas.microsoft.com/office/drawing/2014/main" id="{1572E23F-A8ED-433C-B252-ECC30D6BE972}"/>
              </a:ext>
            </a:extLst>
          </p:cNvPr>
          <p:cNvSpPr/>
          <p:nvPr/>
        </p:nvSpPr>
        <p:spPr>
          <a:xfrm>
            <a:off x="7931397" y="562371"/>
            <a:ext cx="1979720" cy="945611"/>
          </a:xfrm>
          <a:prstGeom prst="ellipse">
            <a:avLst/>
          </a:prstGeom>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SIMPLE</a:t>
            </a:r>
          </a:p>
          <a:p>
            <a:pPr algn="ctr"/>
            <a:r>
              <a:rPr lang="en-US" b="1" dirty="0">
                <a:solidFill>
                  <a:sysClr val="windowText" lastClr="000000"/>
                </a:solidFill>
              </a:rPr>
              <a:t>SELECTOR</a:t>
            </a:r>
          </a:p>
        </p:txBody>
      </p:sp>
    </p:spTree>
    <p:extLst>
      <p:ext uri="{BB962C8B-B14F-4D97-AF65-F5344CB8AC3E}">
        <p14:creationId xmlns:p14="http://schemas.microsoft.com/office/powerpoint/2010/main" val="981652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2A0E09B-915B-4048-9CB6-EE2FECEBC847}"/>
              </a:ext>
            </a:extLst>
          </p:cNvPr>
          <p:cNvSpPr txBox="1">
            <a:spLocks/>
          </p:cNvSpPr>
          <p:nvPr/>
        </p:nvSpPr>
        <p:spPr>
          <a:xfrm>
            <a:off x="985072" y="464303"/>
            <a:ext cx="9264157"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a:solidFill>
                  <a:schemeClr val="tx1">
                    <a:lumMod val="75000"/>
                    <a:lumOff val="25000"/>
                  </a:schemeClr>
                </a:solidFill>
                <a:latin typeface="Segoe UI" panose="020B0502040204020203" pitchFamily="34" charset="0"/>
                <a:cs typeface="Segoe UI" panose="020B0502040204020203" pitchFamily="34" charset="0"/>
              </a:rPr>
              <a:t>CSS</a:t>
            </a:r>
            <a:r>
              <a:rPr lang="en-US" sz="4000" dirty="0">
                <a:solidFill>
                  <a:schemeClr val="tx1">
                    <a:lumMod val="75000"/>
                    <a:lumOff val="25000"/>
                  </a:schemeClr>
                </a:solidFill>
                <a:latin typeface="Segoe UI" panose="020B0502040204020203" pitchFamily="34" charset="0"/>
                <a:cs typeface="Segoe UI" panose="020B0502040204020203" pitchFamily="34" charset="0"/>
              </a:rPr>
              <a:t> | </a:t>
            </a:r>
            <a:r>
              <a:rPr lang="en-US" sz="3200" dirty="0">
                <a:solidFill>
                  <a:schemeClr val="tx1">
                    <a:lumMod val="75000"/>
                    <a:lumOff val="25000"/>
                  </a:schemeClr>
                </a:solidFill>
                <a:latin typeface="Segoe UI" panose="020B0502040204020203" pitchFamily="34" charset="0"/>
                <a:cs typeface="Segoe UI" panose="020B0502040204020203" pitchFamily="34" charset="0"/>
              </a:rPr>
              <a:t>What is?</a:t>
            </a:r>
            <a:endParaRPr 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27F2464A-820E-437C-8522-942525A25AE3}"/>
              </a:ext>
            </a:extLst>
          </p:cNvPr>
          <p:cNvSpPr txBox="1"/>
          <p:nvPr/>
        </p:nvSpPr>
        <p:spPr>
          <a:xfrm>
            <a:off x="985072" y="1669833"/>
            <a:ext cx="7688412" cy="2585323"/>
          </a:xfrm>
          <a:prstGeom prst="rect">
            <a:avLst/>
          </a:prstGeom>
          <a:noFill/>
        </p:spPr>
        <p:txBody>
          <a:bodyPr wrap="square">
            <a:spAutoFit/>
          </a:bodyPr>
          <a:lstStyle/>
          <a:p>
            <a:pPr marL="342900" indent="-342900">
              <a:buFont typeface="+mj-lt"/>
              <a:buAutoNum type="arabicPeriod"/>
            </a:pPr>
            <a:r>
              <a:rPr lang="en-US" dirty="0">
                <a:latin typeface="Segoe UI" panose="020B0502040204020203" pitchFamily="34" charset="0"/>
                <a:cs typeface="Segoe UI" panose="020B0502040204020203" pitchFamily="34" charset="0"/>
              </a:rPr>
              <a:t>CSS stands for Cascading Style Sheets</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a:p>
            <a:pPr marL="342900" indent="-342900">
              <a:buFont typeface="+mj-lt"/>
              <a:buAutoNum type="arabicPeriod"/>
            </a:pPr>
            <a:r>
              <a:rPr lang="en-US" dirty="0">
                <a:latin typeface="Segoe UI" panose="020B0502040204020203" pitchFamily="34" charset="0"/>
                <a:cs typeface="Segoe UI" panose="020B0502040204020203" pitchFamily="34" charset="0"/>
              </a:rPr>
              <a:t>CSS describes how HTML elements are to be displayed on screen, paper, or in other media</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a:p>
            <a:pPr marL="342900" indent="-342900">
              <a:buFont typeface="+mj-lt"/>
              <a:buAutoNum type="arabicPeriod"/>
            </a:pPr>
            <a:r>
              <a:rPr lang="en-US" dirty="0">
                <a:latin typeface="Segoe UI" panose="020B0502040204020203" pitchFamily="34" charset="0"/>
                <a:cs typeface="Segoe UI" panose="020B0502040204020203" pitchFamily="34" charset="0"/>
              </a:rPr>
              <a:t>CSS saves a lot of work. It can control the layout of multiple web pages all at once</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a:p>
            <a:pPr marL="342900" indent="-342900">
              <a:buFont typeface="+mj-lt"/>
              <a:buAutoNum type="arabicPeriod"/>
            </a:pPr>
            <a:r>
              <a:rPr lang="en-US" dirty="0">
                <a:latin typeface="Segoe UI" panose="020B0502040204020203" pitchFamily="34" charset="0"/>
                <a:cs typeface="Segoe UI" panose="020B0502040204020203" pitchFamily="34" charset="0"/>
              </a:rPr>
              <a:t>External stylesheets are stored in CSS files</a:t>
            </a:r>
          </a:p>
        </p:txBody>
      </p:sp>
    </p:spTree>
    <p:extLst>
      <p:ext uri="{BB962C8B-B14F-4D97-AF65-F5344CB8AC3E}">
        <p14:creationId xmlns:p14="http://schemas.microsoft.com/office/powerpoint/2010/main" val="1190220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Class selectors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234606F4-9E49-4AA8-B6CB-7A20F8DAF2EB}"/>
              </a:ext>
            </a:extLst>
          </p:cNvPr>
          <p:cNvSpPr txBox="1"/>
          <p:nvPr/>
        </p:nvSpPr>
        <p:spPr>
          <a:xfrm>
            <a:off x="985071" y="1669833"/>
            <a:ext cx="9579355" cy="1200329"/>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The class selector selects HTML elements with a specific class attribute.</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To select elements with a specific class, write a period (.) character, followed by the class name.</a:t>
            </a:r>
          </a:p>
        </p:txBody>
      </p:sp>
      <p:pic>
        <p:nvPicPr>
          <p:cNvPr id="6" name="Picture 5">
            <a:extLst>
              <a:ext uri="{FF2B5EF4-FFF2-40B4-BE49-F238E27FC236}">
                <a16:creationId xmlns:a16="http://schemas.microsoft.com/office/drawing/2014/main" id="{8A7562AA-6EFD-41E6-A325-5975BD909756}"/>
              </a:ext>
            </a:extLst>
          </p:cNvPr>
          <p:cNvPicPr>
            <a:picLocks noChangeAspect="1"/>
          </p:cNvPicPr>
          <p:nvPr/>
        </p:nvPicPr>
        <p:blipFill>
          <a:blip r:embed="rId2"/>
          <a:stretch>
            <a:fillRect/>
          </a:stretch>
        </p:blipFill>
        <p:spPr>
          <a:xfrm>
            <a:off x="1154321" y="3050867"/>
            <a:ext cx="2390775" cy="1200150"/>
          </a:xfrm>
          <a:prstGeom prst="rect">
            <a:avLst/>
          </a:prstGeom>
          <a:ln w="57150">
            <a:solidFill>
              <a:srgbClr val="0070C0"/>
            </a:solidFill>
          </a:ln>
        </p:spPr>
      </p:pic>
      <p:sp>
        <p:nvSpPr>
          <p:cNvPr id="7" name="TextBox 6">
            <a:extLst>
              <a:ext uri="{FF2B5EF4-FFF2-40B4-BE49-F238E27FC236}">
                <a16:creationId xmlns:a16="http://schemas.microsoft.com/office/drawing/2014/main" id="{B6C1E64A-7592-4B02-83A9-C0CD9BF1AB1A}"/>
              </a:ext>
            </a:extLst>
          </p:cNvPr>
          <p:cNvSpPr txBox="1"/>
          <p:nvPr/>
        </p:nvSpPr>
        <p:spPr>
          <a:xfrm>
            <a:off x="985071" y="4688240"/>
            <a:ext cx="9579355"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You can also specify that only specific HTML elements should be affected by a class.</a:t>
            </a:r>
          </a:p>
        </p:txBody>
      </p:sp>
      <p:pic>
        <p:nvPicPr>
          <p:cNvPr id="9" name="Picture 8">
            <a:extLst>
              <a:ext uri="{FF2B5EF4-FFF2-40B4-BE49-F238E27FC236}">
                <a16:creationId xmlns:a16="http://schemas.microsoft.com/office/drawing/2014/main" id="{D06D2E68-AC24-41CF-BF8B-D80D6E5375D4}"/>
              </a:ext>
            </a:extLst>
          </p:cNvPr>
          <p:cNvPicPr>
            <a:picLocks noChangeAspect="1"/>
          </p:cNvPicPr>
          <p:nvPr/>
        </p:nvPicPr>
        <p:blipFill>
          <a:blip r:embed="rId3"/>
          <a:stretch>
            <a:fillRect/>
          </a:stretch>
        </p:blipFill>
        <p:spPr>
          <a:xfrm>
            <a:off x="1154321" y="5262801"/>
            <a:ext cx="2324100" cy="1219200"/>
          </a:xfrm>
          <a:prstGeom prst="rect">
            <a:avLst/>
          </a:prstGeom>
          <a:ln w="57150">
            <a:solidFill>
              <a:srgbClr val="0070C0"/>
            </a:solidFill>
          </a:ln>
        </p:spPr>
      </p:pic>
      <p:sp>
        <p:nvSpPr>
          <p:cNvPr id="8" name="Oval 7">
            <a:extLst>
              <a:ext uri="{FF2B5EF4-FFF2-40B4-BE49-F238E27FC236}">
                <a16:creationId xmlns:a16="http://schemas.microsoft.com/office/drawing/2014/main" id="{989613FB-4A93-469C-85DE-64E0068301BD}"/>
              </a:ext>
            </a:extLst>
          </p:cNvPr>
          <p:cNvSpPr/>
          <p:nvPr/>
        </p:nvSpPr>
        <p:spPr>
          <a:xfrm>
            <a:off x="7637948" y="503135"/>
            <a:ext cx="1979720" cy="945611"/>
          </a:xfrm>
          <a:prstGeom prst="ellipse">
            <a:avLst/>
          </a:prstGeom>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SIMPLE</a:t>
            </a:r>
          </a:p>
          <a:p>
            <a:pPr algn="ctr"/>
            <a:r>
              <a:rPr lang="en-US" b="1" dirty="0">
                <a:solidFill>
                  <a:sysClr val="windowText" lastClr="000000"/>
                </a:solidFill>
              </a:rPr>
              <a:t>SELECTOR</a:t>
            </a:r>
          </a:p>
        </p:txBody>
      </p:sp>
    </p:spTree>
    <p:extLst>
      <p:ext uri="{BB962C8B-B14F-4D97-AF65-F5344CB8AC3E}">
        <p14:creationId xmlns:p14="http://schemas.microsoft.com/office/powerpoint/2010/main" val="965597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Universal selectors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234606F4-9E49-4AA8-B6CB-7A20F8DAF2EB}"/>
              </a:ext>
            </a:extLst>
          </p:cNvPr>
          <p:cNvSpPr txBox="1"/>
          <p:nvPr/>
        </p:nvSpPr>
        <p:spPr>
          <a:xfrm>
            <a:off x="985071" y="1669833"/>
            <a:ext cx="9579355"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The universal selector (*) selects all HTML elements on the page.</a:t>
            </a:r>
          </a:p>
        </p:txBody>
      </p:sp>
      <p:pic>
        <p:nvPicPr>
          <p:cNvPr id="5" name="Picture 4">
            <a:extLst>
              <a:ext uri="{FF2B5EF4-FFF2-40B4-BE49-F238E27FC236}">
                <a16:creationId xmlns:a16="http://schemas.microsoft.com/office/drawing/2014/main" id="{463396F4-5DE3-4066-ABB4-FF9CAF75FEB9}"/>
              </a:ext>
            </a:extLst>
          </p:cNvPr>
          <p:cNvPicPr>
            <a:picLocks noChangeAspect="1"/>
          </p:cNvPicPr>
          <p:nvPr/>
        </p:nvPicPr>
        <p:blipFill>
          <a:blip r:embed="rId2"/>
          <a:stretch>
            <a:fillRect/>
          </a:stretch>
        </p:blipFill>
        <p:spPr>
          <a:xfrm>
            <a:off x="1154321" y="2466235"/>
            <a:ext cx="2257425" cy="1162050"/>
          </a:xfrm>
          <a:prstGeom prst="rect">
            <a:avLst/>
          </a:prstGeom>
          <a:ln w="57150">
            <a:solidFill>
              <a:srgbClr val="0070C0"/>
            </a:solidFill>
          </a:ln>
        </p:spPr>
      </p:pic>
      <p:sp>
        <p:nvSpPr>
          <p:cNvPr id="6" name="Oval 5">
            <a:extLst>
              <a:ext uri="{FF2B5EF4-FFF2-40B4-BE49-F238E27FC236}">
                <a16:creationId xmlns:a16="http://schemas.microsoft.com/office/drawing/2014/main" id="{9DEFFD9E-8F3D-470D-AE2B-E2AD34000B1A}"/>
              </a:ext>
            </a:extLst>
          </p:cNvPr>
          <p:cNvSpPr/>
          <p:nvPr/>
        </p:nvSpPr>
        <p:spPr>
          <a:xfrm>
            <a:off x="8294896" y="562371"/>
            <a:ext cx="1979720" cy="945611"/>
          </a:xfrm>
          <a:prstGeom prst="ellipse">
            <a:avLst/>
          </a:prstGeom>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SIMPLE</a:t>
            </a:r>
          </a:p>
          <a:p>
            <a:pPr algn="ctr"/>
            <a:r>
              <a:rPr lang="en-US" b="1" dirty="0">
                <a:solidFill>
                  <a:sysClr val="windowText" lastClr="000000"/>
                </a:solidFill>
              </a:rPr>
              <a:t>SELECTOR</a:t>
            </a:r>
          </a:p>
        </p:txBody>
      </p:sp>
    </p:spTree>
    <p:extLst>
      <p:ext uri="{BB962C8B-B14F-4D97-AF65-F5344CB8AC3E}">
        <p14:creationId xmlns:p14="http://schemas.microsoft.com/office/powerpoint/2010/main" val="3997257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Grouping selectors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234606F4-9E49-4AA8-B6CB-7A20F8DAF2EB}"/>
              </a:ext>
            </a:extLst>
          </p:cNvPr>
          <p:cNvSpPr txBox="1"/>
          <p:nvPr/>
        </p:nvSpPr>
        <p:spPr>
          <a:xfrm>
            <a:off x="985071" y="1669833"/>
            <a:ext cx="9579355"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The universal selector (*) selects all HTML elements on the page.</a:t>
            </a:r>
          </a:p>
        </p:txBody>
      </p:sp>
      <p:pic>
        <p:nvPicPr>
          <p:cNvPr id="6" name="Picture 5">
            <a:extLst>
              <a:ext uri="{FF2B5EF4-FFF2-40B4-BE49-F238E27FC236}">
                <a16:creationId xmlns:a16="http://schemas.microsoft.com/office/drawing/2014/main" id="{0DC141A4-7AE0-4F6A-9A2B-4951A9F63521}"/>
              </a:ext>
            </a:extLst>
          </p:cNvPr>
          <p:cNvPicPr>
            <a:picLocks noChangeAspect="1"/>
          </p:cNvPicPr>
          <p:nvPr/>
        </p:nvPicPr>
        <p:blipFill>
          <a:blip r:embed="rId2"/>
          <a:stretch>
            <a:fillRect/>
          </a:stretch>
        </p:blipFill>
        <p:spPr>
          <a:xfrm>
            <a:off x="985071" y="2362866"/>
            <a:ext cx="2266950" cy="1190625"/>
          </a:xfrm>
          <a:prstGeom prst="rect">
            <a:avLst/>
          </a:prstGeom>
          <a:ln w="57150">
            <a:solidFill>
              <a:srgbClr val="0070C0"/>
            </a:solidFill>
          </a:ln>
        </p:spPr>
      </p:pic>
      <p:sp>
        <p:nvSpPr>
          <p:cNvPr id="5" name="Oval 4">
            <a:extLst>
              <a:ext uri="{FF2B5EF4-FFF2-40B4-BE49-F238E27FC236}">
                <a16:creationId xmlns:a16="http://schemas.microsoft.com/office/drawing/2014/main" id="{A8A84760-9B7B-4109-803D-4642EF99B40A}"/>
              </a:ext>
            </a:extLst>
          </p:cNvPr>
          <p:cNvSpPr/>
          <p:nvPr/>
        </p:nvSpPr>
        <p:spPr>
          <a:xfrm>
            <a:off x="8010811" y="562371"/>
            <a:ext cx="1979720" cy="945611"/>
          </a:xfrm>
          <a:prstGeom prst="ellipse">
            <a:avLst/>
          </a:prstGeom>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SIMPLE</a:t>
            </a:r>
          </a:p>
          <a:p>
            <a:pPr algn="ctr"/>
            <a:r>
              <a:rPr lang="en-US" b="1" dirty="0">
                <a:solidFill>
                  <a:sysClr val="windowText" lastClr="000000"/>
                </a:solidFill>
              </a:rPr>
              <a:t>SELECTOR</a:t>
            </a:r>
          </a:p>
        </p:txBody>
      </p:sp>
    </p:spTree>
    <p:extLst>
      <p:ext uri="{BB962C8B-B14F-4D97-AF65-F5344CB8AC3E}">
        <p14:creationId xmlns:p14="http://schemas.microsoft.com/office/powerpoint/2010/main" val="3833976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Combinator selectors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234606F4-9E49-4AA8-B6CB-7A20F8DAF2EB}"/>
              </a:ext>
            </a:extLst>
          </p:cNvPr>
          <p:cNvSpPr txBox="1"/>
          <p:nvPr/>
        </p:nvSpPr>
        <p:spPr>
          <a:xfrm>
            <a:off x="985071" y="1669833"/>
            <a:ext cx="10103139" cy="2585323"/>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A CSS selector can contain more than one simple selector. Between the simple selectors, we can include a combinator.</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There are four different combinators in CSS:</a:t>
            </a:r>
          </a:p>
          <a:p>
            <a:endParaRPr lang="en-US" dirty="0">
              <a:latin typeface="Segoe UI" panose="020B0502040204020203" pitchFamily="34" charset="0"/>
              <a:cs typeface="Segoe UI" panose="020B0502040204020203" pitchFamily="34" charset="0"/>
            </a:endParaRPr>
          </a:p>
          <a:p>
            <a:pPr marL="342900" indent="-342900">
              <a:buFont typeface="+mj-lt"/>
              <a:buAutoNum type="arabicPeriod"/>
            </a:pPr>
            <a:r>
              <a:rPr lang="en-US" dirty="0">
                <a:latin typeface="Segoe UI" panose="020B0502040204020203" pitchFamily="34" charset="0"/>
                <a:cs typeface="Segoe UI" panose="020B0502040204020203" pitchFamily="34" charset="0"/>
              </a:rPr>
              <a:t>descendant selector (space)</a:t>
            </a:r>
          </a:p>
          <a:p>
            <a:pPr marL="342900" indent="-342900">
              <a:buFont typeface="+mj-lt"/>
              <a:buAutoNum type="arabicPeriod"/>
            </a:pPr>
            <a:r>
              <a:rPr lang="en-US" dirty="0">
                <a:latin typeface="Segoe UI" panose="020B0502040204020203" pitchFamily="34" charset="0"/>
                <a:cs typeface="Segoe UI" panose="020B0502040204020203" pitchFamily="34" charset="0"/>
              </a:rPr>
              <a:t>child selector (&gt;)</a:t>
            </a:r>
          </a:p>
          <a:p>
            <a:pPr marL="342900" indent="-342900">
              <a:buFont typeface="+mj-lt"/>
              <a:buAutoNum type="arabicPeriod"/>
            </a:pPr>
            <a:r>
              <a:rPr lang="en-US" dirty="0">
                <a:latin typeface="Segoe UI" panose="020B0502040204020203" pitchFamily="34" charset="0"/>
                <a:cs typeface="Segoe UI" panose="020B0502040204020203" pitchFamily="34" charset="0"/>
              </a:rPr>
              <a:t>adjacent sibling selector (+)</a:t>
            </a:r>
          </a:p>
          <a:p>
            <a:pPr marL="342900" indent="-342900">
              <a:buFont typeface="+mj-lt"/>
              <a:buAutoNum type="arabicPeriod"/>
            </a:pPr>
            <a:r>
              <a:rPr lang="en-US" dirty="0">
                <a:latin typeface="Segoe UI" panose="020B0502040204020203" pitchFamily="34" charset="0"/>
                <a:cs typeface="Segoe UI" panose="020B0502040204020203" pitchFamily="34" charset="0"/>
              </a:rPr>
              <a:t>general sibling selector (~)</a:t>
            </a:r>
          </a:p>
        </p:txBody>
      </p:sp>
      <p:sp>
        <p:nvSpPr>
          <p:cNvPr id="6" name="Oval 5">
            <a:extLst>
              <a:ext uri="{FF2B5EF4-FFF2-40B4-BE49-F238E27FC236}">
                <a16:creationId xmlns:a16="http://schemas.microsoft.com/office/drawing/2014/main" id="{F879A979-24CC-4C17-B5B2-519CA50C48B9}"/>
              </a:ext>
            </a:extLst>
          </p:cNvPr>
          <p:cNvSpPr/>
          <p:nvPr/>
        </p:nvSpPr>
        <p:spPr>
          <a:xfrm>
            <a:off x="8010810" y="562371"/>
            <a:ext cx="2311749" cy="945611"/>
          </a:xfrm>
          <a:prstGeom prst="ellipse">
            <a:avLst/>
          </a:prstGeom>
          <a:solidFill>
            <a:schemeClr val="accent2"/>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COMBINATOR</a:t>
            </a:r>
          </a:p>
          <a:p>
            <a:pPr algn="ctr"/>
            <a:r>
              <a:rPr lang="en-US" b="1" dirty="0">
                <a:solidFill>
                  <a:sysClr val="windowText" lastClr="000000"/>
                </a:solidFill>
              </a:rPr>
              <a:t>SELECTOR</a:t>
            </a:r>
          </a:p>
        </p:txBody>
      </p:sp>
    </p:spTree>
    <p:extLst>
      <p:ext uri="{BB962C8B-B14F-4D97-AF65-F5344CB8AC3E}">
        <p14:creationId xmlns:p14="http://schemas.microsoft.com/office/powerpoint/2010/main" val="3221047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98507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D</a:t>
            </a:r>
            <a:r>
              <a:rPr lang="en-US" sz="4000" dirty="0">
                <a:solidFill>
                  <a:schemeClr val="tx1">
                    <a:lumMod val="75000"/>
                    <a:lumOff val="25000"/>
                  </a:schemeClr>
                </a:solidFill>
                <a:latin typeface="Segoe UI" panose="020B0502040204020203" pitchFamily="34" charset="0"/>
                <a:cs typeface="Segoe UI" panose="020B0502040204020203" pitchFamily="34" charset="0"/>
              </a:rPr>
              <a:t>escendent Selector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FAE8F202-FBAE-4B86-8485-F62F55FDB4EB}"/>
              </a:ext>
            </a:extLst>
          </p:cNvPr>
          <p:cNvPicPr>
            <a:picLocks noChangeAspect="1"/>
          </p:cNvPicPr>
          <p:nvPr/>
        </p:nvPicPr>
        <p:blipFill>
          <a:blip r:embed="rId2"/>
          <a:stretch>
            <a:fillRect/>
          </a:stretch>
        </p:blipFill>
        <p:spPr>
          <a:xfrm>
            <a:off x="985071" y="1431782"/>
            <a:ext cx="10097627" cy="5159518"/>
          </a:xfrm>
          <a:prstGeom prst="rect">
            <a:avLst/>
          </a:prstGeom>
        </p:spPr>
      </p:pic>
      <p:sp>
        <p:nvSpPr>
          <p:cNvPr id="6" name="Oval 5">
            <a:extLst>
              <a:ext uri="{FF2B5EF4-FFF2-40B4-BE49-F238E27FC236}">
                <a16:creationId xmlns:a16="http://schemas.microsoft.com/office/drawing/2014/main" id="{1B90DF56-2633-4B39-A801-9FAB1C9C265E}"/>
              </a:ext>
            </a:extLst>
          </p:cNvPr>
          <p:cNvSpPr/>
          <p:nvPr/>
        </p:nvSpPr>
        <p:spPr>
          <a:xfrm>
            <a:off x="8614060" y="486171"/>
            <a:ext cx="2311749" cy="945611"/>
          </a:xfrm>
          <a:prstGeom prst="ellipse">
            <a:avLst/>
          </a:prstGeom>
          <a:solidFill>
            <a:schemeClr val="accent2"/>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COMBINATOR</a:t>
            </a:r>
          </a:p>
          <a:p>
            <a:pPr algn="ctr"/>
            <a:r>
              <a:rPr lang="en-US" b="1" dirty="0">
                <a:solidFill>
                  <a:sysClr val="windowText" lastClr="000000"/>
                </a:solidFill>
              </a:rPr>
              <a:t>SELECTOR</a:t>
            </a:r>
          </a:p>
        </p:txBody>
      </p:sp>
      <p:sp>
        <p:nvSpPr>
          <p:cNvPr id="7" name="Rectangle 6">
            <a:extLst>
              <a:ext uri="{FF2B5EF4-FFF2-40B4-BE49-F238E27FC236}">
                <a16:creationId xmlns:a16="http://schemas.microsoft.com/office/drawing/2014/main" id="{5CEA98F8-21ED-48C4-9AC2-BA0FB081D9B1}"/>
              </a:ext>
            </a:extLst>
          </p:cNvPr>
          <p:cNvSpPr/>
          <p:nvPr/>
        </p:nvSpPr>
        <p:spPr>
          <a:xfrm>
            <a:off x="985071" y="2031392"/>
            <a:ext cx="2367729" cy="908657"/>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5EFA3D-80F3-4C4C-933E-D883DCE047D7}"/>
              </a:ext>
            </a:extLst>
          </p:cNvPr>
          <p:cNvSpPr/>
          <p:nvPr/>
        </p:nvSpPr>
        <p:spPr>
          <a:xfrm>
            <a:off x="6295676" y="2009168"/>
            <a:ext cx="4630133" cy="56515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52A57BCE-6302-4BD1-B5F2-59BDD689825A}"/>
              </a:ext>
            </a:extLst>
          </p:cNvPr>
          <p:cNvSpPr/>
          <p:nvPr/>
        </p:nvSpPr>
        <p:spPr>
          <a:xfrm rot="10800000" flipV="1">
            <a:off x="3498060" y="2485720"/>
            <a:ext cx="123903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14" name="Arrow: Right 13">
            <a:extLst>
              <a:ext uri="{FF2B5EF4-FFF2-40B4-BE49-F238E27FC236}">
                <a16:creationId xmlns:a16="http://schemas.microsoft.com/office/drawing/2014/main" id="{0234E921-46D2-4169-97A8-D261D3056277}"/>
              </a:ext>
            </a:extLst>
          </p:cNvPr>
          <p:cNvSpPr/>
          <p:nvPr/>
        </p:nvSpPr>
        <p:spPr>
          <a:xfrm>
            <a:off x="5054826" y="1989814"/>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Tree>
    <p:extLst>
      <p:ext uri="{BB962C8B-B14F-4D97-AF65-F5344CB8AC3E}">
        <p14:creationId xmlns:p14="http://schemas.microsoft.com/office/powerpoint/2010/main" val="1956089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985071" y="362452"/>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Child Selector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3BB5F167-6CFD-4AC0-8EF9-8BA79FEA3C66}"/>
              </a:ext>
            </a:extLst>
          </p:cNvPr>
          <p:cNvPicPr>
            <a:picLocks noChangeAspect="1"/>
          </p:cNvPicPr>
          <p:nvPr/>
        </p:nvPicPr>
        <p:blipFill>
          <a:blip r:embed="rId2"/>
          <a:stretch>
            <a:fillRect/>
          </a:stretch>
        </p:blipFill>
        <p:spPr>
          <a:xfrm>
            <a:off x="985071" y="1389735"/>
            <a:ext cx="9435279" cy="5463173"/>
          </a:xfrm>
          <a:prstGeom prst="rect">
            <a:avLst/>
          </a:prstGeom>
        </p:spPr>
      </p:pic>
      <p:sp>
        <p:nvSpPr>
          <p:cNvPr id="8" name="Oval 7">
            <a:extLst>
              <a:ext uri="{FF2B5EF4-FFF2-40B4-BE49-F238E27FC236}">
                <a16:creationId xmlns:a16="http://schemas.microsoft.com/office/drawing/2014/main" id="{7B06B510-D7B1-442C-AAEA-86A0A4ED5923}"/>
              </a:ext>
            </a:extLst>
          </p:cNvPr>
          <p:cNvSpPr/>
          <p:nvPr/>
        </p:nvSpPr>
        <p:spPr>
          <a:xfrm>
            <a:off x="8010810" y="562371"/>
            <a:ext cx="2311749" cy="945611"/>
          </a:xfrm>
          <a:prstGeom prst="ellipse">
            <a:avLst/>
          </a:prstGeom>
          <a:solidFill>
            <a:schemeClr val="accent2"/>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COMBINATOR</a:t>
            </a:r>
          </a:p>
          <a:p>
            <a:pPr algn="ctr"/>
            <a:r>
              <a:rPr lang="en-US" b="1" dirty="0">
                <a:solidFill>
                  <a:sysClr val="windowText" lastClr="000000"/>
                </a:solidFill>
              </a:rPr>
              <a:t>SELECTOR</a:t>
            </a:r>
          </a:p>
        </p:txBody>
      </p:sp>
      <p:sp>
        <p:nvSpPr>
          <p:cNvPr id="9" name="Rectangle 8">
            <a:extLst>
              <a:ext uri="{FF2B5EF4-FFF2-40B4-BE49-F238E27FC236}">
                <a16:creationId xmlns:a16="http://schemas.microsoft.com/office/drawing/2014/main" id="{B0021E20-9B92-4785-9B2D-B752F6E4B7ED}"/>
              </a:ext>
            </a:extLst>
          </p:cNvPr>
          <p:cNvSpPr/>
          <p:nvPr/>
        </p:nvSpPr>
        <p:spPr>
          <a:xfrm>
            <a:off x="985071" y="1909526"/>
            <a:ext cx="2126429" cy="82732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AEB502-483D-4172-BFE6-08EB73C5F234}"/>
              </a:ext>
            </a:extLst>
          </p:cNvPr>
          <p:cNvSpPr/>
          <p:nvPr/>
        </p:nvSpPr>
        <p:spPr>
          <a:xfrm>
            <a:off x="5787676" y="1882066"/>
            <a:ext cx="4632673" cy="433015"/>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36BAEBA1-3226-4DDE-A064-389741A4F9D5}"/>
              </a:ext>
            </a:extLst>
          </p:cNvPr>
          <p:cNvSpPr/>
          <p:nvPr/>
        </p:nvSpPr>
        <p:spPr>
          <a:xfrm rot="10800000" flipV="1">
            <a:off x="3238150" y="2162269"/>
            <a:ext cx="117509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14" name="Arrow: Right 13">
            <a:extLst>
              <a:ext uri="{FF2B5EF4-FFF2-40B4-BE49-F238E27FC236}">
                <a16:creationId xmlns:a16="http://schemas.microsoft.com/office/drawing/2014/main" id="{217F3DA2-BACD-4E28-88F9-D5D4132B2A69}"/>
              </a:ext>
            </a:extLst>
          </p:cNvPr>
          <p:cNvSpPr/>
          <p:nvPr/>
        </p:nvSpPr>
        <p:spPr>
          <a:xfrm>
            <a:off x="4682269" y="1858020"/>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Tree>
    <p:extLst>
      <p:ext uri="{BB962C8B-B14F-4D97-AF65-F5344CB8AC3E}">
        <p14:creationId xmlns:p14="http://schemas.microsoft.com/office/powerpoint/2010/main" val="226457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945017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Adjacent Sibling Selector (+)</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77BCAE66-F8E9-4030-A93F-0568DCF68813}"/>
              </a:ext>
            </a:extLst>
          </p:cNvPr>
          <p:cNvPicPr>
            <a:picLocks noChangeAspect="1"/>
          </p:cNvPicPr>
          <p:nvPr/>
        </p:nvPicPr>
        <p:blipFill>
          <a:blip r:embed="rId2"/>
          <a:stretch>
            <a:fillRect/>
          </a:stretch>
        </p:blipFill>
        <p:spPr>
          <a:xfrm>
            <a:off x="1269999" y="1446678"/>
            <a:ext cx="8580413" cy="5411321"/>
          </a:xfrm>
          <a:prstGeom prst="rect">
            <a:avLst/>
          </a:prstGeom>
        </p:spPr>
      </p:pic>
      <p:sp>
        <p:nvSpPr>
          <p:cNvPr id="6" name="Oval 5">
            <a:extLst>
              <a:ext uri="{FF2B5EF4-FFF2-40B4-BE49-F238E27FC236}">
                <a16:creationId xmlns:a16="http://schemas.microsoft.com/office/drawing/2014/main" id="{E62C2D54-531B-4ACE-9805-32F85F88B95F}"/>
              </a:ext>
            </a:extLst>
          </p:cNvPr>
          <p:cNvSpPr/>
          <p:nvPr/>
        </p:nvSpPr>
        <p:spPr>
          <a:xfrm>
            <a:off x="8360060" y="5661421"/>
            <a:ext cx="2311749" cy="945611"/>
          </a:xfrm>
          <a:prstGeom prst="ellipse">
            <a:avLst/>
          </a:prstGeom>
          <a:solidFill>
            <a:schemeClr val="accent2"/>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COMBINATOR</a:t>
            </a:r>
          </a:p>
          <a:p>
            <a:pPr algn="ctr"/>
            <a:r>
              <a:rPr lang="en-US" b="1" dirty="0">
                <a:solidFill>
                  <a:sysClr val="windowText" lastClr="000000"/>
                </a:solidFill>
              </a:rPr>
              <a:t>SELECTOR</a:t>
            </a:r>
          </a:p>
        </p:txBody>
      </p:sp>
      <p:sp>
        <p:nvSpPr>
          <p:cNvPr id="7" name="Rectangle 6">
            <a:extLst>
              <a:ext uri="{FF2B5EF4-FFF2-40B4-BE49-F238E27FC236}">
                <a16:creationId xmlns:a16="http://schemas.microsoft.com/office/drawing/2014/main" id="{B0EAEED2-D9C3-4C8F-AF45-BE3E651DBEF9}"/>
              </a:ext>
            </a:extLst>
          </p:cNvPr>
          <p:cNvSpPr/>
          <p:nvPr/>
        </p:nvSpPr>
        <p:spPr>
          <a:xfrm>
            <a:off x="1224238" y="1882066"/>
            <a:ext cx="2126429" cy="82732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D387C67-AC73-4EB8-966A-7735A01106D6}"/>
              </a:ext>
            </a:extLst>
          </p:cNvPr>
          <p:cNvSpPr/>
          <p:nvPr/>
        </p:nvSpPr>
        <p:spPr>
          <a:xfrm>
            <a:off x="5628926" y="1890173"/>
            <a:ext cx="4632673" cy="884777"/>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01AF1CC9-B29B-4917-B1C3-CCC1C20884FC}"/>
              </a:ext>
            </a:extLst>
          </p:cNvPr>
          <p:cNvSpPr/>
          <p:nvPr/>
        </p:nvSpPr>
        <p:spPr>
          <a:xfrm>
            <a:off x="4522387" y="1797894"/>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
        <p:nvSpPr>
          <p:cNvPr id="10" name="Arrow: Right 9">
            <a:extLst>
              <a:ext uri="{FF2B5EF4-FFF2-40B4-BE49-F238E27FC236}">
                <a16:creationId xmlns:a16="http://schemas.microsoft.com/office/drawing/2014/main" id="{446CB88E-BCE6-4212-AA1E-BE03CED1278E}"/>
              </a:ext>
            </a:extLst>
          </p:cNvPr>
          <p:cNvSpPr/>
          <p:nvPr/>
        </p:nvSpPr>
        <p:spPr>
          <a:xfrm rot="10800000" flipV="1">
            <a:off x="3466310" y="2200369"/>
            <a:ext cx="120728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Tree>
    <p:extLst>
      <p:ext uri="{BB962C8B-B14F-4D97-AF65-F5344CB8AC3E}">
        <p14:creationId xmlns:p14="http://schemas.microsoft.com/office/powerpoint/2010/main" val="608556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General Sibling Selector (~)</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D9A67577-AFDC-4EA8-9F90-D868845BA002}"/>
              </a:ext>
            </a:extLst>
          </p:cNvPr>
          <p:cNvPicPr>
            <a:picLocks noChangeAspect="1"/>
          </p:cNvPicPr>
          <p:nvPr/>
        </p:nvPicPr>
        <p:blipFill>
          <a:blip r:embed="rId2"/>
          <a:stretch>
            <a:fillRect/>
          </a:stretch>
        </p:blipFill>
        <p:spPr>
          <a:xfrm>
            <a:off x="1231899" y="1454092"/>
            <a:ext cx="10351433" cy="5105458"/>
          </a:xfrm>
          <a:prstGeom prst="rect">
            <a:avLst/>
          </a:prstGeom>
        </p:spPr>
      </p:pic>
      <p:sp>
        <p:nvSpPr>
          <p:cNvPr id="6" name="Oval 5">
            <a:extLst>
              <a:ext uri="{FF2B5EF4-FFF2-40B4-BE49-F238E27FC236}">
                <a16:creationId xmlns:a16="http://schemas.microsoft.com/office/drawing/2014/main" id="{7943D8BD-5A8F-40C0-B2E3-6D717D2DD7BE}"/>
              </a:ext>
            </a:extLst>
          </p:cNvPr>
          <p:cNvSpPr/>
          <p:nvPr/>
        </p:nvSpPr>
        <p:spPr>
          <a:xfrm>
            <a:off x="8887110" y="5223271"/>
            <a:ext cx="2311749" cy="945611"/>
          </a:xfrm>
          <a:prstGeom prst="ellipse">
            <a:avLst/>
          </a:prstGeom>
          <a:solidFill>
            <a:schemeClr val="accent2"/>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COMBINATOR</a:t>
            </a:r>
          </a:p>
          <a:p>
            <a:pPr algn="ctr"/>
            <a:r>
              <a:rPr lang="en-US" b="1" dirty="0">
                <a:solidFill>
                  <a:sysClr val="windowText" lastClr="000000"/>
                </a:solidFill>
              </a:rPr>
              <a:t>SELECTOR</a:t>
            </a:r>
          </a:p>
        </p:txBody>
      </p:sp>
      <p:sp>
        <p:nvSpPr>
          <p:cNvPr id="7" name="Rectangle 6">
            <a:extLst>
              <a:ext uri="{FF2B5EF4-FFF2-40B4-BE49-F238E27FC236}">
                <a16:creationId xmlns:a16="http://schemas.microsoft.com/office/drawing/2014/main" id="{4C7B4CFD-97B4-4848-B880-13A1CA80D8CD}"/>
              </a:ext>
            </a:extLst>
          </p:cNvPr>
          <p:cNvSpPr/>
          <p:nvPr/>
        </p:nvSpPr>
        <p:spPr>
          <a:xfrm>
            <a:off x="1231900" y="2002716"/>
            <a:ext cx="2387600" cy="89288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FAE1B13-F16F-4275-B9A0-327B84B75403}"/>
              </a:ext>
            </a:extLst>
          </p:cNvPr>
          <p:cNvSpPr/>
          <p:nvPr/>
        </p:nvSpPr>
        <p:spPr>
          <a:xfrm>
            <a:off x="6473476" y="2010823"/>
            <a:ext cx="5109856" cy="511579"/>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955033C3-2425-42FF-BD55-9F6144E83D2A}"/>
              </a:ext>
            </a:extLst>
          </p:cNvPr>
          <p:cNvSpPr/>
          <p:nvPr/>
        </p:nvSpPr>
        <p:spPr>
          <a:xfrm>
            <a:off x="5366937" y="1918544"/>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
        <p:nvSpPr>
          <p:cNvPr id="10" name="Arrow: Right 9">
            <a:extLst>
              <a:ext uri="{FF2B5EF4-FFF2-40B4-BE49-F238E27FC236}">
                <a16:creationId xmlns:a16="http://schemas.microsoft.com/office/drawing/2014/main" id="{7875BB21-E7AF-4EC3-8E9E-2F60833948D7}"/>
              </a:ext>
            </a:extLst>
          </p:cNvPr>
          <p:cNvSpPr/>
          <p:nvPr/>
        </p:nvSpPr>
        <p:spPr>
          <a:xfrm rot="10800000" flipV="1">
            <a:off x="3746980" y="2449158"/>
            <a:ext cx="128856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Tree>
    <p:extLst>
      <p:ext uri="{BB962C8B-B14F-4D97-AF65-F5344CB8AC3E}">
        <p14:creationId xmlns:p14="http://schemas.microsoft.com/office/powerpoint/2010/main" val="3838673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Pseudo Classes Selector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0BEE3D45-412B-466A-8CF5-E4ADC5B2F1A0}"/>
              </a:ext>
            </a:extLst>
          </p:cNvPr>
          <p:cNvSpPr txBox="1"/>
          <p:nvPr/>
        </p:nvSpPr>
        <p:spPr>
          <a:xfrm>
            <a:off x="1154320" y="1346132"/>
            <a:ext cx="7919830" cy="2308324"/>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A pseudo-class is used to define a special state of an element.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For example, it can be used to:</a:t>
            </a:r>
          </a:p>
          <a:p>
            <a:pPr marL="342900" indent="-342900">
              <a:buFont typeface="+mj-lt"/>
              <a:buAutoNum type="arabicPeriod"/>
            </a:pPr>
            <a:r>
              <a:rPr lang="en-US" dirty="0">
                <a:latin typeface="Segoe UI" panose="020B0502040204020203" pitchFamily="34" charset="0"/>
                <a:cs typeface="Segoe UI" panose="020B0502040204020203" pitchFamily="34" charset="0"/>
              </a:rPr>
              <a:t>Style an element when a user mouses over it</a:t>
            </a:r>
          </a:p>
          <a:p>
            <a:pPr marL="342900" indent="-342900">
              <a:buFont typeface="+mj-lt"/>
              <a:buAutoNum type="arabicPeriod"/>
            </a:pPr>
            <a:r>
              <a:rPr lang="en-US" dirty="0">
                <a:latin typeface="Segoe UI" panose="020B0502040204020203" pitchFamily="34" charset="0"/>
                <a:cs typeface="Segoe UI" panose="020B0502040204020203" pitchFamily="34" charset="0"/>
              </a:rPr>
              <a:t>Style visited and unvisited links differently</a:t>
            </a:r>
          </a:p>
          <a:p>
            <a:pPr marL="342900" indent="-342900">
              <a:buFont typeface="+mj-lt"/>
              <a:buAutoNum type="arabicPeriod"/>
            </a:pPr>
            <a:r>
              <a:rPr lang="en-US" dirty="0">
                <a:latin typeface="Segoe UI" panose="020B0502040204020203" pitchFamily="34" charset="0"/>
                <a:cs typeface="Segoe UI" panose="020B0502040204020203" pitchFamily="34" charset="0"/>
              </a:rPr>
              <a:t>Style an element when it gets focus</a:t>
            </a:r>
          </a:p>
          <a:p>
            <a:pPr marL="342900" indent="-342900">
              <a:buFont typeface="+mj-lt"/>
              <a:buAutoNum type="arabicPeriod"/>
            </a:pPr>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Syntax:</a:t>
            </a:r>
          </a:p>
        </p:txBody>
      </p:sp>
      <p:sp>
        <p:nvSpPr>
          <p:cNvPr id="12" name="TextBox 11">
            <a:extLst>
              <a:ext uri="{FF2B5EF4-FFF2-40B4-BE49-F238E27FC236}">
                <a16:creationId xmlns:a16="http://schemas.microsoft.com/office/drawing/2014/main" id="{D6B6867A-B71D-4700-9B25-BE5B5AA43448}"/>
              </a:ext>
            </a:extLst>
          </p:cNvPr>
          <p:cNvSpPr txBox="1"/>
          <p:nvPr/>
        </p:nvSpPr>
        <p:spPr>
          <a:xfrm>
            <a:off x="1154320" y="6297335"/>
            <a:ext cx="8396080"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https://www.w3schools.com/css/tryit.asp?filename=trycss_pseudo-class_links</a:t>
            </a:r>
          </a:p>
        </p:txBody>
      </p:sp>
      <p:pic>
        <p:nvPicPr>
          <p:cNvPr id="14" name="Picture 13">
            <a:extLst>
              <a:ext uri="{FF2B5EF4-FFF2-40B4-BE49-F238E27FC236}">
                <a16:creationId xmlns:a16="http://schemas.microsoft.com/office/drawing/2014/main" id="{1DC219BE-3FB2-4A64-842C-3927EF1D1C7C}"/>
              </a:ext>
            </a:extLst>
          </p:cNvPr>
          <p:cNvPicPr>
            <a:picLocks noChangeAspect="1"/>
          </p:cNvPicPr>
          <p:nvPr/>
        </p:nvPicPr>
        <p:blipFill>
          <a:blip r:embed="rId2"/>
          <a:stretch>
            <a:fillRect/>
          </a:stretch>
        </p:blipFill>
        <p:spPr>
          <a:xfrm>
            <a:off x="1204912" y="3832225"/>
            <a:ext cx="2924175" cy="1085850"/>
          </a:xfrm>
          <a:prstGeom prst="rect">
            <a:avLst/>
          </a:prstGeom>
          <a:ln w="57150">
            <a:solidFill>
              <a:schemeClr val="tx1">
                <a:lumMod val="85000"/>
                <a:lumOff val="15000"/>
              </a:schemeClr>
            </a:solidFill>
          </a:ln>
        </p:spPr>
      </p:pic>
      <p:sp>
        <p:nvSpPr>
          <p:cNvPr id="15" name="Oval 14">
            <a:extLst>
              <a:ext uri="{FF2B5EF4-FFF2-40B4-BE49-F238E27FC236}">
                <a16:creationId xmlns:a16="http://schemas.microsoft.com/office/drawing/2014/main" id="{B0892DEB-1FF4-4EA2-B75E-86E7FFF0C10B}"/>
              </a:ext>
            </a:extLst>
          </p:cNvPr>
          <p:cNvSpPr/>
          <p:nvPr/>
        </p:nvSpPr>
        <p:spPr>
          <a:xfrm>
            <a:off x="7777664" y="3972464"/>
            <a:ext cx="2311749" cy="945611"/>
          </a:xfrm>
          <a:prstGeom prst="ellipse">
            <a:avLst/>
          </a:prstGeom>
          <a:solidFill>
            <a:srgbClr val="FFC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CLASSES SELECTOR</a:t>
            </a:r>
          </a:p>
        </p:txBody>
      </p:sp>
    </p:spTree>
    <p:extLst>
      <p:ext uri="{BB962C8B-B14F-4D97-AF65-F5344CB8AC3E}">
        <p14:creationId xmlns:p14="http://schemas.microsoft.com/office/powerpoint/2010/main" val="735703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All Pseudo Classes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A22BD989-E44F-4EAD-91CE-68FC9EE7A9FB}"/>
              </a:ext>
            </a:extLst>
          </p:cNvPr>
          <p:cNvPicPr>
            <a:picLocks noChangeAspect="1"/>
          </p:cNvPicPr>
          <p:nvPr/>
        </p:nvPicPr>
        <p:blipFill>
          <a:blip r:embed="rId2"/>
          <a:stretch>
            <a:fillRect/>
          </a:stretch>
        </p:blipFill>
        <p:spPr>
          <a:xfrm>
            <a:off x="1154321" y="1346132"/>
            <a:ext cx="4255880" cy="4666345"/>
          </a:xfrm>
          <a:prstGeom prst="rect">
            <a:avLst/>
          </a:prstGeom>
        </p:spPr>
      </p:pic>
      <p:pic>
        <p:nvPicPr>
          <p:cNvPr id="7" name="Picture 6">
            <a:extLst>
              <a:ext uri="{FF2B5EF4-FFF2-40B4-BE49-F238E27FC236}">
                <a16:creationId xmlns:a16="http://schemas.microsoft.com/office/drawing/2014/main" id="{AC1FF451-37FB-4AC3-B28C-00048E5F533B}"/>
              </a:ext>
            </a:extLst>
          </p:cNvPr>
          <p:cNvPicPr>
            <a:picLocks noChangeAspect="1"/>
          </p:cNvPicPr>
          <p:nvPr/>
        </p:nvPicPr>
        <p:blipFill>
          <a:blip r:embed="rId3"/>
          <a:stretch>
            <a:fillRect/>
          </a:stretch>
        </p:blipFill>
        <p:spPr>
          <a:xfrm>
            <a:off x="8233633" y="283003"/>
            <a:ext cx="3709980" cy="6574997"/>
          </a:xfrm>
          <a:prstGeom prst="rect">
            <a:avLst/>
          </a:prstGeom>
        </p:spPr>
      </p:pic>
      <p:sp>
        <p:nvSpPr>
          <p:cNvPr id="8" name="Oval 7">
            <a:extLst>
              <a:ext uri="{FF2B5EF4-FFF2-40B4-BE49-F238E27FC236}">
                <a16:creationId xmlns:a16="http://schemas.microsoft.com/office/drawing/2014/main" id="{4CECB664-596F-4339-823B-52733FADA383}"/>
              </a:ext>
            </a:extLst>
          </p:cNvPr>
          <p:cNvSpPr/>
          <p:nvPr/>
        </p:nvSpPr>
        <p:spPr>
          <a:xfrm>
            <a:off x="5625926" y="4751397"/>
            <a:ext cx="2311749" cy="945611"/>
          </a:xfrm>
          <a:prstGeom prst="ellipse">
            <a:avLst/>
          </a:prstGeom>
          <a:solidFill>
            <a:srgbClr val="FFC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ELEMENT SELECTOR</a:t>
            </a:r>
          </a:p>
        </p:txBody>
      </p:sp>
    </p:spTree>
    <p:extLst>
      <p:ext uri="{BB962C8B-B14F-4D97-AF65-F5344CB8AC3E}">
        <p14:creationId xmlns:p14="http://schemas.microsoft.com/office/powerpoint/2010/main" val="896913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90594A4-3AA5-4C19-87EE-D1C886B8B86C}"/>
              </a:ext>
            </a:extLst>
          </p:cNvPr>
          <p:cNvPicPr>
            <a:picLocks noChangeAspect="1"/>
          </p:cNvPicPr>
          <p:nvPr/>
        </p:nvPicPr>
        <p:blipFill>
          <a:blip r:embed="rId2"/>
          <a:stretch>
            <a:fillRect/>
          </a:stretch>
        </p:blipFill>
        <p:spPr>
          <a:xfrm>
            <a:off x="8493063" y="1140780"/>
            <a:ext cx="3438941" cy="1941990"/>
          </a:xfrm>
          <a:prstGeom prst="rect">
            <a:avLst/>
          </a:prstGeom>
        </p:spPr>
      </p:pic>
      <p:sp>
        <p:nvSpPr>
          <p:cNvPr id="7" name="Rectangle 1">
            <a:extLst>
              <a:ext uri="{FF2B5EF4-FFF2-40B4-BE49-F238E27FC236}">
                <a16:creationId xmlns:a16="http://schemas.microsoft.com/office/drawing/2014/main" id="{55E017BE-0FE1-4671-B726-1479B62CE08C}"/>
              </a:ext>
            </a:extLst>
          </p:cNvPr>
          <p:cNvSpPr>
            <a:spLocks noGrp="1" noChangeArrowheads="1"/>
          </p:cNvSpPr>
          <p:nvPr>
            <p:ph type="subTitle" idx="1"/>
          </p:nvPr>
        </p:nvSpPr>
        <p:spPr bwMode="auto">
          <a:xfrm>
            <a:off x="581292" y="1605263"/>
            <a:ext cx="832301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Selector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is the HTML element name at the start of the ruleset. It defines the element(s) to be styled (in this example, &lt;p&gt; elements). To style a different element, change the selector.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Declaration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is a single rule like color: red;. It specifies which of the element's properties you want to style.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Properties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These are ways in which you can style an HTML element. (In this example, color is a property of the &lt;p&gt; elements.) In CSS, you choose which properties you want to affect in the rule.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Property value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To the right of the property—after the colon—there is the property value. This chooses one out of many possible appearances for a given property. (For example, there are many color values in addition to red.)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3BB90BDD-4419-4929-90AF-FDCFB0E8A051}"/>
              </a:ext>
            </a:extLst>
          </p:cNvPr>
          <p:cNvPicPr>
            <a:picLocks noChangeAspect="1"/>
          </p:cNvPicPr>
          <p:nvPr/>
        </p:nvPicPr>
        <p:blipFill>
          <a:blip r:embed="rId3"/>
          <a:stretch>
            <a:fillRect/>
          </a:stretch>
        </p:blipFill>
        <p:spPr>
          <a:xfrm>
            <a:off x="8521845" y="4645226"/>
            <a:ext cx="3381375" cy="2038350"/>
          </a:xfrm>
          <a:prstGeom prst="rect">
            <a:avLst/>
          </a:prstGeom>
        </p:spPr>
      </p:pic>
      <p:sp>
        <p:nvSpPr>
          <p:cNvPr id="9" name="Title 1">
            <a:extLst>
              <a:ext uri="{FF2B5EF4-FFF2-40B4-BE49-F238E27FC236}">
                <a16:creationId xmlns:a16="http://schemas.microsoft.com/office/drawing/2014/main" id="{83B5BED6-79D8-4BE4-B7DC-C2F19211808A}"/>
              </a:ext>
            </a:extLst>
          </p:cNvPr>
          <p:cNvSpPr txBox="1">
            <a:spLocks/>
          </p:cNvSpPr>
          <p:nvPr/>
        </p:nvSpPr>
        <p:spPr>
          <a:xfrm>
            <a:off x="581292" y="402888"/>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Anatomy</a:t>
            </a:r>
            <a:endParaRPr 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524028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9C18AF-38C7-40D5-90C2-28D1F3936A29}"/>
              </a:ext>
            </a:extLst>
          </p:cNvPr>
          <p:cNvPicPr>
            <a:picLocks noChangeAspect="1"/>
          </p:cNvPicPr>
          <p:nvPr/>
        </p:nvPicPr>
        <p:blipFill>
          <a:blip r:embed="rId2"/>
          <a:stretch>
            <a:fillRect/>
          </a:stretch>
        </p:blipFill>
        <p:spPr>
          <a:xfrm>
            <a:off x="1154320" y="1427155"/>
            <a:ext cx="10735034" cy="5054846"/>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:first-child</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A2EB3ABC-BBA3-43A0-A695-796B5FEC7207}"/>
              </a:ext>
            </a:extLst>
          </p:cNvPr>
          <p:cNvSpPr/>
          <p:nvPr/>
        </p:nvSpPr>
        <p:spPr>
          <a:xfrm>
            <a:off x="1154320" y="2074720"/>
            <a:ext cx="2486347" cy="99048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944626-E1D2-49AD-832E-D42C0271EA3F}"/>
              </a:ext>
            </a:extLst>
          </p:cNvPr>
          <p:cNvSpPr/>
          <p:nvPr/>
        </p:nvSpPr>
        <p:spPr>
          <a:xfrm>
            <a:off x="7043785" y="1423267"/>
            <a:ext cx="4619527" cy="38013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D486A7CE-A989-4324-A4F7-EDB9227D1DD0}"/>
              </a:ext>
            </a:extLst>
          </p:cNvPr>
          <p:cNvSpPr/>
          <p:nvPr/>
        </p:nvSpPr>
        <p:spPr>
          <a:xfrm>
            <a:off x="4737548" y="1908906"/>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
        <p:nvSpPr>
          <p:cNvPr id="10" name="Arrow: Right 9">
            <a:extLst>
              <a:ext uri="{FF2B5EF4-FFF2-40B4-BE49-F238E27FC236}">
                <a16:creationId xmlns:a16="http://schemas.microsoft.com/office/drawing/2014/main" id="{7800153E-E2B2-42BB-AB53-9EDCF4B11431}"/>
              </a:ext>
            </a:extLst>
          </p:cNvPr>
          <p:cNvSpPr/>
          <p:nvPr/>
        </p:nvSpPr>
        <p:spPr>
          <a:xfrm rot="10800000" flipV="1">
            <a:off x="3794302" y="2490622"/>
            <a:ext cx="128856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11" name="Rectangle 10">
            <a:extLst>
              <a:ext uri="{FF2B5EF4-FFF2-40B4-BE49-F238E27FC236}">
                <a16:creationId xmlns:a16="http://schemas.microsoft.com/office/drawing/2014/main" id="{6DDD22D3-DD00-4333-91DF-094D6D35F44B}"/>
              </a:ext>
            </a:extLst>
          </p:cNvPr>
          <p:cNvSpPr/>
          <p:nvPr/>
        </p:nvSpPr>
        <p:spPr>
          <a:xfrm>
            <a:off x="7043785" y="2210835"/>
            <a:ext cx="4619527" cy="38013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7C5A867-51EE-49E7-81AC-708AB47374F9}"/>
              </a:ext>
            </a:extLst>
          </p:cNvPr>
          <p:cNvSpPr/>
          <p:nvPr/>
        </p:nvSpPr>
        <p:spPr>
          <a:xfrm>
            <a:off x="9081531" y="4958039"/>
            <a:ext cx="2311749" cy="945611"/>
          </a:xfrm>
          <a:prstGeom prst="ellipse">
            <a:avLst/>
          </a:prstGeom>
          <a:solidFill>
            <a:srgbClr val="FFC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CLASSES SELECTOR</a:t>
            </a:r>
          </a:p>
        </p:txBody>
      </p:sp>
    </p:spTree>
    <p:extLst>
      <p:ext uri="{BB962C8B-B14F-4D97-AF65-F5344CB8AC3E}">
        <p14:creationId xmlns:p14="http://schemas.microsoft.com/office/powerpoint/2010/main" val="464310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96DAB4-6A7E-4977-88FE-A7212774DC8C}"/>
              </a:ext>
            </a:extLst>
          </p:cNvPr>
          <p:cNvPicPr>
            <a:picLocks noChangeAspect="1"/>
          </p:cNvPicPr>
          <p:nvPr/>
        </p:nvPicPr>
        <p:blipFill>
          <a:blip r:embed="rId2"/>
          <a:stretch>
            <a:fillRect/>
          </a:stretch>
        </p:blipFill>
        <p:spPr>
          <a:xfrm>
            <a:off x="1154320" y="1437592"/>
            <a:ext cx="11243733" cy="3982815"/>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::nth-child</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A2EB3ABC-BBA3-43A0-A695-796B5FEC7207}"/>
              </a:ext>
            </a:extLst>
          </p:cNvPr>
          <p:cNvSpPr/>
          <p:nvPr/>
        </p:nvSpPr>
        <p:spPr>
          <a:xfrm>
            <a:off x="1154320" y="2074719"/>
            <a:ext cx="2006247" cy="1117213"/>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944626-E1D2-49AD-832E-D42C0271EA3F}"/>
              </a:ext>
            </a:extLst>
          </p:cNvPr>
          <p:cNvSpPr/>
          <p:nvPr/>
        </p:nvSpPr>
        <p:spPr>
          <a:xfrm>
            <a:off x="7425991" y="1908906"/>
            <a:ext cx="4619527" cy="38013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D486A7CE-A989-4324-A4F7-EDB9227D1DD0}"/>
              </a:ext>
            </a:extLst>
          </p:cNvPr>
          <p:cNvSpPr/>
          <p:nvPr/>
        </p:nvSpPr>
        <p:spPr>
          <a:xfrm>
            <a:off x="6096000" y="1797043"/>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
        <p:nvSpPr>
          <p:cNvPr id="10" name="Arrow: Right 9">
            <a:extLst>
              <a:ext uri="{FF2B5EF4-FFF2-40B4-BE49-F238E27FC236}">
                <a16:creationId xmlns:a16="http://schemas.microsoft.com/office/drawing/2014/main" id="{7800153E-E2B2-42BB-AB53-9EDCF4B11431}"/>
              </a:ext>
            </a:extLst>
          </p:cNvPr>
          <p:cNvSpPr/>
          <p:nvPr/>
        </p:nvSpPr>
        <p:spPr>
          <a:xfrm rot="10800000" flipV="1">
            <a:off x="3448979" y="2633325"/>
            <a:ext cx="128856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12" name="Oval 11">
            <a:extLst>
              <a:ext uri="{FF2B5EF4-FFF2-40B4-BE49-F238E27FC236}">
                <a16:creationId xmlns:a16="http://schemas.microsoft.com/office/drawing/2014/main" id="{C0FC597D-EF74-4496-BBA5-21DF07ADD58F}"/>
              </a:ext>
            </a:extLst>
          </p:cNvPr>
          <p:cNvSpPr/>
          <p:nvPr/>
        </p:nvSpPr>
        <p:spPr>
          <a:xfrm>
            <a:off x="8946064" y="5267864"/>
            <a:ext cx="2311749" cy="945611"/>
          </a:xfrm>
          <a:prstGeom prst="ellipse">
            <a:avLst/>
          </a:prstGeom>
          <a:solidFill>
            <a:srgbClr val="FFC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CLASSES SELECTOR</a:t>
            </a:r>
          </a:p>
        </p:txBody>
      </p:sp>
    </p:spTree>
    <p:extLst>
      <p:ext uri="{BB962C8B-B14F-4D97-AF65-F5344CB8AC3E}">
        <p14:creationId xmlns:p14="http://schemas.microsoft.com/office/powerpoint/2010/main" val="5123753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A6DF67-7D1B-4F79-AEF5-F5815ADC2BA5}"/>
              </a:ext>
            </a:extLst>
          </p:cNvPr>
          <p:cNvPicPr>
            <a:picLocks noChangeAspect="1"/>
          </p:cNvPicPr>
          <p:nvPr/>
        </p:nvPicPr>
        <p:blipFill>
          <a:blip r:embed="rId2"/>
          <a:stretch>
            <a:fillRect/>
          </a:stretch>
        </p:blipFill>
        <p:spPr>
          <a:xfrm>
            <a:off x="1154320" y="1633861"/>
            <a:ext cx="8732838" cy="4211887"/>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::nth-child – odd &amp; even</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A2EB3ABC-BBA3-43A0-A695-796B5FEC7207}"/>
              </a:ext>
            </a:extLst>
          </p:cNvPr>
          <p:cNvSpPr/>
          <p:nvPr/>
        </p:nvSpPr>
        <p:spPr>
          <a:xfrm>
            <a:off x="1154320" y="2289039"/>
            <a:ext cx="2006247" cy="818228"/>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944626-E1D2-49AD-832E-D42C0271EA3F}"/>
              </a:ext>
            </a:extLst>
          </p:cNvPr>
          <p:cNvSpPr/>
          <p:nvPr/>
        </p:nvSpPr>
        <p:spPr>
          <a:xfrm>
            <a:off x="6833325" y="2461690"/>
            <a:ext cx="3174276" cy="326292"/>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D486A7CE-A989-4324-A4F7-EDB9227D1DD0}"/>
              </a:ext>
            </a:extLst>
          </p:cNvPr>
          <p:cNvSpPr/>
          <p:nvPr/>
        </p:nvSpPr>
        <p:spPr>
          <a:xfrm>
            <a:off x="5520739" y="1485091"/>
            <a:ext cx="979058" cy="603858"/>
          </a:xfrm>
          <a:prstGeom prst="rightArrow">
            <a:avLst/>
          </a:prstGeom>
          <a:solidFill>
            <a:srgbClr val="FFC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ODD</a:t>
            </a:r>
          </a:p>
        </p:txBody>
      </p:sp>
      <p:sp>
        <p:nvSpPr>
          <p:cNvPr id="10" name="Arrow: Right 9">
            <a:extLst>
              <a:ext uri="{FF2B5EF4-FFF2-40B4-BE49-F238E27FC236}">
                <a16:creationId xmlns:a16="http://schemas.microsoft.com/office/drawing/2014/main" id="{7800153E-E2B2-42BB-AB53-9EDCF4B11431}"/>
              </a:ext>
            </a:extLst>
          </p:cNvPr>
          <p:cNvSpPr/>
          <p:nvPr/>
        </p:nvSpPr>
        <p:spPr>
          <a:xfrm rot="10800000" flipV="1">
            <a:off x="3356648" y="2410862"/>
            <a:ext cx="1288569" cy="574581"/>
          </a:xfrm>
          <a:prstGeom prst="rightArrow">
            <a:avLst/>
          </a:prstGeom>
          <a:solidFill>
            <a:srgbClr val="FFC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14" name="Rectangle 13">
            <a:extLst>
              <a:ext uri="{FF2B5EF4-FFF2-40B4-BE49-F238E27FC236}">
                <a16:creationId xmlns:a16="http://schemas.microsoft.com/office/drawing/2014/main" id="{6461B2CE-BF15-4126-81D6-C659F8F990AF}"/>
              </a:ext>
            </a:extLst>
          </p:cNvPr>
          <p:cNvSpPr/>
          <p:nvPr/>
        </p:nvSpPr>
        <p:spPr>
          <a:xfrm>
            <a:off x="6833325" y="1716208"/>
            <a:ext cx="3174276" cy="326292"/>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7FC32FD-3B3C-404C-B653-19B4239DA707}"/>
              </a:ext>
            </a:extLst>
          </p:cNvPr>
          <p:cNvSpPr/>
          <p:nvPr/>
        </p:nvSpPr>
        <p:spPr>
          <a:xfrm>
            <a:off x="6833325" y="2088949"/>
            <a:ext cx="3174276" cy="326292"/>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4C47BE-74AE-4BB2-A560-C75039E9E422}"/>
              </a:ext>
            </a:extLst>
          </p:cNvPr>
          <p:cNvSpPr/>
          <p:nvPr/>
        </p:nvSpPr>
        <p:spPr>
          <a:xfrm>
            <a:off x="1154320" y="3178039"/>
            <a:ext cx="2006247" cy="877494"/>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034E00A5-AB93-46E0-81AB-668314370CDF}"/>
              </a:ext>
            </a:extLst>
          </p:cNvPr>
          <p:cNvSpPr/>
          <p:nvPr/>
        </p:nvSpPr>
        <p:spPr>
          <a:xfrm rot="10800000" flipV="1">
            <a:off x="3368651" y="3329495"/>
            <a:ext cx="1288569" cy="574581"/>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20" name="Arrow: Right 19">
            <a:extLst>
              <a:ext uri="{FF2B5EF4-FFF2-40B4-BE49-F238E27FC236}">
                <a16:creationId xmlns:a16="http://schemas.microsoft.com/office/drawing/2014/main" id="{54E90A64-4922-44E9-BB4B-82B2CD0136FB}"/>
              </a:ext>
            </a:extLst>
          </p:cNvPr>
          <p:cNvSpPr/>
          <p:nvPr/>
        </p:nvSpPr>
        <p:spPr>
          <a:xfrm>
            <a:off x="5461472" y="2503409"/>
            <a:ext cx="979058" cy="603858"/>
          </a:xfrm>
          <a:prstGeom prst="rightArrow">
            <a:avLst/>
          </a:prstGeom>
          <a:solidFill>
            <a:srgbClr val="FFC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ODD</a:t>
            </a:r>
          </a:p>
        </p:txBody>
      </p:sp>
      <p:sp>
        <p:nvSpPr>
          <p:cNvPr id="21" name="Arrow: Right 20">
            <a:extLst>
              <a:ext uri="{FF2B5EF4-FFF2-40B4-BE49-F238E27FC236}">
                <a16:creationId xmlns:a16="http://schemas.microsoft.com/office/drawing/2014/main" id="{12154AC9-B47F-4380-90F5-BBA08972C6B5}"/>
              </a:ext>
            </a:extLst>
          </p:cNvPr>
          <p:cNvSpPr/>
          <p:nvPr/>
        </p:nvSpPr>
        <p:spPr>
          <a:xfrm>
            <a:off x="5733824" y="1965897"/>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EVEN</a:t>
            </a:r>
          </a:p>
        </p:txBody>
      </p:sp>
      <p:sp>
        <p:nvSpPr>
          <p:cNvPr id="22" name="Oval 21">
            <a:extLst>
              <a:ext uri="{FF2B5EF4-FFF2-40B4-BE49-F238E27FC236}">
                <a16:creationId xmlns:a16="http://schemas.microsoft.com/office/drawing/2014/main" id="{B502F886-C43A-4C0E-8A0B-70CDA8B3D223}"/>
              </a:ext>
            </a:extLst>
          </p:cNvPr>
          <p:cNvSpPr/>
          <p:nvPr/>
        </p:nvSpPr>
        <p:spPr>
          <a:xfrm>
            <a:off x="8725931" y="5536390"/>
            <a:ext cx="2311749" cy="945611"/>
          </a:xfrm>
          <a:prstGeom prst="ellipse">
            <a:avLst/>
          </a:prstGeom>
          <a:solidFill>
            <a:srgbClr val="FFC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CLASSES SELECTOR</a:t>
            </a:r>
          </a:p>
        </p:txBody>
      </p:sp>
    </p:spTree>
    <p:extLst>
      <p:ext uri="{BB962C8B-B14F-4D97-AF65-F5344CB8AC3E}">
        <p14:creationId xmlns:p14="http://schemas.microsoft.com/office/powerpoint/2010/main" val="41598380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Pseudo Element Selector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0BEE3D45-412B-466A-8CF5-E4ADC5B2F1A0}"/>
              </a:ext>
            </a:extLst>
          </p:cNvPr>
          <p:cNvSpPr txBox="1"/>
          <p:nvPr/>
        </p:nvSpPr>
        <p:spPr>
          <a:xfrm>
            <a:off x="1154320" y="1346132"/>
            <a:ext cx="7919830" cy="2308324"/>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A CSS pseudo-element is used to style specified parts of an element.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For example, it can be used to:</a:t>
            </a:r>
          </a:p>
          <a:p>
            <a:pPr marL="342900" indent="-342900">
              <a:buFont typeface="+mj-lt"/>
              <a:buAutoNum type="arabicPeriod"/>
            </a:pPr>
            <a:r>
              <a:rPr lang="en-US" dirty="0">
                <a:latin typeface="Segoe UI" panose="020B0502040204020203" pitchFamily="34" charset="0"/>
                <a:cs typeface="Segoe UI" panose="020B0502040204020203" pitchFamily="34" charset="0"/>
              </a:rPr>
              <a:t>Style the first letter, or line, of an element</a:t>
            </a:r>
          </a:p>
          <a:p>
            <a:pPr marL="342900" indent="-342900">
              <a:buFont typeface="+mj-lt"/>
              <a:buAutoNum type="arabicPeriod"/>
            </a:pPr>
            <a:r>
              <a:rPr lang="en-US" dirty="0">
                <a:latin typeface="Segoe UI" panose="020B0502040204020203" pitchFamily="34" charset="0"/>
                <a:cs typeface="Segoe UI" panose="020B0502040204020203" pitchFamily="34" charset="0"/>
              </a:rPr>
              <a:t>Insert content before, or after, the content of an element </a:t>
            </a:r>
          </a:p>
          <a:p>
            <a:pPr marL="342900" indent="-342900">
              <a:buFont typeface="+mj-lt"/>
              <a:buAutoNum type="arabicPeriod"/>
            </a:pPr>
            <a:endParaRPr lang="en-US" dirty="0">
              <a:latin typeface="Segoe UI" panose="020B0502040204020203" pitchFamily="34" charset="0"/>
              <a:cs typeface="Segoe UI" panose="020B0502040204020203" pitchFamily="34" charset="0"/>
            </a:endParaRPr>
          </a:p>
          <a:p>
            <a:pPr marL="342900" indent="-342900">
              <a:buFont typeface="+mj-lt"/>
              <a:buAutoNum type="arabicPeriod"/>
            </a:pPr>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Syntax:</a:t>
            </a:r>
          </a:p>
        </p:txBody>
      </p:sp>
      <p:sp>
        <p:nvSpPr>
          <p:cNvPr id="4" name="Oval 3">
            <a:extLst>
              <a:ext uri="{FF2B5EF4-FFF2-40B4-BE49-F238E27FC236}">
                <a16:creationId xmlns:a16="http://schemas.microsoft.com/office/drawing/2014/main" id="{9DDBB7BF-DB6B-41BA-9849-559896F1810D}"/>
              </a:ext>
            </a:extLst>
          </p:cNvPr>
          <p:cNvSpPr/>
          <p:nvPr/>
        </p:nvSpPr>
        <p:spPr>
          <a:xfrm>
            <a:off x="8725931" y="536971"/>
            <a:ext cx="2311749" cy="945611"/>
          </a:xfrm>
          <a:prstGeom prst="ellipse">
            <a:avLst/>
          </a:prstGeom>
          <a:solidFill>
            <a:srgbClr val="C00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ELEMENT SELECTOR</a:t>
            </a:r>
          </a:p>
        </p:txBody>
      </p:sp>
      <p:pic>
        <p:nvPicPr>
          <p:cNvPr id="5" name="Picture 4">
            <a:extLst>
              <a:ext uri="{FF2B5EF4-FFF2-40B4-BE49-F238E27FC236}">
                <a16:creationId xmlns:a16="http://schemas.microsoft.com/office/drawing/2014/main" id="{F601699A-A227-4D2F-8CE1-86FA4859FF0F}"/>
              </a:ext>
            </a:extLst>
          </p:cNvPr>
          <p:cNvPicPr>
            <a:picLocks noChangeAspect="1"/>
          </p:cNvPicPr>
          <p:nvPr/>
        </p:nvPicPr>
        <p:blipFill>
          <a:blip r:embed="rId2"/>
          <a:stretch>
            <a:fillRect/>
          </a:stretch>
        </p:blipFill>
        <p:spPr>
          <a:xfrm>
            <a:off x="1154320" y="3654456"/>
            <a:ext cx="3371850" cy="1000125"/>
          </a:xfrm>
          <a:prstGeom prst="rect">
            <a:avLst/>
          </a:prstGeom>
          <a:ln w="57150">
            <a:solidFill>
              <a:schemeClr val="tx1">
                <a:lumMod val="85000"/>
                <a:lumOff val="15000"/>
              </a:schemeClr>
            </a:solidFill>
          </a:ln>
        </p:spPr>
      </p:pic>
      <p:pic>
        <p:nvPicPr>
          <p:cNvPr id="7" name="Picture 6">
            <a:extLst>
              <a:ext uri="{FF2B5EF4-FFF2-40B4-BE49-F238E27FC236}">
                <a16:creationId xmlns:a16="http://schemas.microsoft.com/office/drawing/2014/main" id="{A379ED80-3F8F-471D-8B25-517CBD1BFB77}"/>
              </a:ext>
            </a:extLst>
          </p:cNvPr>
          <p:cNvPicPr>
            <a:picLocks noChangeAspect="1"/>
          </p:cNvPicPr>
          <p:nvPr/>
        </p:nvPicPr>
        <p:blipFill>
          <a:blip r:embed="rId3"/>
          <a:stretch>
            <a:fillRect/>
          </a:stretch>
        </p:blipFill>
        <p:spPr>
          <a:xfrm>
            <a:off x="5079377" y="3532457"/>
            <a:ext cx="6954563" cy="2949544"/>
          </a:xfrm>
          <a:prstGeom prst="rect">
            <a:avLst/>
          </a:prstGeom>
        </p:spPr>
      </p:pic>
    </p:spTree>
    <p:extLst>
      <p:ext uri="{BB962C8B-B14F-4D97-AF65-F5344CB8AC3E}">
        <p14:creationId xmlns:p14="http://schemas.microsoft.com/office/powerpoint/2010/main" val="839963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All Pseudo Elements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9D5FBC29-553D-4492-BF24-88E994754B82}"/>
              </a:ext>
            </a:extLst>
          </p:cNvPr>
          <p:cNvPicPr>
            <a:picLocks noChangeAspect="1"/>
          </p:cNvPicPr>
          <p:nvPr/>
        </p:nvPicPr>
        <p:blipFill>
          <a:blip r:embed="rId2"/>
          <a:stretch>
            <a:fillRect/>
          </a:stretch>
        </p:blipFill>
        <p:spPr>
          <a:xfrm>
            <a:off x="1154320" y="1443945"/>
            <a:ext cx="7518930" cy="4306508"/>
          </a:xfrm>
          <a:prstGeom prst="rect">
            <a:avLst/>
          </a:prstGeom>
        </p:spPr>
      </p:pic>
      <p:sp>
        <p:nvSpPr>
          <p:cNvPr id="11" name="Oval 10">
            <a:extLst>
              <a:ext uri="{FF2B5EF4-FFF2-40B4-BE49-F238E27FC236}">
                <a16:creationId xmlns:a16="http://schemas.microsoft.com/office/drawing/2014/main" id="{684923A3-FB29-4DAB-B138-D2A39148076B}"/>
              </a:ext>
            </a:extLst>
          </p:cNvPr>
          <p:cNvSpPr/>
          <p:nvPr/>
        </p:nvSpPr>
        <p:spPr>
          <a:xfrm>
            <a:off x="8590465" y="5750453"/>
            <a:ext cx="2311749" cy="945611"/>
          </a:xfrm>
          <a:prstGeom prst="ellipse">
            <a:avLst/>
          </a:prstGeom>
          <a:solidFill>
            <a:srgbClr val="C00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ELEMENT SELECTOR</a:t>
            </a:r>
          </a:p>
        </p:txBody>
      </p:sp>
    </p:spTree>
    <p:extLst>
      <p:ext uri="{BB962C8B-B14F-4D97-AF65-F5344CB8AC3E}">
        <p14:creationId xmlns:p14="http://schemas.microsoft.com/office/powerpoint/2010/main" val="37261248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::first-line</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62797211-ED6B-4D4F-BB83-024608E4CD7B}"/>
              </a:ext>
            </a:extLst>
          </p:cNvPr>
          <p:cNvPicPr>
            <a:picLocks noChangeAspect="1"/>
          </p:cNvPicPr>
          <p:nvPr/>
        </p:nvPicPr>
        <p:blipFill>
          <a:blip r:embed="rId2"/>
          <a:stretch>
            <a:fillRect/>
          </a:stretch>
        </p:blipFill>
        <p:spPr>
          <a:xfrm>
            <a:off x="757528" y="1742831"/>
            <a:ext cx="10676943" cy="3887502"/>
          </a:xfrm>
          <a:prstGeom prst="rect">
            <a:avLst/>
          </a:prstGeom>
        </p:spPr>
      </p:pic>
      <p:sp>
        <p:nvSpPr>
          <p:cNvPr id="7" name="Rectangle 6">
            <a:extLst>
              <a:ext uri="{FF2B5EF4-FFF2-40B4-BE49-F238E27FC236}">
                <a16:creationId xmlns:a16="http://schemas.microsoft.com/office/drawing/2014/main" id="{A2EB3ABC-BBA3-43A0-A695-796B5FEC7207}"/>
              </a:ext>
            </a:extLst>
          </p:cNvPr>
          <p:cNvSpPr/>
          <p:nvPr/>
        </p:nvSpPr>
        <p:spPr>
          <a:xfrm>
            <a:off x="761774" y="2270868"/>
            <a:ext cx="2495776" cy="1158132"/>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944626-E1D2-49AD-832E-D42C0271EA3F}"/>
              </a:ext>
            </a:extLst>
          </p:cNvPr>
          <p:cNvSpPr/>
          <p:nvPr/>
        </p:nvSpPr>
        <p:spPr>
          <a:xfrm>
            <a:off x="6168676" y="1775873"/>
            <a:ext cx="5216874" cy="884777"/>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D486A7CE-A989-4324-A4F7-EDB9227D1DD0}"/>
              </a:ext>
            </a:extLst>
          </p:cNvPr>
          <p:cNvSpPr/>
          <p:nvPr/>
        </p:nvSpPr>
        <p:spPr>
          <a:xfrm>
            <a:off x="4909737" y="1742831"/>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
        <p:nvSpPr>
          <p:cNvPr id="10" name="Arrow: Right 9">
            <a:extLst>
              <a:ext uri="{FF2B5EF4-FFF2-40B4-BE49-F238E27FC236}">
                <a16:creationId xmlns:a16="http://schemas.microsoft.com/office/drawing/2014/main" id="{7800153E-E2B2-42BB-AB53-9EDCF4B11431}"/>
              </a:ext>
            </a:extLst>
          </p:cNvPr>
          <p:cNvSpPr/>
          <p:nvPr/>
        </p:nvSpPr>
        <p:spPr>
          <a:xfrm rot="10800000" flipV="1">
            <a:off x="3424543" y="2950808"/>
            <a:ext cx="128856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13" name="Oval 12">
            <a:extLst>
              <a:ext uri="{FF2B5EF4-FFF2-40B4-BE49-F238E27FC236}">
                <a16:creationId xmlns:a16="http://schemas.microsoft.com/office/drawing/2014/main" id="{6A182051-5FD4-4E04-B9DB-1043A5407F0B}"/>
              </a:ext>
            </a:extLst>
          </p:cNvPr>
          <p:cNvSpPr/>
          <p:nvPr/>
        </p:nvSpPr>
        <p:spPr>
          <a:xfrm>
            <a:off x="8579881" y="5190569"/>
            <a:ext cx="2311749" cy="945611"/>
          </a:xfrm>
          <a:prstGeom prst="ellipse">
            <a:avLst/>
          </a:prstGeom>
          <a:solidFill>
            <a:srgbClr val="C00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ELEMENT SELECTOR</a:t>
            </a:r>
          </a:p>
        </p:txBody>
      </p:sp>
    </p:spTree>
    <p:extLst>
      <p:ext uri="{BB962C8B-B14F-4D97-AF65-F5344CB8AC3E}">
        <p14:creationId xmlns:p14="http://schemas.microsoft.com/office/powerpoint/2010/main" val="15984505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FDCEDE-8561-47EB-B78F-AA5F4299595B}"/>
              </a:ext>
            </a:extLst>
          </p:cNvPr>
          <p:cNvPicPr>
            <a:picLocks noChangeAspect="1"/>
          </p:cNvPicPr>
          <p:nvPr/>
        </p:nvPicPr>
        <p:blipFill>
          <a:blip r:embed="rId2"/>
          <a:stretch>
            <a:fillRect/>
          </a:stretch>
        </p:blipFill>
        <p:spPr>
          <a:xfrm>
            <a:off x="887172" y="1742831"/>
            <a:ext cx="10417655" cy="3247857"/>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::first-letter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A2EB3ABC-BBA3-43A0-A695-796B5FEC7207}"/>
              </a:ext>
            </a:extLst>
          </p:cNvPr>
          <p:cNvSpPr/>
          <p:nvPr/>
        </p:nvSpPr>
        <p:spPr>
          <a:xfrm>
            <a:off x="761774" y="2270868"/>
            <a:ext cx="2495776" cy="1158132"/>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944626-E1D2-49AD-832E-D42C0271EA3F}"/>
              </a:ext>
            </a:extLst>
          </p:cNvPr>
          <p:cNvSpPr/>
          <p:nvPr/>
        </p:nvSpPr>
        <p:spPr>
          <a:xfrm>
            <a:off x="6168676" y="1775873"/>
            <a:ext cx="5216874" cy="884777"/>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D486A7CE-A989-4324-A4F7-EDB9227D1DD0}"/>
              </a:ext>
            </a:extLst>
          </p:cNvPr>
          <p:cNvSpPr/>
          <p:nvPr/>
        </p:nvSpPr>
        <p:spPr>
          <a:xfrm>
            <a:off x="4909737" y="1742831"/>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
        <p:nvSpPr>
          <p:cNvPr id="10" name="Arrow: Right 9">
            <a:extLst>
              <a:ext uri="{FF2B5EF4-FFF2-40B4-BE49-F238E27FC236}">
                <a16:creationId xmlns:a16="http://schemas.microsoft.com/office/drawing/2014/main" id="{7800153E-E2B2-42BB-AB53-9EDCF4B11431}"/>
              </a:ext>
            </a:extLst>
          </p:cNvPr>
          <p:cNvSpPr/>
          <p:nvPr/>
        </p:nvSpPr>
        <p:spPr>
          <a:xfrm rot="10800000" flipV="1">
            <a:off x="3424543" y="2950808"/>
            <a:ext cx="128856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13" name="Oval 12">
            <a:extLst>
              <a:ext uri="{FF2B5EF4-FFF2-40B4-BE49-F238E27FC236}">
                <a16:creationId xmlns:a16="http://schemas.microsoft.com/office/drawing/2014/main" id="{6A182051-5FD4-4E04-B9DB-1043A5407F0B}"/>
              </a:ext>
            </a:extLst>
          </p:cNvPr>
          <p:cNvSpPr/>
          <p:nvPr/>
        </p:nvSpPr>
        <p:spPr>
          <a:xfrm>
            <a:off x="8579881" y="5190569"/>
            <a:ext cx="2311749" cy="945611"/>
          </a:xfrm>
          <a:prstGeom prst="ellipse">
            <a:avLst/>
          </a:prstGeom>
          <a:solidFill>
            <a:srgbClr val="C00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ELEMENT SELECTOR</a:t>
            </a:r>
          </a:p>
        </p:txBody>
      </p:sp>
    </p:spTree>
    <p:extLst>
      <p:ext uri="{BB962C8B-B14F-4D97-AF65-F5344CB8AC3E}">
        <p14:creationId xmlns:p14="http://schemas.microsoft.com/office/powerpoint/2010/main" val="24992757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F69B00-9287-4BCF-93B5-EE4EBBDB5EC8}"/>
              </a:ext>
            </a:extLst>
          </p:cNvPr>
          <p:cNvPicPr>
            <a:picLocks noChangeAspect="1"/>
          </p:cNvPicPr>
          <p:nvPr/>
        </p:nvPicPr>
        <p:blipFill>
          <a:blip r:embed="rId2"/>
          <a:stretch>
            <a:fillRect/>
          </a:stretch>
        </p:blipFill>
        <p:spPr>
          <a:xfrm>
            <a:off x="973667" y="1742831"/>
            <a:ext cx="11457285" cy="3962500"/>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::after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A2EB3ABC-BBA3-43A0-A695-796B5FEC7207}"/>
              </a:ext>
            </a:extLst>
          </p:cNvPr>
          <p:cNvSpPr/>
          <p:nvPr/>
        </p:nvSpPr>
        <p:spPr>
          <a:xfrm>
            <a:off x="906160" y="2346690"/>
            <a:ext cx="2495776" cy="108231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944626-E1D2-49AD-832E-D42C0271EA3F}"/>
              </a:ext>
            </a:extLst>
          </p:cNvPr>
          <p:cNvSpPr/>
          <p:nvPr/>
        </p:nvSpPr>
        <p:spPr>
          <a:xfrm>
            <a:off x="6893303" y="1724596"/>
            <a:ext cx="5481692" cy="1782559"/>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D486A7CE-A989-4324-A4F7-EDB9227D1DD0}"/>
              </a:ext>
            </a:extLst>
          </p:cNvPr>
          <p:cNvSpPr/>
          <p:nvPr/>
        </p:nvSpPr>
        <p:spPr>
          <a:xfrm>
            <a:off x="5606471" y="1886764"/>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
        <p:nvSpPr>
          <p:cNvPr id="10" name="Arrow: Right 9">
            <a:extLst>
              <a:ext uri="{FF2B5EF4-FFF2-40B4-BE49-F238E27FC236}">
                <a16:creationId xmlns:a16="http://schemas.microsoft.com/office/drawing/2014/main" id="{7800153E-E2B2-42BB-AB53-9EDCF4B11431}"/>
              </a:ext>
            </a:extLst>
          </p:cNvPr>
          <p:cNvSpPr/>
          <p:nvPr/>
        </p:nvSpPr>
        <p:spPr>
          <a:xfrm rot="10800000" flipV="1">
            <a:off x="3511552" y="2950809"/>
            <a:ext cx="128856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13" name="Oval 12">
            <a:extLst>
              <a:ext uri="{FF2B5EF4-FFF2-40B4-BE49-F238E27FC236}">
                <a16:creationId xmlns:a16="http://schemas.microsoft.com/office/drawing/2014/main" id="{6A182051-5FD4-4E04-B9DB-1043A5407F0B}"/>
              </a:ext>
            </a:extLst>
          </p:cNvPr>
          <p:cNvSpPr/>
          <p:nvPr/>
        </p:nvSpPr>
        <p:spPr>
          <a:xfrm>
            <a:off x="8579881" y="5190569"/>
            <a:ext cx="2311749" cy="945611"/>
          </a:xfrm>
          <a:prstGeom prst="ellipse">
            <a:avLst/>
          </a:prstGeom>
          <a:solidFill>
            <a:srgbClr val="C00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ELEMENT SELECTOR</a:t>
            </a:r>
          </a:p>
        </p:txBody>
      </p:sp>
    </p:spTree>
    <p:extLst>
      <p:ext uri="{BB962C8B-B14F-4D97-AF65-F5344CB8AC3E}">
        <p14:creationId xmlns:p14="http://schemas.microsoft.com/office/powerpoint/2010/main" val="42874387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CCFA07-86D0-4916-8A64-7F6DFA17B0BB}"/>
              </a:ext>
            </a:extLst>
          </p:cNvPr>
          <p:cNvPicPr>
            <a:picLocks noChangeAspect="1"/>
          </p:cNvPicPr>
          <p:nvPr/>
        </p:nvPicPr>
        <p:blipFill>
          <a:blip r:embed="rId2"/>
          <a:stretch>
            <a:fillRect/>
          </a:stretch>
        </p:blipFill>
        <p:spPr>
          <a:xfrm>
            <a:off x="906160" y="1742831"/>
            <a:ext cx="11150608" cy="3829648"/>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::before</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A2EB3ABC-BBA3-43A0-A695-796B5FEC7207}"/>
              </a:ext>
            </a:extLst>
          </p:cNvPr>
          <p:cNvSpPr/>
          <p:nvPr/>
        </p:nvSpPr>
        <p:spPr>
          <a:xfrm>
            <a:off x="906160" y="2346690"/>
            <a:ext cx="2495776" cy="989178"/>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944626-E1D2-49AD-832E-D42C0271EA3F}"/>
              </a:ext>
            </a:extLst>
          </p:cNvPr>
          <p:cNvSpPr/>
          <p:nvPr/>
        </p:nvSpPr>
        <p:spPr>
          <a:xfrm>
            <a:off x="6575076" y="1742831"/>
            <a:ext cx="5481692" cy="1782559"/>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D486A7CE-A989-4324-A4F7-EDB9227D1DD0}"/>
              </a:ext>
            </a:extLst>
          </p:cNvPr>
          <p:cNvSpPr/>
          <p:nvPr/>
        </p:nvSpPr>
        <p:spPr>
          <a:xfrm>
            <a:off x="4909737" y="1742831"/>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
        <p:nvSpPr>
          <p:cNvPr id="10" name="Arrow: Right 9">
            <a:extLst>
              <a:ext uri="{FF2B5EF4-FFF2-40B4-BE49-F238E27FC236}">
                <a16:creationId xmlns:a16="http://schemas.microsoft.com/office/drawing/2014/main" id="{7800153E-E2B2-42BB-AB53-9EDCF4B11431}"/>
              </a:ext>
            </a:extLst>
          </p:cNvPr>
          <p:cNvSpPr/>
          <p:nvPr/>
        </p:nvSpPr>
        <p:spPr>
          <a:xfrm rot="10800000" flipV="1">
            <a:off x="3511552" y="2950809"/>
            <a:ext cx="128856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13" name="Oval 12">
            <a:extLst>
              <a:ext uri="{FF2B5EF4-FFF2-40B4-BE49-F238E27FC236}">
                <a16:creationId xmlns:a16="http://schemas.microsoft.com/office/drawing/2014/main" id="{6A182051-5FD4-4E04-B9DB-1043A5407F0B}"/>
              </a:ext>
            </a:extLst>
          </p:cNvPr>
          <p:cNvSpPr/>
          <p:nvPr/>
        </p:nvSpPr>
        <p:spPr>
          <a:xfrm>
            <a:off x="8579881" y="5190569"/>
            <a:ext cx="2311749" cy="945611"/>
          </a:xfrm>
          <a:prstGeom prst="ellipse">
            <a:avLst/>
          </a:prstGeom>
          <a:solidFill>
            <a:srgbClr val="C00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ELEMENT SELECTOR</a:t>
            </a:r>
          </a:p>
        </p:txBody>
      </p:sp>
    </p:spTree>
    <p:extLst>
      <p:ext uri="{BB962C8B-B14F-4D97-AF65-F5344CB8AC3E}">
        <p14:creationId xmlns:p14="http://schemas.microsoft.com/office/powerpoint/2010/main" val="39953715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4A737DE-CF7C-450D-8794-33A19FE4AC50}"/>
              </a:ext>
            </a:extLst>
          </p:cNvPr>
          <p:cNvPicPr>
            <a:picLocks noChangeAspect="1"/>
          </p:cNvPicPr>
          <p:nvPr/>
        </p:nvPicPr>
        <p:blipFill>
          <a:blip r:embed="rId2"/>
          <a:stretch>
            <a:fillRect/>
          </a:stretch>
        </p:blipFill>
        <p:spPr>
          <a:xfrm>
            <a:off x="971198" y="1346133"/>
            <a:ext cx="9273470" cy="5352392"/>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::marker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A2EB3ABC-BBA3-43A0-A695-796B5FEC7207}"/>
              </a:ext>
            </a:extLst>
          </p:cNvPr>
          <p:cNvSpPr/>
          <p:nvPr/>
        </p:nvSpPr>
        <p:spPr>
          <a:xfrm>
            <a:off x="906160" y="1787890"/>
            <a:ext cx="2495776" cy="1023043"/>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944626-E1D2-49AD-832E-D42C0271EA3F}"/>
              </a:ext>
            </a:extLst>
          </p:cNvPr>
          <p:cNvSpPr/>
          <p:nvPr/>
        </p:nvSpPr>
        <p:spPr>
          <a:xfrm>
            <a:off x="5664750" y="1326649"/>
            <a:ext cx="4579918" cy="461242"/>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D486A7CE-A989-4324-A4F7-EDB9227D1DD0}"/>
              </a:ext>
            </a:extLst>
          </p:cNvPr>
          <p:cNvSpPr/>
          <p:nvPr/>
        </p:nvSpPr>
        <p:spPr>
          <a:xfrm>
            <a:off x="4382215" y="1233501"/>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
        <p:nvSpPr>
          <p:cNvPr id="10" name="Arrow: Right 9">
            <a:extLst>
              <a:ext uri="{FF2B5EF4-FFF2-40B4-BE49-F238E27FC236}">
                <a16:creationId xmlns:a16="http://schemas.microsoft.com/office/drawing/2014/main" id="{7800153E-E2B2-42BB-AB53-9EDCF4B11431}"/>
              </a:ext>
            </a:extLst>
          </p:cNvPr>
          <p:cNvSpPr/>
          <p:nvPr/>
        </p:nvSpPr>
        <p:spPr>
          <a:xfrm rot="10800000" flipV="1">
            <a:off x="3519731" y="2328584"/>
            <a:ext cx="128856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13" name="Oval 12">
            <a:extLst>
              <a:ext uri="{FF2B5EF4-FFF2-40B4-BE49-F238E27FC236}">
                <a16:creationId xmlns:a16="http://schemas.microsoft.com/office/drawing/2014/main" id="{6A182051-5FD4-4E04-B9DB-1043A5407F0B}"/>
              </a:ext>
            </a:extLst>
          </p:cNvPr>
          <p:cNvSpPr/>
          <p:nvPr/>
        </p:nvSpPr>
        <p:spPr>
          <a:xfrm>
            <a:off x="8579881" y="5190569"/>
            <a:ext cx="2311749" cy="945611"/>
          </a:xfrm>
          <a:prstGeom prst="ellipse">
            <a:avLst/>
          </a:prstGeom>
          <a:solidFill>
            <a:srgbClr val="C00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ELEMENT SELECTOR</a:t>
            </a:r>
          </a:p>
        </p:txBody>
      </p:sp>
    </p:spTree>
    <p:extLst>
      <p:ext uri="{BB962C8B-B14F-4D97-AF65-F5344CB8AC3E}">
        <p14:creationId xmlns:p14="http://schemas.microsoft.com/office/powerpoint/2010/main" val="1234660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Add to HTML page</a:t>
            </a:r>
            <a:endParaRPr 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AC04FAA3-8293-4D74-9E3A-A840C725DDC0}"/>
              </a:ext>
            </a:extLst>
          </p:cNvPr>
          <p:cNvSpPr txBox="1"/>
          <p:nvPr/>
        </p:nvSpPr>
        <p:spPr>
          <a:xfrm>
            <a:off x="985072" y="1669833"/>
            <a:ext cx="7688412" cy="1477328"/>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There are three ways of inserting a style sheet:</a:t>
            </a:r>
          </a:p>
          <a:p>
            <a:endParaRPr lang="en-US" dirty="0">
              <a:latin typeface="Segoe UI" panose="020B0502040204020203" pitchFamily="34" charset="0"/>
              <a:cs typeface="Segoe UI" panose="020B0502040204020203" pitchFamily="34" charset="0"/>
            </a:endParaRPr>
          </a:p>
          <a:p>
            <a:pPr marL="342900" indent="-342900">
              <a:buFont typeface="+mj-lt"/>
              <a:buAutoNum type="arabicPeriod"/>
            </a:pPr>
            <a:r>
              <a:rPr lang="en-US" dirty="0">
                <a:latin typeface="Segoe UI" panose="020B0502040204020203" pitchFamily="34" charset="0"/>
                <a:cs typeface="Segoe UI" panose="020B0502040204020203" pitchFamily="34" charset="0"/>
              </a:rPr>
              <a:t>External CSS</a:t>
            </a:r>
          </a:p>
          <a:p>
            <a:pPr marL="342900" indent="-342900">
              <a:buFont typeface="+mj-lt"/>
              <a:buAutoNum type="arabicPeriod"/>
            </a:pPr>
            <a:r>
              <a:rPr lang="en-US" dirty="0">
                <a:latin typeface="Segoe UI" panose="020B0502040204020203" pitchFamily="34" charset="0"/>
                <a:cs typeface="Segoe UI" panose="020B0502040204020203" pitchFamily="34" charset="0"/>
              </a:rPr>
              <a:t>Internal CSS</a:t>
            </a:r>
          </a:p>
          <a:p>
            <a:pPr marL="342900" indent="-342900">
              <a:buFont typeface="+mj-lt"/>
              <a:buAutoNum type="arabicPeriod"/>
            </a:pPr>
            <a:r>
              <a:rPr lang="en-US" dirty="0">
                <a:latin typeface="Segoe UI" panose="020B0502040204020203" pitchFamily="34" charset="0"/>
                <a:cs typeface="Segoe UI" panose="020B0502040204020203" pitchFamily="34" charset="0"/>
              </a:rPr>
              <a:t>Inline CSS</a:t>
            </a:r>
          </a:p>
        </p:txBody>
      </p:sp>
    </p:spTree>
    <p:extLst>
      <p:ext uri="{BB962C8B-B14F-4D97-AF65-F5344CB8AC3E}">
        <p14:creationId xmlns:p14="http://schemas.microsoft.com/office/powerpoint/2010/main" val="17234980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C3BDEA-806B-46FB-84D9-E0A921D12992}"/>
              </a:ext>
            </a:extLst>
          </p:cNvPr>
          <p:cNvPicPr>
            <a:picLocks noChangeAspect="1"/>
          </p:cNvPicPr>
          <p:nvPr/>
        </p:nvPicPr>
        <p:blipFill>
          <a:blip r:embed="rId2"/>
          <a:stretch>
            <a:fillRect/>
          </a:stretch>
        </p:blipFill>
        <p:spPr>
          <a:xfrm>
            <a:off x="1198191" y="1346132"/>
            <a:ext cx="9366372" cy="5410200"/>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::selection</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A2EB3ABC-BBA3-43A0-A695-796B5FEC7207}"/>
              </a:ext>
            </a:extLst>
          </p:cNvPr>
          <p:cNvSpPr/>
          <p:nvPr/>
        </p:nvSpPr>
        <p:spPr>
          <a:xfrm>
            <a:off x="1154320" y="2074720"/>
            <a:ext cx="2495776" cy="876089"/>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944626-E1D2-49AD-832E-D42C0271EA3F}"/>
              </a:ext>
            </a:extLst>
          </p:cNvPr>
          <p:cNvSpPr/>
          <p:nvPr/>
        </p:nvSpPr>
        <p:spPr>
          <a:xfrm>
            <a:off x="5945036" y="2031665"/>
            <a:ext cx="4619527" cy="1575136"/>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D486A7CE-A989-4324-A4F7-EDB9227D1DD0}"/>
              </a:ext>
            </a:extLst>
          </p:cNvPr>
          <p:cNvSpPr/>
          <p:nvPr/>
        </p:nvSpPr>
        <p:spPr>
          <a:xfrm>
            <a:off x="4737548" y="1908906"/>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
        <p:nvSpPr>
          <p:cNvPr id="10" name="Arrow: Right 9">
            <a:extLst>
              <a:ext uri="{FF2B5EF4-FFF2-40B4-BE49-F238E27FC236}">
                <a16:creationId xmlns:a16="http://schemas.microsoft.com/office/drawing/2014/main" id="{7800153E-E2B2-42BB-AB53-9EDCF4B11431}"/>
              </a:ext>
            </a:extLst>
          </p:cNvPr>
          <p:cNvSpPr/>
          <p:nvPr/>
        </p:nvSpPr>
        <p:spPr>
          <a:xfrm rot="10800000" flipV="1">
            <a:off x="3794302" y="2490622"/>
            <a:ext cx="128856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13" name="Oval 12">
            <a:extLst>
              <a:ext uri="{FF2B5EF4-FFF2-40B4-BE49-F238E27FC236}">
                <a16:creationId xmlns:a16="http://schemas.microsoft.com/office/drawing/2014/main" id="{6A182051-5FD4-4E04-B9DB-1043A5407F0B}"/>
              </a:ext>
            </a:extLst>
          </p:cNvPr>
          <p:cNvSpPr/>
          <p:nvPr/>
        </p:nvSpPr>
        <p:spPr>
          <a:xfrm>
            <a:off x="8579881" y="5190569"/>
            <a:ext cx="2311749" cy="945611"/>
          </a:xfrm>
          <a:prstGeom prst="ellipse">
            <a:avLst/>
          </a:prstGeom>
          <a:solidFill>
            <a:srgbClr val="C00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ELEMENT SELECTOR</a:t>
            </a:r>
          </a:p>
        </p:txBody>
      </p:sp>
    </p:spTree>
    <p:extLst>
      <p:ext uri="{BB962C8B-B14F-4D97-AF65-F5344CB8AC3E}">
        <p14:creationId xmlns:p14="http://schemas.microsoft.com/office/powerpoint/2010/main" val="20959804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Attribute] Selector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B3C7E9CA-DDA8-4FC6-8559-58C46738064D}"/>
              </a:ext>
            </a:extLst>
          </p:cNvPr>
          <p:cNvPicPr>
            <a:picLocks noChangeAspect="1"/>
          </p:cNvPicPr>
          <p:nvPr/>
        </p:nvPicPr>
        <p:blipFill>
          <a:blip r:embed="rId2"/>
          <a:stretch>
            <a:fillRect/>
          </a:stretch>
        </p:blipFill>
        <p:spPr>
          <a:xfrm>
            <a:off x="1204912" y="1584591"/>
            <a:ext cx="8680180" cy="5137942"/>
          </a:xfrm>
          <a:prstGeom prst="rect">
            <a:avLst/>
          </a:prstGeom>
        </p:spPr>
      </p:pic>
      <p:sp>
        <p:nvSpPr>
          <p:cNvPr id="15" name="Oval 14">
            <a:extLst>
              <a:ext uri="{FF2B5EF4-FFF2-40B4-BE49-F238E27FC236}">
                <a16:creationId xmlns:a16="http://schemas.microsoft.com/office/drawing/2014/main" id="{B0892DEB-1FF4-4EA2-B75E-86E7FFF0C10B}"/>
              </a:ext>
            </a:extLst>
          </p:cNvPr>
          <p:cNvSpPr/>
          <p:nvPr/>
        </p:nvSpPr>
        <p:spPr>
          <a:xfrm>
            <a:off x="9391908" y="5648864"/>
            <a:ext cx="2311749" cy="945611"/>
          </a:xfrm>
          <a:prstGeom prst="ellipse">
            <a:avLst/>
          </a:prstGeom>
          <a:solidFill>
            <a:srgbClr val="92D05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ATTRIBUTE SELECTOR</a:t>
            </a:r>
          </a:p>
        </p:txBody>
      </p:sp>
    </p:spTree>
    <p:extLst>
      <p:ext uri="{BB962C8B-B14F-4D97-AF65-F5344CB8AC3E}">
        <p14:creationId xmlns:p14="http://schemas.microsoft.com/office/powerpoint/2010/main" val="21184649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Attribute=“value”] Selector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19CD7EC0-F01D-4D82-8CA1-385D41878E13}"/>
              </a:ext>
            </a:extLst>
          </p:cNvPr>
          <p:cNvPicPr>
            <a:picLocks noChangeAspect="1"/>
          </p:cNvPicPr>
          <p:nvPr/>
        </p:nvPicPr>
        <p:blipFill>
          <a:blip r:embed="rId2"/>
          <a:stretch>
            <a:fillRect/>
          </a:stretch>
        </p:blipFill>
        <p:spPr>
          <a:xfrm>
            <a:off x="1154320" y="1440765"/>
            <a:ext cx="10834480" cy="5065754"/>
          </a:xfrm>
          <a:prstGeom prst="rect">
            <a:avLst/>
          </a:prstGeom>
        </p:spPr>
      </p:pic>
      <p:sp>
        <p:nvSpPr>
          <p:cNvPr id="15" name="Oval 14">
            <a:extLst>
              <a:ext uri="{FF2B5EF4-FFF2-40B4-BE49-F238E27FC236}">
                <a16:creationId xmlns:a16="http://schemas.microsoft.com/office/drawing/2014/main" id="{B0892DEB-1FF4-4EA2-B75E-86E7FFF0C10B}"/>
              </a:ext>
            </a:extLst>
          </p:cNvPr>
          <p:cNvSpPr/>
          <p:nvPr/>
        </p:nvSpPr>
        <p:spPr>
          <a:xfrm>
            <a:off x="9391908" y="5648864"/>
            <a:ext cx="2311749" cy="945611"/>
          </a:xfrm>
          <a:prstGeom prst="ellipse">
            <a:avLst/>
          </a:prstGeom>
          <a:solidFill>
            <a:srgbClr val="92D05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ATTRIBUTE SELECTOR</a:t>
            </a:r>
          </a:p>
        </p:txBody>
      </p:sp>
    </p:spTree>
    <p:extLst>
      <p:ext uri="{BB962C8B-B14F-4D97-AF65-F5344CB8AC3E}">
        <p14:creationId xmlns:p14="http://schemas.microsoft.com/office/powerpoint/2010/main" val="32486777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48F165-5D2B-426E-8E29-DD9ADBFC2877}"/>
              </a:ext>
            </a:extLst>
          </p:cNvPr>
          <p:cNvPicPr>
            <a:picLocks noChangeAspect="1"/>
          </p:cNvPicPr>
          <p:nvPr/>
        </p:nvPicPr>
        <p:blipFill>
          <a:blip r:embed="rId2"/>
          <a:stretch>
            <a:fillRect/>
          </a:stretch>
        </p:blipFill>
        <p:spPr>
          <a:xfrm>
            <a:off x="1138766" y="1439492"/>
            <a:ext cx="9914467" cy="5297562"/>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9073413"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Attribute~=“value”] Selector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5" name="Oval 14">
            <a:extLst>
              <a:ext uri="{FF2B5EF4-FFF2-40B4-BE49-F238E27FC236}">
                <a16:creationId xmlns:a16="http://schemas.microsoft.com/office/drawing/2014/main" id="{B0892DEB-1FF4-4EA2-B75E-86E7FFF0C10B}"/>
              </a:ext>
            </a:extLst>
          </p:cNvPr>
          <p:cNvSpPr/>
          <p:nvPr/>
        </p:nvSpPr>
        <p:spPr>
          <a:xfrm>
            <a:off x="9391908" y="5648864"/>
            <a:ext cx="2311749" cy="945611"/>
          </a:xfrm>
          <a:prstGeom prst="ellipse">
            <a:avLst/>
          </a:prstGeom>
          <a:solidFill>
            <a:srgbClr val="92D05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ATTRIBUTE SELECTOR</a:t>
            </a:r>
          </a:p>
        </p:txBody>
      </p:sp>
    </p:spTree>
    <p:extLst>
      <p:ext uri="{BB962C8B-B14F-4D97-AF65-F5344CB8AC3E}">
        <p14:creationId xmlns:p14="http://schemas.microsoft.com/office/powerpoint/2010/main" val="42215140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426141-D7C4-4610-B9DD-31CD13E10D18}"/>
              </a:ext>
            </a:extLst>
          </p:cNvPr>
          <p:cNvPicPr>
            <a:picLocks noChangeAspect="1"/>
          </p:cNvPicPr>
          <p:nvPr/>
        </p:nvPicPr>
        <p:blipFill>
          <a:blip r:embed="rId2"/>
          <a:stretch>
            <a:fillRect/>
          </a:stretch>
        </p:blipFill>
        <p:spPr>
          <a:xfrm>
            <a:off x="1278467" y="1346132"/>
            <a:ext cx="9468860" cy="5421338"/>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9073413"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Attribute|=“value”] Selector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5" name="Oval 14">
            <a:extLst>
              <a:ext uri="{FF2B5EF4-FFF2-40B4-BE49-F238E27FC236}">
                <a16:creationId xmlns:a16="http://schemas.microsoft.com/office/drawing/2014/main" id="{B0892DEB-1FF4-4EA2-B75E-86E7FFF0C10B}"/>
              </a:ext>
            </a:extLst>
          </p:cNvPr>
          <p:cNvSpPr/>
          <p:nvPr/>
        </p:nvSpPr>
        <p:spPr>
          <a:xfrm>
            <a:off x="9391908" y="5648864"/>
            <a:ext cx="2311749" cy="945611"/>
          </a:xfrm>
          <a:prstGeom prst="ellipse">
            <a:avLst/>
          </a:prstGeom>
          <a:solidFill>
            <a:srgbClr val="92D05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ATTRIBUTE SELECTOR</a:t>
            </a:r>
          </a:p>
        </p:txBody>
      </p:sp>
    </p:spTree>
    <p:extLst>
      <p:ext uri="{BB962C8B-B14F-4D97-AF65-F5344CB8AC3E}">
        <p14:creationId xmlns:p14="http://schemas.microsoft.com/office/powerpoint/2010/main" val="31751550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3CAC31-0805-4C35-B37B-CD06F9932139}"/>
              </a:ext>
            </a:extLst>
          </p:cNvPr>
          <p:cNvPicPr>
            <a:picLocks noChangeAspect="1"/>
          </p:cNvPicPr>
          <p:nvPr/>
        </p:nvPicPr>
        <p:blipFill>
          <a:blip r:embed="rId2"/>
          <a:stretch>
            <a:fillRect/>
          </a:stretch>
        </p:blipFill>
        <p:spPr>
          <a:xfrm>
            <a:off x="1154320" y="1400090"/>
            <a:ext cx="8859438" cy="5344242"/>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9073413"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Attribute^=“value”] Selector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5" name="Oval 14">
            <a:extLst>
              <a:ext uri="{FF2B5EF4-FFF2-40B4-BE49-F238E27FC236}">
                <a16:creationId xmlns:a16="http://schemas.microsoft.com/office/drawing/2014/main" id="{B0892DEB-1FF4-4EA2-B75E-86E7FFF0C10B}"/>
              </a:ext>
            </a:extLst>
          </p:cNvPr>
          <p:cNvSpPr/>
          <p:nvPr/>
        </p:nvSpPr>
        <p:spPr>
          <a:xfrm>
            <a:off x="9391908" y="5648864"/>
            <a:ext cx="2311749" cy="945611"/>
          </a:xfrm>
          <a:prstGeom prst="ellipse">
            <a:avLst/>
          </a:prstGeom>
          <a:solidFill>
            <a:srgbClr val="92D05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ATTRIBUTE SELECTOR</a:t>
            </a:r>
          </a:p>
        </p:txBody>
      </p:sp>
    </p:spTree>
    <p:extLst>
      <p:ext uri="{BB962C8B-B14F-4D97-AF65-F5344CB8AC3E}">
        <p14:creationId xmlns:p14="http://schemas.microsoft.com/office/powerpoint/2010/main" val="22073028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9073413"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Attribute$=“value”] Selector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3EF48343-9B1A-4CA7-9541-ADB194A2ED41}"/>
              </a:ext>
            </a:extLst>
          </p:cNvPr>
          <p:cNvPicPr>
            <a:picLocks noChangeAspect="1"/>
          </p:cNvPicPr>
          <p:nvPr/>
        </p:nvPicPr>
        <p:blipFill>
          <a:blip r:embed="rId2"/>
          <a:stretch>
            <a:fillRect/>
          </a:stretch>
        </p:blipFill>
        <p:spPr>
          <a:xfrm>
            <a:off x="1154320" y="1346132"/>
            <a:ext cx="8679008" cy="5301019"/>
          </a:xfrm>
          <a:prstGeom prst="rect">
            <a:avLst/>
          </a:prstGeom>
        </p:spPr>
      </p:pic>
      <p:sp>
        <p:nvSpPr>
          <p:cNvPr id="15" name="Oval 14">
            <a:extLst>
              <a:ext uri="{FF2B5EF4-FFF2-40B4-BE49-F238E27FC236}">
                <a16:creationId xmlns:a16="http://schemas.microsoft.com/office/drawing/2014/main" id="{B0892DEB-1FF4-4EA2-B75E-86E7FFF0C10B}"/>
              </a:ext>
            </a:extLst>
          </p:cNvPr>
          <p:cNvSpPr/>
          <p:nvPr/>
        </p:nvSpPr>
        <p:spPr>
          <a:xfrm>
            <a:off x="9391908" y="5648864"/>
            <a:ext cx="2311749" cy="945611"/>
          </a:xfrm>
          <a:prstGeom prst="ellipse">
            <a:avLst/>
          </a:prstGeom>
          <a:solidFill>
            <a:srgbClr val="92D05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ATTRIBUTE SELECTOR</a:t>
            </a:r>
          </a:p>
        </p:txBody>
      </p:sp>
    </p:spTree>
    <p:extLst>
      <p:ext uri="{BB962C8B-B14F-4D97-AF65-F5344CB8AC3E}">
        <p14:creationId xmlns:p14="http://schemas.microsoft.com/office/powerpoint/2010/main" val="36919648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22334C-68F9-47DB-B536-5AD9ADC12B63}"/>
              </a:ext>
            </a:extLst>
          </p:cNvPr>
          <p:cNvPicPr>
            <a:picLocks noChangeAspect="1"/>
          </p:cNvPicPr>
          <p:nvPr/>
        </p:nvPicPr>
        <p:blipFill>
          <a:blip r:embed="rId2"/>
          <a:stretch>
            <a:fillRect/>
          </a:stretch>
        </p:blipFill>
        <p:spPr>
          <a:xfrm>
            <a:off x="1346092" y="1427290"/>
            <a:ext cx="8689868" cy="5337576"/>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9073413"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Attribute*=“value”] Selector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5" name="Oval 14">
            <a:extLst>
              <a:ext uri="{FF2B5EF4-FFF2-40B4-BE49-F238E27FC236}">
                <a16:creationId xmlns:a16="http://schemas.microsoft.com/office/drawing/2014/main" id="{B0892DEB-1FF4-4EA2-B75E-86E7FFF0C10B}"/>
              </a:ext>
            </a:extLst>
          </p:cNvPr>
          <p:cNvSpPr/>
          <p:nvPr/>
        </p:nvSpPr>
        <p:spPr>
          <a:xfrm>
            <a:off x="9391908" y="5648864"/>
            <a:ext cx="2311749" cy="945611"/>
          </a:xfrm>
          <a:prstGeom prst="ellipse">
            <a:avLst/>
          </a:prstGeom>
          <a:solidFill>
            <a:srgbClr val="92D05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ATTRIBUTE SELECTOR</a:t>
            </a:r>
          </a:p>
        </p:txBody>
      </p:sp>
    </p:spTree>
    <p:extLst>
      <p:ext uri="{BB962C8B-B14F-4D97-AF65-F5344CB8AC3E}">
        <p14:creationId xmlns:p14="http://schemas.microsoft.com/office/powerpoint/2010/main" val="14157154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9073413"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Display</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B40C5DD3-0447-48AA-A4FA-C71A18A263E3}"/>
              </a:ext>
            </a:extLst>
          </p:cNvPr>
          <p:cNvSpPr txBox="1"/>
          <p:nvPr/>
        </p:nvSpPr>
        <p:spPr>
          <a:xfrm>
            <a:off x="1154320" y="1422400"/>
            <a:ext cx="9234280" cy="1477328"/>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To control the layout of an HTML element, the CSS Display is used. </a:t>
            </a:r>
          </a:p>
          <a:p>
            <a:r>
              <a:rPr lang="en-US" dirty="0">
                <a:latin typeface="Segoe UI" panose="020B0502040204020203" pitchFamily="34" charset="0"/>
                <a:cs typeface="Segoe UI" panose="020B0502040204020203" pitchFamily="34" charset="0"/>
              </a:rPr>
              <a:t>On a web page, each element is a rectangular box. </a:t>
            </a:r>
          </a:p>
          <a:p>
            <a:r>
              <a:rPr lang="en-US" dirty="0">
                <a:latin typeface="Segoe UI" panose="020B0502040204020203" pitchFamily="34" charset="0"/>
                <a:cs typeface="Segoe UI" panose="020B0502040204020203" pitchFamily="34" charset="0"/>
              </a:rPr>
              <a:t>The behavior of the rectangular box is specified by the CSS property.</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Syntax:</a:t>
            </a:r>
          </a:p>
        </p:txBody>
      </p:sp>
      <p:pic>
        <p:nvPicPr>
          <p:cNvPr id="6" name="Picture 5">
            <a:extLst>
              <a:ext uri="{FF2B5EF4-FFF2-40B4-BE49-F238E27FC236}">
                <a16:creationId xmlns:a16="http://schemas.microsoft.com/office/drawing/2014/main" id="{7DA4C153-E484-43E9-B092-4BDFF426BAFF}"/>
              </a:ext>
            </a:extLst>
          </p:cNvPr>
          <p:cNvPicPr>
            <a:picLocks noChangeAspect="1"/>
          </p:cNvPicPr>
          <p:nvPr/>
        </p:nvPicPr>
        <p:blipFill>
          <a:blip r:embed="rId2"/>
          <a:stretch>
            <a:fillRect/>
          </a:stretch>
        </p:blipFill>
        <p:spPr>
          <a:xfrm>
            <a:off x="1088496" y="3073929"/>
            <a:ext cx="2276475" cy="981075"/>
          </a:xfrm>
          <a:prstGeom prst="rect">
            <a:avLst/>
          </a:prstGeom>
          <a:ln w="57150">
            <a:solidFill>
              <a:srgbClr val="00B050"/>
            </a:solidFill>
          </a:ln>
        </p:spPr>
      </p:pic>
    </p:spTree>
    <p:extLst>
      <p:ext uri="{BB962C8B-B14F-4D97-AF65-F5344CB8AC3E}">
        <p14:creationId xmlns:p14="http://schemas.microsoft.com/office/powerpoint/2010/main" val="3403862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9073413"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Commonly display values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B40C5DD3-0447-48AA-A4FA-C71A18A263E3}"/>
              </a:ext>
            </a:extLst>
          </p:cNvPr>
          <p:cNvSpPr txBox="1"/>
          <p:nvPr/>
        </p:nvSpPr>
        <p:spPr>
          <a:xfrm>
            <a:off x="1154320" y="1422400"/>
            <a:ext cx="9234280" cy="3139321"/>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Commonly used CSS display values used are listed below:</a:t>
            </a:r>
          </a:p>
          <a:p>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display: inline;</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display: inline-block;</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display: block;</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display: run-in;</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display: none;</a:t>
            </a:r>
          </a:p>
          <a:p>
            <a:pPr marL="285750" indent="-285750">
              <a:buFont typeface="Arial" panose="020B0604020202020204" pitchFamily="34" charset="0"/>
              <a:buChar char="•"/>
            </a:pPr>
            <a:r>
              <a:rPr lang="en-US" dirty="0" err="1">
                <a:latin typeface="Segoe UI" panose="020B0502040204020203" pitchFamily="34" charset="0"/>
                <a:cs typeface="Segoe UI" panose="020B0502040204020203" pitchFamily="34" charset="0"/>
              </a:rPr>
              <a:t>display:flex</a:t>
            </a:r>
            <a:r>
              <a:rPr lang="en-US" dirty="0">
                <a:latin typeface="Segoe UI" panose="020B0502040204020203" pitchFamily="34" charset="0"/>
                <a:cs typeface="Segoe UI" panose="020B0502040204020203" pitchFamily="34" charset="0"/>
              </a:rPr>
              <a:t>;</a:t>
            </a:r>
          </a:p>
          <a:p>
            <a:pPr marL="285750" indent="-285750">
              <a:buFont typeface="Arial" panose="020B0604020202020204" pitchFamily="34" charset="0"/>
              <a:buChar char="•"/>
            </a:pPr>
            <a:r>
              <a:rPr lang="en-US" dirty="0" err="1">
                <a:latin typeface="Segoe UI" panose="020B0502040204020203" pitchFamily="34" charset="0"/>
                <a:cs typeface="Segoe UI" panose="020B0502040204020203" pitchFamily="34" charset="0"/>
              </a:rPr>
              <a:t>display:consents</a:t>
            </a:r>
            <a:r>
              <a:rPr lang="en-US" dirty="0">
                <a:latin typeface="Segoe UI" panose="020B0502040204020203" pitchFamily="34" charset="0"/>
                <a:cs typeface="Segoe UI" panose="020B0502040204020203" pitchFamily="34" charset="0"/>
              </a:rPr>
              <a:t> (MAGIC)</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6674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Inline CSS</a:t>
            </a:r>
            <a:endParaRPr 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AC04FAA3-8293-4D74-9E3A-A840C725DDC0}"/>
              </a:ext>
            </a:extLst>
          </p:cNvPr>
          <p:cNvSpPr txBox="1"/>
          <p:nvPr/>
        </p:nvSpPr>
        <p:spPr>
          <a:xfrm>
            <a:off x="985071" y="1669833"/>
            <a:ext cx="9055573" cy="1477328"/>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An inline style may be used to apply a unique style for a single element.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To use inline styles, add the style attribute to the relevant element. </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style attribute can contain any CSS property.</a:t>
            </a:r>
          </a:p>
        </p:txBody>
      </p:sp>
      <p:pic>
        <p:nvPicPr>
          <p:cNvPr id="5" name="Picture 4">
            <a:extLst>
              <a:ext uri="{FF2B5EF4-FFF2-40B4-BE49-F238E27FC236}">
                <a16:creationId xmlns:a16="http://schemas.microsoft.com/office/drawing/2014/main" id="{1127CB6F-12DA-4B84-A2D9-B4DA6A72DFEE}"/>
              </a:ext>
            </a:extLst>
          </p:cNvPr>
          <p:cNvPicPr>
            <a:picLocks noChangeAspect="1"/>
          </p:cNvPicPr>
          <p:nvPr/>
        </p:nvPicPr>
        <p:blipFill>
          <a:blip r:embed="rId2"/>
          <a:stretch>
            <a:fillRect/>
          </a:stretch>
        </p:blipFill>
        <p:spPr>
          <a:xfrm>
            <a:off x="985071" y="3629580"/>
            <a:ext cx="6524625" cy="2457450"/>
          </a:xfrm>
          <a:prstGeom prst="rect">
            <a:avLst/>
          </a:prstGeom>
          <a:ln w="57150">
            <a:solidFill>
              <a:srgbClr val="0070C0"/>
            </a:solidFill>
          </a:ln>
        </p:spPr>
      </p:pic>
    </p:spTree>
    <p:extLst>
      <p:ext uri="{BB962C8B-B14F-4D97-AF65-F5344CB8AC3E}">
        <p14:creationId xmlns:p14="http://schemas.microsoft.com/office/powerpoint/2010/main" val="23660357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9073413"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All display values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0B9C305B-AFBC-4572-BF05-52D5CF0F1138}"/>
              </a:ext>
            </a:extLst>
          </p:cNvPr>
          <p:cNvPicPr>
            <a:picLocks noChangeAspect="1"/>
          </p:cNvPicPr>
          <p:nvPr/>
        </p:nvPicPr>
        <p:blipFill>
          <a:blip r:embed="rId2"/>
          <a:stretch>
            <a:fillRect/>
          </a:stretch>
        </p:blipFill>
        <p:spPr>
          <a:xfrm>
            <a:off x="1154320" y="1346132"/>
            <a:ext cx="4280520" cy="5418667"/>
          </a:xfrm>
          <a:prstGeom prst="rect">
            <a:avLst/>
          </a:prstGeom>
        </p:spPr>
      </p:pic>
      <p:pic>
        <p:nvPicPr>
          <p:cNvPr id="7" name="Picture 6">
            <a:extLst>
              <a:ext uri="{FF2B5EF4-FFF2-40B4-BE49-F238E27FC236}">
                <a16:creationId xmlns:a16="http://schemas.microsoft.com/office/drawing/2014/main" id="{0F58E926-FFF6-42AC-814B-753B905EA4D3}"/>
              </a:ext>
            </a:extLst>
          </p:cNvPr>
          <p:cNvPicPr>
            <a:picLocks noChangeAspect="1"/>
          </p:cNvPicPr>
          <p:nvPr/>
        </p:nvPicPr>
        <p:blipFill>
          <a:blip r:embed="rId3"/>
          <a:stretch>
            <a:fillRect/>
          </a:stretch>
        </p:blipFill>
        <p:spPr>
          <a:xfrm>
            <a:off x="6006245" y="1672934"/>
            <a:ext cx="5328356" cy="4809067"/>
          </a:xfrm>
          <a:prstGeom prst="rect">
            <a:avLst/>
          </a:prstGeom>
        </p:spPr>
      </p:pic>
    </p:spTree>
    <p:extLst>
      <p:ext uri="{BB962C8B-B14F-4D97-AF65-F5344CB8AC3E}">
        <p14:creationId xmlns:p14="http://schemas.microsoft.com/office/powerpoint/2010/main" val="10356883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sz="4000" b="1" dirty="0"/>
              <a:t>FLEX</a:t>
            </a:r>
            <a:r>
              <a:rPr lang="en-US" sz="4000" b="1" dirty="0">
                <a:effectLst/>
              </a:rPr>
              <a:t>BOX</a:t>
            </a:r>
            <a:endParaRPr lang="en-US" sz="1200" b="1" dirty="0">
              <a:effectLst/>
            </a:endParaRPr>
          </a:p>
        </p:txBody>
      </p:sp>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1393793" y="1882067"/>
            <a:ext cx="7880210" cy="3986073"/>
          </a:xfrm>
          <a:ln>
            <a:noFill/>
          </a:ln>
        </p:spPr>
        <p:txBody>
          <a:bodyPr>
            <a:normAutofit/>
          </a:bodyPr>
          <a:lstStyle/>
          <a:p>
            <a:pPr algn="l"/>
            <a:r>
              <a:rPr lang="en-US" dirty="0">
                <a:solidFill>
                  <a:schemeClr val="tx1"/>
                </a:solidFill>
              </a:rPr>
              <a:t>https://css-tricks.com/snippets/css/a-guide-to-flexbox/</a:t>
            </a:r>
          </a:p>
        </p:txBody>
      </p:sp>
    </p:spTree>
    <p:extLst>
      <p:ext uri="{BB962C8B-B14F-4D97-AF65-F5344CB8AC3E}">
        <p14:creationId xmlns:p14="http://schemas.microsoft.com/office/powerpoint/2010/main" val="13204189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sz="4000" b="1" dirty="0" err="1"/>
              <a:t>Esercizio</a:t>
            </a:r>
            <a:endParaRPr lang="en-US" sz="1200" b="1" dirty="0">
              <a:effectLst/>
            </a:endParaRPr>
          </a:p>
        </p:txBody>
      </p:sp>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1393793" y="1882067"/>
            <a:ext cx="7880210" cy="443883"/>
          </a:xfrm>
          <a:ln>
            <a:noFill/>
          </a:ln>
        </p:spPr>
        <p:txBody>
          <a:bodyPr>
            <a:normAutofit/>
          </a:bodyPr>
          <a:lstStyle/>
          <a:p>
            <a:pPr algn="l"/>
            <a:r>
              <a:rPr lang="en-US" dirty="0" err="1">
                <a:solidFill>
                  <a:schemeClr val="tx1"/>
                </a:solidFill>
              </a:rPr>
              <a:t>Creare</a:t>
            </a:r>
            <a:r>
              <a:rPr lang="en-US" dirty="0">
                <a:solidFill>
                  <a:schemeClr val="tx1"/>
                </a:solidFill>
              </a:rPr>
              <a:t> un curriculum vitae</a:t>
            </a:r>
          </a:p>
          <a:p>
            <a:pPr algn="l"/>
            <a:endParaRPr lang="en-US" dirty="0">
              <a:solidFill>
                <a:schemeClr val="tx1"/>
              </a:solidFill>
            </a:endParaRPr>
          </a:p>
        </p:txBody>
      </p:sp>
    </p:spTree>
    <p:extLst>
      <p:ext uri="{BB962C8B-B14F-4D97-AF65-F5344CB8AC3E}">
        <p14:creationId xmlns:p14="http://schemas.microsoft.com/office/powerpoint/2010/main" val="577033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Internal CSS</a:t>
            </a:r>
            <a:endParaRPr 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AC04FAA3-8293-4D74-9E3A-A840C725DDC0}"/>
              </a:ext>
            </a:extLst>
          </p:cNvPr>
          <p:cNvSpPr txBox="1"/>
          <p:nvPr/>
        </p:nvSpPr>
        <p:spPr>
          <a:xfrm>
            <a:off x="985072" y="1669832"/>
            <a:ext cx="4412552" cy="1754326"/>
          </a:xfrm>
          <a:prstGeom prst="rect">
            <a:avLst/>
          </a:prstGeom>
          <a:noFill/>
        </p:spPr>
        <p:txBody>
          <a:bodyPr wrap="square">
            <a:spAutoFit/>
          </a:bodyPr>
          <a:lstStyle/>
          <a:p>
            <a:pPr algn="just"/>
            <a:r>
              <a:rPr lang="en-US" dirty="0">
                <a:latin typeface="Segoe UI" panose="020B0502040204020203" pitchFamily="34" charset="0"/>
                <a:cs typeface="Segoe UI" panose="020B0502040204020203" pitchFamily="34" charset="0"/>
              </a:rPr>
              <a:t>An internal style sheet may be used if one single HTML page has a unique style.</a:t>
            </a:r>
          </a:p>
          <a:p>
            <a:pPr algn="just"/>
            <a:endParaRPr lang="en-US" dirty="0">
              <a:latin typeface="Segoe UI" panose="020B0502040204020203" pitchFamily="34" charset="0"/>
              <a:cs typeface="Segoe UI" panose="020B0502040204020203" pitchFamily="34" charset="0"/>
            </a:endParaRPr>
          </a:p>
          <a:p>
            <a:pPr algn="just"/>
            <a:r>
              <a:rPr lang="en-US" dirty="0">
                <a:latin typeface="Segoe UI" panose="020B0502040204020203" pitchFamily="34" charset="0"/>
                <a:cs typeface="Segoe UI" panose="020B0502040204020203" pitchFamily="34" charset="0"/>
              </a:rPr>
              <a:t>The internal style is defined inside the &lt;style&gt; element, normally inside the head section.</a:t>
            </a:r>
          </a:p>
        </p:txBody>
      </p:sp>
      <p:pic>
        <p:nvPicPr>
          <p:cNvPr id="6" name="Picture 5">
            <a:extLst>
              <a:ext uri="{FF2B5EF4-FFF2-40B4-BE49-F238E27FC236}">
                <a16:creationId xmlns:a16="http://schemas.microsoft.com/office/drawing/2014/main" id="{BCA9D9E9-D5B6-46AA-978A-395BA154BB14}"/>
              </a:ext>
            </a:extLst>
          </p:cNvPr>
          <p:cNvPicPr>
            <a:picLocks noChangeAspect="1"/>
          </p:cNvPicPr>
          <p:nvPr/>
        </p:nvPicPr>
        <p:blipFill>
          <a:blip r:embed="rId2"/>
          <a:stretch>
            <a:fillRect/>
          </a:stretch>
        </p:blipFill>
        <p:spPr>
          <a:xfrm>
            <a:off x="6492053" y="833676"/>
            <a:ext cx="4714875" cy="5648325"/>
          </a:xfrm>
          <a:prstGeom prst="rect">
            <a:avLst/>
          </a:prstGeom>
          <a:ln w="57150">
            <a:solidFill>
              <a:srgbClr val="0070C0"/>
            </a:solidFill>
          </a:ln>
        </p:spPr>
      </p:pic>
    </p:spTree>
    <p:extLst>
      <p:ext uri="{BB962C8B-B14F-4D97-AF65-F5344CB8AC3E}">
        <p14:creationId xmlns:p14="http://schemas.microsoft.com/office/powerpoint/2010/main" val="3084252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External CSS</a:t>
            </a:r>
            <a:endParaRPr 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AC04FAA3-8293-4D74-9E3A-A840C725DDC0}"/>
              </a:ext>
            </a:extLst>
          </p:cNvPr>
          <p:cNvSpPr txBox="1"/>
          <p:nvPr/>
        </p:nvSpPr>
        <p:spPr>
          <a:xfrm>
            <a:off x="985072" y="1669832"/>
            <a:ext cx="9943340" cy="1477328"/>
          </a:xfrm>
          <a:prstGeom prst="rect">
            <a:avLst/>
          </a:prstGeom>
          <a:noFill/>
        </p:spPr>
        <p:txBody>
          <a:bodyPr wrap="square">
            <a:spAutoFit/>
          </a:bodyPr>
          <a:lstStyle/>
          <a:p>
            <a:r>
              <a:rPr lang="en-US" dirty="0"/>
              <a:t>With an external style sheet, you can change the look of an entire website by changing just one file!</a:t>
            </a:r>
          </a:p>
          <a:p>
            <a:endParaRPr lang="en-US" dirty="0"/>
          </a:p>
          <a:p>
            <a:r>
              <a:rPr lang="en-US" dirty="0"/>
              <a:t>Each HTML page must include a reference to the external style sheet file inside the &lt;link&gt; element, inside the head section.</a:t>
            </a:r>
          </a:p>
        </p:txBody>
      </p:sp>
      <p:pic>
        <p:nvPicPr>
          <p:cNvPr id="5" name="Picture 4">
            <a:extLst>
              <a:ext uri="{FF2B5EF4-FFF2-40B4-BE49-F238E27FC236}">
                <a16:creationId xmlns:a16="http://schemas.microsoft.com/office/drawing/2014/main" id="{D7AA0BF8-DC5B-43F8-9EC5-FA78F9929355}"/>
              </a:ext>
            </a:extLst>
          </p:cNvPr>
          <p:cNvPicPr>
            <a:picLocks noChangeAspect="1"/>
          </p:cNvPicPr>
          <p:nvPr/>
        </p:nvPicPr>
        <p:blipFill>
          <a:blip r:embed="rId2"/>
          <a:stretch>
            <a:fillRect/>
          </a:stretch>
        </p:blipFill>
        <p:spPr>
          <a:xfrm>
            <a:off x="985072" y="3309429"/>
            <a:ext cx="4448175" cy="3257550"/>
          </a:xfrm>
          <a:prstGeom prst="rect">
            <a:avLst/>
          </a:prstGeom>
          <a:ln w="57150">
            <a:solidFill>
              <a:srgbClr val="0070C0"/>
            </a:solidFill>
          </a:ln>
        </p:spPr>
      </p:pic>
      <p:pic>
        <p:nvPicPr>
          <p:cNvPr id="8" name="Picture 7">
            <a:extLst>
              <a:ext uri="{FF2B5EF4-FFF2-40B4-BE49-F238E27FC236}">
                <a16:creationId xmlns:a16="http://schemas.microsoft.com/office/drawing/2014/main" id="{FE821AC8-07DC-4168-B0D9-820F36077C82}"/>
              </a:ext>
            </a:extLst>
          </p:cNvPr>
          <p:cNvPicPr>
            <a:picLocks noChangeAspect="1"/>
          </p:cNvPicPr>
          <p:nvPr/>
        </p:nvPicPr>
        <p:blipFill>
          <a:blip r:embed="rId3"/>
          <a:stretch>
            <a:fillRect/>
          </a:stretch>
        </p:blipFill>
        <p:spPr>
          <a:xfrm>
            <a:off x="6927865" y="3376851"/>
            <a:ext cx="3343275" cy="3105150"/>
          </a:xfrm>
          <a:prstGeom prst="rect">
            <a:avLst/>
          </a:prstGeom>
          <a:ln w="57150">
            <a:solidFill>
              <a:srgbClr val="FFC000"/>
            </a:solidFill>
          </a:ln>
        </p:spPr>
      </p:pic>
      <p:sp>
        <p:nvSpPr>
          <p:cNvPr id="9" name="Rectangle 8">
            <a:extLst>
              <a:ext uri="{FF2B5EF4-FFF2-40B4-BE49-F238E27FC236}">
                <a16:creationId xmlns:a16="http://schemas.microsoft.com/office/drawing/2014/main" id="{938A69E6-5790-4004-9C4A-029D05D87AEF}"/>
              </a:ext>
            </a:extLst>
          </p:cNvPr>
          <p:cNvSpPr/>
          <p:nvPr/>
        </p:nvSpPr>
        <p:spPr>
          <a:xfrm>
            <a:off x="1038686" y="4136994"/>
            <a:ext cx="4296792" cy="310719"/>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7015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Multiple Style Sheets</a:t>
            </a:r>
            <a:endParaRPr 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AC04FAA3-8293-4D74-9E3A-A840C725DDC0}"/>
              </a:ext>
            </a:extLst>
          </p:cNvPr>
          <p:cNvSpPr txBox="1"/>
          <p:nvPr/>
        </p:nvSpPr>
        <p:spPr>
          <a:xfrm>
            <a:off x="985072" y="1669832"/>
            <a:ext cx="9943340" cy="646331"/>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If some properties have been defined for the same selector (element) in different style sheets, the value from the </a:t>
            </a:r>
            <a:r>
              <a:rPr lang="en-US" b="1" dirty="0">
                <a:latin typeface="Segoe UI" panose="020B0502040204020203" pitchFamily="34" charset="0"/>
                <a:cs typeface="Segoe UI" panose="020B0502040204020203" pitchFamily="34" charset="0"/>
              </a:rPr>
              <a:t>last read style sheet will be used</a:t>
            </a:r>
            <a:r>
              <a:rPr lang="en-US" dirty="0">
                <a:latin typeface="Segoe UI" panose="020B0502040204020203" pitchFamily="34" charset="0"/>
                <a:cs typeface="Segoe UI" panose="020B0502040204020203" pitchFamily="34" charset="0"/>
              </a:rPr>
              <a:t>. </a:t>
            </a:r>
          </a:p>
        </p:txBody>
      </p:sp>
      <p:sp>
        <p:nvSpPr>
          <p:cNvPr id="7" name="TextBox 6">
            <a:extLst>
              <a:ext uri="{FF2B5EF4-FFF2-40B4-BE49-F238E27FC236}">
                <a16:creationId xmlns:a16="http://schemas.microsoft.com/office/drawing/2014/main" id="{B820B2BC-2DCA-4E6D-981E-F3B012C25097}"/>
              </a:ext>
            </a:extLst>
          </p:cNvPr>
          <p:cNvSpPr txBox="1"/>
          <p:nvPr/>
        </p:nvSpPr>
        <p:spPr>
          <a:xfrm>
            <a:off x="985072" y="2708519"/>
            <a:ext cx="9943340" cy="3416320"/>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What style will be used when there is more than one style specified for an HTML element?</a:t>
            </a:r>
          </a:p>
          <a:p>
            <a:endParaRPr lang="en-US" dirty="0">
              <a:latin typeface="Segoe UI" panose="020B0502040204020203" pitchFamily="34" charset="0"/>
              <a:cs typeface="Segoe UI" panose="020B0502040204020203" pitchFamily="34" charset="0"/>
            </a:endParaRPr>
          </a:p>
          <a:p>
            <a:r>
              <a:rPr lang="en-US" dirty="0"/>
              <a:t>All the styles in a page will "cascade" into a new "virtual" style sheet by the following rules, where number one has the highest priority:</a:t>
            </a:r>
          </a:p>
          <a:p>
            <a:endParaRPr lang="en-US" dirty="0"/>
          </a:p>
          <a:p>
            <a:pPr marL="342900" indent="-342900">
              <a:buFont typeface="+mj-lt"/>
              <a:buAutoNum type="arabicPeriod"/>
            </a:pPr>
            <a:r>
              <a:rPr lang="en-US" dirty="0"/>
              <a:t>Inline style (inside an HTML element)</a:t>
            </a:r>
          </a:p>
          <a:p>
            <a:pPr marL="342900" indent="-342900">
              <a:buFont typeface="+mj-lt"/>
              <a:buAutoNum type="arabicPeriod"/>
            </a:pPr>
            <a:r>
              <a:rPr lang="en-US" dirty="0"/>
              <a:t>External and internal style sheets (in the head section)</a:t>
            </a:r>
          </a:p>
          <a:p>
            <a:pPr marL="342900" indent="-342900">
              <a:buFont typeface="+mj-lt"/>
              <a:buAutoNum type="arabicPeriod"/>
            </a:pPr>
            <a:r>
              <a:rPr lang="en-US" dirty="0"/>
              <a:t>Browser default</a:t>
            </a:r>
          </a:p>
          <a:p>
            <a:endParaRPr lang="en-US" dirty="0"/>
          </a:p>
          <a:p>
            <a:r>
              <a:rPr lang="en-US" dirty="0"/>
              <a:t>So, </a:t>
            </a:r>
            <a:r>
              <a:rPr lang="en-US" b="1" dirty="0"/>
              <a:t>an inline style has the highest priority</a:t>
            </a:r>
            <a:r>
              <a:rPr lang="en-US" dirty="0"/>
              <a:t>, and will override external and internal styles and browser defaults.</a:t>
            </a: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21534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DD303D-6A5A-43C0-946C-E2A29CE022F1}"/>
              </a:ext>
            </a:extLst>
          </p:cNvPr>
          <p:cNvSpPr txBox="1">
            <a:spLocks/>
          </p:cNvSpPr>
          <p:nvPr/>
        </p:nvSpPr>
        <p:spPr>
          <a:xfrm>
            <a:off x="1154321" y="375999"/>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Position static</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D5078542-4468-4513-88E5-F8AD0B089596}"/>
              </a:ext>
            </a:extLst>
          </p:cNvPr>
          <p:cNvPicPr>
            <a:picLocks noChangeAspect="1"/>
          </p:cNvPicPr>
          <p:nvPr/>
        </p:nvPicPr>
        <p:blipFill>
          <a:blip r:embed="rId2"/>
          <a:stretch>
            <a:fillRect/>
          </a:stretch>
        </p:blipFill>
        <p:spPr>
          <a:xfrm>
            <a:off x="1154321" y="1455938"/>
            <a:ext cx="8652968" cy="5285875"/>
          </a:xfrm>
          <a:prstGeom prst="rect">
            <a:avLst/>
          </a:prstGeom>
          <a:ln w="57150">
            <a:solidFill>
              <a:srgbClr val="0070C0"/>
            </a:solidFill>
          </a:ln>
        </p:spPr>
      </p:pic>
    </p:spTree>
    <p:extLst>
      <p:ext uri="{BB962C8B-B14F-4D97-AF65-F5344CB8AC3E}">
        <p14:creationId xmlns:p14="http://schemas.microsoft.com/office/powerpoint/2010/main" val="21410533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A2BE1F110D95A43A6786136BCEB8641" ma:contentTypeVersion="13" ma:contentTypeDescription="Create a new document." ma:contentTypeScope="" ma:versionID="ce6829bd29cf2307478b9657f9910775">
  <xsd:schema xmlns:xsd="http://www.w3.org/2001/XMLSchema" xmlns:xs="http://www.w3.org/2001/XMLSchema" xmlns:p="http://schemas.microsoft.com/office/2006/metadata/properties" xmlns:ns3="356f36b9-8e44-4ca5-bba7-af1e5462cc3e" xmlns:ns4="4b418e1e-ab92-4533-8118-c23e1e558c8c" targetNamespace="http://schemas.microsoft.com/office/2006/metadata/properties" ma:root="true" ma:fieldsID="786f6e5f8809c9a460249a9b742b0bd2" ns3:_="" ns4:_="">
    <xsd:import namespace="356f36b9-8e44-4ca5-bba7-af1e5462cc3e"/>
    <xsd:import namespace="4b418e1e-ab92-4533-8118-c23e1e558c8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6f36b9-8e44-4ca5-bba7-af1e5462cc3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b418e1e-ab92-4533-8118-c23e1e558c8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3782F6-33C2-44BE-9931-FD1B0CDE3DA2}">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356f36b9-8e44-4ca5-bba7-af1e5462cc3e"/>
    <ds:schemaRef ds:uri="http://purl.org/dc/dcmitype/"/>
    <ds:schemaRef ds:uri="http://schemas.microsoft.com/office/infopath/2007/PartnerControls"/>
    <ds:schemaRef ds:uri="4b418e1e-ab92-4533-8118-c23e1e558c8c"/>
    <ds:schemaRef ds:uri="http://www.w3.org/XML/1998/namespace"/>
    <ds:schemaRef ds:uri="http://purl.org/dc/elements/1.1/"/>
  </ds:schemaRefs>
</ds:datastoreItem>
</file>

<file path=customXml/itemProps2.xml><?xml version="1.0" encoding="utf-8"?>
<ds:datastoreItem xmlns:ds="http://schemas.openxmlformats.org/officeDocument/2006/customXml" ds:itemID="{820A405D-3484-4ED2-94D4-9C6C74769E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6f36b9-8e44-4ca5-bba7-af1e5462cc3e"/>
    <ds:schemaRef ds:uri="4b418e1e-ab92-4533-8118-c23e1e558c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6A69156-554A-4CE8-84EF-E59A462C9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Slice</Template>
  <TotalTime>6132</TotalTime>
  <Words>1566</Words>
  <Application>Microsoft Office PowerPoint</Application>
  <PresentationFormat>Widescreen</PresentationFormat>
  <Paragraphs>249</Paragraphs>
  <Slides>52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Segoe UI</vt:lpstr>
      <vt:lpstr>Trebuchet MS</vt:lpstr>
      <vt:lpstr>Wingdings 3</vt:lpstr>
      <vt:lpstr>Facet</vt:lpstr>
      <vt:lpstr>CSS</vt:lpstr>
      <vt:lpstr>PowerPoint Presentation</vt:lpstr>
      <vt:lpstr>PowerPoint Presentation</vt:lpstr>
      <vt:lpstr>CSS | Add to HTML page</vt:lpstr>
      <vt:lpstr>CSS | Inline CSS</vt:lpstr>
      <vt:lpstr>CSS | Internal CSS</vt:lpstr>
      <vt:lpstr>CSS | External CSS</vt:lpstr>
      <vt:lpstr>CSS | Multiple Style Sheets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CSS | Selectors</vt:lpstr>
      <vt:lpstr>CSS | Element selectors</vt:lpstr>
      <vt:lpstr>CSS | Id selectors</vt:lpstr>
      <vt:lpstr>CSS | Class selectors</vt:lpstr>
      <vt:lpstr>CSS | Universal selectors</vt:lpstr>
      <vt:lpstr>CSS | Grouping selectors</vt:lpstr>
      <vt:lpstr>CSS | Combinator selectors</vt:lpstr>
      <vt:lpstr>CSS | Descendent Selector</vt:lpstr>
      <vt:lpstr>CSS | Child Selector</vt:lpstr>
      <vt:lpstr>CSS | Adjacent Sibling Selector (+)</vt:lpstr>
      <vt:lpstr>CSS | General Sibling Selector (~)</vt:lpstr>
      <vt:lpstr>CSS | Pseudo Classes Selector</vt:lpstr>
      <vt:lpstr>CSS | All Pseudo Classes</vt:lpstr>
      <vt:lpstr>CSS | :first-child</vt:lpstr>
      <vt:lpstr>CSS | ::nth-child</vt:lpstr>
      <vt:lpstr>CSS | ::nth-child – odd &amp; even</vt:lpstr>
      <vt:lpstr>CSS | Pseudo Element Selector</vt:lpstr>
      <vt:lpstr>CSS | All Pseudo Elements</vt:lpstr>
      <vt:lpstr>CSS | ::first-line</vt:lpstr>
      <vt:lpstr>CSS | ::first-letter</vt:lpstr>
      <vt:lpstr>CSS | ::after</vt:lpstr>
      <vt:lpstr>CSS | ::before</vt:lpstr>
      <vt:lpstr>CSS | ::marker</vt:lpstr>
      <vt:lpstr>CSS | ::selection</vt:lpstr>
      <vt:lpstr>CSS | [Attribute] Selector</vt:lpstr>
      <vt:lpstr>CSS | [Attribute=“value”] Selector</vt:lpstr>
      <vt:lpstr>CSS | [Attribute~=“value”] Selector</vt:lpstr>
      <vt:lpstr>CSS | [Attribute|=“value”] Selector</vt:lpstr>
      <vt:lpstr>CSS | [Attribute^=“value”] Selector</vt:lpstr>
      <vt:lpstr>CSS | [Attribute$=“value”] Selector</vt:lpstr>
      <vt:lpstr>CSS | [Attribute*=“value”] Selector</vt:lpstr>
      <vt:lpstr>CSS | Display</vt:lpstr>
      <vt:lpstr>CSS | Commonly display values</vt:lpstr>
      <vt:lpstr>CSS | All display values</vt:lpstr>
      <vt:lpstr>FLEXBOX</vt:lpstr>
      <vt:lpstr>Esercizio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PROGRAMMAZIONE WEB</dc:title>
  <dc:creator>Viezzi Alberto</dc:creator>
  <cp:lastModifiedBy>Viezzi Alberto</cp:lastModifiedBy>
  <cp:revision>80</cp:revision>
  <dcterms:created xsi:type="dcterms:W3CDTF">2022-01-28T08:52:25Z</dcterms:created>
  <dcterms:modified xsi:type="dcterms:W3CDTF">2022-02-27T17:27:21Z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0x0101009A2BE1F110D95A43A6786136BCEB8641</vt:lpwstr>
  </property>
</Properties>
</file>