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4"/>
  </p:sldMasterIdLst>
  <p:notesMasterIdLst>
    <p:notesMasterId r:id="rId35"/>
  </p:notesMasterIdLst>
  <p:sldIdLst>
    <p:sldId id="276" r:id="rId5"/>
    <p:sldId id="279" r:id="rId6"/>
    <p:sldId id="280" r:id="rId7"/>
    <p:sldId id="282" r:id="rId8"/>
    <p:sldId id="293" r:id="rId9"/>
    <p:sldId id="283" r:id="rId10"/>
    <p:sldId id="284" r:id="rId11"/>
    <p:sldId id="292" r:id="rId12"/>
    <p:sldId id="289" r:id="rId13"/>
    <p:sldId id="290" r:id="rId14"/>
    <p:sldId id="288" r:id="rId15"/>
    <p:sldId id="285" r:id="rId16"/>
    <p:sldId id="287" r:id="rId17"/>
    <p:sldId id="295" r:id="rId18"/>
    <p:sldId id="296" r:id="rId19"/>
    <p:sldId id="297" r:id="rId20"/>
    <p:sldId id="298" r:id="rId21"/>
    <p:sldId id="299" r:id="rId22"/>
    <p:sldId id="300" r:id="rId23"/>
    <p:sldId id="301" r:id="rId24"/>
    <p:sldId id="302" r:id="rId25"/>
    <p:sldId id="303" r:id="rId26"/>
    <p:sldId id="304" r:id="rId27"/>
    <p:sldId id="305" r:id="rId28"/>
    <p:sldId id="307" r:id="rId29"/>
    <p:sldId id="306" r:id="rId30"/>
    <p:sldId id="308" r:id="rId31"/>
    <p:sldId id="309" r:id="rId32"/>
    <p:sldId id="310"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B7"/>
    <a:srgbClr val="FFCC66"/>
    <a:srgbClr val="F6B3AA"/>
    <a:srgbClr val="FF8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5992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249966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10</a:t>
            </a:fld>
            <a:endParaRPr lang="en-US"/>
          </a:p>
        </p:txBody>
      </p:sp>
    </p:spTree>
    <p:extLst>
      <p:ext uri="{BB962C8B-B14F-4D97-AF65-F5344CB8AC3E}">
        <p14:creationId xmlns:p14="http://schemas.microsoft.com/office/powerpoint/2010/main" val="283182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11</a:t>
            </a:fld>
            <a:endParaRPr lang="en-US"/>
          </a:p>
        </p:txBody>
      </p:sp>
    </p:spTree>
    <p:extLst>
      <p:ext uri="{BB962C8B-B14F-4D97-AF65-F5344CB8AC3E}">
        <p14:creationId xmlns:p14="http://schemas.microsoft.com/office/powerpoint/2010/main" val="1259309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12</a:t>
            </a:fld>
            <a:endParaRPr lang="en-US"/>
          </a:p>
        </p:txBody>
      </p:sp>
    </p:spTree>
    <p:extLst>
      <p:ext uri="{BB962C8B-B14F-4D97-AF65-F5344CB8AC3E}">
        <p14:creationId xmlns:p14="http://schemas.microsoft.com/office/powerpoint/2010/main" val="302715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13</a:t>
            </a:fld>
            <a:endParaRPr lang="en-US"/>
          </a:p>
        </p:txBody>
      </p:sp>
    </p:spTree>
    <p:extLst>
      <p:ext uri="{BB962C8B-B14F-4D97-AF65-F5344CB8AC3E}">
        <p14:creationId xmlns:p14="http://schemas.microsoft.com/office/powerpoint/2010/main" val="3047951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14</a:t>
            </a:fld>
            <a:endParaRPr lang="en-US"/>
          </a:p>
        </p:txBody>
      </p:sp>
    </p:spTree>
    <p:extLst>
      <p:ext uri="{BB962C8B-B14F-4D97-AF65-F5344CB8AC3E}">
        <p14:creationId xmlns:p14="http://schemas.microsoft.com/office/powerpoint/2010/main" val="1139515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15</a:t>
            </a:fld>
            <a:endParaRPr lang="en-US"/>
          </a:p>
        </p:txBody>
      </p:sp>
    </p:spTree>
    <p:extLst>
      <p:ext uri="{BB962C8B-B14F-4D97-AF65-F5344CB8AC3E}">
        <p14:creationId xmlns:p14="http://schemas.microsoft.com/office/powerpoint/2010/main" val="204014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16</a:t>
            </a:fld>
            <a:endParaRPr lang="en-US"/>
          </a:p>
        </p:txBody>
      </p:sp>
    </p:spTree>
    <p:extLst>
      <p:ext uri="{BB962C8B-B14F-4D97-AF65-F5344CB8AC3E}">
        <p14:creationId xmlns:p14="http://schemas.microsoft.com/office/powerpoint/2010/main" val="2395814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17</a:t>
            </a:fld>
            <a:endParaRPr lang="en-US"/>
          </a:p>
        </p:txBody>
      </p:sp>
    </p:spTree>
    <p:extLst>
      <p:ext uri="{BB962C8B-B14F-4D97-AF65-F5344CB8AC3E}">
        <p14:creationId xmlns:p14="http://schemas.microsoft.com/office/powerpoint/2010/main" val="3658317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18</a:t>
            </a:fld>
            <a:endParaRPr lang="en-US"/>
          </a:p>
        </p:txBody>
      </p:sp>
    </p:spTree>
    <p:extLst>
      <p:ext uri="{BB962C8B-B14F-4D97-AF65-F5344CB8AC3E}">
        <p14:creationId xmlns:p14="http://schemas.microsoft.com/office/powerpoint/2010/main" val="2249985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19</a:t>
            </a:fld>
            <a:endParaRPr lang="en-US"/>
          </a:p>
        </p:txBody>
      </p:sp>
    </p:spTree>
    <p:extLst>
      <p:ext uri="{BB962C8B-B14F-4D97-AF65-F5344CB8AC3E}">
        <p14:creationId xmlns:p14="http://schemas.microsoft.com/office/powerpoint/2010/main" val="82030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a:t>
            </a:fld>
            <a:endParaRPr lang="en-US"/>
          </a:p>
        </p:txBody>
      </p:sp>
    </p:spTree>
    <p:extLst>
      <p:ext uri="{BB962C8B-B14F-4D97-AF65-F5344CB8AC3E}">
        <p14:creationId xmlns:p14="http://schemas.microsoft.com/office/powerpoint/2010/main" val="1332063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20</a:t>
            </a:fld>
            <a:endParaRPr lang="en-US"/>
          </a:p>
        </p:txBody>
      </p:sp>
    </p:spTree>
    <p:extLst>
      <p:ext uri="{BB962C8B-B14F-4D97-AF65-F5344CB8AC3E}">
        <p14:creationId xmlns:p14="http://schemas.microsoft.com/office/powerpoint/2010/main" val="1048343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21</a:t>
            </a:fld>
            <a:endParaRPr lang="en-US"/>
          </a:p>
        </p:txBody>
      </p:sp>
    </p:spTree>
    <p:extLst>
      <p:ext uri="{BB962C8B-B14F-4D97-AF65-F5344CB8AC3E}">
        <p14:creationId xmlns:p14="http://schemas.microsoft.com/office/powerpoint/2010/main" val="2933223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22</a:t>
            </a:fld>
            <a:endParaRPr lang="en-US"/>
          </a:p>
        </p:txBody>
      </p:sp>
    </p:spTree>
    <p:extLst>
      <p:ext uri="{BB962C8B-B14F-4D97-AF65-F5344CB8AC3E}">
        <p14:creationId xmlns:p14="http://schemas.microsoft.com/office/powerpoint/2010/main" val="1650257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23</a:t>
            </a:fld>
            <a:endParaRPr lang="en-US"/>
          </a:p>
        </p:txBody>
      </p:sp>
    </p:spTree>
    <p:extLst>
      <p:ext uri="{BB962C8B-B14F-4D97-AF65-F5344CB8AC3E}">
        <p14:creationId xmlns:p14="http://schemas.microsoft.com/office/powerpoint/2010/main" val="1947664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24</a:t>
            </a:fld>
            <a:endParaRPr lang="en-US"/>
          </a:p>
        </p:txBody>
      </p:sp>
    </p:spTree>
    <p:extLst>
      <p:ext uri="{BB962C8B-B14F-4D97-AF65-F5344CB8AC3E}">
        <p14:creationId xmlns:p14="http://schemas.microsoft.com/office/powerpoint/2010/main" val="605500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25</a:t>
            </a:fld>
            <a:endParaRPr lang="en-US"/>
          </a:p>
        </p:txBody>
      </p:sp>
    </p:spTree>
    <p:extLst>
      <p:ext uri="{BB962C8B-B14F-4D97-AF65-F5344CB8AC3E}">
        <p14:creationId xmlns:p14="http://schemas.microsoft.com/office/powerpoint/2010/main" val="1580469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26</a:t>
            </a:fld>
            <a:endParaRPr lang="en-US"/>
          </a:p>
        </p:txBody>
      </p:sp>
    </p:spTree>
    <p:extLst>
      <p:ext uri="{BB962C8B-B14F-4D97-AF65-F5344CB8AC3E}">
        <p14:creationId xmlns:p14="http://schemas.microsoft.com/office/powerpoint/2010/main" val="1711311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27</a:t>
            </a:fld>
            <a:endParaRPr lang="en-US"/>
          </a:p>
        </p:txBody>
      </p:sp>
    </p:spTree>
    <p:extLst>
      <p:ext uri="{BB962C8B-B14F-4D97-AF65-F5344CB8AC3E}">
        <p14:creationId xmlns:p14="http://schemas.microsoft.com/office/powerpoint/2010/main" val="2727535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28</a:t>
            </a:fld>
            <a:endParaRPr lang="en-US"/>
          </a:p>
        </p:txBody>
      </p:sp>
    </p:spTree>
    <p:extLst>
      <p:ext uri="{BB962C8B-B14F-4D97-AF65-F5344CB8AC3E}">
        <p14:creationId xmlns:p14="http://schemas.microsoft.com/office/powerpoint/2010/main" val="3826023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29</a:t>
            </a:fld>
            <a:endParaRPr lang="en-US"/>
          </a:p>
        </p:txBody>
      </p:sp>
    </p:spTree>
    <p:extLst>
      <p:ext uri="{BB962C8B-B14F-4D97-AF65-F5344CB8AC3E}">
        <p14:creationId xmlns:p14="http://schemas.microsoft.com/office/powerpoint/2010/main" val="2752895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a:t>
            </a:fld>
            <a:endParaRPr lang="en-US"/>
          </a:p>
        </p:txBody>
      </p:sp>
    </p:spTree>
    <p:extLst>
      <p:ext uri="{BB962C8B-B14F-4D97-AF65-F5344CB8AC3E}">
        <p14:creationId xmlns:p14="http://schemas.microsoft.com/office/powerpoint/2010/main" val="274713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30</a:t>
            </a:fld>
            <a:endParaRPr lang="en-US"/>
          </a:p>
        </p:txBody>
      </p:sp>
    </p:spTree>
    <p:extLst>
      <p:ext uri="{BB962C8B-B14F-4D97-AF65-F5344CB8AC3E}">
        <p14:creationId xmlns:p14="http://schemas.microsoft.com/office/powerpoint/2010/main" val="288469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a:t>
            </a:fld>
            <a:endParaRPr lang="en-US"/>
          </a:p>
        </p:txBody>
      </p:sp>
    </p:spTree>
    <p:extLst>
      <p:ext uri="{BB962C8B-B14F-4D97-AF65-F5344CB8AC3E}">
        <p14:creationId xmlns:p14="http://schemas.microsoft.com/office/powerpoint/2010/main" val="200023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a:t>
            </a:fld>
            <a:endParaRPr lang="en-US"/>
          </a:p>
        </p:txBody>
      </p:sp>
    </p:spTree>
    <p:extLst>
      <p:ext uri="{BB962C8B-B14F-4D97-AF65-F5344CB8AC3E}">
        <p14:creationId xmlns:p14="http://schemas.microsoft.com/office/powerpoint/2010/main" val="417196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6</a:t>
            </a:fld>
            <a:endParaRPr lang="en-US"/>
          </a:p>
        </p:txBody>
      </p:sp>
    </p:spTree>
    <p:extLst>
      <p:ext uri="{BB962C8B-B14F-4D97-AF65-F5344CB8AC3E}">
        <p14:creationId xmlns:p14="http://schemas.microsoft.com/office/powerpoint/2010/main" val="50138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7</a:t>
            </a:fld>
            <a:endParaRPr lang="en-US"/>
          </a:p>
        </p:txBody>
      </p:sp>
    </p:spTree>
    <p:extLst>
      <p:ext uri="{BB962C8B-B14F-4D97-AF65-F5344CB8AC3E}">
        <p14:creationId xmlns:p14="http://schemas.microsoft.com/office/powerpoint/2010/main" val="157585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8</a:t>
            </a:fld>
            <a:endParaRPr lang="en-US"/>
          </a:p>
        </p:txBody>
      </p:sp>
    </p:spTree>
    <p:extLst>
      <p:ext uri="{BB962C8B-B14F-4D97-AF65-F5344CB8AC3E}">
        <p14:creationId xmlns:p14="http://schemas.microsoft.com/office/powerpoint/2010/main" val="16555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9</a:t>
            </a:fld>
            <a:endParaRPr lang="en-US"/>
          </a:p>
        </p:txBody>
      </p:sp>
    </p:spTree>
    <p:extLst>
      <p:ext uri="{BB962C8B-B14F-4D97-AF65-F5344CB8AC3E}">
        <p14:creationId xmlns:p14="http://schemas.microsoft.com/office/powerpoint/2010/main" val="61471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593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825540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05880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0375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4523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3758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539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3591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397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2754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658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606770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6492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25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7029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3/5/2022</a:t>
            </a:fld>
            <a:endParaRPr lang="en-US" dirty="0"/>
          </a:p>
        </p:txBody>
      </p:sp>
    </p:spTree>
    <p:extLst>
      <p:ext uri="{BB962C8B-B14F-4D97-AF65-F5344CB8AC3E}">
        <p14:creationId xmlns:p14="http://schemas.microsoft.com/office/powerpoint/2010/main" val="355824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3/5/2022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217660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382541" y="2313704"/>
            <a:ext cx="601838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JavaScript</a:t>
            </a:r>
          </a:p>
        </p:txBody>
      </p:sp>
    </p:spTree>
    <p:extLst>
      <p:ext uri="{BB962C8B-B14F-4D97-AF65-F5344CB8AC3E}">
        <p14:creationId xmlns:p14="http://schemas.microsoft.com/office/powerpoint/2010/main" val="8857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30942"/>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In ES6, you can define functions using a particularly compact syntax known as </a:t>
            </a:r>
            <a:r>
              <a:rPr lang="en-US" sz="1750" b="1" dirty="0">
                <a:latin typeface="Segoe UI" panose="020B0502040204020203" pitchFamily="34" charset="0"/>
                <a:cs typeface="Segoe UI" panose="020B0502040204020203" pitchFamily="34" charset="0"/>
              </a:rPr>
              <a:t>arrow functions.</a:t>
            </a:r>
          </a:p>
        </p:txBody>
      </p:sp>
      <p:sp>
        <p:nvSpPr>
          <p:cNvPr id="6" name="TextBox 5">
            <a:extLst>
              <a:ext uri="{FF2B5EF4-FFF2-40B4-BE49-F238E27FC236}">
                <a16:creationId xmlns:a16="http://schemas.microsoft.com/office/drawing/2014/main" id="{99B3F60E-8CE8-492E-B73D-688459762947}"/>
              </a:ext>
            </a:extLst>
          </p:cNvPr>
          <p:cNvSpPr txBox="1"/>
          <p:nvPr/>
        </p:nvSpPr>
        <p:spPr>
          <a:xfrm>
            <a:off x="1507066" y="3681608"/>
            <a:ext cx="4271911" cy="338554"/>
          </a:xfrm>
          <a:prstGeom prst="rect">
            <a:avLst/>
          </a:prstGeom>
          <a:noFill/>
          <a:ln w="57150">
            <a:solidFill>
              <a:srgbClr val="0070C0"/>
            </a:solidFill>
          </a:ln>
        </p:spPr>
        <p:txBody>
          <a:bodyPr wrap="square">
            <a:spAutoFit/>
          </a:bodyPr>
          <a:lstStyle/>
          <a:p>
            <a:r>
              <a:rPr lang="en-US" sz="1600" dirty="0"/>
              <a:t>const sum = (x, y) = &gt; { return x + y; };</a:t>
            </a:r>
          </a:p>
        </p:txBody>
      </p:sp>
      <p:sp>
        <p:nvSpPr>
          <p:cNvPr id="11" name="TextBox 10">
            <a:extLst>
              <a:ext uri="{FF2B5EF4-FFF2-40B4-BE49-F238E27FC236}">
                <a16:creationId xmlns:a16="http://schemas.microsoft.com/office/drawing/2014/main" id="{F34F8848-B3A1-4489-8B3A-118A923CA640}"/>
              </a:ext>
            </a:extLst>
          </p:cNvPr>
          <p:cNvSpPr txBox="1"/>
          <p:nvPr/>
        </p:nvSpPr>
        <p:spPr>
          <a:xfrm>
            <a:off x="1507066" y="2549216"/>
            <a:ext cx="9489587" cy="830997"/>
          </a:xfrm>
          <a:prstGeom prst="rect">
            <a:avLst/>
          </a:prstGeom>
          <a:solidFill>
            <a:schemeClr val="accent1">
              <a:lumMod val="40000"/>
              <a:lumOff val="60000"/>
            </a:schemeClr>
          </a:solidFill>
          <a:ln w="57150">
            <a:solidFill>
              <a:srgbClr val="0070C0"/>
            </a:solidFill>
          </a:ln>
        </p:spPr>
        <p:txBody>
          <a:bodyPr wrap="square">
            <a:spAutoFit/>
          </a:bodyPr>
          <a:lstStyle/>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function keyword is not used</a:t>
            </a:r>
            <a:r>
              <a:rPr lang="en-US" sz="1600" dirty="0">
                <a:latin typeface="Segoe UI" panose="020B0502040204020203" pitchFamily="34" charset="0"/>
                <a:cs typeface="Segoe UI" panose="020B0502040204020203" pitchFamily="34" charset="0"/>
              </a:rPr>
              <a:t>, and, since arrow functions are expressions instead of statements.</a:t>
            </a:r>
          </a:p>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There is </a:t>
            </a:r>
            <a:r>
              <a:rPr lang="en-US" sz="1600" b="1" dirty="0">
                <a:latin typeface="Segoe UI" panose="020B0502040204020203" pitchFamily="34" charset="0"/>
                <a:cs typeface="Segoe UI" panose="020B0502040204020203" pitchFamily="34" charset="0"/>
              </a:rPr>
              <a:t>no</a:t>
            </a:r>
            <a:r>
              <a:rPr lang="en-US" sz="1600" dirty="0">
                <a:latin typeface="Segoe UI" panose="020B0502040204020203" pitchFamily="34" charset="0"/>
                <a:cs typeface="Segoe UI" panose="020B0502040204020203" pitchFamily="34" charset="0"/>
              </a:rPr>
              <a:t> need for a function </a:t>
            </a:r>
            <a:r>
              <a:rPr lang="en-US" sz="1600" b="1" dirty="0">
                <a:latin typeface="Segoe UI" panose="020B0502040204020203" pitchFamily="34" charset="0"/>
                <a:cs typeface="Segoe UI" panose="020B0502040204020203" pitchFamily="34" charset="0"/>
              </a:rPr>
              <a:t>name</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9448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do </a:t>
            </a:r>
            <a:r>
              <a:rPr lang="en-US" b="1" dirty="0">
                <a:latin typeface="Segoe UI" panose="020B0502040204020203" pitchFamily="34" charset="0"/>
                <a:cs typeface="Segoe UI" panose="020B0502040204020203" pitchFamily="34" charset="0"/>
              </a:rPr>
              <a:t>not have a prototype property, </a:t>
            </a:r>
            <a:r>
              <a:rPr lang="en-US" dirty="0">
                <a:latin typeface="Segoe UI" panose="020B0502040204020203" pitchFamily="34" charset="0"/>
                <a:cs typeface="Segoe UI" panose="020B0502040204020203" pitchFamily="34" charset="0"/>
              </a:rPr>
              <a:t>which means that they cannot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E53E234-7C67-4715-A9F9-21EA02AE3C51}"/>
              </a:ext>
            </a:extLst>
          </p:cNvPr>
          <p:cNvSpPr txBox="1"/>
          <p:nvPr/>
        </p:nvSpPr>
        <p:spPr>
          <a:xfrm>
            <a:off x="1507066" y="2568078"/>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inherit the value of the this keyword from the environment in which they are defined</a:t>
            </a: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70553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ADE11ADF-D9C2-4170-B9D6-2031B8310B43}"/>
              </a:ext>
            </a:extLst>
          </p:cNvPr>
          <p:cNvSpPr txBox="1"/>
          <p:nvPr/>
        </p:nvSpPr>
        <p:spPr>
          <a:xfrm>
            <a:off x="1507067" y="2251894"/>
            <a:ext cx="4271911" cy="338554"/>
          </a:xfrm>
          <a:prstGeom prst="rect">
            <a:avLst/>
          </a:prstGeom>
          <a:solidFill>
            <a:schemeClr val="bg1"/>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const sum = (x, y) = &gt; x + y;</a:t>
            </a:r>
          </a:p>
        </p:txBody>
      </p:sp>
      <p:sp>
        <p:nvSpPr>
          <p:cNvPr id="17" name="TextBox 16">
            <a:extLst>
              <a:ext uri="{FF2B5EF4-FFF2-40B4-BE49-F238E27FC236}">
                <a16:creationId xmlns:a16="http://schemas.microsoft.com/office/drawing/2014/main" id="{A4FE7923-DDC7-4624-A54D-73D9E103DB18}"/>
              </a:ext>
            </a:extLst>
          </p:cNvPr>
          <p:cNvSpPr txBox="1"/>
          <p:nvPr/>
        </p:nvSpPr>
        <p:spPr>
          <a:xfrm>
            <a:off x="1507067" y="1616879"/>
            <a:ext cx="9489587" cy="338554"/>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If the body of the function is a </a:t>
            </a:r>
            <a:r>
              <a:rPr lang="en-US" sz="1600" b="1" dirty="0">
                <a:latin typeface="Segoe UI" panose="020B0502040204020203" pitchFamily="34" charset="0"/>
                <a:cs typeface="Segoe UI" panose="020B0502040204020203" pitchFamily="34" charset="0"/>
              </a:rPr>
              <a:t>single return statement</a:t>
            </a:r>
            <a:r>
              <a:rPr lang="en-US" sz="1600" dirty="0">
                <a:latin typeface="Segoe UI" panose="020B0502040204020203" pitchFamily="34" charset="0"/>
                <a:cs typeface="Segoe UI" panose="020B0502040204020203" pitchFamily="34" charset="0"/>
              </a:rPr>
              <a:t>, you can omit the return keyword.</a:t>
            </a:r>
          </a:p>
        </p:txBody>
      </p:sp>
      <p:sp>
        <p:nvSpPr>
          <p:cNvPr id="19" name="TextBox 18">
            <a:extLst>
              <a:ext uri="{FF2B5EF4-FFF2-40B4-BE49-F238E27FC236}">
                <a16:creationId xmlns:a16="http://schemas.microsoft.com/office/drawing/2014/main" id="{7E575447-AB60-4496-8B26-A1773BC83688}"/>
              </a:ext>
            </a:extLst>
          </p:cNvPr>
          <p:cNvSpPr txBox="1"/>
          <p:nvPr/>
        </p:nvSpPr>
        <p:spPr>
          <a:xfrm>
            <a:off x="1507067" y="2897262"/>
            <a:ext cx="9489587" cy="334707"/>
          </a:xfrm>
          <a:prstGeom prst="rect">
            <a:avLst/>
          </a:prstGeom>
          <a:solidFill>
            <a:srgbClr val="F6B3AA"/>
          </a:solidFill>
          <a:ln w="57150">
            <a:solidFill>
              <a:srgbClr val="C00000"/>
            </a:solidFill>
          </a:ln>
        </p:spPr>
        <p:txBody>
          <a:bodyPr wrap="square">
            <a:spAutoFit/>
          </a:bodyPr>
          <a:lstStyle/>
          <a:p>
            <a:r>
              <a:rPr lang="en-US" sz="1575" dirty="0">
                <a:latin typeface="Segoe UI" panose="020B0502040204020203" pitchFamily="34" charset="0"/>
                <a:cs typeface="Segoe UI" panose="020B0502040204020203" pitchFamily="34" charset="0"/>
              </a:rPr>
              <a:t>If an arrow function has </a:t>
            </a:r>
            <a:r>
              <a:rPr lang="en-US" sz="1575" b="1" dirty="0">
                <a:latin typeface="Segoe UI" panose="020B0502040204020203" pitchFamily="34" charset="0"/>
                <a:cs typeface="Segoe UI" panose="020B0502040204020203" pitchFamily="34" charset="0"/>
              </a:rPr>
              <a:t>exactly one parameter</a:t>
            </a:r>
            <a:r>
              <a:rPr lang="en-US" sz="1575" dirty="0">
                <a:latin typeface="Segoe UI" panose="020B0502040204020203" pitchFamily="34" charset="0"/>
                <a:cs typeface="Segoe UI" panose="020B0502040204020203" pitchFamily="34" charset="0"/>
              </a:rPr>
              <a:t>, you can omit the parentheses around the parameter list.</a:t>
            </a:r>
          </a:p>
        </p:txBody>
      </p:sp>
      <p:sp>
        <p:nvSpPr>
          <p:cNvPr id="20" name="TextBox 19">
            <a:extLst>
              <a:ext uri="{FF2B5EF4-FFF2-40B4-BE49-F238E27FC236}">
                <a16:creationId xmlns:a16="http://schemas.microsoft.com/office/drawing/2014/main" id="{8D9E3182-2493-4859-B5CD-ABD3BFCCDAE1}"/>
              </a:ext>
            </a:extLst>
          </p:cNvPr>
          <p:cNvSpPr txBox="1"/>
          <p:nvPr/>
        </p:nvSpPr>
        <p:spPr>
          <a:xfrm>
            <a:off x="1507067" y="3542630"/>
            <a:ext cx="4271911" cy="338554"/>
          </a:xfrm>
          <a:prstGeom prst="rect">
            <a:avLst/>
          </a:prstGeom>
          <a:solidFill>
            <a:schemeClr val="bg1"/>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const polynomial = x = &gt; x* x + 2* x + 3;</a:t>
            </a:r>
          </a:p>
        </p:txBody>
      </p:sp>
    </p:spTree>
    <p:extLst>
      <p:ext uri="{BB962C8B-B14F-4D97-AF65-F5344CB8AC3E}">
        <p14:creationId xmlns:p14="http://schemas.microsoft.com/office/powerpoint/2010/main" val="93826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7B10DF81-C99E-45C5-A526-9F9E3D9DB662}"/>
              </a:ext>
            </a:extLst>
          </p:cNvPr>
          <p:cNvSpPr txBox="1"/>
          <p:nvPr/>
        </p:nvSpPr>
        <p:spPr>
          <a:xfrm>
            <a:off x="1507067" y="1616879"/>
            <a:ext cx="9489587" cy="338554"/>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An arrow function with </a:t>
            </a:r>
            <a:r>
              <a:rPr lang="en-US" sz="1600" b="1" dirty="0">
                <a:latin typeface="Segoe UI" panose="020B0502040204020203" pitchFamily="34" charset="0"/>
                <a:cs typeface="Segoe UI" panose="020B0502040204020203" pitchFamily="34" charset="0"/>
              </a:rPr>
              <a:t>no arguments </a:t>
            </a:r>
            <a:r>
              <a:rPr lang="en-US" sz="1600" dirty="0">
                <a:latin typeface="Segoe UI" panose="020B0502040204020203" pitchFamily="34" charset="0"/>
                <a:cs typeface="Segoe UI" panose="020B0502040204020203" pitchFamily="34" charset="0"/>
              </a:rPr>
              <a:t>at all must be written with an empty pair of parentheses.</a:t>
            </a:r>
          </a:p>
        </p:txBody>
      </p:sp>
      <p:sp>
        <p:nvSpPr>
          <p:cNvPr id="22" name="TextBox 21">
            <a:extLst>
              <a:ext uri="{FF2B5EF4-FFF2-40B4-BE49-F238E27FC236}">
                <a16:creationId xmlns:a16="http://schemas.microsoft.com/office/drawing/2014/main" id="{4143B619-6642-42CC-9480-84553DB70820}"/>
              </a:ext>
            </a:extLst>
          </p:cNvPr>
          <p:cNvSpPr txBox="1"/>
          <p:nvPr/>
        </p:nvSpPr>
        <p:spPr>
          <a:xfrm>
            <a:off x="1507067" y="2266094"/>
            <a:ext cx="4271911" cy="338554"/>
          </a:xfrm>
          <a:prstGeom prst="rect">
            <a:avLst/>
          </a:prstGeom>
          <a:solidFill>
            <a:schemeClr val="bg1"/>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const </a:t>
            </a:r>
            <a:r>
              <a:rPr lang="en-US" sz="1600" dirty="0" err="1">
                <a:latin typeface="Segoe UI" panose="020B0502040204020203" pitchFamily="34" charset="0"/>
                <a:cs typeface="Segoe UI" panose="020B0502040204020203" pitchFamily="34" charset="0"/>
              </a:rPr>
              <a:t>constantFunc</a:t>
            </a:r>
            <a:r>
              <a:rPr lang="en-US" sz="1600" dirty="0">
                <a:latin typeface="Segoe UI" panose="020B0502040204020203" pitchFamily="34" charset="0"/>
                <a:cs typeface="Segoe UI" panose="020B0502040204020203" pitchFamily="34" charset="0"/>
              </a:rPr>
              <a:t> = () = &gt; 42;</a:t>
            </a:r>
          </a:p>
        </p:txBody>
      </p:sp>
      <p:sp>
        <p:nvSpPr>
          <p:cNvPr id="24" name="TextBox 23">
            <a:extLst>
              <a:ext uri="{FF2B5EF4-FFF2-40B4-BE49-F238E27FC236}">
                <a16:creationId xmlns:a16="http://schemas.microsoft.com/office/drawing/2014/main" id="{1C371C81-7175-4CED-BAF2-06063EFC66F5}"/>
              </a:ext>
            </a:extLst>
          </p:cNvPr>
          <p:cNvSpPr txBox="1"/>
          <p:nvPr/>
        </p:nvSpPr>
        <p:spPr>
          <a:xfrm>
            <a:off x="1507067" y="2907615"/>
            <a:ext cx="9489586" cy="584775"/>
          </a:xfrm>
          <a:prstGeom prst="rect">
            <a:avLst/>
          </a:prstGeom>
          <a:solidFill>
            <a:srgbClr val="FF8BFF"/>
          </a:solidFill>
          <a:ln w="57150">
            <a:solidFill>
              <a:srgbClr val="7030A0"/>
            </a:solidFill>
          </a:ln>
        </p:spPr>
        <p:txBody>
          <a:bodyPr wrap="square">
            <a:spAutoFit/>
          </a:bodyPr>
          <a:lstStyle/>
          <a:p>
            <a:r>
              <a:rPr lang="en-US" sz="1600" dirty="0"/>
              <a:t>If the body of your arrow function is a </a:t>
            </a:r>
            <a:r>
              <a:rPr lang="en-US" sz="1600" b="1" dirty="0"/>
              <a:t>single return statement </a:t>
            </a:r>
            <a:r>
              <a:rPr lang="en-US" sz="1600" dirty="0"/>
              <a:t>but the expression to be </a:t>
            </a:r>
            <a:r>
              <a:rPr lang="en-US" sz="1600" b="1" dirty="0"/>
              <a:t>returned</a:t>
            </a:r>
            <a:r>
              <a:rPr lang="en-US" sz="1600" dirty="0"/>
              <a:t> is an </a:t>
            </a:r>
            <a:r>
              <a:rPr lang="en-US" sz="1600" b="1" dirty="0"/>
              <a:t>object literal</a:t>
            </a:r>
            <a:r>
              <a:rPr lang="en-US" sz="1600" dirty="0"/>
              <a:t>.</a:t>
            </a:r>
          </a:p>
        </p:txBody>
      </p:sp>
      <p:sp>
        <p:nvSpPr>
          <p:cNvPr id="26" name="TextBox 25">
            <a:extLst>
              <a:ext uri="{FF2B5EF4-FFF2-40B4-BE49-F238E27FC236}">
                <a16:creationId xmlns:a16="http://schemas.microsoft.com/office/drawing/2014/main" id="{64A4DD5E-230F-491D-BB98-2ECD4D04BF28}"/>
              </a:ext>
            </a:extLst>
          </p:cNvPr>
          <p:cNvSpPr txBox="1"/>
          <p:nvPr/>
        </p:nvSpPr>
        <p:spPr>
          <a:xfrm>
            <a:off x="1507067" y="3795357"/>
            <a:ext cx="10113804" cy="584775"/>
          </a:xfrm>
          <a:prstGeom prst="rect">
            <a:avLst/>
          </a:prstGeom>
          <a:noFill/>
          <a:ln w="57150">
            <a:solidFill>
              <a:srgbClr val="7030A0"/>
            </a:solidFill>
          </a:ln>
        </p:spPr>
        <p:txBody>
          <a:bodyPr wrap="square">
            <a:spAutoFit/>
          </a:bodyPr>
          <a:lstStyle/>
          <a:p>
            <a:r>
              <a:rPr lang="en-US" sz="1600" dirty="0">
                <a:latin typeface="Segoe UI" panose="020B0502040204020203" pitchFamily="34" charset="0"/>
                <a:cs typeface="Segoe UI" panose="020B0502040204020203" pitchFamily="34" charset="0"/>
              </a:rPr>
              <a:t>const f = x = &gt; { return { value: x }; }; </a:t>
            </a:r>
          </a:p>
          <a:p>
            <a:r>
              <a:rPr lang="en-US" sz="1600" dirty="0">
                <a:latin typeface="Segoe UI" panose="020B0502040204020203" pitchFamily="34" charset="0"/>
                <a:cs typeface="Segoe UI" panose="020B0502040204020203" pitchFamily="34" charset="0"/>
              </a:rPr>
              <a:t>const g = x = &gt; ({ value: x }); // Good: g() returns an object</a:t>
            </a:r>
          </a:p>
        </p:txBody>
      </p:sp>
    </p:spTree>
    <p:extLst>
      <p:ext uri="{BB962C8B-B14F-4D97-AF65-F5344CB8AC3E}">
        <p14:creationId xmlns:p14="http://schemas.microsoft.com/office/powerpoint/2010/main" val="325555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Nested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61637"/>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In JavaScript, functions may be </a:t>
            </a:r>
            <a:r>
              <a:rPr lang="en-US" sz="1750" b="1" dirty="0">
                <a:latin typeface="Segoe UI" panose="020B0502040204020203" pitchFamily="34" charset="0"/>
                <a:cs typeface="Segoe UI" panose="020B0502040204020203" pitchFamily="34" charset="0"/>
              </a:rPr>
              <a:t>nested</a:t>
            </a:r>
            <a:r>
              <a:rPr lang="en-US" sz="1750" dirty="0">
                <a:latin typeface="Segoe UI" panose="020B0502040204020203" pitchFamily="34" charset="0"/>
                <a:cs typeface="Segoe UI" panose="020B0502040204020203" pitchFamily="34" charset="0"/>
              </a:rPr>
              <a:t> within other functions.</a:t>
            </a:r>
          </a:p>
        </p:txBody>
      </p:sp>
      <p:sp>
        <p:nvSpPr>
          <p:cNvPr id="7" name="TextBox 6">
            <a:extLst>
              <a:ext uri="{FF2B5EF4-FFF2-40B4-BE49-F238E27FC236}">
                <a16:creationId xmlns:a16="http://schemas.microsoft.com/office/drawing/2014/main" id="{9AEA2E5D-57A8-4E07-B512-3F1CF17228E5}"/>
              </a:ext>
            </a:extLst>
          </p:cNvPr>
          <p:cNvSpPr txBox="1"/>
          <p:nvPr/>
        </p:nvSpPr>
        <p:spPr>
          <a:xfrm>
            <a:off x="1605106" y="2279911"/>
            <a:ext cx="5035391" cy="2031325"/>
          </a:xfrm>
          <a:prstGeom prst="rect">
            <a:avLst/>
          </a:prstGeom>
          <a:noFill/>
          <a:ln w="57150">
            <a:solidFill>
              <a:srgbClr val="0070C0"/>
            </a:solidFill>
          </a:ln>
        </p:spPr>
        <p:txBody>
          <a:bodyPr wrap="square">
            <a:spAutoFit/>
          </a:bodyPr>
          <a:lstStyle/>
          <a:p>
            <a:r>
              <a:rPr lang="en-US" b="1" dirty="0">
                <a:solidFill>
                  <a:srgbClr val="00B050"/>
                </a:solidFill>
              </a:rPr>
              <a:t>function</a:t>
            </a:r>
            <a:r>
              <a:rPr lang="en-US" dirty="0"/>
              <a:t> hypotenuse( a, b) { </a:t>
            </a:r>
          </a:p>
          <a:p>
            <a:r>
              <a:rPr lang="en-US" dirty="0"/>
              <a:t>	</a:t>
            </a:r>
            <a:r>
              <a:rPr lang="en-US" b="1" dirty="0">
                <a:solidFill>
                  <a:srgbClr val="00B050"/>
                </a:solidFill>
              </a:rPr>
              <a:t>function</a:t>
            </a:r>
            <a:r>
              <a:rPr lang="en-US" dirty="0"/>
              <a:t> square( x) { </a:t>
            </a:r>
          </a:p>
          <a:p>
            <a:r>
              <a:rPr lang="en-US" dirty="0"/>
              <a:t>		return x* x;</a:t>
            </a:r>
          </a:p>
          <a:p>
            <a:r>
              <a:rPr lang="en-US" dirty="0"/>
              <a:t>	 } </a:t>
            </a:r>
          </a:p>
          <a:p>
            <a:endParaRPr lang="en-US" dirty="0"/>
          </a:p>
          <a:p>
            <a:r>
              <a:rPr lang="en-US" dirty="0"/>
              <a:t>	return </a:t>
            </a:r>
            <a:r>
              <a:rPr lang="en-US" dirty="0" err="1"/>
              <a:t>Math.sqrt</a:t>
            </a:r>
            <a:r>
              <a:rPr lang="en-US" dirty="0"/>
              <a:t>( square( a) + square( b)); </a:t>
            </a:r>
          </a:p>
          <a:p>
            <a:r>
              <a:rPr lang="en-US" dirty="0"/>
              <a:t>}</a:t>
            </a:r>
          </a:p>
        </p:txBody>
      </p:sp>
      <p:sp>
        <p:nvSpPr>
          <p:cNvPr id="9" name="TextBox 8">
            <a:extLst>
              <a:ext uri="{FF2B5EF4-FFF2-40B4-BE49-F238E27FC236}">
                <a16:creationId xmlns:a16="http://schemas.microsoft.com/office/drawing/2014/main" id="{0EED3BF8-4FF9-41F4-B7D5-551987374DB9}"/>
              </a:ext>
            </a:extLst>
          </p:cNvPr>
          <p:cNvSpPr txBox="1"/>
          <p:nvPr/>
        </p:nvSpPr>
        <p:spPr>
          <a:xfrm>
            <a:off x="1605106" y="4612631"/>
            <a:ext cx="9391548" cy="646331"/>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t>Variable scoping rules</a:t>
            </a:r>
            <a:r>
              <a:rPr lang="en-US" dirty="0"/>
              <a:t>: they can access the parameters and variables of the function (or functions) they are nested within.</a:t>
            </a:r>
          </a:p>
        </p:txBody>
      </p:sp>
    </p:spTree>
    <p:extLst>
      <p:ext uri="{BB962C8B-B14F-4D97-AF65-F5344CB8AC3E}">
        <p14:creationId xmlns:p14="http://schemas.microsoft.com/office/powerpoint/2010/main" val="250447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Invoking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25757"/>
            <a:ext cx="9391548" cy="4131900"/>
          </a:xfrm>
          <a:prstGeom prst="rect">
            <a:avLst/>
          </a:prstGeom>
          <a:noFill/>
        </p:spPr>
        <p:txBody>
          <a:bodyPr wrap="square" rtlCol="0">
            <a:spAutoFit/>
          </a:bodyPr>
          <a:lstStyle/>
          <a:p>
            <a:r>
              <a:rPr lang="en-US" sz="1750" dirty="0">
                <a:latin typeface="Segoe UI" panose="020B0502040204020203" pitchFamily="34" charset="0"/>
                <a:cs typeface="Segoe UI" panose="020B0502040204020203" pitchFamily="34" charset="0"/>
              </a:rPr>
              <a:t>The JavaScript code that makes up the body of a function is not executed when the function is defined, but rather when it is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a:t>
            </a:r>
          </a:p>
          <a:p>
            <a:endParaRPr lang="en-US" sz="1750" dirty="0">
              <a:latin typeface="Segoe UI" panose="020B0502040204020203" pitchFamily="34" charset="0"/>
              <a:cs typeface="Segoe UI" panose="020B0502040204020203" pitchFamily="34" charset="0"/>
            </a:endParaRPr>
          </a:p>
          <a:p>
            <a:r>
              <a:rPr lang="en-US" sz="1750" dirty="0">
                <a:latin typeface="Segoe UI" panose="020B0502040204020203" pitchFamily="34" charset="0"/>
                <a:cs typeface="Segoe UI" panose="020B0502040204020203" pitchFamily="34" charset="0"/>
              </a:rPr>
              <a:t>JavaScript </a:t>
            </a:r>
            <a:r>
              <a:rPr lang="en-US" sz="1750" b="1" dirty="0">
                <a:latin typeface="Segoe UI" panose="020B0502040204020203" pitchFamily="34" charset="0"/>
                <a:cs typeface="Segoe UI" panose="020B0502040204020203" pitchFamily="34" charset="0"/>
              </a:rPr>
              <a:t>functions</a:t>
            </a:r>
            <a:r>
              <a:rPr lang="en-US" sz="1750" dirty="0">
                <a:latin typeface="Segoe UI" panose="020B0502040204020203" pitchFamily="34" charset="0"/>
                <a:cs typeface="Segoe UI" panose="020B0502040204020203" pitchFamily="34" charset="0"/>
              </a:rPr>
              <a:t> can be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in five ways:</a:t>
            </a:r>
          </a:p>
          <a:p>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functions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methods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as constructors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indirectly </a:t>
            </a:r>
            <a:r>
              <a:rPr lang="en-US" sz="1750" dirty="0">
                <a:latin typeface="Segoe UI" panose="020B0502040204020203" pitchFamily="34" charset="0"/>
                <a:cs typeface="Segoe UI" panose="020B0502040204020203" pitchFamily="34" charset="0"/>
              </a:rPr>
              <a:t>through their call() and apply() methods </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b="1" dirty="0">
                <a:latin typeface="Segoe UI" panose="020B0502040204020203" pitchFamily="34" charset="0"/>
                <a:cs typeface="Segoe UI" panose="020B0502040204020203" pitchFamily="34" charset="0"/>
              </a:rPr>
              <a:t>implicitly,</a:t>
            </a:r>
            <a:r>
              <a:rPr lang="en-US" sz="1750" dirty="0">
                <a:latin typeface="Segoe UI" panose="020B0502040204020203" pitchFamily="34" charset="0"/>
                <a:cs typeface="Segoe UI" panose="020B0502040204020203" pitchFamily="34" charset="0"/>
              </a:rPr>
              <a:t> via JavaScript language features that do not appear like normal function invocations</a:t>
            </a:r>
          </a:p>
        </p:txBody>
      </p:sp>
    </p:spTree>
    <p:extLst>
      <p:ext uri="{BB962C8B-B14F-4D97-AF65-F5344CB8AC3E}">
        <p14:creationId xmlns:p14="http://schemas.microsoft.com/office/powerpoint/2010/main" val="276085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25757"/>
            <a:ext cx="9391548" cy="900246"/>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An invocation expression consists of a </a:t>
            </a:r>
            <a:r>
              <a:rPr lang="en-US" sz="1750" b="1" dirty="0">
                <a:latin typeface="Segoe UI" panose="020B0502040204020203" pitchFamily="34" charset="0"/>
                <a:cs typeface="Segoe UI" panose="020B0502040204020203" pitchFamily="34" charset="0"/>
              </a:rPr>
              <a:t>function expression </a:t>
            </a:r>
            <a:r>
              <a:rPr lang="en-US" sz="1750" dirty="0">
                <a:latin typeface="Segoe UI" panose="020B0502040204020203" pitchFamily="34" charset="0"/>
                <a:cs typeface="Segoe UI" panose="020B0502040204020203" pitchFamily="34" charset="0"/>
              </a:rPr>
              <a:t>that evaluates to a function object followed by an </a:t>
            </a:r>
            <a:r>
              <a:rPr lang="en-US" sz="1750" b="1" dirty="0">
                <a:latin typeface="Segoe UI" panose="020B0502040204020203" pitchFamily="34" charset="0"/>
                <a:cs typeface="Segoe UI" panose="020B0502040204020203" pitchFamily="34" charset="0"/>
              </a:rPr>
              <a:t>open parenthesis</a:t>
            </a:r>
            <a:r>
              <a:rPr lang="en-US" sz="1750" dirty="0">
                <a:latin typeface="Segoe UI" panose="020B0502040204020203" pitchFamily="34" charset="0"/>
                <a:cs typeface="Segoe UI" panose="020B0502040204020203" pitchFamily="34" charset="0"/>
              </a:rPr>
              <a:t>, a comma-separated list of zero or more </a:t>
            </a:r>
            <a:r>
              <a:rPr lang="en-US" sz="1750" b="1" dirty="0">
                <a:latin typeface="Segoe UI" panose="020B0502040204020203" pitchFamily="34" charset="0"/>
                <a:cs typeface="Segoe UI" panose="020B0502040204020203" pitchFamily="34" charset="0"/>
              </a:rPr>
              <a:t>argument</a:t>
            </a:r>
            <a:r>
              <a:rPr lang="en-US" sz="1750" dirty="0">
                <a:latin typeface="Segoe UI" panose="020B0502040204020203" pitchFamily="34" charset="0"/>
                <a:cs typeface="Segoe UI" panose="020B0502040204020203" pitchFamily="34" charset="0"/>
              </a:rPr>
              <a:t> expressions, and a </a:t>
            </a:r>
            <a:r>
              <a:rPr lang="en-US" sz="1750" b="1" dirty="0">
                <a:latin typeface="Segoe UI" panose="020B0502040204020203" pitchFamily="34" charset="0"/>
                <a:cs typeface="Segoe UI" panose="020B0502040204020203" pitchFamily="34" charset="0"/>
              </a:rPr>
              <a:t>close parenthesis</a:t>
            </a:r>
            <a:r>
              <a:rPr lang="en-US" sz="1750" dirty="0">
                <a:latin typeface="Segoe UI" panose="020B0502040204020203" pitchFamily="34" charset="0"/>
                <a:cs typeface="Segoe UI" panose="020B0502040204020203" pitchFamily="34" charset="0"/>
              </a:rPr>
              <a:t>.</a:t>
            </a:r>
          </a:p>
        </p:txBody>
      </p:sp>
      <p:sp>
        <p:nvSpPr>
          <p:cNvPr id="5" name="TextBox 4">
            <a:extLst>
              <a:ext uri="{FF2B5EF4-FFF2-40B4-BE49-F238E27FC236}">
                <a16:creationId xmlns:a16="http://schemas.microsoft.com/office/drawing/2014/main" id="{3D7A9157-C0A3-46F2-B504-75C803788268}"/>
              </a:ext>
            </a:extLst>
          </p:cNvPr>
          <p:cNvSpPr txBox="1"/>
          <p:nvPr/>
        </p:nvSpPr>
        <p:spPr>
          <a:xfrm>
            <a:off x="1605105" y="2841021"/>
            <a:ext cx="6098958" cy="369332"/>
          </a:xfrm>
          <a:prstGeom prst="rect">
            <a:avLst/>
          </a:prstGeom>
          <a:noFill/>
          <a:ln w="57150">
            <a:solidFill>
              <a:srgbClr val="0070C0"/>
            </a:solidFill>
          </a:ln>
        </p:spPr>
        <p:txBody>
          <a:bodyPr wrap="square">
            <a:spAutoFit/>
          </a:bodyPr>
          <a:lstStyle/>
          <a:p>
            <a:r>
              <a:rPr lang="en-US" b="1" dirty="0" err="1">
                <a:solidFill>
                  <a:srgbClr val="C00000"/>
                </a:solidFill>
              </a:rPr>
              <a:t>printprops</a:t>
            </a:r>
            <a:r>
              <a:rPr lang="en-US" dirty="0"/>
              <a:t>({ x: 1 }); </a:t>
            </a:r>
          </a:p>
        </p:txBody>
      </p:sp>
      <p:sp>
        <p:nvSpPr>
          <p:cNvPr id="7" name="TextBox 6">
            <a:extLst>
              <a:ext uri="{FF2B5EF4-FFF2-40B4-BE49-F238E27FC236}">
                <a16:creationId xmlns:a16="http://schemas.microsoft.com/office/drawing/2014/main" id="{E7ED16C6-DBAD-4169-BC96-85CD9ABF048F}"/>
              </a:ext>
            </a:extLst>
          </p:cNvPr>
          <p:cNvSpPr txBox="1"/>
          <p:nvPr/>
        </p:nvSpPr>
        <p:spPr>
          <a:xfrm>
            <a:off x="1605106" y="3525371"/>
            <a:ext cx="6098958" cy="369332"/>
          </a:xfrm>
          <a:prstGeom prst="rect">
            <a:avLst/>
          </a:prstGeom>
          <a:noFill/>
          <a:ln w="57150">
            <a:solidFill>
              <a:srgbClr val="0070C0"/>
            </a:solidFill>
          </a:ln>
        </p:spPr>
        <p:txBody>
          <a:bodyPr wrap="square">
            <a:spAutoFit/>
          </a:bodyPr>
          <a:lstStyle/>
          <a:p>
            <a:r>
              <a:rPr lang="en-US" dirty="0"/>
              <a:t>let total = </a:t>
            </a:r>
            <a:r>
              <a:rPr lang="en-US" b="1" dirty="0">
                <a:solidFill>
                  <a:srgbClr val="C00000"/>
                </a:solidFill>
              </a:rPr>
              <a:t>distance</a:t>
            </a:r>
            <a:r>
              <a:rPr lang="en-US" dirty="0"/>
              <a:t>( 0,0,2,1) + </a:t>
            </a:r>
            <a:r>
              <a:rPr lang="en-US" b="1" dirty="0">
                <a:solidFill>
                  <a:srgbClr val="C00000"/>
                </a:solidFill>
              </a:rPr>
              <a:t>distance</a:t>
            </a:r>
            <a:r>
              <a:rPr lang="en-US" dirty="0"/>
              <a:t>(2,1,3,5); </a:t>
            </a:r>
          </a:p>
        </p:txBody>
      </p:sp>
      <p:sp>
        <p:nvSpPr>
          <p:cNvPr id="9" name="TextBox 8">
            <a:extLst>
              <a:ext uri="{FF2B5EF4-FFF2-40B4-BE49-F238E27FC236}">
                <a16:creationId xmlns:a16="http://schemas.microsoft.com/office/drawing/2014/main" id="{BBCB629E-50FB-45CE-A805-D07247684B59}"/>
              </a:ext>
            </a:extLst>
          </p:cNvPr>
          <p:cNvSpPr txBox="1"/>
          <p:nvPr/>
        </p:nvSpPr>
        <p:spPr>
          <a:xfrm>
            <a:off x="1605105" y="4209721"/>
            <a:ext cx="6098958" cy="369332"/>
          </a:xfrm>
          <a:prstGeom prst="rect">
            <a:avLst/>
          </a:prstGeom>
          <a:noFill/>
          <a:ln w="57150">
            <a:solidFill>
              <a:srgbClr val="0070C0"/>
            </a:solidFill>
          </a:ln>
        </p:spPr>
        <p:txBody>
          <a:bodyPr wrap="square">
            <a:spAutoFit/>
          </a:bodyPr>
          <a:lstStyle/>
          <a:p>
            <a:r>
              <a:rPr lang="en-US" dirty="0"/>
              <a:t>let probability = </a:t>
            </a:r>
            <a:r>
              <a:rPr lang="en-US" b="1" dirty="0">
                <a:solidFill>
                  <a:srgbClr val="C00000"/>
                </a:solidFill>
              </a:rPr>
              <a:t>factorial</a:t>
            </a:r>
            <a:r>
              <a:rPr lang="en-US" dirty="0"/>
              <a:t>(5) / </a:t>
            </a:r>
            <a:r>
              <a:rPr lang="en-US" b="1" dirty="0">
                <a:solidFill>
                  <a:srgbClr val="C00000"/>
                </a:solidFill>
              </a:rPr>
              <a:t>factorial</a:t>
            </a:r>
            <a:r>
              <a:rPr lang="en-US" dirty="0"/>
              <a:t>(13);</a:t>
            </a:r>
          </a:p>
        </p:txBody>
      </p:sp>
      <p:sp>
        <p:nvSpPr>
          <p:cNvPr id="11" name="TextBox 10">
            <a:extLst>
              <a:ext uri="{FF2B5EF4-FFF2-40B4-BE49-F238E27FC236}">
                <a16:creationId xmlns:a16="http://schemas.microsoft.com/office/drawing/2014/main" id="{0921938F-6976-4EF2-88E5-03C0BB73B59C}"/>
              </a:ext>
            </a:extLst>
          </p:cNvPr>
          <p:cNvSpPr txBox="1"/>
          <p:nvPr/>
        </p:nvSpPr>
        <p:spPr>
          <a:xfrm>
            <a:off x="1605105" y="4894071"/>
            <a:ext cx="6098958" cy="646331"/>
          </a:xfrm>
          <a:prstGeom prst="rect">
            <a:avLst/>
          </a:prstGeom>
          <a:noFill/>
        </p:spPr>
        <p:txBody>
          <a:bodyPr wrap="square">
            <a:spAutoFit/>
          </a:bodyPr>
          <a:lstStyle/>
          <a:p>
            <a:r>
              <a:rPr lang="en-US" dirty="0"/>
              <a:t>For function invocation in non-strict mode, the invocation context (the this value) is the global object.</a:t>
            </a:r>
          </a:p>
        </p:txBody>
      </p:sp>
    </p:spTree>
    <p:extLst>
      <p:ext uri="{BB962C8B-B14F-4D97-AF65-F5344CB8AC3E}">
        <p14:creationId xmlns:p14="http://schemas.microsoft.com/office/powerpoint/2010/main" val="237818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605105" y="1625757"/>
            <a:ext cx="8639726" cy="1477328"/>
          </a:xfrm>
          <a:prstGeom prst="rect">
            <a:avLst/>
          </a:prstGeom>
          <a:noFill/>
        </p:spPr>
        <p:txBody>
          <a:bodyPr wrap="square">
            <a:spAutoFit/>
          </a:bodyPr>
          <a:lstStyle/>
          <a:p>
            <a:r>
              <a:rPr lang="en-US" dirty="0"/>
              <a:t>For function invocation the </a:t>
            </a:r>
            <a:r>
              <a:rPr lang="en-US" b="1" dirty="0"/>
              <a:t>invocation context </a:t>
            </a:r>
            <a:r>
              <a:rPr lang="en-US" dirty="0"/>
              <a:t>(the this value) is:</a:t>
            </a:r>
          </a:p>
          <a:p>
            <a:endParaRPr lang="en-US" dirty="0"/>
          </a:p>
          <a:p>
            <a:pPr marL="342900" indent="-342900">
              <a:buFont typeface="+mj-lt"/>
              <a:buAutoNum type="arabicPeriod"/>
            </a:pPr>
            <a:r>
              <a:rPr lang="en-US" dirty="0"/>
              <a:t>in </a:t>
            </a:r>
            <a:r>
              <a:rPr lang="en-US" b="1" dirty="0"/>
              <a:t>no-strict mode </a:t>
            </a:r>
            <a:r>
              <a:rPr lang="en-US" dirty="0"/>
              <a:t>the </a:t>
            </a:r>
            <a:r>
              <a:rPr lang="en-US" b="1" dirty="0"/>
              <a:t>global object</a:t>
            </a:r>
            <a:r>
              <a:rPr lang="en-US" dirty="0"/>
              <a:t>.</a:t>
            </a:r>
          </a:p>
          <a:p>
            <a:pPr marL="342900" indent="-342900">
              <a:buFont typeface="+mj-lt"/>
              <a:buAutoNum type="arabicPeriod"/>
            </a:pPr>
            <a:endParaRPr lang="en-US" dirty="0"/>
          </a:p>
          <a:p>
            <a:pPr marL="342900" indent="-342900">
              <a:buFont typeface="+mj-lt"/>
              <a:buAutoNum type="arabicPeriod"/>
            </a:pPr>
            <a:r>
              <a:rPr lang="en-US" dirty="0"/>
              <a:t>in </a:t>
            </a:r>
            <a:r>
              <a:rPr lang="en-US" b="1" dirty="0"/>
              <a:t>strict mode </a:t>
            </a:r>
            <a:r>
              <a:rPr lang="en-US" dirty="0"/>
              <a:t>is </a:t>
            </a:r>
            <a:r>
              <a:rPr lang="en-US" b="1" dirty="0"/>
              <a:t>undefined.</a:t>
            </a:r>
          </a:p>
        </p:txBody>
      </p:sp>
    </p:spTree>
    <p:extLst>
      <p:ext uri="{BB962C8B-B14F-4D97-AF65-F5344CB8AC3E}">
        <p14:creationId xmlns:p14="http://schemas.microsoft.com/office/powerpoint/2010/main" val="127712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507067" y="1625757"/>
            <a:ext cx="9501244" cy="646331"/>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In </a:t>
            </a:r>
            <a:r>
              <a:rPr lang="en-US" b="1" dirty="0">
                <a:latin typeface="Segoe UI" panose="020B0502040204020203" pitchFamily="34" charset="0"/>
                <a:cs typeface="Segoe UI" panose="020B0502040204020203" pitchFamily="34" charset="0"/>
              </a:rPr>
              <a:t>ES2020</a:t>
            </a:r>
            <a:r>
              <a:rPr lang="en-US" dirty="0">
                <a:latin typeface="Segoe UI" panose="020B0502040204020203" pitchFamily="34" charset="0"/>
                <a:cs typeface="Segoe UI" panose="020B0502040204020203" pitchFamily="34" charset="0"/>
              </a:rPr>
              <a:t> you can insert </a:t>
            </a:r>
            <a:r>
              <a:rPr lang="en-US" b="1"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after the function expression and before the open parenthesis in a function invocation in order to invoke the function only if it is not null or undefined.</a:t>
            </a:r>
          </a:p>
        </p:txBody>
      </p:sp>
      <p:sp>
        <p:nvSpPr>
          <p:cNvPr id="5" name="TextBox 4">
            <a:extLst>
              <a:ext uri="{FF2B5EF4-FFF2-40B4-BE49-F238E27FC236}">
                <a16:creationId xmlns:a16="http://schemas.microsoft.com/office/drawing/2014/main" id="{B04B8525-2B86-46A3-ABEF-52A909FE4C0B}"/>
              </a:ext>
            </a:extLst>
          </p:cNvPr>
          <p:cNvSpPr txBox="1"/>
          <p:nvPr/>
        </p:nvSpPr>
        <p:spPr>
          <a:xfrm>
            <a:off x="5724344" y="3428999"/>
            <a:ext cx="5283967"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(f != = null &amp;&amp; f != = undefined) ? f( x) : undefined</a:t>
            </a:r>
          </a:p>
        </p:txBody>
      </p:sp>
      <p:sp>
        <p:nvSpPr>
          <p:cNvPr id="7" name="TextBox 6">
            <a:extLst>
              <a:ext uri="{FF2B5EF4-FFF2-40B4-BE49-F238E27FC236}">
                <a16:creationId xmlns:a16="http://schemas.microsoft.com/office/drawing/2014/main" id="{09E0857B-EA81-4C0A-9D51-010A93C0D0BB}"/>
              </a:ext>
            </a:extLst>
          </p:cNvPr>
          <p:cNvSpPr txBox="1"/>
          <p:nvPr/>
        </p:nvSpPr>
        <p:spPr>
          <a:xfrm>
            <a:off x="1604721" y="3428999"/>
            <a:ext cx="865572"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f?.( x)</a:t>
            </a:r>
          </a:p>
        </p:txBody>
      </p:sp>
      <p:sp>
        <p:nvSpPr>
          <p:cNvPr id="6" name="Equals 5">
            <a:extLst>
              <a:ext uri="{FF2B5EF4-FFF2-40B4-BE49-F238E27FC236}">
                <a16:creationId xmlns:a16="http://schemas.microsoft.com/office/drawing/2014/main" id="{CAA556B1-EE3D-41A1-9C77-98875C2EDB91}"/>
              </a:ext>
            </a:extLst>
          </p:cNvPr>
          <p:cNvSpPr/>
          <p:nvPr/>
        </p:nvSpPr>
        <p:spPr>
          <a:xfrm>
            <a:off x="3591291" y="3200853"/>
            <a:ext cx="1012054" cy="825623"/>
          </a:xfrm>
          <a:prstGeom prst="mathEqual">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842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507066" y="1625757"/>
            <a:ext cx="9616653" cy="369332"/>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A </a:t>
            </a:r>
            <a:r>
              <a:rPr lang="en-US" b="1" dirty="0">
                <a:latin typeface="Segoe UI" panose="020B0502040204020203" pitchFamily="34" charset="0"/>
                <a:cs typeface="Segoe UI" panose="020B0502040204020203" pitchFamily="34" charset="0"/>
              </a:rPr>
              <a:t>method</a:t>
            </a:r>
            <a:r>
              <a:rPr lang="en-US" dirty="0">
                <a:latin typeface="Segoe UI" panose="020B0502040204020203" pitchFamily="34" charset="0"/>
                <a:cs typeface="Segoe UI" panose="020B0502040204020203" pitchFamily="34" charset="0"/>
              </a:rPr>
              <a:t> is a JavaScript function that is stored in a property of an object.</a:t>
            </a:r>
          </a:p>
        </p:txBody>
      </p:sp>
      <p:sp>
        <p:nvSpPr>
          <p:cNvPr id="7" name="TextBox 6">
            <a:extLst>
              <a:ext uri="{FF2B5EF4-FFF2-40B4-BE49-F238E27FC236}">
                <a16:creationId xmlns:a16="http://schemas.microsoft.com/office/drawing/2014/main" id="{09E0857B-EA81-4C0A-9D51-010A93C0D0BB}"/>
              </a:ext>
            </a:extLst>
          </p:cNvPr>
          <p:cNvSpPr txBox="1"/>
          <p:nvPr/>
        </p:nvSpPr>
        <p:spPr>
          <a:xfrm>
            <a:off x="1507066" y="2305362"/>
            <a:ext cx="3446673" cy="369332"/>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o.m</a:t>
            </a:r>
            <a:r>
              <a:rPr lang="en-US" dirty="0">
                <a:latin typeface="Segoe UI" panose="020B0502040204020203" pitchFamily="34" charset="0"/>
                <a:cs typeface="Segoe UI" panose="020B0502040204020203" pitchFamily="34" charset="0"/>
              </a:rPr>
              <a:t> = f</a:t>
            </a:r>
          </a:p>
        </p:txBody>
      </p:sp>
      <p:sp>
        <p:nvSpPr>
          <p:cNvPr id="8" name="TextBox 7">
            <a:extLst>
              <a:ext uri="{FF2B5EF4-FFF2-40B4-BE49-F238E27FC236}">
                <a16:creationId xmlns:a16="http://schemas.microsoft.com/office/drawing/2014/main" id="{7437EB2C-8C00-40FD-BBB0-51195993125C}"/>
              </a:ext>
            </a:extLst>
          </p:cNvPr>
          <p:cNvSpPr txBox="1"/>
          <p:nvPr/>
        </p:nvSpPr>
        <p:spPr>
          <a:xfrm>
            <a:off x="1507065" y="2984967"/>
            <a:ext cx="9616653" cy="369332"/>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Having defined the </a:t>
            </a:r>
            <a:r>
              <a:rPr lang="en-US" b="1" dirty="0">
                <a:latin typeface="Segoe UI" panose="020B0502040204020203" pitchFamily="34" charset="0"/>
                <a:cs typeface="Segoe UI" panose="020B0502040204020203" pitchFamily="34" charset="0"/>
              </a:rPr>
              <a:t>method m() </a:t>
            </a:r>
            <a:r>
              <a:rPr lang="en-US" dirty="0">
                <a:latin typeface="Segoe UI" panose="020B0502040204020203" pitchFamily="34" charset="0"/>
                <a:cs typeface="Segoe UI" panose="020B0502040204020203" pitchFamily="34" charset="0"/>
              </a:rPr>
              <a:t>of the </a:t>
            </a:r>
            <a:r>
              <a:rPr lang="en-US" b="1" dirty="0">
                <a:latin typeface="Segoe UI" panose="020B0502040204020203" pitchFamily="34" charset="0"/>
                <a:cs typeface="Segoe UI" panose="020B0502040204020203" pitchFamily="34" charset="0"/>
              </a:rPr>
              <a:t>object o</a:t>
            </a:r>
            <a:r>
              <a:rPr lang="en-US" dirty="0">
                <a:latin typeface="Segoe UI" panose="020B0502040204020203" pitchFamily="34" charset="0"/>
                <a:cs typeface="Segoe UI" panose="020B0502040204020203" pitchFamily="34" charset="0"/>
              </a:rPr>
              <a:t>, invoke it like this:</a:t>
            </a:r>
          </a:p>
        </p:txBody>
      </p:sp>
      <p:sp>
        <p:nvSpPr>
          <p:cNvPr id="9" name="TextBox 8">
            <a:extLst>
              <a:ext uri="{FF2B5EF4-FFF2-40B4-BE49-F238E27FC236}">
                <a16:creationId xmlns:a16="http://schemas.microsoft.com/office/drawing/2014/main" id="{EE310257-00FD-489C-BF77-40611F17007C}"/>
              </a:ext>
            </a:extLst>
          </p:cNvPr>
          <p:cNvSpPr txBox="1"/>
          <p:nvPr/>
        </p:nvSpPr>
        <p:spPr>
          <a:xfrm>
            <a:off x="1507066" y="3664572"/>
            <a:ext cx="3446673" cy="369332"/>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o.m</a:t>
            </a:r>
            <a:r>
              <a:rPr lang="en-US"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5169A5D9-B0E2-4745-A336-65A04576BF12}"/>
              </a:ext>
            </a:extLst>
          </p:cNvPr>
          <p:cNvSpPr txBox="1"/>
          <p:nvPr/>
        </p:nvSpPr>
        <p:spPr>
          <a:xfrm>
            <a:off x="1507065" y="4344177"/>
            <a:ext cx="3446673" cy="369332"/>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o.m</a:t>
            </a:r>
            <a:r>
              <a:rPr lang="en-US" dirty="0">
                <a:latin typeface="Segoe UI" panose="020B0502040204020203" pitchFamily="34" charset="0"/>
                <a:cs typeface="Segoe UI" panose="020B0502040204020203" pitchFamily="34" charset="0"/>
              </a:rPr>
              <a:t>(1, ‘argument’)</a:t>
            </a:r>
          </a:p>
        </p:txBody>
      </p:sp>
    </p:spTree>
    <p:extLst>
      <p:ext uri="{BB962C8B-B14F-4D97-AF65-F5344CB8AC3E}">
        <p14:creationId xmlns:p14="http://schemas.microsoft.com/office/powerpoint/2010/main" val="39510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5209118"/>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A </a:t>
            </a:r>
            <a:r>
              <a:rPr lang="en-US" sz="1750" b="1" dirty="0">
                <a:latin typeface="Segoe UI" panose="020B0502040204020203" pitchFamily="34" charset="0"/>
                <a:cs typeface="Segoe UI" panose="020B0502040204020203" pitchFamily="34" charset="0"/>
              </a:rPr>
              <a:t>function</a:t>
            </a:r>
            <a:r>
              <a:rPr lang="en-US" sz="1750" dirty="0">
                <a:latin typeface="Segoe UI" panose="020B0502040204020203" pitchFamily="34" charset="0"/>
                <a:cs typeface="Segoe UI" panose="020B0502040204020203" pitchFamily="34" charset="0"/>
              </a:rPr>
              <a:t> is a block of JavaScript code that is defined once but may be executed, or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 any number of times.</a:t>
            </a: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Functions are </a:t>
            </a:r>
            <a:r>
              <a:rPr lang="en-US" sz="1750" b="1" dirty="0">
                <a:latin typeface="Segoe UI" panose="020B0502040204020203" pitchFamily="34" charset="0"/>
                <a:cs typeface="Segoe UI" panose="020B0502040204020203" pitchFamily="34" charset="0"/>
              </a:rPr>
              <a:t>objects</a:t>
            </a:r>
            <a:r>
              <a:rPr lang="en-US" sz="1750" dirty="0">
                <a:latin typeface="Segoe UI" panose="020B0502040204020203" pitchFamily="34" charset="0"/>
                <a:cs typeface="Segoe UI" panose="020B0502040204020203" pitchFamily="34" charset="0"/>
              </a:rPr>
              <a:t>, and they can be manipulated by programs.</a:t>
            </a:r>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Functions are </a:t>
            </a:r>
            <a:r>
              <a:rPr lang="en-US" sz="1750" b="1" dirty="0">
                <a:latin typeface="Segoe UI" panose="020B0502040204020203" pitchFamily="34" charset="0"/>
                <a:cs typeface="Segoe UI" panose="020B0502040204020203" pitchFamily="34" charset="0"/>
              </a:rPr>
              <a:t>parameterized</a:t>
            </a:r>
            <a:r>
              <a:rPr lang="en-US" sz="1750" dirty="0">
                <a:latin typeface="Segoe UI" panose="020B0502040204020203" pitchFamily="34" charset="0"/>
                <a:cs typeface="Segoe UI" panose="020B0502040204020203" pitchFamily="34" charset="0"/>
              </a:rPr>
              <a:t>: a function definition may include a list of identifiers, known as </a:t>
            </a:r>
            <a:r>
              <a:rPr lang="en-US" sz="1750" b="1" dirty="0">
                <a:latin typeface="Segoe UI" panose="020B0502040204020203" pitchFamily="34" charset="0"/>
                <a:cs typeface="Segoe UI" panose="020B0502040204020203" pitchFamily="34" charset="0"/>
              </a:rPr>
              <a:t>parameters</a:t>
            </a:r>
            <a:r>
              <a:rPr lang="en-US" sz="1750" dirty="0">
                <a:latin typeface="Segoe UI" panose="020B0502040204020203" pitchFamily="34" charset="0"/>
                <a:cs typeface="Segoe UI" panose="020B0502040204020203" pitchFamily="34" charset="0"/>
              </a:rPr>
              <a:t>, that work as local variables for the body of the function; often use their argument values to compute a return value that becomes the value of the function-invocation expression.</a:t>
            </a: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In addition to the arguments, each invocation has another value: the </a:t>
            </a:r>
            <a:r>
              <a:rPr lang="en-US" sz="1750" b="1" dirty="0">
                <a:latin typeface="Segoe UI" panose="020B0502040204020203" pitchFamily="34" charset="0"/>
                <a:cs typeface="Segoe UI" panose="020B0502040204020203" pitchFamily="34" charset="0"/>
              </a:rPr>
              <a:t>invocation context</a:t>
            </a:r>
            <a:r>
              <a:rPr lang="en-US" sz="1750" dirty="0">
                <a:latin typeface="Segoe UI" panose="020B0502040204020203" pitchFamily="34" charset="0"/>
                <a:cs typeface="Segoe UI" panose="020B0502040204020203" pitchFamily="34" charset="0"/>
              </a:rPr>
              <a:t> that is the value of the this keyword</a:t>
            </a:r>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75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If a function is assigned to the property of an object, it is known as a </a:t>
            </a:r>
            <a:r>
              <a:rPr lang="en-US" sz="1750" b="1" dirty="0">
                <a:latin typeface="Segoe UI" panose="020B0502040204020203" pitchFamily="34" charset="0"/>
                <a:cs typeface="Segoe UI" panose="020B0502040204020203" pitchFamily="34" charset="0"/>
              </a:rPr>
              <a:t>method</a:t>
            </a:r>
            <a:r>
              <a:rPr lang="en-US" sz="1750" dirty="0">
                <a:latin typeface="Segoe UI" panose="020B0502040204020203" pitchFamily="34" charset="0"/>
                <a:cs typeface="Segoe UI" panose="020B0502040204020203" pitchFamily="34" charset="0"/>
              </a:rPr>
              <a:t> of that object.</a:t>
            </a:r>
          </a:p>
          <a:p>
            <a:pPr algn="just"/>
            <a:endParaRPr lang="en-US" sz="1750" dirty="0">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JavaScript function definitions can be nested within other functions, and they have access to any variables that are in scope where they are defined. This means that JavaScript functions are </a:t>
            </a:r>
            <a:r>
              <a:rPr lang="en-US" sz="1750" b="1" dirty="0">
                <a:latin typeface="Segoe UI" panose="020B0502040204020203" pitchFamily="34" charset="0"/>
                <a:cs typeface="Segoe UI" panose="020B0502040204020203" pitchFamily="34" charset="0"/>
              </a:rPr>
              <a:t>closures</a:t>
            </a:r>
            <a:r>
              <a:rPr lang="en-US" sz="1750" dirty="0">
                <a:latin typeface="Segoe UI" panose="020B0502040204020203" pitchFamily="34" charset="0"/>
                <a:cs typeface="Segoe UI" panose="020B0502040204020203" pitchFamily="34" charset="0"/>
              </a:rPr>
              <a:t>.</a:t>
            </a:r>
          </a:p>
          <a:p>
            <a:pPr algn="just"/>
            <a:endParaRPr lang="en-US" sz="175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5073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In a </a:t>
            </a:r>
            <a:r>
              <a:rPr lang="en-US" b="1" dirty="0">
                <a:latin typeface="Segoe UI" panose="020B0502040204020203" pitchFamily="34" charset="0"/>
                <a:cs typeface="Segoe UI" panose="020B0502040204020203" pitchFamily="34" charset="0"/>
              </a:rPr>
              <a:t>method-invocation</a:t>
            </a:r>
            <a:r>
              <a:rPr lang="en-US" dirty="0">
                <a:latin typeface="Segoe UI" panose="020B0502040204020203" pitchFamily="34" charset="0"/>
                <a:cs typeface="Segoe UI" panose="020B0502040204020203" pitchFamily="34" charset="0"/>
              </a:rPr>
              <a:t> expression, the </a:t>
            </a:r>
            <a:r>
              <a:rPr lang="en-US" b="1" dirty="0">
                <a:latin typeface="Segoe UI" panose="020B0502040204020203" pitchFamily="34" charset="0"/>
                <a:cs typeface="Segoe UI" panose="020B0502040204020203" pitchFamily="34" charset="0"/>
              </a:rPr>
              <a:t>object o</a:t>
            </a:r>
            <a:r>
              <a:rPr lang="en-US" dirty="0">
                <a:latin typeface="Segoe UI" panose="020B0502040204020203" pitchFamily="34" charset="0"/>
                <a:cs typeface="Segoe UI" panose="020B0502040204020203" pitchFamily="34" charset="0"/>
              </a:rPr>
              <a:t> becomes the </a:t>
            </a:r>
            <a:r>
              <a:rPr lang="en-US" b="1" dirty="0">
                <a:latin typeface="Segoe UI" panose="020B0502040204020203" pitchFamily="34" charset="0"/>
                <a:cs typeface="Segoe UI" panose="020B0502040204020203" pitchFamily="34" charset="0"/>
              </a:rPr>
              <a:t>invocation context</a:t>
            </a:r>
            <a:r>
              <a:rPr lang="en-US" dirty="0">
                <a:latin typeface="Segoe UI" panose="020B0502040204020203" pitchFamily="34" charset="0"/>
                <a:cs typeface="Segoe UI" panose="020B0502040204020203" pitchFamily="34" charset="0"/>
              </a:rPr>
              <a:t>, and the function body can refer to that object by using the keyword this.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E310257-00FD-489C-BF77-40611F17007C}"/>
              </a:ext>
            </a:extLst>
          </p:cNvPr>
          <p:cNvSpPr txBox="1"/>
          <p:nvPr/>
        </p:nvSpPr>
        <p:spPr>
          <a:xfrm>
            <a:off x="1507064" y="2582361"/>
            <a:ext cx="5621705" cy="2308324"/>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let calculator = {</a:t>
            </a:r>
          </a:p>
          <a:p>
            <a:r>
              <a:rPr lang="en-US" dirty="0">
                <a:latin typeface="Segoe UI" panose="020B0502040204020203" pitchFamily="34" charset="0"/>
                <a:cs typeface="Segoe UI" panose="020B0502040204020203" pitchFamily="34" charset="0"/>
              </a:rPr>
              <a:t>	operand1: 1, </a:t>
            </a:r>
          </a:p>
          <a:p>
            <a:r>
              <a:rPr lang="en-US" dirty="0">
                <a:latin typeface="Segoe UI" panose="020B0502040204020203" pitchFamily="34" charset="0"/>
                <a:cs typeface="Segoe UI" panose="020B0502040204020203" pitchFamily="34" charset="0"/>
              </a:rPr>
              <a:t>	operand2: 1,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	add() {	</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this.result</a:t>
            </a:r>
            <a:r>
              <a:rPr lang="en-US" dirty="0">
                <a:latin typeface="Segoe UI" panose="020B0502040204020203" pitchFamily="34" charset="0"/>
                <a:cs typeface="Segoe UI" panose="020B0502040204020203" pitchFamily="34" charset="0"/>
              </a:rPr>
              <a:t> = this.operand1 + this.operand2; </a:t>
            </a:r>
          </a:p>
          <a:p>
            <a:r>
              <a:rPr lang="en-US" dirty="0">
                <a:latin typeface="Segoe UI" panose="020B0502040204020203" pitchFamily="34" charset="0"/>
                <a:cs typeface="Segoe UI" panose="020B0502040204020203" pitchFamily="34" charset="0"/>
              </a:rPr>
              <a:t>	} </a:t>
            </a:r>
          </a:p>
          <a:p>
            <a:r>
              <a:rPr lang="en-US" dirty="0">
                <a:latin typeface="Segoe UI" panose="020B0502040204020203" pitchFamily="34" charset="0"/>
                <a:cs typeface="Segoe UI" panose="020B0502040204020203" pitchFamily="34" charset="0"/>
              </a:rPr>
              <a:t>}; </a:t>
            </a:r>
          </a:p>
        </p:txBody>
      </p:sp>
      <p:sp>
        <p:nvSpPr>
          <p:cNvPr id="13" name="TextBox 12">
            <a:extLst>
              <a:ext uri="{FF2B5EF4-FFF2-40B4-BE49-F238E27FC236}">
                <a16:creationId xmlns:a16="http://schemas.microsoft.com/office/drawing/2014/main" id="{B57AD1A7-08FF-47E3-B668-6FBEA766F86F}"/>
              </a:ext>
            </a:extLst>
          </p:cNvPr>
          <p:cNvSpPr txBox="1"/>
          <p:nvPr/>
        </p:nvSpPr>
        <p:spPr>
          <a:xfrm>
            <a:off x="1507064" y="5200958"/>
            <a:ext cx="5621705" cy="646331"/>
          </a:xfrm>
          <a:prstGeom prst="rect">
            <a:avLst/>
          </a:prstGeom>
          <a:noFill/>
          <a:ln w="57150">
            <a:solidFill>
              <a:srgbClr val="0070C0"/>
            </a:solidFill>
          </a:ln>
        </p:spPr>
        <p:txBody>
          <a:bodyPr wrap="square">
            <a:spAutoFit/>
          </a:bodyPr>
          <a:lstStyle/>
          <a:p>
            <a:r>
              <a:rPr lang="en-US" dirty="0" err="1">
                <a:latin typeface="Segoe UI" panose="020B0502040204020203" pitchFamily="34" charset="0"/>
                <a:cs typeface="Segoe UI" panose="020B0502040204020203" pitchFamily="34" charset="0"/>
              </a:rPr>
              <a:t>calculator.add</a:t>
            </a:r>
            <a:r>
              <a:rPr lang="en-US" dirty="0">
                <a:latin typeface="Segoe UI" panose="020B0502040204020203" pitchFamily="34" charset="0"/>
                <a:cs typeface="Segoe UI" panose="020B0502040204020203" pitchFamily="34" charset="0"/>
              </a:rPr>
              <a:t>(); </a:t>
            </a:r>
          </a:p>
          <a:p>
            <a:r>
              <a:rPr lang="en-US" dirty="0" err="1">
                <a:latin typeface="Segoe UI" panose="020B0502040204020203" pitchFamily="34" charset="0"/>
                <a:cs typeface="Segoe UI" panose="020B0502040204020203" pitchFamily="34" charset="0"/>
              </a:rPr>
              <a:t>calculator.result</a:t>
            </a:r>
            <a:r>
              <a:rPr lang="en-US" dirty="0">
                <a:latin typeface="Segoe UI" panose="020B0502040204020203" pitchFamily="34" charset="0"/>
                <a:cs typeface="Segoe UI" panose="020B0502040204020203" pitchFamily="34" charset="0"/>
              </a:rPr>
              <a:t> // = &gt; 2</a:t>
            </a:r>
          </a:p>
        </p:txBody>
      </p:sp>
    </p:spTree>
    <p:extLst>
      <p:ext uri="{BB962C8B-B14F-4D97-AF65-F5344CB8AC3E}">
        <p14:creationId xmlns:p14="http://schemas.microsoft.com/office/powerpoint/2010/main" val="715659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If a function or method invocation is preceded by the keyword </a:t>
            </a:r>
            <a:r>
              <a:rPr lang="en-US" b="1" dirty="0">
                <a:latin typeface="Segoe UI" panose="020B0502040204020203" pitchFamily="34" charset="0"/>
                <a:cs typeface="Segoe UI" panose="020B0502040204020203" pitchFamily="34" charset="0"/>
              </a:rPr>
              <a:t>new</a:t>
            </a:r>
            <a:r>
              <a:rPr lang="en-US" dirty="0">
                <a:latin typeface="Segoe UI" panose="020B0502040204020203" pitchFamily="34" charset="0"/>
                <a:cs typeface="Segoe UI" panose="020B0502040204020203" pitchFamily="34" charset="0"/>
              </a:rPr>
              <a:t>, then it is a </a:t>
            </a:r>
            <a:r>
              <a:rPr lang="en-US" b="1" dirty="0">
                <a:latin typeface="Segoe UI" panose="020B0502040204020203" pitchFamily="34" charset="0"/>
                <a:cs typeface="Segoe UI" panose="020B0502040204020203" pitchFamily="34" charset="0"/>
              </a:rPr>
              <a:t>constructor</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invocation</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Constructor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57AD1A7-08FF-47E3-B668-6FBEA766F86F}"/>
              </a:ext>
            </a:extLst>
          </p:cNvPr>
          <p:cNvSpPr txBox="1"/>
          <p:nvPr/>
        </p:nvSpPr>
        <p:spPr>
          <a:xfrm>
            <a:off x="1507067" y="2582361"/>
            <a:ext cx="2416864"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o = new Object(); </a:t>
            </a:r>
          </a:p>
        </p:txBody>
      </p:sp>
      <p:sp>
        <p:nvSpPr>
          <p:cNvPr id="6" name="TextBox 5">
            <a:extLst>
              <a:ext uri="{FF2B5EF4-FFF2-40B4-BE49-F238E27FC236}">
                <a16:creationId xmlns:a16="http://schemas.microsoft.com/office/drawing/2014/main" id="{8D59F9AC-66F6-4561-A411-4453AA0CF7F8}"/>
              </a:ext>
            </a:extLst>
          </p:cNvPr>
          <p:cNvSpPr txBox="1"/>
          <p:nvPr/>
        </p:nvSpPr>
        <p:spPr>
          <a:xfrm>
            <a:off x="1507066" y="3261966"/>
            <a:ext cx="2416864" cy="369332"/>
          </a:xfrm>
          <a:prstGeom prst="rect">
            <a:avLst/>
          </a:prstGeom>
          <a:noFill/>
          <a:ln w="57150">
            <a:solidFill>
              <a:srgbClr val="0070C0"/>
            </a:solidFill>
          </a:ln>
        </p:spPr>
        <p:txBody>
          <a:bodyPr wrap="square">
            <a:spAutoFit/>
          </a:bodyPr>
          <a:lstStyle/>
          <a:p>
            <a:r>
              <a:rPr lang="en-US" dirty="0">
                <a:latin typeface="Segoe UI" panose="020B0502040204020203" pitchFamily="34" charset="0"/>
                <a:cs typeface="Segoe UI" panose="020B0502040204020203" pitchFamily="34" charset="0"/>
              </a:rPr>
              <a:t>o = new Object;</a:t>
            </a:r>
          </a:p>
        </p:txBody>
      </p:sp>
      <p:sp>
        <p:nvSpPr>
          <p:cNvPr id="8" name="TextBox 7">
            <a:extLst>
              <a:ext uri="{FF2B5EF4-FFF2-40B4-BE49-F238E27FC236}">
                <a16:creationId xmlns:a16="http://schemas.microsoft.com/office/drawing/2014/main" id="{C98CABDE-EC82-43B3-A1E4-0E57E4DB3E09}"/>
              </a:ext>
            </a:extLst>
          </p:cNvPr>
          <p:cNvSpPr txBox="1"/>
          <p:nvPr/>
        </p:nvSpPr>
        <p:spPr>
          <a:xfrm>
            <a:off x="1507065" y="3941571"/>
            <a:ext cx="9616651"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constructor invocation </a:t>
            </a:r>
            <a:r>
              <a:rPr lang="en-US" b="1" dirty="0">
                <a:latin typeface="Segoe UI" panose="020B0502040204020203" pitchFamily="34" charset="0"/>
                <a:cs typeface="Segoe UI" panose="020B0502040204020203" pitchFamily="34" charset="0"/>
              </a:rPr>
              <a:t>creates</a:t>
            </a:r>
            <a:r>
              <a:rPr lang="en-US" dirty="0">
                <a:latin typeface="Segoe UI" panose="020B0502040204020203" pitchFamily="34" charset="0"/>
                <a:cs typeface="Segoe UI" panose="020B0502040204020203" pitchFamily="34" charset="0"/>
              </a:rPr>
              <a:t> a </a:t>
            </a:r>
            <a:r>
              <a:rPr lang="en-US" b="1" dirty="0">
                <a:latin typeface="Segoe UI" panose="020B0502040204020203" pitchFamily="34" charset="0"/>
                <a:cs typeface="Segoe UI" panose="020B0502040204020203" pitchFamily="34" charset="0"/>
              </a:rPr>
              <a:t>new object</a:t>
            </a:r>
            <a:r>
              <a:rPr lang="en-US" dirty="0">
                <a:latin typeface="Segoe UI" panose="020B0502040204020203" pitchFamily="34" charset="0"/>
                <a:cs typeface="Segoe UI" panose="020B0502040204020203" pitchFamily="34" charset="0"/>
              </a:rPr>
              <a:t> that </a:t>
            </a:r>
            <a:r>
              <a:rPr lang="en-US" b="1" dirty="0">
                <a:latin typeface="Segoe UI" panose="020B0502040204020203" pitchFamily="34" charset="0"/>
                <a:cs typeface="Segoe UI" panose="020B0502040204020203" pitchFamily="34" charset="0"/>
              </a:rPr>
              <a:t>inherits</a:t>
            </a:r>
            <a:r>
              <a:rPr lang="en-US" dirty="0">
                <a:latin typeface="Segoe UI" panose="020B0502040204020203" pitchFamily="34" charset="0"/>
                <a:cs typeface="Segoe UI" panose="020B0502040204020203" pitchFamily="34" charset="0"/>
              </a:rPr>
              <a:t> from the object specified by the </a:t>
            </a:r>
            <a:r>
              <a:rPr lang="en-US" b="1" dirty="0">
                <a:latin typeface="Segoe UI" panose="020B0502040204020203" pitchFamily="34" charset="0"/>
                <a:cs typeface="Segoe UI" panose="020B0502040204020203" pitchFamily="34" charset="0"/>
              </a:rPr>
              <a:t>prototype</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property</a:t>
            </a:r>
            <a:r>
              <a:rPr lang="en-US" dirty="0">
                <a:latin typeface="Segoe UI" panose="020B0502040204020203" pitchFamily="34" charset="0"/>
                <a:cs typeface="Segoe UI" panose="020B0502040204020203" pitchFamily="34" charset="0"/>
              </a:rPr>
              <a:t> of the constructor.</a:t>
            </a:r>
          </a:p>
        </p:txBody>
      </p:sp>
      <p:sp>
        <p:nvSpPr>
          <p:cNvPr id="10" name="TextBox 9">
            <a:extLst>
              <a:ext uri="{FF2B5EF4-FFF2-40B4-BE49-F238E27FC236}">
                <a16:creationId xmlns:a16="http://schemas.microsoft.com/office/drawing/2014/main" id="{99D67ACF-B73A-492C-AB99-A84242560F99}"/>
              </a:ext>
            </a:extLst>
          </p:cNvPr>
          <p:cNvSpPr txBox="1"/>
          <p:nvPr/>
        </p:nvSpPr>
        <p:spPr>
          <a:xfrm>
            <a:off x="1507065" y="4898175"/>
            <a:ext cx="9616650" cy="923330"/>
          </a:xfrm>
          <a:prstGeom prst="rect">
            <a:avLst/>
          </a:prstGeom>
          <a:noFill/>
        </p:spPr>
        <p:txBody>
          <a:bodyPr wrap="square">
            <a:spAutoFit/>
          </a:bodyPr>
          <a:lstStyle/>
          <a:p>
            <a:r>
              <a:rPr lang="en-US" dirty="0"/>
              <a:t>Constructor functions are </a:t>
            </a:r>
            <a:r>
              <a:rPr lang="en-US" b="1" dirty="0"/>
              <a:t>intended</a:t>
            </a:r>
            <a:r>
              <a:rPr lang="en-US" dirty="0"/>
              <a:t> to </a:t>
            </a:r>
            <a:r>
              <a:rPr lang="en-US" b="1" dirty="0"/>
              <a:t>initialize</a:t>
            </a:r>
            <a:r>
              <a:rPr lang="en-US" dirty="0"/>
              <a:t> </a:t>
            </a:r>
            <a:r>
              <a:rPr lang="en-US" b="1" dirty="0"/>
              <a:t>objects</a:t>
            </a:r>
            <a:r>
              <a:rPr lang="en-US" dirty="0"/>
              <a:t>, and this </a:t>
            </a:r>
            <a:r>
              <a:rPr lang="en-US" b="1" dirty="0"/>
              <a:t>newly</a:t>
            </a:r>
            <a:r>
              <a:rPr lang="en-US" dirty="0"/>
              <a:t> created </a:t>
            </a:r>
            <a:r>
              <a:rPr lang="en-US" b="1" dirty="0"/>
              <a:t>object</a:t>
            </a:r>
            <a:r>
              <a:rPr lang="en-US" dirty="0"/>
              <a:t> is used as the </a:t>
            </a:r>
            <a:r>
              <a:rPr lang="en-US" b="1" dirty="0"/>
              <a:t>invocation context</a:t>
            </a:r>
            <a:r>
              <a:rPr lang="en-US" dirty="0"/>
              <a:t>, so the constructor function can refer to it with the this keyword.</a:t>
            </a:r>
          </a:p>
        </p:txBody>
      </p:sp>
    </p:spTree>
    <p:extLst>
      <p:ext uri="{BB962C8B-B14F-4D97-AF65-F5344CB8AC3E}">
        <p14:creationId xmlns:p14="http://schemas.microsoft.com/office/powerpoint/2010/main" val="1791546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JavaScript </a:t>
            </a:r>
            <a:r>
              <a:rPr lang="en-US" b="1" dirty="0">
                <a:latin typeface="Segoe UI" panose="020B0502040204020203" pitchFamily="34" charset="0"/>
                <a:cs typeface="Segoe UI" panose="020B0502040204020203" pitchFamily="34" charset="0"/>
              </a:rPr>
              <a:t>functions</a:t>
            </a:r>
            <a:r>
              <a:rPr lang="en-US" dirty="0">
                <a:latin typeface="Segoe UI" panose="020B0502040204020203" pitchFamily="34" charset="0"/>
                <a:cs typeface="Segoe UI" panose="020B0502040204020203" pitchFamily="34" charset="0"/>
              </a:rPr>
              <a:t> are </a:t>
            </a:r>
            <a:r>
              <a:rPr lang="en-US" b="1" dirty="0">
                <a:latin typeface="Segoe UI" panose="020B0502040204020203" pitchFamily="34" charset="0"/>
                <a:cs typeface="Segoe UI" panose="020B0502040204020203" pitchFamily="34" charset="0"/>
              </a:rPr>
              <a:t>objects</a:t>
            </a:r>
            <a:r>
              <a:rPr lang="en-US" dirty="0">
                <a:latin typeface="Segoe UI" panose="020B0502040204020203" pitchFamily="34" charset="0"/>
                <a:cs typeface="Segoe UI" panose="020B0502040204020203" pitchFamily="34" charset="0"/>
              </a:rPr>
              <a:t>, and like all JavaScript objects, they have </a:t>
            </a:r>
            <a:r>
              <a:rPr lang="en-US" b="1" dirty="0">
                <a:latin typeface="Segoe UI" panose="020B0502040204020203" pitchFamily="34" charset="0"/>
                <a:cs typeface="Segoe UI" panose="020B0502040204020203" pitchFamily="34" charset="0"/>
              </a:rPr>
              <a:t>methods</a:t>
            </a:r>
            <a:r>
              <a:rPr lang="en-US"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Indirect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CF76DAD-376C-4690-93B2-006E8A1CAF45}"/>
              </a:ext>
            </a:extLst>
          </p:cNvPr>
          <p:cNvSpPr txBox="1"/>
          <p:nvPr/>
        </p:nvSpPr>
        <p:spPr>
          <a:xfrm>
            <a:off x="1507066" y="2305362"/>
            <a:ext cx="6098958"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Two of these methods, invoke the function indirectly:</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call() </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apply()</a:t>
            </a:r>
          </a:p>
        </p:txBody>
      </p:sp>
      <p:sp>
        <p:nvSpPr>
          <p:cNvPr id="11" name="TextBox 10">
            <a:extLst>
              <a:ext uri="{FF2B5EF4-FFF2-40B4-BE49-F238E27FC236}">
                <a16:creationId xmlns:a16="http://schemas.microsoft.com/office/drawing/2014/main" id="{D7663704-AB1B-4F29-B2B1-911DED2270DD}"/>
              </a:ext>
            </a:extLst>
          </p:cNvPr>
          <p:cNvSpPr txBox="1"/>
          <p:nvPr/>
        </p:nvSpPr>
        <p:spPr>
          <a:xfrm>
            <a:off x="1507065" y="4092963"/>
            <a:ext cx="9616651" cy="923330"/>
          </a:xfrm>
          <a:prstGeom prst="rect">
            <a:avLst/>
          </a:prstGeom>
          <a:solidFill>
            <a:schemeClr val="accent1">
              <a:lumMod val="40000"/>
              <a:lumOff val="60000"/>
            </a:schemeClr>
          </a:solidFill>
          <a:ln w="57150">
            <a:solidFill>
              <a:srgbClr val="0070C0"/>
            </a:solidFill>
          </a:ln>
        </p:spPr>
        <p:txBody>
          <a:bodyPr wrap="square">
            <a:spAutoFit/>
          </a:bodyPr>
          <a:lstStyle/>
          <a:p>
            <a:r>
              <a:rPr lang="en-US" dirty="0"/>
              <a:t>Both methods allow you to </a:t>
            </a:r>
            <a:r>
              <a:rPr lang="en-US" b="1" dirty="0"/>
              <a:t>explicitly specify the this value </a:t>
            </a:r>
            <a:r>
              <a:rPr lang="en-US" dirty="0"/>
              <a:t>for the invocation, which means you can invoke any function as a method of any object, even if it is not actually a method of that object.</a:t>
            </a:r>
          </a:p>
        </p:txBody>
      </p:sp>
      <p:sp>
        <p:nvSpPr>
          <p:cNvPr id="14" name="TextBox 13">
            <a:extLst>
              <a:ext uri="{FF2B5EF4-FFF2-40B4-BE49-F238E27FC236}">
                <a16:creationId xmlns:a16="http://schemas.microsoft.com/office/drawing/2014/main" id="{BCC4C566-CF1E-4451-AD90-36A0CD8FB01E}"/>
              </a:ext>
            </a:extLst>
          </p:cNvPr>
          <p:cNvSpPr txBox="1"/>
          <p:nvPr/>
        </p:nvSpPr>
        <p:spPr>
          <a:xfrm>
            <a:off x="1507065" y="5326566"/>
            <a:ext cx="9616651" cy="369332"/>
          </a:xfrm>
          <a:prstGeom prst="rect">
            <a:avLst/>
          </a:prstGeom>
          <a:solidFill>
            <a:schemeClr val="accent3">
              <a:lumMod val="60000"/>
              <a:lumOff val="40000"/>
            </a:schemeClr>
          </a:solidFill>
          <a:ln w="57150">
            <a:solidFill>
              <a:srgbClr val="00B050"/>
            </a:solidFill>
          </a:ln>
        </p:spPr>
        <p:txBody>
          <a:bodyPr wrap="square">
            <a:spAutoFit/>
          </a:bodyPr>
          <a:lstStyle/>
          <a:p>
            <a:r>
              <a:rPr lang="en-US" dirty="0"/>
              <a:t>Both methods also </a:t>
            </a:r>
            <a:r>
              <a:rPr lang="en-US" b="1" dirty="0"/>
              <a:t>allow</a:t>
            </a:r>
            <a:r>
              <a:rPr lang="en-US" dirty="0"/>
              <a:t> you to </a:t>
            </a:r>
            <a:r>
              <a:rPr lang="en-US" b="1" dirty="0"/>
              <a:t>specify</a:t>
            </a:r>
            <a:r>
              <a:rPr lang="en-US" dirty="0"/>
              <a:t> the </a:t>
            </a:r>
            <a:r>
              <a:rPr lang="en-US" b="1" dirty="0"/>
              <a:t>arguments</a:t>
            </a:r>
            <a:r>
              <a:rPr lang="en-US" dirty="0"/>
              <a:t> for the invocation.</a:t>
            </a:r>
          </a:p>
        </p:txBody>
      </p:sp>
    </p:spTree>
    <p:extLst>
      <p:ext uri="{BB962C8B-B14F-4D97-AF65-F5344CB8AC3E}">
        <p14:creationId xmlns:p14="http://schemas.microsoft.com/office/powerpoint/2010/main" val="239292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There are various JavaScript language features that do not look like function invocations but that cause functions to be invoked.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Implicit Flow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CF76DAD-376C-4690-93B2-006E8A1CAF45}"/>
              </a:ext>
            </a:extLst>
          </p:cNvPr>
          <p:cNvSpPr txBox="1"/>
          <p:nvPr/>
        </p:nvSpPr>
        <p:spPr>
          <a:xfrm>
            <a:off x="1507066" y="5927874"/>
            <a:ext cx="9616652"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Be </a:t>
            </a:r>
            <a:r>
              <a:rPr lang="en-US" sz="1600" b="1" dirty="0">
                <a:latin typeface="Segoe UI" panose="020B0502040204020203" pitchFamily="34" charset="0"/>
                <a:cs typeface="Segoe UI" panose="020B0502040204020203" pitchFamily="34" charset="0"/>
              </a:rPr>
              <a:t>extra careful </a:t>
            </a:r>
            <a:r>
              <a:rPr lang="en-US" sz="1600" dirty="0">
                <a:latin typeface="Segoe UI" panose="020B0502040204020203" pitchFamily="34" charset="0"/>
                <a:cs typeface="Segoe UI" panose="020B0502040204020203" pitchFamily="34" charset="0"/>
              </a:rPr>
              <a:t>when writing functions that may be implicitly invoked, because bugs, side effects, and performance issues</a:t>
            </a:r>
          </a:p>
        </p:txBody>
      </p:sp>
      <p:sp>
        <p:nvSpPr>
          <p:cNvPr id="8" name="TextBox 7">
            <a:extLst>
              <a:ext uri="{FF2B5EF4-FFF2-40B4-BE49-F238E27FC236}">
                <a16:creationId xmlns:a16="http://schemas.microsoft.com/office/drawing/2014/main" id="{B4EEA59B-1AC3-4C04-997F-D5F1E76365C2}"/>
              </a:ext>
            </a:extLst>
          </p:cNvPr>
          <p:cNvSpPr txBox="1"/>
          <p:nvPr/>
        </p:nvSpPr>
        <p:spPr>
          <a:xfrm>
            <a:off x="1507066" y="2520805"/>
            <a:ext cx="9945128" cy="2062103"/>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 language features that can cause implicit function invocation include:</a:t>
            </a:r>
          </a:p>
          <a:p>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If an object has getters or setters defined, then querying or setting the value of its properties may invoke those methods.</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When an object is used in a string context, its </a:t>
            </a:r>
            <a:r>
              <a:rPr lang="en-US" sz="1600" dirty="0" err="1">
                <a:latin typeface="Segoe UI" panose="020B0502040204020203" pitchFamily="34" charset="0"/>
                <a:cs typeface="Segoe UI" panose="020B0502040204020203" pitchFamily="34" charset="0"/>
              </a:rPr>
              <a:t>toString</a:t>
            </a:r>
            <a:r>
              <a:rPr lang="en-US" sz="1600" dirty="0">
                <a:latin typeface="Segoe UI" panose="020B0502040204020203" pitchFamily="34" charset="0"/>
                <a:cs typeface="Segoe UI" panose="020B0502040204020203" pitchFamily="34" charset="0"/>
              </a:rPr>
              <a:t>() method is called. </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When you loop over the elements of an </a:t>
            </a:r>
            <a:r>
              <a:rPr lang="en-US" sz="1600" dirty="0" err="1">
                <a:latin typeface="Segoe UI" panose="020B0502040204020203" pitchFamily="34" charset="0"/>
                <a:cs typeface="Segoe UI" panose="020B0502040204020203" pitchFamily="34" charset="0"/>
              </a:rPr>
              <a:t>iterable</a:t>
            </a:r>
            <a:r>
              <a:rPr lang="en-US" sz="1600" dirty="0">
                <a:latin typeface="Segoe UI" panose="020B0502040204020203" pitchFamily="34" charset="0"/>
                <a:cs typeface="Segoe UI" panose="020B0502040204020203" pitchFamily="34" charset="0"/>
              </a:rPr>
              <a:t> object, there are a number of method calls that occur.</a:t>
            </a:r>
          </a:p>
        </p:txBody>
      </p:sp>
    </p:spTree>
    <p:extLst>
      <p:ext uri="{BB962C8B-B14F-4D97-AF65-F5344CB8AC3E}">
        <p14:creationId xmlns:p14="http://schemas.microsoft.com/office/powerpoint/2010/main" val="3271900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077218"/>
          </a:xfrm>
          <a:prstGeom prst="rect">
            <a:avLst/>
          </a:prstGeom>
          <a:noFill/>
        </p:spPr>
        <p:txBody>
          <a:bodyPr wrap="square">
            <a:spAutoFit/>
          </a:bodyPr>
          <a:lstStyle/>
          <a:p>
            <a:r>
              <a:rPr lang="en-US" sz="1600" b="1" dirty="0">
                <a:latin typeface="Segoe UI" panose="020B0502040204020203" pitchFamily="34" charset="0"/>
                <a:cs typeface="Segoe UI" panose="020B0502040204020203" pitchFamily="34" charset="0"/>
              </a:rPr>
              <a:t>Function definitions</a:t>
            </a:r>
            <a:r>
              <a:rPr lang="en-US" sz="1600" dirty="0">
                <a:latin typeface="Segoe UI" panose="020B0502040204020203" pitchFamily="34" charset="0"/>
                <a:cs typeface="Segoe UI" panose="020B0502040204020203" pitchFamily="34" charset="0"/>
              </a:rPr>
              <a:t>: do </a:t>
            </a:r>
            <a:r>
              <a:rPr lang="en-US" sz="1600" i="1" dirty="0">
                <a:latin typeface="Segoe UI" panose="020B0502040204020203" pitchFamily="34" charset="0"/>
                <a:cs typeface="Segoe UI" panose="020B0502040204020203" pitchFamily="34" charset="0"/>
              </a:rPr>
              <a:t>not specify an expected type </a:t>
            </a:r>
            <a:r>
              <a:rPr lang="en-US" sz="1600" dirty="0">
                <a:latin typeface="Segoe UI" panose="020B0502040204020203" pitchFamily="34" charset="0"/>
                <a:cs typeface="Segoe UI" panose="020B0502040204020203" pitchFamily="34" charset="0"/>
              </a:rPr>
              <a:t>for the function parameters.</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invocations: </a:t>
            </a:r>
            <a:r>
              <a:rPr lang="en-US" sz="1600" dirty="0">
                <a:latin typeface="Segoe UI" panose="020B0502040204020203" pitchFamily="34" charset="0"/>
                <a:cs typeface="Segoe UI" panose="020B0502040204020203" pitchFamily="34" charset="0"/>
              </a:rPr>
              <a:t>do not do any type checking on the argument values you pass, in fact </a:t>
            </a:r>
            <a:r>
              <a:rPr lang="en-US" sz="1600" i="1" dirty="0">
                <a:latin typeface="Segoe UI" panose="020B0502040204020203" pitchFamily="34" charset="0"/>
                <a:cs typeface="Segoe UI" panose="020B0502040204020203" pitchFamily="34" charset="0"/>
              </a:rPr>
              <a:t>do not even check the number of arguments</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being passed.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and Parameters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096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When a function is invoked with </a:t>
            </a:r>
            <a:r>
              <a:rPr lang="en-US" sz="1600" b="1" dirty="0">
                <a:latin typeface="Segoe UI" panose="020B0502040204020203" pitchFamily="34" charset="0"/>
                <a:cs typeface="Segoe UI" panose="020B0502040204020203" pitchFamily="34" charset="0"/>
              </a:rPr>
              <a:t>fewer arguments </a:t>
            </a:r>
            <a:r>
              <a:rPr lang="en-US" sz="1600" dirty="0">
                <a:latin typeface="Segoe UI" panose="020B0502040204020203" pitchFamily="34" charset="0"/>
                <a:cs typeface="Segoe UI" panose="020B0502040204020203" pitchFamily="34" charset="0"/>
              </a:rPr>
              <a:t>than declared parameters, the </a:t>
            </a:r>
            <a:r>
              <a:rPr lang="en-US" sz="1600" b="1" dirty="0">
                <a:latin typeface="Segoe UI" panose="020B0502040204020203" pitchFamily="34" charset="0"/>
                <a:cs typeface="Segoe UI" panose="020B0502040204020203" pitchFamily="34" charset="0"/>
              </a:rPr>
              <a:t>additional parameters </a:t>
            </a:r>
            <a:r>
              <a:rPr lang="en-US" sz="1600" dirty="0">
                <a:latin typeface="Segoe UI" panose="020B0502040204020203" pitchFamily="34" charset="0"/>
                <a:cs typeface="Segoe UI" panose="020B0502040204020203" pitchFamily="34" charset="0"/>
              </a:rPr>
              <a:t>are set to their </a:t>
            </a:r>
            <a:r>
              <a:rPr lang="en-US" sz="1600" b="1" dirty="0">
                <a:latin typeface="Segoe UI" panose="020B0502040204020203" pitchFamily="34" charset="0"/>
                <a:cs typeface="Segoe UI" panose="020B0502040204020203" pitchFamily="34" charset="0"/>
              </a:rPr>
              <a:t>default</a:t>
            </a:r>
            <a:r>
              <a:rPr lang="en-US" sz="1600" dirty="0">
                <a:latin typeface="Segoe UI" panose="020B0502040204020203" pitchFamily="34" charset="0"/>
                <a:cs typeface="Segoe UI" panose="020B0502040204020203" pitchFamily="34" charset="0"/>
              </a:rPr>
              <a:t> value, which is normally </a:t>
            </a:r>
            <a:r>
              <a:rPr lang="en-US" sz="1600" b="1" dirty="0">
                <a:latin typeface="Segoe UI" panose="020B0502040204020203" pitchFamily="34" charset="0"/>
                <a:cs typeface="Segoe UI" panose="020B0502040204020203" pitchFamily="34" charset="0"/>
              </a:rPr>
              <a:t>undefined</a:t>
            </a:r>
            <a:r>
              <a:rPr lang="en-US" sz="1600"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Optional Parameters and Default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52CF992D-B1CE-4106-8E77-135EBF9826E4}"/>
              </a:ext>
            </a:extLst>
          </p:cNvPr>
          <p:cNvSpPr txBox="1"/>
          <p:nvPr/>
        </p:nvSpPr>
        <p:spPr>
          <a:xfrm>
            <a:off x="1507066" y="2520805"/>
            <a:ext cx="4982511"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(o, a)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 = a | | []; </a:t>
            </a:r>
          </a:p>
          <a:p>
            <a:r>
              <a:rPr lang="en-US" sz="1600" dirty="0">
                <a:latin typeface="Segoe UI" panose="020B0502040204020203" pitchFamily="34" charset="0"/>
                <a:cs typeface="Segoe UI" panose="020B0502040204020203" pitchFamily="34" charset="0"/>
              </a:rPr>
              <a:t>	for( let property in o) </a:t>
            </a:r>
            <a:r>
              <a:rPr lang="en-US" sz="1600" dirty="0" err="1">
                <a:latin typeface="Segoe UI" panose="020B0502040204020203" pitchFamily="34" charset="0"/>
                <a:cs typeface="Segoe UI" panose="020B0502040204020203" pitchFamily="34" charset="0"/>
              </a:rPr>
              <a:t>a.push</a:t>
            </a:r>
            <a:r>
              <a:rPr lang="en-US" sz="1600" dirty="0">
                <a:latin typeface="Segoe UI" panose="020B0502040204020203" pitchFamily="34" charset="0"/>
                <a:cs typeface="Segoe UI" panose="020B0502040204020203" pitchFamily="34" charset="0"/>
              </a:rPr>
              <a:t>( property);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a; </a:t>
            </a:r>
          </a:p>
          <a:p>
            <a:r>
              <a:rPr lang="en-US" sz="1600"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C7C61EEB-D6C2-4C34-9F50-A3CA8C53E61B}"/>
              </a:ext>
            </a:extLst>
          </p:cNvPr>
          <p:cNvSpPr txBox="1"/>
          <p:nvPr/>
        </p:nvSpPr>
        <p:spPr>
          <a:xfrm>
            <a:off x="1507066" y="4725541"/>
            <a:ext cx="4982511" cy="584775"/>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1}; </a:t>
            </a:r>
          </a:p>
          <a:p>
            <a:r>
              <a:rPr lang="en-US" sz="1600" dirty="0">
                <a:latin typeface="Segoe UI" panose="020B0502040204020203" pitchFamily="34" charset="0"/>
                <a:cs typeface="Segoe UI" panose="020B0502040204020203" pitchFamily="34" charset="0"/>
              </a:rPr>
              <a:t>let result =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a:t>
            </a:r>
          </a:p>
        </p:txBody>
      </p:sp>
      <p:sp>
        <p:nvSpPr>
          <p:cNvPr id="9" name="TextBox 8">
            <a:extLst>
              <a:ext uri="{FF2B5EF4-FFF2-40B4-BE49-F238E27FC236}">
                <a16:creationId xmlns:a16="http://schemas.microsoft.com/office/drawing/2014/main" id="{B070FD43-CB78-47AF-BCCD-2923792DB77E}"/>
              </a:ext>
            </a:extLst>
          </p:cNvPr>
          <p:cNvSpPr txBox="1"/>
          <p:nvPr/>
        </p:nvSpPr>
        <p:spPr>
          <a:xfrm>
            <a:off x="1507066" y="5699170"/>
            <a:ext cx="4982511" cy="83099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1};</a:t>
            </a: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a</a:t>
            </a:r>
            <a:r>
              <a:rPr lang="en-US" sz="1600" dirty="0">
                <a:latin typeface="Segoe UI" panose="020B0502040204020203" pitchFamily="34" charset="0"/>
                <a:cs typeface="Segoe UI" panose="020B0502040204020203" pitchFamily="34" charset="0"/>
              </a:rPr>
              <a:t> = [‘</a:t>
            </a:r>
            <a:r>
              <a:rPr lang="en-US" sz="1600" b="1" dirty="0">
                <a:solidFill>
                  <a:srgbClr val="7030A0"/>
                </a:solidFill>
                <a:latin typeface="Segoe UI" panose="020B0502040204020203" pitchFamily="34" charset="0"/>
                <a:cs typeface="Segoe UI" panose="020B0502040204020203" pitchFamily="34" charset="0"/>
              </a:rPr>
              <a:t>y</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z</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let result =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a:t>
            </a:r>
            <a:r>
              <a:rPr lang="en-US" sz="1600" b="1" dirty="0">
                <a:solidFill>
                  <a:srgbClr val="C00000"/>
                </a:solidFill>
                <a:latin typeface="Segoe UI" panose="020B0502040204020203" pitchFamily="34" charset="0"/>
                <a:cs typeface="Segoe UI" panose="020B0502040204020203" pitchFamily="34" charset="0"/>
              </a:rPr>
              <a:t>o</a:t>
            </a:r>
            <a:r>
              <a:rPr lang="en-US" sz="1600" dirty="0">
                <a:solidFill>
                  <a:schemeClr val="tx1">
                    <a:lumMod val="95000"/>
                    <a:lumOff val="5000"/>
                  </a:schemeClr>
                </a:solidFill>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rPr>
              <a:t> </a:t>
            </a:r>
            <a:r>
              <a:rPr lang="en-US" sz="1600" b="1" dirty="0">
                <a:solidFill>
                  <a:srgbClr val="0070C0"/>
                </a:solidFill>
                <a:latin typeface="Segoe UI" panose="020B0502040204020203" pitchFamily="34" charset="0"/>
                <a:cs typeface="Segoe UI" panose="020B0502040204020203" pitchFamily="34" charset="0"/>
              </a:rPr>
              <a:t>a</a:t>
            </a:r>
            <a:r>
              <a:rPr lang="en-US" sz="1600" dirty="0">
                <a:latin typeface="Segoe UI" panose="020B0502040204020203" pitchFamily="34" charset="0"/>
                <a:cs typeface="Segoe UI" panose="020B0502040204020203" pitchFamily="34" charset="0"/>
              </a:rPr>
              <a:t>); </a:t>
            </a:r>
          </a:p>
        </p:txBody>
      </p:sp>
      <p:sp>
        <p:nvSpPr>
          <p:cNvPr id="8" name="Arrow: Right 7">
            <a:extLst>
              <a:ext uri="{FF2B5EF4-FFF2-40B4-BE49-F238E27FC236}">
                <a16:creationId xmlns:a16="http://schemas.microsoft.com/office/drawing/2014/main" id="{F61242DB-5739-45BE-ACB9-2B5F520DD540}"/>
              </a:ext>
            </a:extLst>
          </p:cNvPr>
          <p:cNvSpPr/>
          <p:nvPr/>
        </p:nvSpPr>
        <p:spPr>
          <a:xfrm>
            <a:off x="6764783" y="4725540"/>
            <a:ext cx="887767" cy="584775"/>
          </a:xfrm>
          <a:prstGeom prst="rightArrow">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856BB632-DBAA-4934-9350-AD5537F01EB4}"/>
              </a:ext>
            </a:extLst>
          </p:cNvPr>
          <p:cNvSpPr/>
          <p:nvPr/>
        </p:nvSpPr>
        <p:spPr>
          <a:xfrm>
            <a:off x="6764783" y="5822280"/>
            <a:ext cx="887767" cy="584775"/>
          </a:xfrm>
          <a:prstGeom prst="rightArrow">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E96C49C0-4B83-45E8-A419-87E7FC756D46}"/>
              </a:ext>
            </a:extLst>
          </p:cNvPr>
          <p:cNvSpPr txBox="1"/>
          <p:nvPr/>
        </p:nvSpPr>
        <p:spPr>
          <a:xfrm>
            <a:off x="7927756" y="4848650"/>
            <a:ext cx="2254931" cy="338554"/>
          </a:xfrm>
          <a:prstGeom prst="rect">
            <a:avLst/>
          </a:prstGeom>
          <a:noFill/>
          <a:ln w="57150">
            <a:solidFill>
              <a:schemeClr val="tx1">
                <a:lumMod val="85000"/>
                <a:lumOff val="15000"/>
              </a:schemeClr>
            </a:solidFill>
          </a:ln>
        </p:spPr>
        <p:txBody>
          <a:bodyPr wrap="square" rtlCol="0" anchor="ctr">
            <a:spAutoFit/>
          </a:bodyPr>
          <a:lstStyle/>
          <a:p>
            <a:r>
              <a:rPr lang="en-US" sz="1600" dirty="0">
                <a:latin typeface="Segoe UI" panose="020B0502040204020203" pitchFamily="34" charset="0"/>
                <a:cs typeface="Segoe UI" panose="020B0502040204020203" pitchFamily="34" charset="0"/>
              </a:rPr>
              <a:t>result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a:t>
            </a:r>
          </a:p>
        </p:txBody>
      </p:sp>
      <p:sp>
        <p:nvSpPr>
          <p:cNvPr id="13" name="TextBox 12">
            <a:extLst>
              <a:ext uri="{FF2B5EF4-FFF2-40B4-BE49-F238E27FC236}">
                <a16:creationId xmlns:a16="http://schemas.microsoft.com/office/drawing/2014/main" id="{8671038C-9760-4DFC-BEBC-230CE5AC3707}"/>
              </a:ext>
            </a:extLst>
          </p:cNvPr>
          <p:cNvSpPr txBox="1"/>
          <p:nvPr/>
        </p:nvSpPr>
        <p:spPr>
          <a:xfrm>
            <a:off x="7927756" y="5945390"/>
            <a:ext cx="2254931" cy="338554"/>
          </a:xfrm>
          <a:prstGeom prst="rect">
            <a:avLst/>
          </a:prstGeom>
          <a:noFill/>
          <a:ln w="57150">
            <a:solidFill>
              <a:schemeClr val="tx1">
                <a:lumMod val="85000"/>
                <a:lumOff val="15000"/>
              </a:schemeClr>
            </a:solidFill>
          </a:ln>
        </p:spPr>
        <p:txBody>
          <a:bodyPr wrap="square" rtlCol="0" anchor="ctr">
            <a:spAutoFit/>
          </a:bodyPr>
          <a:lstStyle/>
          <a:p>
            <a:r>
              <a:rPr lang="en-US" sz="1600" dirty="0">
                <a:latin typeface="Segoe UI" panose="020B0502040204020203" pitchFamily="34" charset="0"/>
                <a:cs typeface="Segoe UI" panose="020B0502040204020203" pitchFamily="34" charset="0"/>
              </a:rPr>
              <a:t>result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y</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z</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65002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In </a:t>
            </a:r>
            <a:r>
              <a:rPr lang="en-US" sz="1600" b="1" dirty="0">
                <a:latin typeface="Segoe UI" panose="020B0502040204020203" pitchFamily="34" charset="0"/>
                <a:cs typeface="Segoe UI" panose="020B0502040204020203" pitchFamily="34" charset="0"/>
              </a:rPr>
              <a:t>ES6</a:t>
            </a:r>
            <a:r>
              <a:rPr lang="en-US" sz="1600" dirty="0">
                <a:latin typeface="Segoe UI" panose="020B0502040204020203" pitchFamily="34" charset="0"/>
                <a:cs typeface="Segoe UI" panose="020B0502040204020203" pitchFamily="34" charset="0"/>
              </a:rPr>
              <a:t> and later, you can define a </a:t>
            </a:r>
            <a:r>
              <a:rPr lang="en-US" sz="1600" b="1" dirty="0">
                <a:latin typeface="Segoe UI" panose="020B0502040204020203" pitchFamily="34" charset="0"/>
                <a:cs typeface="Segoe UI" panose="020B0502040204020203" pitchFamily="34" charset="0"/>
              </a:rPr>
              <a:t>default value </a:t>
            </a:r>
            <a:r>
              <a:rPr lang="en-US" sz="1600" dirty="0">
                <a:latin typeface="Segoe UI" panose="020B0502040204020203" pitchFamily="34" charset="0"/>
                <a:cs typeface="Segoe UI" panose="020B0502040204020203" pitchFamily="34" charset="0"/>
              </a:rPr>
              <a:t>for each of your function parameters directly </a:t>
            </a:r>
            <a:r>
              <a:rPr lang="en-US" sz="1600" b="1" dirty="0">
                <a:latin typeface="Segoe UI" panose="020B0502040204020203" pitchFamily="34" charset="0"/>
                <a:cs typeface="Segoe UI" panose="020B0502040204020203" pitchFamily="34" charset="0"/>
              </a:rPr>
              <a:t>in the parameter list</a:t>
            </a:r>
            <a:r>
              <a:rPr lang="en-US" sz="1600" dirty="0">
                <a:latin typeface="Segoe UI" panose="020B0502040204020203" pitchFamily="34" charset="0"/>
                <a:cs typeface="Segoe UI" panose="020B0502040204020203" pitchFamily="34" charset="0"/>
              </a:rPr>
              <a:t> of your function.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Optional Parameters and Default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C7C61EEB-D6C2-4C34-9F50-A3CA8C53E61B}"/>
              </a:ext>
            </a:extLst>
          </p:cNvPr>
          <p:cNvSpPr txBox="1"/>
          <p:nvPr/>
        </p:nvSpPr>
        <p:spPr>
          <a:xfrm>
            <a:off x="1507065" y="2520805"/>
            <a:ext cx="4982511" cy="1323439"/>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 o, a = []) { </a:t>
            </a:r>
          </a:p>
          <a:p>
            <a:r>
              <a:rPr lang="en-US" sz="1600" dirty="0">
                <a:latin typeface="Segoe UI" panose="020B0502040204020203" pitchFamily="34" charset="0"/>
                <a:cs typeface="Segoe UI" panose="020B0502040204020203" pitchFamily="34" charset="0"/>
              </a:rPr>
              <a:t>	for( let property in o) </a:t>
            </a:r>
            <a:r>
              <a:rPr lang="en-US" sz="1600" dirty="0" err="1">
                <a:latin typeface="Segoe UI" panose="020B0502040204020203" pitchFamily="34" charset="0"/>
                <a:cs typeface="Segoe UI" panose="020B0502040204020203" pitchFamily="34" charset="0"/>
              </a:rPr>
              <a:t>a.push</a:t>
            </a:r>
            <a:r>
              <a:rPr lang="en-US" sz="1600" dirty="0">
                <a:latin typeface="Segoe UI" panose="020B0502040204020203" pitchFamily="34" charset="0"/>
                <a:cs typeface="Segoe UI" panose="020B0502040204020203" pitchFamily="34" charset="0"/>
              </a:rPr>
              <a:t>( property);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a;</a:t>
            </a:r>
          </a:p>
          <a:p>
            <a:r>
              <a:rPr lang="en-US" sz="1600" dirty="0">
                <a:latin typeface="Segoe UI" panose="020B0502040204020203" pitchFamily="34" charset="0"/>
                <a:cs typeface="Segoe UI" panose="020B0502040204020203" pitchFamily="34" charset="0"/>
              </a:rPr>
              <a:t>}</a:t>
            </a:r>
          </a:p>
        </p:txBody>
      </p:sp>
      <p:sp>
        <p:nvSpPr>
          <p:cNvPr id="16" name="TextBox 15">
            <a:extLst>
              <a:ext uri="{FF2B5EF4-FFF2-40B4-BE49-F238E27FC236}">
                <a16:creationId xmlns:a16="http://schemas.microsoft.com/office/drawing/2014/main" id="{306CB4B5-5060-435F-B772-42F935044A5D}"/>
              </a:ext>
            </a:extLst>
          </p:cNvPr>
          <p:cNvSpPr txBox="1"/>
          <p:nvPr/>
        </p:nvSpPr>
        <p:spPr>
          <a:xfrm>
            <a:off x="1507065" y="4154517"/>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One interesting case is that, for functions with multiple parameters, you can use the </a:t>
            </a:r>
            <a:r>
              <a:rPr lang="en-US" sz="1600" b="1" dirty="0">
                <a:latin typeface="Segoe UI" panose="020B0502040204020203" pitchFamily="34" charset="0"/>
                <a:cs typeface="Segoe UI" panose="020B0502040204020203" pitchFamily="34" charset="0"/>
              </a:rPr>
              <a:t>value of a previous </a:t>
            </a:r>
            <a:r>
              <a:rPr lang="en-US" sz="1600" dirty="0">
                <a:latin typeface="Segoe UI" panose="020B0502040204020203" pitchFamily="34" charset="0"/>
                <a:cs typeface="Segoe UI" panose="020B0502040204020203" pitchFamily="34" charset="0"/>
              </a:rPr>
              <a:t>parameter to define the </a:t>
            </a:r>
            <a:r>
              <a:rPr lang="en-US" sz="1600" b="1" dirty="0">
                <a:latin typeface="Segoe UI" panose="020B0502040204020203" pitchFamily="34" charset="0"/>
                <a:cs typeface="Segoe UI" panose="020B0502040204020203" pitchFamily="34" charset="0"/>
              </a:rPr>
              <a:t>default value of the parameters that follow </a:t>
            </a:r>
            <a:r>
              <a:rPr lang="en-US" sz="1600" dirty="0">
                <a:latin typeface="Segoe UI" panose="020B0502040204020203" pitchFamily="34" charset="0"/>
                <a:cs typeface="Segoe UI" panose="020B0502040204020203" pitchFamily="34" charset="0"/>
              </a:rPr>
              <a:t>it.</a:t>
            </a:r>
          </a:p>
        </p:txBody>
      </p:sp>
      <p:sp>
        <p:nvSpPr>
          <p:cNvPr id="18" name="TextBox 17">
            <a:extLst>
              <a:ext uri="{FF2B5EF4-FFF2-40B4-BE49-F238E27FC236}">
                <a16:creationId xmlns:a16="http://schemas.microsoft.com/office/drawing/2014/main" id="{F4D2B49C-9084-4BFD-B9E3-E1FFB0315C04}"/>
              </a:ext>
            </a:extLst>
          </p:cNvPr>
          <p:cNvSpPr txBox="1"/>
          <p:nvPr/>
        </p:nvSpPr>
        <p:spPr>
          <a:xfrm>
            <a:off x="1507065" y="5049565"/>
            <a:ext cx="6340795" cy="830997"/>
          </a:xfrm>
          <a:prstGeom prst="rect">
            <a:avLst/>
          </a:prstGeom>
          <a:no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const rectangle = (</a:t>
            </a:r>
            <a:r>
              <a:rPr lang="en-US" sz="1600" b="1" dirty="0">
                <a:latin typeface="Segoe UI" panose="020B0502040204020203" pitchFamily="34" charset="0"/>
                <a:cs typeface="Segoe UI" panose="020B0502040204020203" pitchFamily="34" charset="0"/>
              </a:rPr>
              <a:t>width</a:t>
            </a:r>
            <a:r>
              <a:rPr lang="en-US" sz="1600" dirty="0">
                <a:latin typeface="Segoe UI" panose="020B0502040204020203" pitchFamily="34" charset="0"/>
                <a:cs typeface="Segoe UI" panose="020B0502040204020203" pitchFamily="34" charset="0"/>
              </a:rPr>
              <a:t>, height = </a:t>
            </a:r>
            <a:r>
              <a:rPr lang="en-US" sz="1600" b="1" dirty="0">
                <a:latin typeface="Segoe UI" panose="020B0502040204020203" pitchFamily="34" charset="0"/>
                <a:cs typeface="Segoe UI" panose="020B0502040204020203" pitchFamily="34" charset="0"/>
              </a:rPr>
              <a:t>width </a:t>
            </a:r>
            <a:r>
              <a:rPr lang="en-US" sz="1600" dirty="0">
                <a:latin typeface="Segoe UI" panose="020B0502040204020203" pitchFamily="34" charset="0"/>
                <a:cs typeface="Segoe UI" panose="020B0502040204020203" pitchFamily="34" charset="0"/>
              </a:rPr>
              <a:t>* 2) = &gt; ({ width, height});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rectangle(1) // = &gt; { width: 1, height: 2 }</a:t>
            </a:r>
          </a:p>
        </p:txBody>
      </p:sp>
    </p:spTree>
    <p:extLst>
      <p:ext uri="{BB962C8B-B14F-4D97-AF65-F5344CB8AC3E}">
        <p14:creationId xmlns:p14="http://schemas.microsoft.com/office/powerpoint/2010/main" val="3051643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From ES6, </a:t>
            </a:r>
            <a:r>
              <a:rPr lang="en-US" sz="1600" b="1" dirty="0">
                <a:latin typeface="Segoe UI" panose="020B0502040204020203" pitchFamily="34" charset="0"/>
                <a:cs typeface="Segoe UI" panose="020B0502040204020203" pitchFamily="34" charset="0"/>
              </a:rPr>
              <a:t>rest parameters </a:t>
            </a:r>
            <a:r>
              <a:rPr lang="en-US" sz="1600" dirty="0">
                <a:latin typeface="Segoe UI" panose="020B0502040204020203" pitchFamily="34" charset="0"/>
                <a:cs typeface="Segoe UI" panose="020B0502040204020203" pitchFamily="34" charset="0"/>
              </a:rPr>
              <a:t>allow us to write functions that can be invoked with arbitrarily </a:t>
            </a:r>
            <a:r>
              <a:rPr lang="en-US" sz="1600" b="1" dirty="0">
                <a:latin typeface="Segoe UI" panose="020B0502040204020203" pitchFamily="34" charset="0"/>
                <a:cs typeface="Segoe UI" panose="020B0502040204020203" pitchFamily="34" charset="0"/>
              </a:rPr>
              <a:t>more arguments </a:t>
            </a:r>
            <a:r>
              <a:rPr lang="en-US" sz="1600" dirty="0">
                <a:latin typeface="Segoe UI" panose="020B0502040204020203" pitchFamily="34" charset="0"/>
                <a:cs typeface="Segoe UI" panose="020B0502040204020203" pitchFamily="34" charset="0"/>
              </a:rPr>
              <a:t>than parameters.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Rest Parameters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12A2FA6-5A5E-4F9F-94DD-A1BF19E33E6A}"/>
              </a:ext>
            </a:extLst>
          </p:cNvPr>
          <p:cNvSpPr txBox="1"/>
          <p:nvPr/>
        </p:nvSpPr>
        <p:spPr>
          <a:xfrm>
            <a:off x="1507066" y="2520805"/>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 rest parameter is preceded by </a:t>
            </a:r>
            <a:r>
              <a:rPr lang="en-US" sz="1600" b="1" dirty="0">
                <a:latin typeface="Segoe UI" panose="020B0502040204020203" pitchFamily="34" charset="0"/>
                <a:cs typeface="Segoe UI" panose="020B0502040204020203" pitchFamily="34" charset="0"/>
              </a:rPr>
              <a:t>three periods </a:t>
            </a:r>
            <a:r>
              <a:rPr lang="en-US" sz="1600" dirty="0">
                <a:latin typeface="Segoe UI" panose="020B0502040204020203" pitchFamily="34" charset="0"/>
                <a:cs typeface="Segoe UI" panose="020B0502040204020203" pitchFamily="34" charset="0"/>
              </a:rPr>
              <a:t>(…) and it must be the last parameter in a function declaration.</a:t>
            </a:r>
          </a:p>
        </p:txBody>
      </p:sp>
      <p:sp>
        <p:nvSpPr>
          <p:cNvPr id="7" name="TextBox 6">
            <a:extLst>
              <a:ext uri="{FF2B5EF4-FFF2-40B4-BE49-F238E27FC236}">
                <a16:creationId xmlns:a16="http://schemas.microsoft.com/office/drawing/2014/main" id="{0848B9FA-232A-452E-8A35-C83926579228}"/>
              </a:ext>
            </a:extLst>
          </p:cNvPr>
          <p:cNvSpPr txBox="1"/>
          <p:nvPr/>
        </p:nvSpPr>
        <p:spPr>
          <a:xfrm>
            <a:off x="6427433" y="3362565"/>
            <a:ext cx="4696285" cy="1323439"/>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The value of a rest parameter will always be an </a:t>
            </a:r>
            <a:r>
              <a:rPr lang="en-US" sz="1600" b="1" dirty="0">
                <a:latin typeface="Segoe UI" panose="020B0502040204020203" pitchFamily="34" charset="0"/>
                <a:cs typeface="Segoe UI" panose="020B0502040204020203" pitchFamily="34" charset="0"/>
              </a:rPr>
              <a:t>array</a:t>
            </a:r>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The array may be </a:t>
            </a:r>
            <a:r>
              <a:rPr lang="en-US" sz="1600" b="1" dirty="0">
                <a:latin typeface="Segoe UI" panose="020B0502040204020203" pitchFamily="34" charset="0"/>
                <a:cs typeface="Segoe UI" panose="020B0502040204020203" pitchFamily="34" charset="0"/>
              </a:rPr>
              <a:t>empty</a:t>
            </a:r>
            <a:r>
              <a:rPr lang="en-US" sz="1600" dirty="0">
                <a:latin typeface="Segoe UI" panose="020B0502040204020203" pitchFamily="34" charset="0"/>
                <a:cs typeface="Segoe UI" panose="020B0502040204020203" pitchFamily="34" charset="0"/>
              </a:rPr>
              <a:t>, but a rest parameter will </a:t>
            </a:r>
            <a:r>
              <a:rPr lang="en-US" sz="1600" b="1" dirty="0">
                <a:latin typeface="Segoe UI" panose="020B0502040204020203" pitchFamily="34" charset="0"/>
                <a:cs typeface="Segoe UI" panose="020B0502040204020203" pitchFamily="34" charset="0"/>
              </a:rPr>
              <a:t>never be undefined</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6937661C-996C-458E-BDF2-39FFE384876B}"/>
              </a:ext>
            </a:extLst>
          </p:cNvPr>
          <p:cNvSpPr txBox="1"/>
          <p:nvPr/>
        </p:nvSpPr>
        <p:spPr>
          <a:xfrm>
            <a:off x="1507066" y="3362565"/>
            <a:ext cx="4032600" cy="3046988"/>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max( first =-Infinity, ... rest) {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let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first;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for( let n of rest) { </a:t>
            </a:r>
          </a:p>
          <a:p>
            <a:r>
              <a:rPr lang="en-US" sz="1600" dirty="0">
                <a:latin typeface="Segoe UI" panose="020B0502040204020203" pitchFamily="34" charset="0"/>
                <a:cs typeface="Segoe UI" panose="020B0502040204020203" pitchFamily="34" charset="0"/>
              </a:rPr>
              <a:t>		if (n &gt;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n;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F9F3D737-977A-44CF-8272-363FF9DA3AB8}"/>
              </a:ext>
            </a:extLst>
          </p:cNvPr>
          <p:cNvSpPr txBox="1"/>
          <p:nvPr/>
        </p:nvSpPr>
        <p:spPr>
          <a:xfrm>
            <a:off x="6427433" y="5332335"/>
            <a:ext cx="4696285" cy="1077218"/>
          </a:xfrm>
          <a:prstGeom prst="rect">
            <a:avLst/>
          </a:prstGeom>
          <a:solidFill>
            <a:srgbClr val="FFE7B7"/>
          </a:solidFill>
          <a:ln w="57150">
            <a:solidFill>
              <a:srgbClr val="FFCC66"/>
            </a:solidFill>
          </a:ln>
        </p:spPr>
        <p:txBody>
          <a:bodyPr wrap="square">
            <a:spAutoFit/>
          </a:bodyPr>
          <a:lstStyle/>
          <a:p>
            <a:r>
              <a:rPr lang="en-US" sz="1600" dirty="0">
                <a:latin typeface="Segoe UI" panose="020B0502040204020203" pitchFamily="34" charset="0"/>
                <a:cs typeface="Segoe UI" panose="020B0502040204020203" pitchFamily="34" charset="0"/>
              </a:rPr>
              <a:t>Functions like this are called:</a:t>
            </a:r>
          </a:p>
          <a:p>
            <a:pPr marL="342900" indent="-342900">
              <a:buFont typeface="+mj-lt"/>
              <a:buAutoNum type="arabicPeriod"/>
            </a:pPr>
            <a:r>
              <a:rPr lang="en-US" sz="1600" dirty="0">
                <a:latin typeface="Segoe UI" panose="020B0502040204020203" pitchFamily="34" charset="0"/>
                <a:cs typeface="Segoe UI" panose="020B0502040204020203" pitchFamily="34" charset="0"/>
              </a:rPr>
              <a:t>variadic functions</a:t>
            </a:r>
          </a:p>
          <a:p>
            <a:pPr marL="342900" indent="-342900">
              <a:buFont typeface="+mj-lt"/>
              <a:buAutoNum type="arabicPeriod"/>
            </a:pPr>
            <a:r>
              <a:rPr lang="en-US" sz="1600" dirty="0">
                <a:latin typeface="Segoe UI" panose="020B0502040204020203" pitchFamily="34" charset="0"/>
                <a:cs typeface="Segoe UI" panose="020B0502040204020203" pitchFamily="34" charset="0"/>
              </a:rPr>
              <a:t>variable arity functions</a:t>
            </a:r>
          </a:p>
          <a:p>
            <a:pPr marL="342900" indent="-342900">
              <a:buFont typeface="+mj-lt"/>
              <a:buAutoNum type="arabicPeriod"/>
            </a:pPr>
            <a:r>
              <a:rPr lang="en-US" sz="1600" b="1" dirty="0" err="1">
                <a:latin typeface="Segoe UI" panose="020B0502040204020203" pitchFamily="34" charset="0"/>
                <a:cs typeface="Segoe UI" panose="020B0502040204020203" pitchFamily="34" charset="0"/>
              </a:rPr>
              <a:t>vararg</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functions</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623647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Before  ES6, </a:t>
            </a:r>
            <a:r>
              <a:rPr lang="en-US" sz="1600" i="1" dirty="0" err="1">
                <a:latin typeface="Segoe UI" panose="020B0502040204020203" pitchFamily="34" charset="0"/>
                <a:cs typeface="Segoe UI" panose="020B0502040204020203" pitchFamily="34" charset="0"/>
              </a:rPr>
              <a:t>varargs</a:t>
            </a:r>
            <a:r>
              <a:rPr lang="en-US" sz="1600" i="1" dirty="0">
                <a:latin typeface="Segoe UI" panose="020B0502040204020203" pitchFamily="34" charset="0"/>
                <a:cs typeface="Segoe UI" panose="020B0502040204020203" pitchFamily="34" charset="0"/>
              </a:rPr>
              <a:t> functions </a:t>
            </a:r>
            <a:r>
              <a:rPr lang="en-US" sz="1600" dirty="0">
                <a:latin typeface="Segoe UI" panose="020B0502040204020203" pitchFamily="34" charset="0"/>
                <a:cs typeface="Segoe UI" panose="020B0502040204020203" pitchFamily="34" charset="0"/>
              </a:rPr>
              <a:t>were written using the </a:t>
            </a:r>
            <a:r>
              <a:rPr lang="en-US" sz="1600" b="1" dirty="0">
                <a:latin typeface="Segoe UI" panose="020B0502040204020203" pitchFamily="34" charset="0"/>
                <a:cs typeface="Segoe UI" panose="020B0502040204020203" pitchFamily="34" charset="0"/>
              </a:rPr>
              <a:t>arguments object</a:t>
            </a:r>
            <a:r>
              <a:rPr lang="en-US" sz="1600" dirty="0">
                <a:latin typeface="Segoe UI" panose="020B0502040204020203" pitchFamily="34" charset="0"/>
                <a:cs typeface="Segoe UI" panose="020B0502040204020203" pitchFamily="34" charset="0"/>
              </a:rPr>
              <a:t>: within the body of any function, the identifier </a:t>
            </a:r>
            <a:r>
              <a:rPr lang="en-US" sz="1600" b="1" i="1" dirty="0">
                <a:latin typeface="Segoe UI" panose="020B0502040204020203" pitchFamily="34" charset="0"/>
                <a:cs typeface="Segoe UI" panose="020B0502040204020203" pitchFamily="34" charset="0"/>
              </a:rPr>
              <a:t>arguments</a:t>
            </a:r>
            <a:r>
              <a:rPr lang="en-US" sz="1600" dirty="0">
                <a:latin typeface="Segoe UI" panose="020B0502040204020203" pitchFamily="34" charset="0"/>
                <a:cs typeface="Segoe UI" panose="020B0502040204020203" pitchFamily="34" charset="0"/>
              </a:rPr>
              <a:t> refers to the arguments object for that invocation.</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Object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12A2FA6-5A5E-4F9F-94DD-A1BF19E33E6A}"/>
              </a:ext>
            </a:extLst>
          </p:cNvPr>
          <p:cNvSpPr txBox="1"/>
          <p:nvPr/>
        </p:nvSpPr>
        <p:spPr>
          <a:xfrm>
            <a:off x="1507066" y="2520805"/>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 rest parameter is preceded by </a:t>
            </a:r>
            <a:r>
              <a:rPr lang="en-US" sz="1600" b="1" dirty="0">
                <a:latin typeface="Segoe UI" panose="020B0502040204020203" pitchFamily="34" charset="0"/>
                <a:cs typeface="Segoe UI" panose="020B0502040204020203" pitchFamily="34" charset="0"/>
              </a:rPr>
              <a:t>three periods </a:t>
            </a:r>
            <a:r>
              <a:rPr lang="en-US" sz="1600" dirty="0">
                <a:latin typeface="Segoe UI" panose="020B0502040204020203" pitchFamily="34" charset="0"/>
                <a:cs typeface="Segoe UI" panose="020B0502040204020203" pitchFamily="34" charset="0"/>
              </a:rPr>
              <a:t>(…) and it must be the last parameter in a function declaration.</a:t>
            </a:r>
          </a:p>
        </p:txBody>
      </p:sp>
      <p:sp>
        <p:nvSpPr>
          <p:cNvPr id="7" name="TextBox 6">
            <a:extLst>
              <a:ext uri="{FF2B5EF4-FFF2-40B4-BE49-F238E27FC236}">
                <a16:creationId xmlns:a16="http://schemas.microsoft.com/office/drawing/2014/main" id="{0848B9FA-232A-452E-8A35-C83926579228}"/>
              </a:ext>
            </a:extLst>
          </p:cNvPr>
          <p:cNvSpPr txBox="1"/>
          <p:nvPr/>
        </p:nvSpPr>
        <p:spPr>
          <a:xfrm>
            <a:off x="1507065" y="5534561"/>
            <a:ext cx="9616652"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The arguments object dates back to the earliest days of JavaScript and carries with it some strange historical baggage that makes it inefficient and hard to optimize.</a:t>
            </a:r>
          </a:p>
        </p:txBody>
      </p:sp>
      <p:sp>
        <p:nvSpPr>
          <p:cNvPr id="9" name="TextBox 8">
            <a:extLst>
              <a:ext uri="{FF2B5EF4-FFF2-40B4-BE49-F238E27FC236}">
                <a16:creationId xmlns:a16="http://schemas.microsoft.com/office/drawing/2014/main" id="{6937661C-996C-458E-BDF2-39FFE384876B}"/>
              </a:ext>
            </a:extLst>
          </p:cNvPr>
          <p:cNvSpPr txBox="1"/>
          <p:nvPr/>
        </p:nvSpPr>
        <p:spPr>
          <a:xfrm>
            <a:off x="1507065" y="3362565"/>
            <a:ext cx="6145485"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max(x) { </a:t>
            </a:r>
          </a:p>
          <a:p>
            <a:r>
              <a:rPr lang="en-US" sz="1600" dirty="0">
                <a:latin typeface="Segoe UI" panose="020B0502040204020203" pitchFamily="34" charset="0"/>
                <a:cs typeface="Segoe UI" panose="020B0502040204020203" pitchFamily="34" charset="0"/>
              </a:rPr>
              <a:t>	let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-Infinity;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for( let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0;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&lt; </a:t>
            </a:r>
            <a:r>
              <a:rPr lang="en-US" sz="1600" dirty="0" err="1">
                <a:latin typeface="Segoe UI" panose="020B0502040204020203" pitchFamily="34" charset="0"/>
                <a:cs typeface="Segoe UI" panose="020B0502040204020203" pitchFamily="34" charset="0"/>
              </a:rPr>
              <a:t>arguments.length</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 { </a:t>
            </a:r>
          </a:p>
          <a:p>
            <a:r>
              <a:rPr lang="en-US" sz="1600" dirty="0">
                <a:latin typeface="Segoe UI" panose="020B0502040204020203" pitchFamily="34" charset="0"/>
                <a:cs typeface="Segoe UI" panose="020B0502040204020203" pitchFamily="34" charset="0"/>
              </a:rPr>
              <a:t>		if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&gt;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07938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Before  ES6, </a:t>
            </a:r>
            <a:r>
              <a:rPr lang="en-US" sz="1600" i="1" dirty="0" err="1">
                <a:latin typeface="Segoe UI" panose="020B0502040204020203" pitchFamily="34" charset="0"/>
                <a:cs typeface="Segoe UI" panose="020B0502040204020203" pitchFamily="34" charset="0"/>
              </a:rPr>
              <a:t>varargs</a:t>
            </a:r>
            <a:r>
              <a:rPr lang="en-US" sz="1600" i="1" dirty="0">
                <a:latin typeface="Segoe UI" panose="020B0502040204020203" pitchFamily="34" charset="0"/>
                <a:cs typeface="Segoe UI" panose="020B0502040204020203" pitchFamily="34" charset="0"/>
              </a:rPr>
              <a:t> functions </a:t>
            </a:r>
            <a:r>
              <a:rPr lang="en-US" sz="1600" dirty="0">
                <a:latin typeface="Segoe UI" panose="020B0502040204020203" pitchFamily="34" charset="0"/>
                <a:cs typeface="Segoe UI" panose="020B0502040204020203" pitchFamily="34" charset="0"/>
              </a:rPr>
              <a:t>were written using the </a:t>
            </a:r>
            <a:r>
              <a:rPr lang="en-US" sz="1600" b="1" dirty="0">
                <a:latin typeface="Segoe UI" panose="020B0502040204020203" pitchFamily="34" charset="0"/>
                <a:cs typeface="Segoe UI" panose="020B0502040204020203" pitchFamily="34" charset="0"/>
              </a:rPr>
              <a:t>arguments object</a:t>
            </a:r>
            <a:r>
              <a:rPr lang="en-US" sz="1600" dirty="0">
                <a:latin typeface="Segoe UI" panose="020B0502040204020203" pitchFamily="34" charset="0"/>
                <a:cs typeface="Segoe UI" panose="020B0502040204020203" pitchFamily="34" charset="0"/>
              </a:rPr>
              <a:t>: within the body of any function, the identifier </a:t>
            </a:r>
            <a:r>
              <a:rPr lang="en-US" sz="1600" b="1" i="1" dirty="0">
                <a:latin typeface="Segoe UI" panose="020B0502040204020203" pitchFamily="34" charset="0"/>
                <a:cs typeface="Segoe UI" panose="020B0502040204020203" pitchFamily="34" charset="0"/>
              </a:rPr>
              <a:t>arguments</a:t>
            </a:r>
            <a:r>
              <a:rPr lang="en-US" sz="1600" dirty="0">
                <a:latin typeface="Segoe UI" panose="020B0502040204020203" pitchFamily="34" charset="0"/>
                <a:cs typeface="Segoe UI" panose="020B0502040204020203" pitchFamily="34" charset="0"/>
              </a:rPr>
              <a:t> refers to the arguments object for that invocation.</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Types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12A2FA6-5A5E-4F9F-94DD-A1BF19E33E6A}"/>
              </a:ext>
            </a:extLst>
          </p:cNvPr>
          <p:cNvSpPr txBox="1"/>
          <p:nvPr/>
        </p:nvSpPr>
        <p:spPr>
          <a:xfrm>
            <a:off x="1507066" y="2520805"/>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 rest parameter is preceded by </a:t>
            </a:r>
            <a:r>
              <a:rPr lang="en-US" sz="1600" b="1" dirty="0">
                <a:latin typeface="Segoe UI" panose="020B0502040204020203" pitchFamily="34" charset="0"/>
                <a:cs typeface="Segoe UI" panose="020B0502040204020203" pitchFamily="34" charset="0"/>
              </a:rPr>
              <a:t>three periods </a:t>
            </a:r>
            <a:r>
              <a:rPr lang="en-US" sz="1600" dirty="0">
                <a:latin typeface="Segoe UI" panose="020B0502040204020203" pitchFamily="34" charset="0"/>
                <a:cs typeface="Segoe UI" panose="020B0502040204020203" pitchFamily="34" charset="0"/>
              </a:rPr>
              <a:t>(…) and it must be the last parameter in a function declaration.</a:t>
            </a:r>
          </a:p>
        </p:txBody>
      </p:sp>
      <p:sp>
        <p:nvSpPr>
          <p:cNvPr id="7" name="TextBox 6">
            <a:extLst>
              <a:ext uri="{FF2B5EF4-FFF2-40B4-BE49-F238E27FC236}">
                <a16:creationId xmlns:a16="http://schemas.microsoft.com/office/drawing/2014/main" id="{0848B9FA-232A-452E-8A35-C83926579228}"/>
              </a:ext>
            </a:extLst>
          </p:cNvPr>
          <p:cNvSpPr txBox="1"/>
          <p:nvPr/>
        </p:nvSpPr>
        <p:spPr>
          <a:xfrm>
            <a:off x="1507065" y="5534561"/>
            <a:ext cx="9616652"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The arguments object dates back to the earliest days of JavaScript and carries with it some strange historical baggage that makes it inefficient and hard to optimize.</a:t>
            </a:r>
          </a:p>
        </p:txBody>
      </p:sp>
      <p:sp>
        <p:nvSpPr>
          <p:cNvPr id="9" name="TextBox 8">
            <a:extLst>
              <a:ext uri="{FF2B5EF4-FFF2-40B4-BE49-F238E27FC236}">
                <a16:creationId xmlns:a16="http://schemas.microsoft.com/office/drawing/2014/main" id="{6937661C-996C-458E-BDF2-39FFE384876B}"/>
              </a:ext>
            </a:extLst>
          </p:cNvPr>
          <p:cNvSpPr txBox="1"/>
          <p:nvPr/>
        </p:nvSpPr>
        <p:spPr>
          <a:xfrm>
            <a:off x="1507065" y="3362565"/>
            <a:ext cx="6145485"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max(x) { </a:t>
            </a:r>
          </a:p>
          <a:p>
            <a:r>
              <a:rPr lang="en-US" sz="1600" dirty="0">
                <a:latin typeface="Segoe UI" panose="020B0502040204020203" pitchFamily="34" charset="0"/>
                <a:cs typeface="Segoe UI" panose="020B0502040204020203" pitchFamily="34" charset="0"/>
              </a:rPr>
              <a:t>	let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-Infinity;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for( let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0;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&lt; </a:t>
            </a:r>
            <a:r>
              <a:rPr lang="en-US" sz="1600" dirty="0" err="1">
                <a:latin typeface="Segoe UI" panose="020B0502040204020203" pitchFamily="34" charset="0"/>
                <a:cs typeface="Segoe UI" panose="020B0502040204020203" pitchFamily="34" charset="0"/>
              </a:rPr>
              <a:t>arguments.length</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 { </a:t>
            </a:r>
          </a:p>
          <a:p>
            <a:r>
              <a:rPr lang="en-US" sz="1600" dirty="0">
                <a:latin typeface="Segoe UI" panose="020B0502040204020203" pitchFamily="34" charset="0"/>
                <a:cs typeface="Segoe UI" panose="020B0502040204020203" pitchFamily="34" charset="0"/>
              </a:rPr>
              <a:t>		if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&gt;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79063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2516073"/>
          </a:xfrm>
          <a:prstGeom prst="rect">
            <a:avLst/>
          </a:prstGeom>
          <a:noFill/>
        </p:spPr>
        <p:txBody>
          <a:bodyPr wrap="square" rtlCol="0">
            <a:spAutoFit/>
          </a:bodyPr>
          <a:lstStyle/>
          <a:p>
            <a:pPr algn="just"/>
            <a:r>
              <a:rPr lang="en-US" sz="1750" dirty="0">
                <a:latin typeface="Segoe UI" panose="020B0502040204020203" pitchFamily="34" charset="0"/>
                <a:cs typeface="Segoe UI" panose="020B0502040204020203" pitchFamily="34" charset="0"/>
              </a:rPr>
              <a:t>The most straightforward way to define a JavaScript function is with the </a:t>
            </a:r>
            <a:r>
              <a:rPr lang="en-US" sz="1750" b="1" dirty="0">
                <a:latin typeface="Segoe UI" panose="020B0502040204020203" pitchFamily="34" charset="0"/>
                <a:cs typeface="Segoe UI" panose="020B0502040204020203" pitchFamily="34" charset="0"/>
              </a:rPr>
              <a:t>function keyword</a:t>
            </a:r>
            <a:r>
              <a:rPr lang="en-US" sz="1750" dirty="0">
                <a:latin typeface="Segoe UI" panose="020B0502040204020203" pitchFamily="34" charset="0"/>
                <a:cs typeface="Segoe UI" panose="020B0502040204020203" pitchFamily="34" charset="0"/>
              </a:rPr>
              <a:t>, which can be used as a:</a:t>
            </a:r>
          </a:p>
          <a:p>
            <a:pPr algn="just"/>
            <a:endParaRPr lang="en-US" sz="175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1750" b="1" dirty="0">
                <a:latin typeface="Segoe UI" panose="020B0502040204020203" pitchFamily="34" charset="0"/>
                <a:cs typeface="Segoe UI" panose="020B0502040204020203" pitchFamily="34" charset="0"/>
              </a:rPr>
              <a:t>declaration</a:t>
            </a:r>
            <a:r>
              <a:rPr lang="en-US" sz="1750" dirty="0">
                <a:latin typeface="Segoe UI" panose="020B0502040204020203" pitchFamily="34" charset="0"/>
                <a:cs typeface="Segoe UI" panose="020B0502040204020203" pitchFamily="34" charset="0"/>
              </a:rPr>
              <a:t> </a:t>
            </a:r>
          </a:p>
          <a:p>
            <a:pPr marL="342900" indent="-342900" algn="just">
              <a:buFont typeface="+mj-lt"/>
              <a:buAutoNum type="arabicPeriod"/>
            </a:pPr>
            <a:r>
              <a:rPr lang="en-US" sz="1750" b="1" dirty="0">
                <a:solidFill>
                  <a:schemeClr val="tx1">
                    <a:lumMod val="85000"/>
                    <a:lumOff val="15000"/>
                  </a:schemeClr>
                </a:solidFill>
                <a:latin typeface="Segoe UI" panose="020B0502040204020203" pitchFamily="34" charset="0"/>
                <a:cs typeface="Segoe UI" panose="020B0502040204020203" pitchFamily="34" charset="0"/>
              </a:rPr>
              <a:t>expression</a:t>
            </a:r>
            <a:endParaRPr lang="en-US" sz="1750" b="1" dirty="0">
              <a:latin typeface="Segoe UI" panose="020B0502040204020203" pitchFamily="34" charset="0"/>
              <a:cs typeface="Segoe UI" panose="020B0502040204020203" pitchFamily="34" charset="0"/>
            </a:endParaRPr>
          </a:p>
          <a:p>
            <a:pPr algn="just"/>
            <a:endParaRPr lang="en-US" sz="1750" dirty="0">
              <a:latin typeface="Segoe UI" panose="020B0502040204020203" pitchFamily="34" charset="0"/>
              <a:cs typeface="Segoe UI" panose="020B0502040204020203" pitchFamily="34" charset="0"/>
            </a:endParaRPr>
          </a:p>
          <a:p>
            <a:pPr algn="just"/>
            <a:r>
              <a:rPr lang="en-US" sz="1750" dirty="0">
                <a:latin typeface="Segoe UI" panose="020B0502040204020203" pitchFamily="34" charset="0"/>
                <a:cs typeface="Segoe UI" panose="020B0502040204020203" pitchFamily="34" charset="0"/>
              </a:rPr>
              <a:t>ES6 defines an important new way to define functions without the function keyword:</a:t>
            </a:r>
          </a:p>
          <a:p>
            <a:pPr algn="just"/>
            <a:endParaRPr lang="en-US" sz="1750" dirty="0">
              <a:latin typeface="Segoe UI" panose="020B0502040204020203" pitchFamily="34" charset="0"/>
              <a:cs typeface="Segoe UI" panose="020B0502040204020203" pitchFamily="34" charset="0"/>
            </a:endParaRPr>
          </a:p>
          <a:p>
            <a:pPr marL="342900" indent="-342900" algn="just">
              <a:buFont typeface="+mj-lt"/>
              <a:buAutoNum type="arabicPeriod" startAt="3"/>
            </a:pPr>
            <a:r>
              <a:rPr lang="en-US" sz="1750" b="1" dirty="0">
                <a:latin typeface="Segoe UI" panose="020B0502040204020203" pitchFamily="34" charset="0"/>
                <a:cs typeface="Segoe UI" panose="020B0502040204020203" pitchFamily="34" charset="0"/>
              </a:rPr>
              <a:t> arrow functions </a:t>
            </a:r>
            <a:r>
              <a:rPr lang="en-US" sz="1600" i="1" dirty="0">
                <a:latin typeface="Segoe UI" panose="020B0502040204020203" pitchFamily="34" charset="0"/>
                <a:cs typeface="Segoe UI" panose="020B0502040204020203" pitchFamily="34" charset="0"/>
              </a:rPr>
              <a:t>(a particularly compact syntax)</a:t>
            </a:r>
          </a:p>
        </p:txBody>
      </p:sp>
    </p:spTree>
    <p:extLst>
      <p:ext uri="{BB962C8B-B14F-4D97-AF65-F5344CB8AC3E}">
        <p14:creationId xmlns:p14="http://schemas.microsoft.com/office/powerpoint/2010/main" val="3040585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Classes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46331"/>
          </a:xfrm>
          <a:prstGeom prst="rect">
            <a:avLst/>
          </a:prstGeom>
          <a:noFill/>
        </p:spPr>
        <p:txBody>
          <a:bodyPr wrap="square" rtlCol="0">
            <a:spAutoFit/>
          </a:bodyPr>
          <a:lstStyle/>
          <a:p>
            <a:r>
              <a:rPr lang="en-US" dirty="0">
                <a:solidFill>
                  <a:schemeClr val="tx1">
                    <a:lumMod val="85000"/>
                    <a:lumOff val="15000"/>
                  </a:schemeClr>
                </a:solidFill>
                <a:latin typeface="Segoe UI" panose="020B0502040204020203" pitchFamily="34" charset="0"/>
                <a:cs typeface="Segoe UI" panose="020B0502040204020203" pitchFamily="34" charset="0"/>
              </a:rPr>
              <a:t>If you have programmed in a strongly-typed object-oriented language, you may be accustomed to thinking about four kinds of class members:</a:t>
            </a:r>
          </a:p>
        </p:txBody>
      </p:sp>
      <p:graphicFrame>
        <p:nvGraphicFramePr>
          <p:cNvPr id="4" name="Table 4">
            <a:extLst>
              <a:ext uri="{FF2B5EF4-FFF2-40B4-BE49-F238E27FC236}">
                <a16:creationId xmlns:a16="http://schemas.microsoft.com/office/drawing/2014/main" id="{666F5F5C-126F-44D4-A379-0FB33D1E1859}"/>
              </a:ext>
            </a:extLst>
          </p:cNvPr>
          <p:cNvGraphicFramePr>
            <a:graphicFrameLocks noGrp="1"/>
          </p:cNvGraphicFramePr>
          <p:nvPr>
            <p:extLst>
              <p:ext uri="{D42A27DB-BD31-4B8C-83A1-F6EECF244321}">
                <p14:modId xmlns:p14="http://schemas.microsoft.com/office/powerpoint/2010/main" val="1308282488"/>
              </p:ext>
            </p:extLst>
          </p:nvPr>
        </p:nvGraphicFramePr>
        <p:xfrm>
          <a:off x="1605105" y="2627979"/>
          <a:ext cx="9518769" cy="2931160"/>
        </p:xfrm>
        <a:graphic>
          <a:graphicData uri="http://schemas.openxmlformats.org/drawingml/2006/table">
            <a:tbl>
              <a:tblPr firstRow="1" bandRow="1">
                <a:tableStyleId>{5C22544A-7EE6-4342-B048-85BDC9FD1C3A}</a:tableStyleId>
              </a:tblPr>
              <a:tblGrid>
                <a:gridCol w="2561994">
                  <a:extLst>
                    <a:ext uri="{9D8B030D-6E8A-4147-A177-3AD203B41FA5}">
                      <a16:colId xmlns:a16="http://schemas.microsoft.com/office/drawing/2014/main" val="2705662205"/>
                    </a:ext>
                  </a:extLst>
                </a:gridCol>
                <a:gridCol w="6956775">
                  <a:extLst>
                    <a:ext uri="{9D8B030D-6E8A-4147-A177-3AD203B41FA5}">
                      <a16:colId xmlns:a16="http://schemas.microsoft.com/office/drawing/2014/main" val="2045003766"/>
                    </a:ext>
                  </a:extLst>
                </a:gridCol>
              </a:tblGrid>
              <a:tr h="370840">
                <a:tc>
                  <a:txBody>
                    <a:bodyPr/>
                    <a:lstStyle/>
                    <a:p>
                      <a:r>
                        <a:rPr lang="en-US" dirty="0">
                          <a:solidFill>
                            <a:schemeClr val="tx1">
                              <a:lumMod val="85000"/>
                              <a:lumOff val="15000"/>
                            </a:schemeClr>
                          </a:solidFill>
                        </a:rPr>
                        <a:t>Definition</a:t>
                      </a:r>
                    </a:p>
                  </a:txBody>
                  <a:tcPr anchor="ctr"/>
                </a:tc>
                <a:tc>
                  <a:txBody>
                    <a:bodyPr/>
                    <a:lstStyle/>
                    <a:p>
                      <a:r>
                        <a:rPr lang="en-US" dirty="0">
                          <a:solidFill>
                            <a:schemeClr val="tx1">
                              <a:lumMod val="85000"/>
                              <a:lumOff val="15000"/>
                            </a:schemeClr>
                          </a:solidFill>
                        </a:rPr>
                        <a:t>Description</a:t>
                      </a:r>
                    </a:p>
                  </a:txBody>
                  <a:tcPr anchor="ctr"/>
                </a:tc>
                <a:extLst>
                  <a:ext uri="{0D108BD9-81ED-4DB2-BD59-A6C34878D82A}">
                    <a16:rowId xmlns:a16="http://schemas.microsoft.com/office/drawing/2014/main" val="2657822919"/>
                  </a:ext>
                </a:extLst>
              </a:tr>
              <a:tr h="370840">
                <a:tc>
                  <a:txBody>
                    <a:bodyPr/>
                    <a:lstStyle/>
                    <a:p>
                      <a:r>
                        <a:rPr lang="en-US" b="1" dirty="0"/>
                        <a:t>Instance Fields</a:t>
                      </a:r>
                    </a:p>
                  </a:txBody>
                  <a:tcPr anchor="ctr"/>
                </a:tc>
                <a:tc>
                  <a:txBody>
                    <a:bodyPr/>
                    <a:lstStyle/>
                    <a:p>
                      <a:r>
                        <a:rPr lang="en-US" dirty="0"/>
                        <a:t>These are the per-instance properties or variables that hold the state of individual objects.</a:t>
                      </a:r>
                    </a:p>
                  </a:txBody>
                  <a:tcPr anchor="ctr"/>
                </a:tc>
                <a:extLst>
                  <a:ext uri="{0D108BD9-81ED-4DB2-BD59-A6C34878D82A}">
                    <a16:rowId xmlns:a16="http://schemas.microsoft.com/office/drawing/2014/main" val="724326093"/>
                  </a:ext>
                </a:extLst>
              </a:tr>
              <a:tr h="370840">
                <a:tc>
                  <a:txBody>
                    <a:bodyPr/>
                    <a:lstStyle/>
                    <a:p>
                      <a:r>
                        <a:rPr lang="en-US" b="1" dirty="0"/>
                        <a:t>Instance Methods</a:t>
                      </a:r>
                    </a:p>
                  </a:txBody>
                  <a:tcPr anchor="ctr"/>
                </a:tc>
                <a:tc>
                  <a:txBody>
                    <a:bodyPr/>
                    <a:lstStyle/>
                    <a:p>
                      <a:r>
                        <a:rPr lang="en-US" dirty="0"/>
                        <a:t>These are methods that are shared by all instances of the class that are invoked through individual instances. </a:t>
                      </a:r>
                    </a:p>
                  </a:txBody>
                  <a:tcPr anchor="ctr"/>
                </a:tc>
                <a:extLst>
                  <a:ext uri="{0D108BD9-81ED-4DB2-BD59-A6C34878D82A}">
                    <a16:rowId xmlns:a16="http://schemas.microsoft.com/office/drawing/2014/main" val="1866573411"/>
                  </a:ext>
                </a:extLst>
              </a:tr>
              <a:tr h="370840">
                <a:tc>
                  <a:txBody>
                    <a:bodyPr/>
                    <a:lstStyle/>
                    <a:p>
                      <a:r>
                        <a:rPr lang="en-US" b="1" dirty="0"/>
                        <a:t>Class Fields</a:t>
                      </a:r>
                    </a:p>
                  </a:txBody>
                  <a:tcPr anchor="ctr"/>
                </a:tc>
                <a:tc>
                  <a:txBody>
                    <a:bodyPr/>
                    <a:lstStyle/>
                    <a:p>
                      <a:r>
                        <a:rPr lang="en-US" dirty="0"/>
                        <a:t>These are properties or variables associated with the class rather than the instances of the class.</a:t>
                      </a:r>
                    </a:p>
                  </a:txBody>
                  <a:tcPr anchor="ctr"/>
                </a:tc>
                <a:extLst>
                  <a:ext uri="{0D108BD9-81ED-4DB2-BD59-A6C34878D82A}">
                    <a16:rowId xmlns:a16="http://schemas.microsoft.com/office/drawing/2014/main" val="319372882"/>
                  </a:ext>
                </a:extLst>
              </a:tr>
              <a:tr h="370840">
                <a:tc>
                  <a:txBody>
                    <a:bodyPr/>
                    <a:lstStyle/>
                    <a:p>
                      <a:r>
                        <a:rPr lang="en-US" b="1" dirty="0"/>
                        <a:t>Class Methods</a:t>
                      </a:r>
                    </a:p>
                  </a:txBody>
                  <a:tcPr anchor="ctr"/>
                </a:tc>
                <a:tc>
                  <a:txBody>
                    <a:bodyPr/>
                    <a:lstStyle/>
                    <a:p>
                      <a:r>
                        <a:rPr lang="en-US" dirty="0"/>
                        <a:t>These are methods that are associated with the class rather than with instances.</a:t>
                      </a:r>
                    </a:p>
                  </a:txBody>
                  <a:tcPr anchor="ctr"/>
                </a:tc>
                <a:extLst>
                  <a:ext uri="{0D108BD9-81ED-4DB2-BD59-A6C34878D82A}">
                    <a16:rowId xmlns:a16="http://schemas.microsoft.com/office/drawing/2014/main" val="4085358298"/>
                  </a:ext>
                </a:extLst>
              </a:tr>
            </a:tbl>
          </a:graphicData>
        </a:graphic>
      </p:graphicFrame>
    </p:spTree>
    <p:extLst>
      <p:ext uri="{BB962C8B-B14F-4D97-AF65-F5344CB8AC3E}">
        <p14:creationId xmlns:p14="http://schemas.microsoft.com/office/powerpoint/2010/main" val="70071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323987"/>
          </a:xfrm>
          <a:prstGeom prst="rect">
            <a:avLst/>
          </a:prstGeom>
          <a:noFill/>
        </p:spPr>
        <p:txBody>
          <a:bodyPr wrap="square" rtlCol="0">
            <a:spAutoFit/>
          </a:bodyPr>
          <a:lstStyle/>
          <a:p>
            <a:r>
              <a:rPr lang="en-US" sz="1750" b="1" dirty="0">
                <a:latin typeface="Segoe UI" panose="020B0502040204020203" pitchFamily="34" charset="0"/>
                <a:cs typeface="Segoe UI" panose="020B0502040204020203" pitchFamily="34" charset="0"/>
              </a:rPr>
              <a:t>Function declarations </a:t>
            </a:r>
            <a:r>
              <a:rPr lang="en-US" sz="1750" dirty="0">
                <a:latin typeface="Segoe UI" panose="020B0502040204020203" pitchFamily="34" charset="0"/>
                <a:cs typeface="Segoe UI" panose="020B0502040204020203" pitchFamily="34" charset="0"/>
              </a:rPr>
              <a:t>consist of the function keyword, followed by these components: </a:t>
            </a:r>
          </a:p>
          <a:p>
            <a:endParaRPr lang="en-US" sz="1750" i="1"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An </a:t>
            </a:r>
            <a:r>
              <a:rPr lang="en-US" sz="1750" b="1" dirty="0">
                <a:latin typeface="Segoe UI" panose="020B0502040204020203" pitchFamily="34" charset="0"/>
                <a:cs typeface="Segoe UI" panose="020B0502040204020203" pitchFamily="34" charset="0"/>
              </a:rPr>
              <a:t>identifier</a:t>
            </a:r>
            <a:r>
              <a:rPr lang="en-US" sz="1750" dirty="0">
                <a:latin typeface="Segoe UI" panose="020B0502040204020203" pitchFamily="34" charset="0"/>
                <a:cs typeface="Segoe UI" panose="020B0502040204020203" pitchFamily="34" charset="0"/>
              </a:rPr>
              <a:t> that names the function.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 name is a required part of function declarations: it is used as the name of a variable, and the newly defined function object is assigned to the variable.</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 pair of parentheses around a comma-separated list of zero or more identifiers.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These identifiers are the </a:t>
            </a:r>
            <a:r>
              <a:rPr lang="en-US" sz="1750" b="1" dirty="0">
                <a:latin typeface="Segoe UI" panose="020B0502040204020203" pitchFamily="34" charset="0"/>
                <a:cs typeface="Segoe UI" panose="020B0502040204020203" pitchFamily="34" charset="0"/>
              </a:rPr>
              <a:t>parameter</a:t>
            </a:r>
            <a:r>
              <a:rPr lang="en-US" sz="1750" dirty="0">
                <a:latin typeface="Segoe UI" panose="020B0502040204020203" pitchFamily="34" charset="0"/>
                <a:cs typeface="Segoe UI" panose="020B0502040204020203" pitchFamily="34" charset="0"/>
              </a:rPr>
              <a:t> names for the function</a:t>
            </a:r>
          </a:p>
          <a:p>
            <a:pPr marL="342900" indent="-342900">
              <a:buFont typeface="+mj-lt"/>
              <a:buAutoNum type="arabicPeriod"/>
            </a:pPr>
            <a:endParaRPr lang="en-US" sz="1750" dirty="0">
              <a:latin typeface="Segoe UI" panose="020B0502040204020203" pitchFamily="34" charset="0"/>
              <a:cs typeface="Segoe UI" panose="020B0502040204020203" pitchFamily="34" charset="0"/>
            </a:endParaRPr>
          </a:p>
          <a:p>
            <a:pPr marL="342900" indent="-342900">
              <a:buFont typeface="+mj-lt"/>
              <a:buAutoNum type="arabicPeriod"/>
            </a:pPr>
            <a:r>
              <a:rPr lang="en-US" sz="1750" dirty="0">
                <a:latin typeface="Segoe UI" panose="020B0502040204020203" pitchFamily="34" charset="0"/>
                <a:cs typeface="Segoe UI" panose="020B0502040204020203" pitchFamily="34" charset="0"/>
              </a:rPr>
              <a:t>A pair of curly braces with zero or more JavaScript statements inside. </a:t>
            </a:r>
            <a:br>
              <a:rPr lang="en-US" sz="1750" dirty="0">
                <a:latin typeface="Segoe UI" panose="020B0502040204020203" pitchFamily="34" charset="0"/>
                <a:cs typeface="Segoe UI" panose="020B0502040204020203" pitchFamily="34" charset="0"/>
              </a:rPr>
            </a:br>
            <a:r>
              <a:rPr lang="en-US" sz="1750" dirty="0">
                <a:latin typeface="Segoe UI" panose="020B0502040204020203" pitchFamily="34" charset="0"/>
                <a:cs typeface="Segoe UI" panose="020B0502040204020203" pitchFamily="34" charset="0"/>
              </a:rPr>
              <a:t>These statements are the </a:t>
            </a:r>
            <a:r>
              <a:rPr lang="en-US" sz="1750" b="1" dirty="0">
                <a:latin typeface="Segoe UI" panose="020B0502040204020203" pitchFamily="34" charset="0"/>
                <a:cs typeface="Segoe UI" panose="020B0502040204020203" pitchFamily="34" charset="0"/>
              </a:rPr>
              <a:t>body</a:t>
            </a:r>
            <a:r>
              <a:rPr lang="en-US" sz="1750" dirty="0">
                <a:latin typeface="Segoe UI" panose="020B0502040204020203" pitchFamily="34" charset="0"/>
                <a:cs typeface="Segoe UI" panose="020B0502040204020203" pitchFamily="34" charset="0"/>
              </a:rPr>
              <a:t> of the function: they are executed whenever the function is </a:t>
            </a:r>
            <a:r>
              <a:rPr lang="en-US" sz="1750" b="1" dirty="0">
                <a:latin typeface="Segoe UI" panose="020B0502040204020203" pitchFamily="34" charset="0"/>
                <a:cs typeface="Segoe UI" panose="020B0502040204020203" pitchFamily="34" charset="0"/>
              </a:rPr>
              <a:t>invoked</a:t>
            </a:r>
            <a:r>
              <a:rPr lang="en-US" sz="1750" dirty="0">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7D400F2E-635B-47D8-9FDE-ECECCE418515}"/>
              </a:ext>
            </a:extLst>
          </p:cNvPr>
          <p:cNvSpPr txBox="1"/>
          <p:nvPr/>
        </p:nvSpPr>
        <p:spPr>
          <a:xfrm>
            <a:off x="1605106" y="5241121"/>
            <a:ext cx="9391548" cy="1323439"/>
          </a:xfrm>
          <a:prstGeom prst="rect">
            <a:avLst/>
          </a:prstGeom>
          <a:solidFill>
            <a:schemeClr val="accent1">
              <a:lumMod val="40000"/>
              <a:lumOff val="60000"/>
            </a:schemeClr>
          </a:solidFill>
          <a:ln w="57150">
            <a:solidFill>
              <a:srgbClr val="0070C0"/>
            </a:solidFill>
          </a:ln>
        </p:spPr>
        <p:txBody>
          <a:bodyPr wrap="square" rtlCol="0">
            <a:spAutoFit/>
          </a:bodyPr>
          <a:lstStyle/>
          <a:p>
            <a:pPr algn="just"/>
            <a:r>
              <a:rPr lang="en-US" sz="1600" dirty="0">
                <a:latin typeface="Segoe UI" panose="020B0502040204020203" pitchFamily="34" charset="0"/>
                <a:cs typeface="Segoe UI" panose="020B0502040204020203" pitchFamily="34" charset="0"/>
              </a:rPr>
              <a:t>Function declaration statements are “hoisted” to the top of the enclosing script, function, or block so that functions defined in this way may be invoked from code that appears before the definition.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Prior to ES6, function declarations were only allowed at the top level within a JavaScript file or within another function.</a:t>
            </a:r>
          </a:p>
        </p:txBody>
      </p:sp>
    </p:spTree>
    <p:extLst>
      <p:ext uri="{BB962C8B-B14F-4D97-AF65-F5344CB8AC3E}">
        <p14:creationId xmlns:p14="http://schemas.microsoft.com/office/powerpoint/2010/main" val="235778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347EA0-F5FD-4C3F-8B86-AD1D1071EF8B}"/>
              </a:ext>
            </a:extLst>
          </p:cNvPr>
          <p:cNvSpPr txBox="1"/>
          <p:nvPr/>
        </p:nvSpPr>
        <p:spPr>
          <a:xfrm>
            <a:off x="1507066" y="2564605"/>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defining their own invocation context.</a:t>
            </a:r>
          </a:p>
        </p:txBody>
      </p:sp>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a:t>
            </a:r>
            <a:r>
              <a:rPr lang="en-US" b="1" dirty="0">
                <a:latin typeface="Segoe UI" panose="020B0502040204020203" pitchFamily="34" charset="0"/>
                <a:cs typeface="Segoe UI" panose="020B0502040204020203" pitchFamily="34" charset="0"/>
              </a:rPr>
              <a:t>have a prototype property, </a:t>
            </a:r>
            <a:r>
              <a:rPr lang="en-US" dirty="0">
                <a:latin typeface="Segoe UI" panose="020B0502040204020203" pitchFamily="34" charset="0"/>
                <a:cs typeface="Segoe UI" panose="020B0502040204020203" pitchFamily="34" charset="0"/>
              </a:rPr>
              <a:t>which means that they can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182709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0E1FDF9-CA02-4D94-8AEE-718ECCE8CB05}"/>
              </a:ext>
            </a:extLst>
          </p:cNvPr>
          <p:cNvSpPr txBox="1"/>
          <p:nvPr/>
        </p:nvSpPr>
        <p:spPr>
          <a:xfrm>
            <a:off x="1507066" y="1634888"/>
            <a:ext cx="4588933" cy="2031325"/>
          </a:xfrm>
          <a:prstGeom prst="rect">
            <a:avLst/>
          </a:prstGeom>
          <a:noFill/>
          <a:ln w="57150">
            <a:solidFill>
              <a:srgbClr val="0070C0"/>
            </a:solidFill>
          </a:ln>
        </p:spPr>
        <p:txBody>
          <a:bodyPr wrap="square">
            <a:spAutoFit/>
          </a:bodyPr>
          <a:lstStyle/>
          <a:p>
            <a:r>
              <a:rPr lang="en-US" b="1" dirty="0">
                <a:latin typeface="Segoe UI" panose="020B0502040204020203" pitchFamily="34" charset="0"/>
                <a:cs typeface="Segoe UI" panose="020B0502040204020203" pitchFamily="34" charset="0"/>
              </a:rPr>
              <a:t>VOID:</a:t>
            </a:r>
          </a:p>
          <a:p>
            <a:endParaRPr lang="en-US" dirty="0">
              <a:latin typeface="Segoe UI" panose="020B0502040204020203" pitchFamily="34" charset="0"/>
              <a:cs typeface="Segoe UI" panose="020B0502040204020203" pitchFamily="34" charset="0"/>
            </a:endParaRPr>
          </a:p>
          <a:p>
            <a:r>
              <a:rPr lang="en-US" b="1" dirty="0">
                <a:solidFill>
                  <a:srgbClr val="00B050"/>
                </a:solidFill>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printProps</a:t>
            </a:r>
            <a:r>
              <a:rPr lang="en-US" dirty="0">
                <a:latin typeface="Segoe UI" panose="020B0502040204020203" pitchFamily="34" charset="0"/>
                <a:cs typeface="Segoe UI" panose="020B0502040204020203" pitchFamily="34" charset="0"/>
              </a:rPr>
              <a:t>(o) {</a:t>
            </a:r>
          </a:p>
          <a:p>
            <a:r>
              <a:rPr lang="en-US" dirty="0">
                <a:latin typeface="Segoe UI" panose="020B0502040204020203" pitchFamily="34" charset="0"/>
                <a:cs typeface="Segoe UI" panose="020B0502040204020203" pitchFamily="34" charset="0"/>
              </a:rPr>
              <a:t>	for( let p in o) { </a:t>
            </a:r>
          </a:p>
          <a:p>
            <a:r>
              <a:rPr lang="en-US" dirty="0">
                <a:latin typeface="Segoe UI" panose="020B0502040204020203" pitchFamily="34" charset="0"/>
                <a:cs typeface="Segoe UI" panose="020B0502040204020203" pitchFamily="34" charset="0"/>
              </a:rPr>
              <a:t>		console.log( ` ${ p}: ${ o[ p]}\ n `); </a:t>
            </a:r>
          </a:p>
          <a:p>
            <a:r>
              <a:rPr lang="en-US" dirty="0">
                <a:latin typeface="Segoe UI" panose="020B0502040204020203" pitchFamily="34" charset="0"/>
                <a:cs typeface="Segoe UI" panose="020B0502040204020203" pitchFamily="34" charset="0"/>
              </a:rPr>
              <a:t>	} </a:t>
            </a:r>
          </a:p>
          <a:p>
            <a:r>
              <a:rPr lang="en-US"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2169D8BC-0164-4903-9A6B-C2B0444EDDCE}"/>
              </a:ext>
            </a:extLst>
          </p:cNvPr>
          <p:cNvSpPr txBox="1"/>
          <p:nvPr/>
        </p:nvSpPr>
        <p:spPr>
          <a:xfrm>
            <a:off x="6407719" y="1634888"/>
            <a:ext cx="4588933" cy="1754326"/>
          </a:xfrm>
          <a:prstGeom prst="rect">
            <a:avLst/>
          </a:prstGeom>
          <a:noFill/>
          <a:ln w="57150">
            <a:solidFill>
              <a:srgbClr val="0070C0"/>
            </a:solidFill>
          </a:ln>
        </p:spPr>
        <p:txBody>
          <a:bodyPr wrap="square">
            <a:spAutoFit/>
          </a:bodyPr>
          <a:lstStyle/>
          <a:p>
            <a:r>
              <a:rPr lang="en-US" b="1" dirty="0">
                <a:latin typeface="Segoe UI" panose="020B0502040204020203" pitchFamily="34" charset="0"/>
                <a:cs typeface="Segoe UI" panose="020B0502040204020203" pitchFamily="34" charset="0"/>
              </a:rPr>
              <a:t>RETURN:</a:t>
            </a:r>
          </a:p>
          <a:p>
            <a:endParaRPr lang="en-US" dirty="0">
              <a:latin typeface="Segoe UI" panose="020B0502040204020203" pitchFamily="34" charset="0"/>
              <a:cs typeface="Segoe UI" panose="020B0502040204020203" pitchFamily="34" charset="0"/>
            </a:endParaRPr>
          </a:p>
          <a:p>
            <a:r>
              <a:rPr lang="en-US" b="1" dirty="0">
                <a:solidFill>
                  <a:srgbClr val="00B050"/>
                </a:solidFill>
                <a:latin typeface="Segoe UI" panose="020B0502040204020203" pitchFamily="34" charset="0"/>
                <a:cs typeface="Segoe UI" panose="020B0502040204020203" pitchFamily="34" charset="0"/>
              </a:rPr>
              <a:t>function</a:t>
            </a:r>
            <a:r>
              <a:rPr lang="en-US" dirty="0">
                <a:latin typeface="Segoe UI" panose="020B0502040204020203" pitchFamily="34" charset="0"/>
                <a:cs typeface="Segoe UI" panose="020B0502040204020203" pitchFamily="34" charset="0"/>
              </a:rPr>
              <a:t> distance( x1, y1, x2, y2) { </a:t>
            </a:r>
          </a:p>
          <a:p>
            <a:r>
              <a:rPr lang="en-US" dirty="0">
                <a:latin typeface="Segoe UI" panose="020B0502040204020203" pitchFamily="34" charset="0"/>
                <a:cs typeface="Segoe UI" panose="020B0502040204020203" pitchFamily="34" charset="0"/>
              </a:rPr>
              <a:t>	let dx = x2 - x1; let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 y2 - y1; </a:t>
            </a:r>
          </a:p>
          <a:p>
            <a:r>
              <a:rPr lang="en-US" dirty="0">
                <a:latin typeface="Segoe UI" panose="020B0502040204020203" pitchFamily="34" charset="0"/>
                <a:cs typeface="Segoe UI" panose="020B0502040204020203" pitchFamily="34" charset="0"/>
              </a:rPr>
              <a:t>	return </a:t>
            </a:r>
            <a:r>
              <a:rPr lang="en-US" dirty="0" err="1">
                <a:latin typeface="Segoe UI" panose="020B0502040204020203" pitchFamily="34" charset="0"/>
                <a:cs typeface="Segoe UI" panose="020B0502040204020203" pitchFamily="34" charset="0"/>
              </a:rPr>
              <a:t>Math.sqrt</a:t>
            </a:r>
            <a:r>
              <a:rPr lang="en-US" dirty="0">
                <a:latin typeface="Segoe UI" panose="020B0502040204020203" pitchFamily="34" charset="0"/>
                <a:cs typeface="Segoe UI" panose="020B0502040204020203" pitchFamily="34" charset="0"/>
              </a:rPr>
              <a:t>( dx* dx +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dy</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78B5E995-EA38-43EA-A481-94F9E49CC9E4}"/>
              </a:ext>
            </a:extLst>
          </p:cNvPr>
          <p:cNvSpPr txBox="1"/>
          <p:nvPr/>
        </p:nvSpPr>
        <p:spPr>
          <a:xfrm>
            <a:off x="1507066" y="5589319"/>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t>EXECUTION-CONTEXT</a:t>
            </a:r>
            <a:r>
              <a:rPr lang="en-US" dirty="0"/>
              <a:t>:</a:t>
            </a:r>
          </a:p>
          <a:p>
            <a:endParaRPr lang="en-US" dirty="0"/>
          </a:p>
          <a:p>
            <a:r>
              <a:rPr lang="en-US" dirty="0"/>
              <a:t>They defining their own invocation context.</a:t>
            </a:r>
          </a:p>
        </p:txBody>
      </p:sp>
      <p:pic>
        <p:nvPicPr>
          <p:cNvPr id="10" name="Picture 9">
            <a:extLst>
              <a:ext uri="{FF2B5EF4-FFF2-40B4-BE49-F238E27FC236}">
                <a16:creationId xmlns:a16="http://schemas.microsoft.com/office/drawing/2014/main" id="{43C8684D-929F-4949-A2E1-C3897F7437E3}"/>
              </a:ext>
            </a:extLst>
          </p:cNvPr>
          <p:cNvPicPr>
            <a:picLocks noChangeAspect="1"/>
          </p:cNvPicPr>
          <p:nvPr/>
        </p:nvPicPr>
        <p:blipFill>
          <a:blip r:embed="rId3"/>
          <a:stretch>
            <a:fillRect/>
          </a:stretch>
        </p:blipFill>
        <p:spPr>
          <a:xfrm>
            <a:off x="10067278" y="5649151"/>
            <a:ext cx="816746" cy="816746"/>
          </a:xfrm>
          <a:prstGeom prst="rect">
            <a:avLst/>
          </a:prstGeom>
        </p:spPr>
      </p:pic>
    </p:spTree>
    <p:extLst>
      <p:ext uri="{BB962C8B-B14F-4D97-AF65-F5344CB8AC3E}">
        <p14:creationId xmlns:p14="http://schemas.microsoft.com/office/powerpoint/2010/main" val="182085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630942"/>
          </a:xfrm>
          <a:prstGeom prst="rect">
            <a:avLst/>
          </a:prstGeom>
          <a:noFill/>
        </p:spPr>
        <p:txBody>
          <a:bodyPr wrap="square" rtlCol="0">
            <a:spAutoFit/>
          </a:bodyPr>
          <a:lstStyle/>
          <a:p>
            <a:r>
              <a:rPr lang="en-US" sz="1750" b="1" dirty="0">
                <a:latin typeface="Segoe UI" panose="020B0502040204020203" pitchFamily="34" charset="0"/>
                <a:cs typeface="Segoe UI" panose="020B0502040204020203" pitchFamily="34" charset="0"/>
              </a:rPr>
              <a:t>Function expressions </a:t>
            </a:r>
            <a:r>
              <a:rPr lang="en-US" sz="1750" dirty="0">
                <a:latin typeface="Segoe UI" panose="020B0502040204020203" pitchFamily="34" charset="0"/>
                <a:cs typeface="Segoe UI" panose="020B0502040204020203" pitchFamily="34" charset="0"/>
              </a:rPr>
              <a:t>look a lot like function declarations, but they appear within the context of a larger expression or statement, and the name </a:t>
            </a:r>
            <a:r>
              <a:rPr lang="en-US" sz="1750" b="1" dirty="0">
                <a:latin typeface="Segoe UI" panose="020B0502040204020203" pitchFamily="34" charset="0"/>
                <a:cs typeface="Segoe UI" panose="020B0502040204020203" pitchFamily="34" charset="0"/>
              </a:rPr>
              <a:t>is optional</a:t>
            </a:r>
            <a:r>
              <a:rPr lang="en-US" sz="175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78AC2BA4-7C68-4A0F-83B4-3B9205C2173C}"/>
              </a:ext>
            </a:extLst>
          </p:cNvPr>
          <p:cNvSpPr txBox="1"/>
          <p:nvPr/>
        </p:nvSpPr>
        <p:spPr>
          <a:xfrm>
            <a:off x="1605106" y="2549216"/>
            <a:ext cx="9489587"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function </a:t>
            </a:r>
            <a:r>
              <a:rPr lang="en-US" sz="1600" b="1" dirty="0">
                <a:latin typeface="Segoe UI" panose="020B0502040204020203" pitchFamily="34" charset="0"/>
                <a:cs typeface="Segoe UI" panose="020B0502040204020203" pitchFamily="34" charset="0"/>
              </a:rPr>
              <a:t>name is optional </a:t>
            </a:r>
            <a:r>
              <a:rPr lang="en-US" sz="1600" dirty="0">
                <a:latin typeface="Segoe UI" panose="020B0502040204020203" pitchFamily="34" charset="0"/>
                <a:cs typeface="Segoe UI" panose="020B0502040204020203" pitchFamily="34" charset="0"/>
              </a:rPr>
              <a:t>for functions defined as expressions. In that case the function is called </a:t>
            </a:r>
            <a:r>
              <a:rPr lang="en-US" sz="1600" b="1" dirty="0">
                <a:latin typeface="Segoe UI" panose="020B0502040204020203" pitchFamily="34" charset="0"/>
                <a:cs typeface="Segoe UI" panose="020B0502040204020203" pitchFamily="34" charset="0"/>
              </a:rPr>
              <a:t>anonymous function</a:t>
            </a:r>
            <a:r>
              <a:rPr lang="en-US" sz="16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E9FF24B8-FFA9-490F-A0F6-63916D37FCC0}"/>
              </a:ext>
            </a:extLst>
          </p:cNvPr>
          <p:cNvSpPr txBox="1"/>
          <p:nvPr/>
        </p:nvSpPr>
        <p:spPr>
          <a:xfrm>
            <a:off x="1605106" y="3435386"/>
            <a:ext cx="9489587" cy="338554"/>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These functions do </a:t>
            </a:r>
            <a:r>
              <a:rPr lang="en-US" sz="1600" b="1" dirty="0">
                <a:latin typeface="Segoe UI" panose="020B0502040204020203" pitchFamily="34" charset="0"/>
                <a:cs typeface="Segoe UI" panose="020B0502040204020203" pitchFamily="34" charset="0"/>
              </a:rPr>
              <a:t>not exist until the expression </a:t>
            </a:r>
            <a:r>
              <a:rPr lang="en-US" sz="1600" dirty="0">
                <a:latin typeface="Segoe UI" panose="020B0502040204020203" pitchFamily="34" charset="0"/>
                <a:cs typeface="Segoe UI" panose="020B0502040204020203" pitchFamily="34" charset="0"/>
              </a:rPr>
              <a:t>that defines them are actually </a:t>
            </a:r>
            <a:r>
              <a:rPr lang="en-US" sz="1600" b="1" dirty="0">
                <a:latin typeface="Segoe UI" panose="020B0502040204020203" pitchFamily="34" charset="0"/>
                <a:cs typeface="Segoe UI" panose="020B0502040204020203" pitchFamily="34" charset="0"/>
              </a:rPr>
              <a:t>evaluated.</a:t>
            </a:r>
          </a:p>
        </p:txBody>
      </p:sp>
    </p:spTree>
    <p:extLst>
      <p:ext uri="{BB962C8B-B14F-4D97-AF65-F5344CB8AC3E}">
        <p14:creationId xmlns:p14="http://schemas.microsoft.com/office/powerpoint/2010/main" val="83284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347EA0-F5FD-4C3F-8B86-AD1D1071EF8B}"/>
              </a:ext>
            </a:extLst>
          </p:cNvPr>
          <p:cNvSpPr txBox="1"/>
          <p:nvPr/>
        </p:nvSpPr>
        <p:spPr>
          <a:xfrm>
            <a:off x="1507066" y="2564605"/>
            <a:ext cx="9489586" cy="923330"/>
          </a:xfrm>
          <a:prstGeom prst="rect">
            <a:avLst/>
          </a:prstGeom>
          <a:solidFill>
            <a:schemeClr val="accent3">
              <a:lumMod val="60000"/>
              <a:lumOff val="40000"/>
            </a:schemeClr>
          </a:solidFill>
          <a:ln w="57150">
            <a:solidFill>
              <a:srgbClr val="00B050"/>
            </a:solidFill>
          </a:ln>
        </p:spPr>
        <p:txBody>
          <a:bodyPr wrap="square">
            <a:spAutoFit/>
          </a:bodyPr>
          <a:lstStyle/>
          <a:p>
            <a:r>
              <a:rPr lang="en-US" b="1" dirty="0">
                <a:latin typeface="Segoe UI" panose="020B0502040204020203" pitchFamily="34" charset="0"/>
                <a:cs typeface="Segoe UI" panose="020B0502040204020203" pitchFamily="34" charset="0"/>
              </a:rPr>
              <a:t>EXECUTION-CONTEXT: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They defining their own invocation context.</a:t>
            </a:r>
          </a:p>
        </p:txBody>
      </p:sp>
      <p:sp>
        <p:nvSpPr>
          <p:cNvPr id="9" name="TextBox 8">
            <a:extLst>
              <a:ext uri="{FF2B5EF4-FFF2-40B4-BE49-F238E27FC236}">
                <a16:creationId xmlns:a16="http://schemas.microsoft.com/office/drawing/2014/main" id="{0E5D8058-EB78-4D5B-B4C3-0B087F783CEE}"/>
              </a:ext>
            </a:extLst>
          </p:cNvPr>
          <p:cNvSpPr txBox="1"/>
          <p:nvPr/>
        </p:nvSpPr>
        <p:spPr>
          <a:xfrm>
            <a:off x="1507066" y="1616879"/>
            <a:ext cx="9489586" cy="646331"/>
          </a:xfrm>
          <a:prstGeom prst="rect">
            <a:avLst/>
          </a:prstGeom>
          <a:solidFill>
            <a:srgbClr val="F6B3AA"/>
          </a:solidFill>
          <a:ln w="57150">
            <a:solidFill>
              <a:srgbClr val="C00000"/>
            </a:solidFill>
          </a:ln>
        </p:spPr>
        <p:txBody>
          <a:bodyPr wrap="square">
            <a:spAutoFit/>
          </a:bodyPr>
          <a:lstStyle/>
          <a:p>
            <a:r>
              <a:rPr lang="en-US" dirty="0">
                <a:latin typeface="Segoe UI" panose="020B0502040204020203" pitchFamily="34" charset="0"/>
                <a:cs typeface="Segoe UI" panose="020B0502040204020203" pitchFamily="34" charset="0"/>
              </a:rPr>
              <a:t>They </a:t>
            </a:r>
            <a:r>
              <a:rPr lang="en-US" b="1" dirty="0">
                <a:latin typeface="Segoe UI" panose="020B0502040204020203" pitchFamily="34" charset="0"/>
                <a:cs typeface="Segoe UI" panose="020B0502040204020203" pitchFamily="34" charset="0"/>
              </a:rPr>
              <a:t>have a prototype property, </a:t>
            </a:r>
            <a:r>
              <a:rPr lang="en-US" dirty="0">
                <a:latin typeface="Segoe UI" panose="020B0502040204020203" pitchFamily="34" charset="0"/>
                <a:cs typeface="Segoe UI" panose="020B0502040204020203" pitchFamily="34" charset="0"/>
              </a:rPr>
              <a:t>which means that they can be used as constructor functions for new classes.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0DF3C225-5C88-461B-8E3B-80625D0C8597}"/>
              </a:ext>
            </a:extLst>
          </p:cNvPr>
          <p:cNvPicPr>
            <a:picLocks noChangeAspect="1"/>
          </p:cNvPicPr>
          <p:nvPr/>
        </p:nvPicPr>
        <p:blipFill>
          <a:blip r:embed="rId3"/>
          <a:stretch>
            <a:fillRect/>
          </a:stretch>
        </p:blipFill>
        <p:spPr>
          <a:xfrm>
            <a:off x="541537" y="2489985"/>
            <a:ext cx="1079515" cy="1079515"/>
          </a:xfrm>
          <a:prstGeom prst="rect">
            <a:avLst/>
          </a:prstGeom>
        </p:spPr>
      </p:pic>
    </p:spTree>
    <p:extLst>
      <p:ext uri="{BB962C8B-B14F-4D97-AF65-F5344CB8AC3E}">
        <p14:creationId xmlns:p14="http://schemas.microsoft.com/office/powerpoint/2010/main" val="304387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99B3F60E-8CE8-492E-B73D-688459762947}"/>
              </a:ext>
            </a:extLst>
          </p:cNvPr>
          <p:cNvSpPr txBox="1"/>
          <p:nvPr/>
        </p:nvSpPr>
        <p:spPr>
          <a:xfrm>
            <a:off x="1605106" y="1616879"/>
            <a:ext cx="4271911" cy="1438855"/>
          </a:xfrm>
          <a:prstGeom prst="rect">
            <a:avLst/>
          </a:prstGeom>
          <a:noFill/>
          <a:ln w="57150">
            <a:solidFill>
              <a:srgbClr val="0070C0"/>
            </a:solidFill>
          </a:ln>
        </p:spPr>
        <p:txBody>
          <a:bodyPr wrap="square">
            <a:spAutoFit/>
          </a:bodyPr>
          <a:lstStyle/>
          <a:p>
            <a:r>
              <a:rPr lang="en-US" sz="1750" b="1" dirty="0">
                <a:latin typeface="Segoe UI" panose="020B0502040204020203" pitchFamily="34" charset="0"/>
                <a:cs typeface="Segoe UI" panose="020B0502040204020203" pitchFamily="34" charset="0"/>
              </a:rPr>
              <a:t>ANONYMOUS:</a:t>
            </a:r>
          </a:p>
          <a:p>
            <a:endParaRPr lang="en-US" sz="1750" b="1" dirty="0">
              <a:latin typeface="Segoe UI" panose="020B0502040204020203" pitchFamily="34" charset="0"/>
              <a:cs typeface="Segoe UI" panose="020B0502040204020203" pitchFamily="34" charset="0"/>
            </a:endParaRPr>
          </a:p>
          <a:p>
            <a:r>
              <a:rPr lang="en-US" sz="1750" dirty="0">
                <a:latin typeface="Segoe UI" panose="020B0502040204020203" pitchFamily="34" charset="0"/>
                <a:cs typeface="Segoe UI" panose="020B0502040204020203" pitchFamily="34" charset="0"/>
              </a:rPr>
              <a:t>const square = </a:t>
            </a:r>
            <a:r>
              <a:rPr lang="en-US" sz="1750" b="1" dirty="0">
                <a:solidFill>
                  <a:srgbClr val="00B050"/>
                </a:solidFill>
                <a:latin typeface="Segoe UI" panose="020B0502040204020203" pitchFamily="34" charset="0"/>
                <a:cs typeface="Segoe UI" panose="020B0502040204020203" pitchFamily="34" charset="0"/>
              </a:rPr>
              <a:t>function</a:t>
            </a:r>
            <a:r>
              <a:rPr lang="en-US" sz="1750" dirty="0">
                <a:latin typeface="Segoe UI" panose="020B0502040204020203" pitchFamily="34" charset="0"/>
                <a:cs typeface="Segoe UI" panose="020B0502040204020203" pitchFamily="34" charset="0"/>
              </a:rPr>
              <a:t>(x) { </a:t>
            </a:r>
          </a:p>
          <a:p>
            <a:r>
              <a:rPr lang="en-US" sz="1750" dirty="0">
                <a:latin typeface="Segoe UI" panose="020B0502040204020203" pitchFamily="34" charset="0"/>
                <a:cs typeface="Segoe UI" panose="020B0502040204020203" pitchFamily="34" charset="0"/>
              </a:rPr>
              <a:t>	return x* x; </a:t>
            </a:r>
          </a:p>
          <a:p>
            <a:r>
              <a:rPr lang="en-US" sz="175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EC2946DF-CA95-4E2D-B890-E4AEDD2E0076}"/>
              </a:ext>
            </a:extLst>
          </p:cNvPr>
          <p:cNvSpPr txBox="1"/>
          <p:nvPr/>
        </p:nvSpPr>
        <p:spPr>
          <a:xfrm>
            <a:off x="1605106" y="3357129"/>
            <a:ext cx="4271911" cy="2031325"/>
          </a:xfrm>
          <a:prstGeom prst="rect">
            <a:avLst/>
          </a:prstGeom>
          <a:noFill/>
          <a:ln w="57150">
            <a:solidFill>
              <a:srgbClr val="0070C0"/>
            </a:solidFill>
          </a:ln>
        </p:spPr>
        <p:txBody>
          <a:bodyPr wrap="square">
            <a:spAutoFit/>
          </a:bodyPr>
          <a:lstStyle/>
          <a:p>
            <a:r>
              <a:rPr lang="en-US" b="1" dirty="0"/>
              <a:t>RECURSION:</a:t>
            </a:r>
          </a:p>
          <a:p>
            <a:endParaRPr lang="en-US" dirty="0"/>
          </a:p>
          <a:p>
            <a:r>
              <a:rPr lang="en-US" dirty="0"/>
              <a:t>const f = </a:t>
            </a:r>
          </a:p>
          <a:p>
            <a:r>
              <a:rPr lang="en-US" b="1" dirty="0">
                <a:solidFill>
                  <a:srgbClr val="00B050"/>
                </a:solidFill>
              </a:rPr>
              <a:t>	function</a:t>
            </a:r>
            <a:r>
              <a:rPr lang="en-US" dirty="0"/>
              <a:t> </a:t>
            </a:r>
            <a:r>
              <a:rPr lang="en-US" b="1" dirty="0">
                <a:solidFill>
                  <a:srgbClr val="FF0000"/>
                </a:solidFill>
              </a:rPr>
              <a:t>fact</a:t>
            </a:r>
            <a:r>
              <a:rPr lang="en-US" dirty="0"/>
              <a:t>( x) { </a:t>
            </a:r>
          </a:p>
          <a:p>
            <a:r>
              <a:rPr lang="en-US" dirty="0"/>
              <a:t>		if (x &lt; = 1) return 1; </a:t>
            </a:r>
          </a:p>
          <a:p>
            <a:r>
              <a:rPr lang="en-US" dirty="0"/>
              <a:t>		else return x* </a:t>
            </a:r>
            <a:r>
              <a:rPr lang="en-US" b="1" dirty="0">
                <a:solidFill>
                  <a:srgbClr val="FF0000"/>
                </a:solidFill>
              </a:rPr>
              <a:t>fact</a:t>
            </a:r>
            <a:r>
              <a:rPr lang="en-US" dirty="0"/>
              <a:t>( x-1); </a:t>
            </a:r>
          </a:p>
          <a:p>
            <a:r>
              <a:rPr lang="en-US" dirty="0"/>
              <a:t>	};</a:t>
            </a:r>
          </a:p>
        </p:txBody>
      </p:sp>
    </p:spTree>
    <p:extLst>
      <p:ext uri="{BB962C8B-B14F-4D97-AF65-F5344CB8AC3E}">
        <p14:creationId xmlns:p14="http://schemas.microsoft.com/office/powerpoint/2010/main" val="1543174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7463</TotalTime>
  <Words>6963</Words>
  <Application>Microsoft Office PowerPoint</Application>
  <PresentationFormat>Widescreen</PresentationFormat>
  <Paragraphs>509</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Segoe UI</vt:lpstr>
      <vt:lpstr>Trebuchet MS</vt:lpstr>
      <vt:lpstr>Wingdings 3</vt:lpstr>
      <vt:lpstr>Facet</vt:lpstr>
      <vt:lpstr>JavaScript</vt:lpstr>
      <vt:lpstr>JS| Functions</vt:lpstr>
      <vt:lpstr>JS| Defining Functions</vt:lpstr>
      <vt:lpstr>JS| Functions Declaration</vt:lpstr>
      <vt:lpstr>JS| Functions Declaration</vt:lpstr>
      <vt:lpstr>JS| Functions Declaration</vt:lpstr>
      <vt:lpstr>JS| Functions Expressions</vt:lpstr>
      <vt:lpstr>JS| Functions Expressions</vt:lpstr>
      <vt:lpstr>JS| Functions Expressions</vt:lpstr>
      <vt:lpstr>JS| Arrow Functions</vt:lpstr>
      <vt:lpstr>JS| Arrow Functions</vt:lpstr>
      <vt:lpstr>JS| Arrow Functions</vt:lpstr>
      <vt:lpstr>JS| Arrow Functions</vt:lpstr>
      <vt:lpstr>JS| Nested Functions</vt:lpstr>
      <vt:lpstr>JS| Invoking Functions</vt:lpstr>
      <vt:lpstr>JS| Function Invocation</vt:lpstr>
      <vt:lpstr>JS| Function Invocation</vt:lpstr>
      <vt:lpstr>JS| Function Invocation</vt:lpstr>
      <vt:lpstr>JS| Method Invocation</vt:lpstr>
      <vt:lpstr>JS| Method Invocation</vt:lpstr>
      <vt:lpstr>JS| Constructor Invocation</vt:lpstr>
      <vt:lpstr>JS| Indirect Invocation</vt:lpstr>
      <vt:lpstr>JS| Implicit Flow Invocation</vt:lpstr>
      <vt:lpstr>JS| Arguments and Parameters</vt:lpstr>
      <vt:lpstr>JS| Optional Parameters and Default</vt:lpstr>
      <vt:lpstr>JS| Optional Parameters and Default</vt:lpstr>
      <vt:lpstr>JS| Rest Parameters</vt:lpstr>
      <vt:lpstr>JS| Arguments Object</vt:lpstr>
      <vt:lpstr>JS| Arguments Types</vt:lpstr>
      <vt:lpstr>JS|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150</cp:revision>
  <dcterms:created xsi:type="dcterms:W3CDTF">2022-01-28T08:52:25Z</dcterms:created>
  <dcterms:modified xsi:type="dcterms:W3CDTF">2022-03-05T17:48:48Z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