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4"/>
  </p:sldMasterIdLst>
  <p:notesMasterIdLst>
    <p:notesMasterId r:id="rId13"/>
  </p:notesMasterIdLst>
  <p:sldIdLst>
    <p:sldId id="323" r:id="rId5"/>
    <p:sldId id="324" r:id="rId6"/>
    <p:sldId id="326" r:id="rId7"/>
    <p:sldId id="325" r:id="rId8"/>
    <p:sldId id="327" r:id="rId9"/>
    <p:sldId id="328" r:id="rId10"/>
    <p:sldId id="332" r:id="rId11"/>
    <p:sldId id="33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59925" autoAdjust="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DF261-2E64-46EA-8978-57B2C7401E71}" type="datetimeFigureOut">
              <a:rPr lang="en-US" smtClean="0"/>
              <a:t>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22A873-933D-4D09-931E-CDFDF5E37688}" type="slidenum">
              <a:rPr lang="en-US" smtClean="0"/>
              <a:t>‹#›</a:t>
            </a:fld>
            <a:endParaRPr lang="en-US"/>
          </a:p>
        </p:txBody>
      </p:sp>
    </p:spTree>
    <p:extLst>
      <p:ext uri="{BB962C8B-B14F-4D97-AF65-F5344CB8AC3E}">
        <p14:creationId xmlns:p14="http://schemas.microsoft.com/office/powerpoint/2010/main" val="250130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520600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24067626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174707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8038905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49435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33314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73583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8194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74959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23466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25079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2484226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89603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927814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225900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
        <p:nvSpPr>
          <p:cNvPr id="5" name="Date Placeholder 4"/>
          <p:cNvSpPr>
            <a:spLocks noGrp="1"/>
          </p:cNvSpPr>
          <p:nvPr>
            <p:ph type="dt" sz="half" idx="10"/>
          </p:nvPr>
        </p:nvSpPr>
        <p:spPr/>
        <p:txBody>
          <a:bodyPr/>
          <a:lstStyle/>
          <a:p>
            <a:fld id="{1160EA64-D806-43AC-9DF2-F8C432F32B4C}" type="datetimeFigureOut">
              <a:rPr lang="en-US" smtClean="0"/>
              <a:pPr/>
              <a:t>2/4/2022</a:t>
            </a:fld>
            <a:endParaRPr lang="en-US" dirty="0"/>
          </a:p>
        </p:txBody>
      </p:sp>
    </p:spTree>
    <p:extLst>
      <p:ext uri="{BB962C8B-B14F-4D97-AF65-F5344CB8AC3E}">
        <p14:creationId xmlns:p14="http://schemas.microsoft.com/office/powerpoint/2010/main" val="3761936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60EA64-D806-43AC-9DF2-F8C432F32B4C}" type="datetimeFigureOut">
              <a:rPr lang="en-US" smtClean="0"/>
              <a:t>2/4/2022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11121548"/>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sz="4000" b="1" dirty="0"/>
              <a:t>CCS</a:t>
            </a:r>
            <a:endParaRPr lang="en-US" sz="1200" b="1" dirty="0">
              <a:effectLst/>
            </a:endParaRPr>
          </a:p>
        </p:txBody>
      </p:sp>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393792" y="1882067"/>
            <a:ext cx="9303799" cy="3986073"/>
          </a:xfrm>
          <a:ln>
            <a:noFill/>
          </a:ln>
        </p:spPr>
        <p:txBody>
          <a:bodyPr>
            <a:normAutofit/>
          </a:bodyPr>
          <a:lstStyle/>
          <a:p>
            <a:pPr algn="l"/>
            <a:r>
              <a:rPr lang="en-US" sz="1600" dirty="0"/>
              <a:t>CSS (Cascading Style Sheets) is the code that styles web content. </a:t>
            </a:r>
            <a:r>
              <a:rPr lang="en-US" sz="1600" i="1" dirty="0"/>
              <a:t>CSS basics</a:t>
            </a:r>
            <a:r>
              <a:rPr lang="en-US" sz="1600" dirty="0"/>
              <a:t> walks through what you need to get started. We'll answer questions like: How do I make text red? How do I make content display at a certain location in the (webpage) layout? How do I decorate my webpage with background images and colors?</a:t>
            </a:r>
          </a:p>
          <a:p>
            <a:pPr algn="l"/>
            <a:endParaRPr lang="en-US" sz="1600" dirty="0"/>
          </a:p>
          <a:p>
            <a:pPr algn="l"/>
            <a:r>
              <a:rPr lang="en-US" sz="1600" dirty="0"/>
              <a:t>Like HTML, CSS is not a programming language. It's not a markup language either. </a:t>
            </a:r>
            <a:r>
              <a:rPr lang="en-US" sz="1600" b="1" dirty="0"/>
              <a:t>CSS is a style sheet language.</a:t>
            </a:r>
            <a:r>
              <a:rPr lang="en-US" sz="1600" dirty="0"/>
              <a:t> CSS is what you use to selectively style HTML elements. For example, this CSS selects paragraph text, setting the color to red:</a:t>
            </a:r>
          </a:p>
        </p:txBody>
      </p:sp>
      <p:pic>
        <p:nvPicPr>
          <p:cNvPr id="5" name="Picture 4">
            <a:extLst>
              <a:ext uri="{FF2B5EF4-FFF2-40B4-BE49-F238E27FC236}">
                <a16:creationId xmlns:a16="http://schemas.microsoft.com/office/drawing/2014/main" id="{03553C36-15BF-47B1-B7B5-6872E188984A}"/>
              </a:ext>
            </a:extLst>
          </p:cNvPr>
          <p:cNvPicPr>
            <a:picLocks noChangeAspect="1"/>
          </p:cNvPicPr>
          <p:nvPr/>
        </p:nvPicPr>
        <p:blipFill>
          <a:blip r:embed="rId2"/>
          <a:stretch>
            <a:fillRect/>
          </a:stretch>
        </p:blipFill>
        <p:spPr>
          <a:xfrm>
            <a:off x="1393792" y="4438418"/>
            <a:ext cx="2124075" cy="1514475"/>
          </a:xfrm>
          <a:prstGeom prst="rect">
            <a:avLst/>
          </a:prstGeom>
        </p:spPr>
      </p:pic>
    </p:spTree>
    <p:extLst>
      <p:ext uri="{BB962C8B-B14F-4D97-AF65-F5344CB8AC3E}">
        <p14:creationId xmlns:p14="http://schemas.microsoft.com/office/powerpoint/2010/main" val="3244381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sz="4000" b="1" dirty="0"/>
              <a:t>ADD CCS to HTML PAGE</a:t>
            </a:r>
            <a:endParaRPr lang="en-US" sz="1200" b="1" dirty="0">
              <a:effectLst/>
            </a:endParaRPr>
          </a:p>
        </p:txBody>
      </p:sp>
      <p:pic>
        <p:nvPicPr>
          <p:cNvPr id="10" name="Picture 9">
            <a:extLst>
              <a:ext uri="{FF2B5EF4-FFF2-40B4-BE49-F238E27FC236}">
                <a16:creationId xmlns:a16="http://schemas.microsoft.com/office/drawing/2014/main" id="{DA2B4E28-23CD-4295-B352-D03F72ECE2B1}"/>
              </a:ext>
            </a:extLst>
          </p:cNvPr>
          <p:cNvPicPr>
            <a:picLocks noChangeAspect="1"/>
          </p:cNvPicPr>
          <p:nvPr/>
        </p:nvPicPr>
        <p:blipFill>
          <a:blip r:embed="rId2"/>
          <a:stretch>
            <a:fillRect/>
          </a:stretch>
        </p:blipFill>
        <p:spPr>
          <a:xfrm>
            <a:off x="1154321" y="1634230"/>
            <a:ext cx="6699867" cy="4362704"/>
          </a:xfrm>
          <a:prstGeom prst="rect">
            <a:avLst/>
          </a:prstGeom>
        </p:spPr>
      </p:pic>
    </p:spTree>
    <p:extLst>
      <p:ext uri="{BB962C8B-B14F-4D97-AF65-F5344CB8AC3E}">
        <p14:creationId xmlns:p14="http://schemas.microsoft.com/office/powerpoint/2010/main" val="1190220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sz="4000" b="1" dirty="0"/>
              <a:t>ANATOMY OF CSS RULESET</a:t>
            </a:r>
            <a:endParaRPr lang="en-US" sz="1200" b="1" dirty="0">
              <a:effectLst/>
            </a:endParaRPr>
          </a:p>
        </p:txBody>
      </p:sp>
      <p:pic>
        <p:nvPicPr>
          <p:cNvPr id="6" name="Picture 5">
            <a:extLst>
              <a:ext uri="{FF2B5EF4-FFF2-40B4-BE49-F238E27FC236}">
                <a16:creationId xmlns:a16="http://schemas.microsoft.com/office/drawing/2014/main" id="{690594A4-3AA5-4C19-87EE-D1C886B8B86C}"/>
              </a:ext>
            </a:extLst>
          </p:cNvPr>
          <p:cNvPicPr>
            <a:picLocks noChangeAspect="1"/>
          </p:cNvPicPr>
          <p:nvPr/>
        </p:nvPicPr>
        <p:blipFill>
          <a:blip r:embed="rId2"/>
          <a:stretch>
            <a:fillRect/>
          </a:stretch>
        </p:blipFill>
        <p:spPr>
          <a:xfrm>
            <a:off x="8493063" y="1140780"/>
            <a:ext cx="3438941" cy="1941990"/>
          </a:xfrm>
          <a:prstGeom prst="rect">
            <a:avLst/>
          </a:prstGeom>
        </p:spPr>
      </p:pic>
      <p:sp>
        <p:nvSpPr>
          <p:cNvPr id="7" name="Rectangle 1">
            <a:extLst>
              <a:ext uri="{FF2B5EF4-FFF2-40B4-BE49-F238E27FC236}">
                <a16:creationId xmlns:a16="http://schemas.microsoft.com/office/drawing/2014/main" id="{55E017BE-0FE1-4671-B726-1479B62CE08C}"/>
              </a:ext>
            </a:extLst>
          </p:cNvPr>
          <p:cNvSpPr>
            <a:spLocks noGrp="1" noChangeArrowheads="1"/>
          </p:cNvSpPr>
          <p:nvPr>
            <p:ph type="subTitle" idx="1"/>
          </p:nvPr>
        </p:nvSpPr>
        <p:spPr bwMode="auto">
          <a:xfrm>
            <a:off x="581292" y="1605263"/>
            <a:ext cx="832301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Selector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is the HTML element name at the start of the ruleset. It defines the element(s) to be styled (in this example, &lt;p&gt; elements). To style a different element, change the selector.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Declaration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is a single rule like color: red;. It specifies which of the element's properties you want to style.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Properties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These are ways in which you can style an HTML element. (In this example, color is a property of the &lt;p&gt; elements.) In CSS, you choose which properties you want to affect in the rule.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Property value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the right of the property—after the colon—there is the property value. This chooses one out of many possible appearances for a given property. (For example, there are many color values in addition to 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3BB90BDD-4419-4929-90AF-FDCFB0E8A051}"/>
              </a:ext>
            </a:extLst>
          </p:cNvPr>
          <p:cNvPicPr>
            <a:picLocks noChangeAspect="1"/>
          </p:cNvPicPr>
          <p:nvPr/>
        </p:nvPicPr>
        <p:blipFill>
          <a:blip r:embed="rId3"/>
          <a:stretch>
            <a:fillRect/>
          </a:stretch>
        </p:blipFill>
        <p:spPr>
          <a:xfrm>
            <a:off x="8521845" y="4645226"/>
            <a:ext cx="3381375" cy="2038350"/>
          </a:xfrm>
          <a:prstGeom prst="rect">
            <a:avLst/>
          </a:prstGeom>
        </p:spPr>
      </p:pic>
    </p:spTree>
    <p:extLst>
      <p:ext uri="{BB962C8B-B14F-4D97-AF65-F5344CB8AC3E}">
        <p14:creationId xmlns:p14="http://schemas.microsoft.com/office/powerpoint/2010/main" val="3552402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sz="4000" b="1" dirty="0"/>
              <a:t>DIFFERENT TYPE OF SELECTORS</a:t>
            </a:r>
            <a:endParaRPr lang="en-US" sz="1200" b="1" dirty="0">
              <a:effectLst/>
            </a:endParaRPr>
          </a:p>
        </p:txBody>
      </p:sp>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393792" y="1324746"/>
            <a:ext cx="9303799" cy="825622"/>
          </a:xfrm>
          <a:ln>
            <a:noFill/>
          </a:ln>
        </p:spPr>
        <p:txBody>
          <a:bodyPr>
            <a:normAutofit/>
          </a:bodyPr>
          <a:lstStyle/>
          <a:p>
            <a:pPr algn="l"/>
            <a:r>
              <a:rPr lang="en-US" sz="1600" dirty="0"/>
              <a:t>There are many different types of selectors. The examples above use </a:t>
            </a:r>
            <a:r>
              <a:rPr lang="en-US" sz="1600" b="1" dirty="0"/>
              <a:t>element selectors</a:t>
            </a:r>
            <a:r>
              <a:rPr lang="en-US" sz="1600" dirty="0"/>
              <a:t>, which select all elements of a given type. But we can make more specific selections as well. Here are some of the more common types of selectors:</a:t>
            </a:r>
          </a:p>
        </p:txBody>
      </p:sp>
      <p:graphicFrame>
        <p:nvGraphicFramePr>
          <p:cNvPr id="6" name="Table 6">
            <a:extLst>
              <a:ext uri="{FF2B5EF4-FFF2-40B4-BE49-F238E27FC236}">
                <a16:creationId xmlns:a16="http://schemas.microsoft.com/office/drawing/2014/main" id="{D4444364-0DF3-4B85-B132-E0C7F74A640B}"/>
              </a:ext>
            </a:extLst>
          </p:cNvPr>
          <p:cNvGraphicFramePr>
            <a:graphicFrameLocks noGrp="1"/>
          </p:cNvGraphicFramePr>
          <p:nvPr>
            <p:extLst>
              <p:ext uri="{D42A27DB-BD31-4B8C-83A1-F6EECF244321}">
                <p14:modId xmlns:p14="http://schemas.microsoft.com/office/powerpoint/2010/main" val="687914685"/>
              </p:ext>
            </p:extLst>
          </p:nvPr>
        </p:nvGraphicFramePr>
        <p:xfrm>
          <a:off x="1898835" y="2150368"/>
          <a:ext cx="8127999" cy="4668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15559616"/>
                    </a:ext>
                  </a:extLst>
                </a:gridCol>
                <a:gridCol w="2709333">
                  <a:extLst>
                    <a:ext uri="{9D8B030D-6E8A-4147-A177-3AD203B41FA5}">
                      <a16:colId xmlns:a16="http://schemas.microsoft.com/office/drawing/2014/main" val="2602487161"/>
                    </a:ext>
                  </a:extLst>
                </a:gridCol>
                <a:gridCol w="2709333">
                  <a:extLst>
                    <a:ext uri="{9D8B030D-6E8A-4147-A177-3AD203B41FA5}">
                      <a16:colId xmlns:a16="http://schemas.microsoft.com/office/drawing/2014/main" val="1420893280"/>
                    </a:ext>
                  </a:extLst>
                </a:gridCol>
              </a:tblGrid>
              <a:tr h="370840">
                <a:tc>
                  <a:txBody>
                    <a:bodyPr/>
                    <a:lstStyle/>
                    <a:p>
                      <a:r>
                        <a:rPr lang="en-US" sz="1400" dirty="0"/>
                        <a:t>Selector name</a:t>
                      </a:r>
                    </a:p>
                  </a:txBody>
                  <a:tcPr anchor="ctr"/>
                </a:tc>
                <a:tc>
                  <a:txBody>
                    <a:bodyPr/>
                    <a:lstStyle/>
                    <a:p>
                      <a:r>
                        <a:rPr lang="en-US" sz="1400"/>
                        <a:t>What does it select</a:t>
                      </a:r>
                    </a:p>
                  </a:txBody>
                  <a:tcPr anchor="ctr"/>
                </a:tc>
                <a:tc>
                  <a:txBody>
                    <a:bodyPr/>
                    <a:lstStyle/>
                    <a:p>
                      <a:r>
                        <a:rPr lang="en-US" sz="1400"/>
                        <a:t>Example</a:t>
                      </a:r>
                    </a:p>
                  </a:txBody>
                  <a:tcPr anchor="ctr"/>
                </a:tc>
                <a:extLst>
                  <a:ext uri="{0D108BD9-81ED-4DB2-BD59-A6C34878D82A}">
                    <a16:rowId xmlns:a16="http://schemas.microsoft.com/office/drawing/2014/main" val="1214927424"/>
                  </a:ext>
                </a:extLst>
              </a:tr>
              <a:tr h="370840">
                <a:tc>
                  <a:txBody>
                    <a:bodyPr/>
                    <a:lstStyle/>
                    <a:p>
                      <a:r>
                        <a:rPr lang="en-US" sz="1400"/>
                        <a:t>Element selector (sometimes called a tag or type selector)</a:t>
                      </a:r>
                    </a:p>
                  </a:txBody>
                  <a:tcPr anchor="ctr"/>
                </a:tc>
                <a:tc>
                  <a:txBody>
                    <a:bodyPr/>
                    <a:lstStyle/>
                    <a:p>
                      <a:r>
                        <a:rPr lang="en-US" sz="1400"/>
                        <a:t>All HTML elements of the specified type.</a:t>
                      </a:r>
                    </a:p>
                  </a:txBody>
                  <a:tcPr anchor="ctr"/>
                </a:tc>
                <a:tc>
                  <a:txBody>
                    <a:bodyPr/>
                    <a:lstStyle/>
                    <a:p>
                      <a:r>
                        <a:rPr lang="en-US" sz="1400"/>
                        <a:t>p</a:t>
                      </a:r>
                      <a:br>
                        <a:rPr lang="en-US" sz="1400"/>
                      </a:br>
                      <a:r>
                        <a:rPr lang="en-US" sz="1400"/>
                        <a:t>selects &lt;p&gt;</a:t>
                      </a:r>
                    </a:p>
                  </a:txBody>
                  <a:tcPr anchor="ctr"/>
                </a:tc>
                <a:extLst>
                  <a:ext uri="{0D108BD9-81ED-4DB2-BD59-A6C34878D82A}">
                    <a16:rowId xmlns:a16="http://schemas.microsoft.com/office/drawing/2014/main" val="963910694"/>
                  </a:ext>
                </a:extLst>
              </a:tr>
              <a:tr h="370840">
                <a:tc>
                  <a:txBody>
                    <a:bodyPr/>
                    <a:lstStyle/>
                    <a:p>
                      <a:r>
                        <a:rPr lang="en-US" sz="1400"/>
                        <a:t>ID selector</a:t>
                      </a:r>
                    </a:p>
                  </a:txBody>
                  <a:tcPr anchor="ctr"/>
                </a:tc>
                <a:tc>
                  <a:txBody>
                    <a:bodyPr/>
                    <a:lstStyle/>
                    <a:p>
                      <a:r>
                        <a:rPr lang="en-US" sz="1400" dirty="0"/>
                        <a:t>The element on the page with the specified ID. On a given HTML page, each id value should be unique. </a:t>
                      </a:r>
                    </a:p>
                  </a:txBody>
                  <a:tcPr anchor="ctr"/>
                </a:tc>
                <a:tc>
                  <a:txBody>
                    <a:bodyPr/>
                    <a:lstStyle/>
                    <a:p>
                      <a:r>
                        <a:rPr lang="en-US" sz="1400"/>
                        <a:t>#my-id</a:t>
                      </a:r>
                      <a:br>
                        <a:rPr lang="en-US" sz="1400"/>
                      </a:br>
                      <a:r>
                        <a:rPr lang="en-US" sz="1400"/>
                        <a:t>selects &lt;p id="my-id"&gt; or &lt;a id="my-id"&gt; </a:t>
                      </a:r>
                    </a:p>
                  </a:txBody>
                  <a:tcPr anchor="ctr"/>
                </a:tc>
                <a:extLst>
                  <a:ext uri="{0D108BD9-81ED-4DB2-BD59-A6C34878D82A}">
                    <a16:rowId xmlns:a16="http://schemas.microsoft.com/office/drawing/2014/main" val="1597790932"/>
                  </a:ext>
                </a:extLst>
              </a:tr>
              <a:tr h="370840">
                <a:tc>
                  <a:txBody>
                    <a:bodyPr/>
                    <a:lstStyle/>
                    <a:p>
                      <a:r>
                        <a:rPr lang="en-US" sz="1400"/>
                        <a:t>Class selector</a:t>
                      </a:r>
                    </a:p>
                  </a:txBody>
                  <a:tcPr anchor="ctr"/>
                </a:tc>
                <a:tc>
                  <a:txBody>
                    <a:bodyPr/>
                    <a:lstStyle/>
                    <a:p>
                      <a:r>
                        <a:rPr lang="en-US" sz="1400"/>
                        <a:t>The element(s) on the page with the specified class. Multiple instances of the same class can appear on a page. </a:t>
                      </a:r>
                    </a:p>
                  </a:txBody>
                  <a:tcPr anchor="ctr"/>
                </a:tc>
                <a:tc>
                  <a:txBody>
                    <a:bodyPr/>
                    <a:lstStyle/>
                    <a:p>
                      <a:r>
                        <a:rPr lang="en-US" sz="1400"/>
                        <a:t>.my-class</a:t>
                      </a:r>
                      <a:br>
                        <a:rPr lang="en-US" sz="1400"/>
                      </a:br>
                      <a:r>
                        <a:rPr lang="en-US" sz="1400"/>
                        <a:t>selects &lt;p class="my-class"&gt; and &lt;a class="my-class"&gt; </a:t>
                      </a:r>
                    </a:p>
                  </a:txBody>
                  <a:tcPr anchor="ctr"/>
                </a:tc>
                <a:extLst>
                  <a:ext uri="{0D108BD9-81ED-4DB2-BD59-A6C34878D82A}">
                    <a16:rowId xmlns:a16="http://schemas.microsoft.com/office/drawing/2014/main" val="2036663298"/>
                  </a:ext>
                </a:extLst>
              </a:tr>
              <a:tr h="370840">
                <a:tc>
                  <a:txBody>
                    <a:bodyPr/>
                    <a:lstStyle/>
                    <a:p>
                      <a:r>
                        <a:rPr lang="en-US" sz="1400"/>
                        <a:t>Attribute selector</a:t>
                      </a:r>
                    </a:p>
                  </a:txBody>
                  <a:tcPr anchor="ctr"/>
                </a:tc>
                <a:tc>
                  <a:txBody>
                    <a:bodyPr/>
                    <a:lstStyle/>
                    <a:p>
                      <a:r>
                        <a:rPr lang="en-US" sz="1400"/>
                        <a:t>The element(s) on the page with the specified attribute.</a:t>
                      </a:r>
                    </a:p>
                  </a:txBody>
                  <a:tcPr anchor="ctr"/>
                </a:tc>
                <a:tc>
                  <a:txBody>
                    <a:bodyPr/>
                    <a:lstStyle/>
                    <a:p>
                      <a:r>
                        <a:rPr lang="en-US" sz="1400"/>
                        <a:t>img[src]</a:t>
                      </a:r>
                      <a:br>
                        <a:rPr lang="en-US" sz="1400"/>
                      </a:br>
                      <a:r>
                        <a:rPr lang="en-US" sz="1400"/>
                        <a:t>selects &lt;img src="myimage.png"&gt; but not &lt;img&gt; </a:t>
                      </a:r>
                    </a:p>
                  </a:txBody>
                  <a:tcPr anchor="ctr"/>
                </a:tc>
                <a:extLst>
                  <a:ext uri="{0D108BD9-81ED-4DB2-BD59-A6C34878D82A}">
                    <a16:rowId xmlns:a16="http://schemas.microsoft.com/office/drawing/2014/main" val="3236493059"/>
                  </a:ext>
                </a:extLst>
              </a:tr>
              <a:tr h="370840">
                <a:tc>
                  <a:txBody>
                    <a:bodyPr/>
                    <a:lstStyle/>
                    <a:p>
                      <a:r>
                        <a:rPr lang="en-US" sz="1400"/>
                        <a:t>Pseudo-class selector</a:t>
                      </a:r>
                    </a:p>
                  </a:txBody>
                  <a:tcPr anchor="ctr"/>
                </a:tc>
                <a:tc>
                  <a:txBody>
                    <a:bodyPr/>
                    <a:lstStyle/>
                    <a:p>
                      <a:r>
                        <a:rPr lang="en-US" sz="1400" dirty="0"/>
                        <a:t>The specified element(s), but only when in the specified state. (For example, when a cursor hovers over a link.) </a:t>
                      </a:r>
                    </a:p>
                  </a:txBody>
                  <a:tcPr anchor="ctr"/>
                </a:tc>
                <a:tc>
                  <a:txBody>
                    <a:bodyPr/>
                    <a:lstStyle/>
                    <a:p>
                      <a:r>
                        <a:rPr lang="en-US" sz="1400" dirty="0"/>
                        <a:t>a:hover</a:t>
                      </a:r>
                      <a:br>
                        <a:rPr lang="en-US" sz="1400" dirty="0"/>
                      </a:br>
                      <a:r>
                        <a:rPr lang="en-US" sz="1400" dirty="0"/>
                        <a:t>selects &lt;a&gt;, but only when the mouse pointer is hovering over the link. </a:t>
                      </a:r>
                    </a:p>
                  </a:txBody>
                  <a:tcPr anchor="ctr"/>
                </a:tc>
                <a:extLst>
                  <a:ext uri="{0D108BD9-81ED-4DB2-BD59-A6C34878D82A}">
                    <a16:rowId xmlns:a16="http://schemas.microsoft.com/office/drawing/2014/main" val="4272169866"/>
                  </a:ext>
                </a:extLst>
              </a:tr>
            </a:tbl>
          </a:graphicData>
        </a:graphic>
      </p:graphicFrame>
    </p:spTree>
    <p:extLst>
      <p:ext uri="{BB962C8B-B14F-4D97-AF65-F5344CB8AC3E}">
        <p14:creationId xmlns:p14="http://schemas.microsoft.com/office/powerpoint/2010/main" val="2922242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sz="4000" b="1" dirty="0">
                <a:effectLst/>
              </a:rPr>
              <a:t>MULTIPLE SELECTOR</a:t>
            </a:r>
            <a:endParaRPr lang="en-US" sz="1200" b="1" dirty="0">
              <a:effectLst/>
            </a:endParaRPr>
          </a:p>
        </p:txBody>
      </p:sp>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393792" y="1882067"/>
            <a:ext cx="9303799" cy="3986073"/>
          </a:xfrm>
          <a:ln>
            <a:noFill/>
          </a:ln>
        </p:spPr>
        <p:txBody>
          <a:bodyPr>
            <a:normAutofit/>
          </a:bodyPr>
          <a:lstStyle/>
          <a:p>
            <a:pPr algn="l"/>
            <a:r>
              <a:rPr lang="en-US" sz="1600" dirty="0"/>
              <a:t>You can also select multiple elements and apply a single ruleset to all of them. Separate multiple selectors by commas. For example:</a:t>
            </a:r>
          </a:p>
        </p:txBody>
      </p:sp>
      <p:pic>
        <p:nvPicPr>
          <p:cNvPr id="8" name="Picture 7">
            <a:extLst>
              <a:ext uri="{FF2B5EF4-FFF2-40B4-BE49-F238E27FC236}">
                <a16:creationId xmlns:a16="http://schemas.microsoft.com/office/drawing/2014/main" id="{AC0EAC30-73C5-4D7D-9787-43A29D87B783}"/>
              </a:ext>
            </a:extLst>
          </p:cNvPr>
          <p:cNvPicPr>
            <a:picLocks noChangeAspect="1"/>
          </p:cNvPicPr>
          <p:nvPr/>
        </p:nvPicPr>
        <p:blipFill>
          <a:blip r:embed="rId2"/>
          <a:stretch>
            <a:fillRect/>
          </a:stretch>
        </p:blipFill>
        <p:spPr>
          <a:xfrm>
            <a:off x="1507067" y="3122628"/>
            <a:ext cx="2066925" cy="1504950"/>
          </a:xfrm>
          <a:prstGeom prst="rect">
            <a:avLst/>
          </a:prstGeom>
        </p:spPr>
      </p:pic>
    </p:spTree>
    <p:extLst>
      <p:ext uri="{BB962C8B-B14F-4D97-AF65-F5344CB8AC3E}">
        <p14:creationId xmlns:p14="http://schemas.microsoft.com/office/powerpoint/2010/main" val="1506876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sz="4000" b="1" dirty="0">
                <a:effectLst/>
              </a:rPr>
              <a:t>DISPLAY</a:t>
            </a:r>
            <a:endParaRPr lang="en-US" sz="1200" b="1" dirty="0">
              <a:effectLst/>
            </a:endParaRPr>
          </a:p>
        </p:txBody>
      </p:sp>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393793" y="1882067"/>
            <a:ext cx="7880210" cy="3986073"/>
          </a:xfrm>
          <a:ln>
            <a:noFill/>
          </a:ln>
        </p:spPr>
        <p:txBody>
          <a:bodyPr>
            <a:normAutofit/>
          </a:bodyPr>
          <a:lstStyle/>
          <a:p>
            <a:pPr algn="l"/>
            <a:r>
              <a:rPr lang="en-US" sz="1600" dirty="0"/>
              <a:t>Formally, the display property sets an element's inner and outer display types. The outer type sets an element's participation in flow layout; the inner type sets the layout of children. Some values of display are fully defined in their own individual specifications; for example the detail of what happens when display: flex is declared is defined in the CSS Flexible Box Model specification. See the table at the end of this document for all of the individual specifications.</a:t>
            </a:r>
          </a:p>
          <a:p>
            <a:pPr algn="l"/>
            <a:endParaRPr lang="en-US" sz="1600" dirty="0"/>
          </a:p>
          <a:p>
            <a:pPr algn="l"/>
            <a:endParaRPr lang="en-US" sz="1600" dirty="0"/>
          </a:p>
          <a:p>
            <a:pPr algn="l"/>
            <a:r>
              <a:rPr lang="en-US" sz="1600" dirty="0" err="1"/>
              <a:t>Div</a:t>
            </a:r>
            <a:r>
              <a:rPr lang="en-US" sz="1600" dirty="0"/>
              <a:t> block</a:t>
            </a:r>
          </a:p>
          <a:p>
            <a:pPr algn="l"/>
            <a:r>
              <a:rPr lang="en-US" sz="1600" dirty="0"/>
              <a:t>Span inline</a:t>
            </a:r>
          </a:p>
        </p:txBody>
      </p:sp>
    </p:spTree>
    <p:extLst>
      <p:ext uri="{BB962C8B-B14F-4D97-AF65-F5344CB8AC3E}">
        <p14:creationId xmlns:p14="http://schemas.microsoft.com/office/powerpoint/2010/main" val="3479481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sz="4000" b="1" dirty="0">
                <a:effectLst/>
              </a:rPr>
              <a:t>BOXES</a:t>
            </a:r>
            <a:endParaRPr lang="en-US" sz="1200" b="1" dirty="0">
              <a:effectLst/>
            </a:endParaRPr>
          </a:p>
        </p:txBody>
      </p:sp>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393793" y="1546699"/>
            <a:ext cx="7880210" cy="4649820"/>
          </a:xfrm>
          <a:ln>
            <a:noFill/>
          </a:ln>
        </p:spPr>
        <p:txBody>
          <a:bodyPr>
            <a:normAutofit/>
          </a:bodyPr>
          <a:lstStyle/>
          <a:p>
            <a:pPr algn="l"/>
            <a:r>
              <a:rPr lang="en-US" sz="1600" dirty="0"/>
              <a:t>Something you'll notice about writing CSS: a lot of it is about boxes. This includes setting size, color, and position. Most HTML elements on your page can be thought of as boxes sitting on top of other boxes.</a:t>
            </a:r>
          </a:p>
          <a:p>
            <a:pPr algn="l"/>
            <a:endParaRPr lang="en-US" sz="1600" b="1" dirty="0"/>
          </a:p>
          <a:p>
            <a:pPr algn="l"/>
            <a:r>
              <a:rPr lang="en-US" sz="1600" b="1" dirty="0"/>
              <a:t>padding</a:t>
            </a:r>
            <a:r>
              <a:rPr lang="en-US" sz="1600" dirty="0"/>
              <a:t>, the space around the content. In the example below, it is the space around the paragraph text.</a:t>
            </a:r>
          </a:p>
          <a:p>
            <a:pPr algn="l"/>
            <a:r>
              <a:rPr lang="en-US" sz="1600" b="1" dirty="0"/>
              <a:t>border</a:t>
            </a:r>
            <a:r>
              <a:rPr lang="en-US" sz="1600" dirty="0"/>
              <a:t>, the solid line that is just outside the padding.</a:t>
            </a:r>
          </a:p>
          <a:p>
            <a:pPr algn="l"/>
            <a:r>
              <a:rPr lang="en-US" sz="1600" b="1" dirty="0"/>
              <a:t>margin</a:t>
            </a:r>
            <a:r>
              <a:rPr lang="en-US" sz="1600" dirty="0"/>
              <a:t>, the space around the outside of the border.</a:t>
            </a:r>
          </a:p>
        </p:txBody>
      </p:sp>
      <p:pic>
        <p:nvPicPr>
          <p:cNvPr id="6" name="Picture 5">
            <a:extLst>
              <a:ext uri="{FF2B5EF4-FFF2-40B4-BE49-F238E27FC236}">
                <a16:creationId xmlns:a16="http://schemas.microsoft.com/office/drawing/2014/main" id="{7E33D9B2-1149-445D-9789-8650666EFB3A}"/>
              </a:ext>
            </a:extLst>
          </p:cNvPr>
          <p:cNvPicPr>
            <a:picLocks noChangeAspect="1"/>
          </p:cNvPicPr>
          <p:nvPr/>
        </p:nvPicPr>
        <p:blipFill>
          <a:blip r:embed="rId2"/>
          <a:stretch>
            <a:fillRect/>
          </a:stretch>
        </p:blipFill>
        <p:spPr>
          <a:xfrm>
            <a:off x="7249028" y="3429000"/>
            <a:ext cx="4049949" cy="3131882"/>
          </a:xfrm>
          <a:prstGeom prst="rect">
            <a:avLst/>
          </a:prstGeom>
        </p:spPr>
      </p:pic>
    </p:spTree>
    <p:extLst>
      <p:ext uri="{BB962C8B-B14F-4D97-AF65-F5344CB8AC3E}">
        <p14:creationId xmlns:p14="http://schemas.microsoft.com/office/powerpoint/2010/main" val="3315117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sz="4000" b="1" dirty="0"/>
              <a:t>FLEX</a:t>
            </a:r>
            <a:r>
              <a:rPr lang="en-US" sz="4000" b="1" dirty="0">
                <a:effectLst/>
              </a:rPr>
              <a:t>BOX</a:t>
            </a:r>
            <a:endParaRPr lang="en-US" sz="1200" b="1" dirty="0">
              <a:effectLst/>
            </a:endParaRPr>
          </a:p>
        </p:txBody>
      </p:sp>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393793" y="1882067"/>
            <a:ext cx="7880210" cy="3986073"/>
          </a:xfrm>
          <a:ln>
            <a:noFill/>
          </a:ln>
        </p:spPr>
        <p:txBody>
          <a:bodyPr>
            <a:normAutofit/>
          </a:bodyPr>
          <a:lstStyle/>
          <a:p>
            <a:pPr algn="l"/>
            <a:r>
              <a:rPr lang="en-US" sz="1600" dirty="0"/>
              <a:t>https://css-tricks.com/snippets/css/a-guide-to-flexbox/</a:t>
            </a:r>
          </a:p>
        </p:txBody>
      </p:sp>
    </p:spTree>
    <p:extLst>
      <p:ext uri="{BB962C8B-B14F-4D97-AF65-F5344CB8AC3E}">
        <p14:creationId xmlns:p14="http://schemas.microsoft.com/office/powerpoint/2010/main" val="5391320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2BE1F110D95A43A6786136BCEB8641" ma:contentTypeVersion="13" ma:contentTypeDescription="Create a new document." ma:contentTypeScope="" ma:versionID="ce6829bd29cf2307478b9657f9910775">
  <xsd:schema xmlns:xsd="http://www.w3.org/2001/XMLSchema" xmlns:xs="http://www.w3.org/2001/XMLSchema" xmlns:p="http://schemas.microsoft.com/office/2006/metadata/properties" xmlns:ns3="356f36b9-8e44-4ca5-bba7-af1e5462cc3e" xmlns:ns4="4b418e1e-ab92-4533-8118-c23e1e558c8c" targetNamespace="http://schemas.microsoft.com/office/2006/metadata/properties" ma:root="true" ma:fieldsID="786f6e5f8809c9a460249a9b742b0bd2" ns3:_="" ns4:_="">
    <xsd:import namespace="356f36b9-8e44-4ca5-bba7-af1e5462cc3e"/>
    <xsd:import namespace="4b418e1e-ab92-4533-8118-c23e1e558c8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6f36b9-8e44-4ca5-bba7-af1e5462cc3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418e1e-ab92-4533-8118-c23e1e558c8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A69156-554A-4CE8-84EF-E59A462C9D8A}">
  <ds:schemaRefs>
    <ds:schemaRef ds:uri="http://schemas.microsoft.com/sharepoint/v3/contenttype/forms"/>
  </ds:schemaRefs>
</ds:datastoreItem>
</file>

<file path=customXml/itemProps2.xml><?xml version="1.0" encoding="utf-8"?>
<ds:datastoreItem xmlns:ds="http://schemas.openxmlformats.org/officeDocument/2006/customXml" ds:itemID="{820A405D-3484-4ED2-94D4-9C6C74769E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6f36b9-8e44-4ca5-bba7-af1e5462cc3e"/>
    <ds:schemaRef ds:uri="4b418e1e-ab92-4533-8118-c23e1e558c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3782F6-33C2-44BE-9931-FD1B0CDE3DA2}">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356f36b9-8e44-4ca5-bba7-af1e5462cc3e"/>
    <ds:schemaRef ds:uri="http://purl.org/dc/dcmitype/"/>
    <ds:schemaRef ds:uri="http://schemas.microsoft.com/office/infopath/2007/PartnerControls"/>
    <ds:schemaRef ds:uri="4b418e1e-ab92-4533-8118-c23e1e558c8c"/>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Slice</Template>
  <TotalTime>4934</TotalTime>
  <Words>753</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CCS</vt:lpstr>
      <vt:lpstr>ADD CCS to HTML PAGE</vt:lpstr>
      <vt:lpstr>ANATOMY OF CSS RULESET</vt:lpstr>
      <vt:lpstr>DIFFERENT TYPE OF SELECTORS</vt:lpstr>
      <vt:lpstr>MULTIPLE SELECTOR</vt:lpstr>
      <vt:lpstr>DISPLAY</vt:lpstr>
      <vt:lpstr>BOXES</vt:lpstr>
      <vt:lpstr>FLEXBOX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PROGRAMMAZIONE WEB</dc:title>
  <dc:creator>Viezzi Alberto</dc:creator>
  <cp:lastModifiedBy>Viezzi Alberto</cp:lastModifiedBy>
  <cp:revision>59</cp:revision>
  <dcterms:created xsi:type="dcterms:W3CDTF">2022-01-28T08:52:25Z</dcterms:created>
  <dcterms:modified xsi:type="dcterms:W3CDTF">2022-02-04T13:26:22Z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0x0101009A2BE1F110D95A43A6786136BCEB8641</vt:lpwstr>
  </property>
</Properties>
</file>