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50"/>
  </p:notesMasterIdLst>
  <p:sldIdLst>
    <p:sldId id="276" r:id="rId5"/>
    <p:sldId id="279" r:id="rId6"/>
    <p:sldId id="280" r:id="rId7"/>
    <p:sldId id="282" r:id="rId8"/>
    <p:sldId id="283" r:id="rId9"/>
    <p:sldId id="284" r:id="rId10"/>
    <p:sldId id="289" r:id="rId11"/>
    <p:sldId id="290" r:id="rId12"/>
    <p:sldId id="285" r:id="rId13"/>
    <p:sldId id="295" r:id="rId14"/>
    <p:sldId id="296" r:id="rId15"/>
    <p:sldId id="297" r:id="rId16"/>
    <p:sldId id="300" r:id="rId17"/>
    <p:sldId id="301" r:id="rId18"/>
    <p:sldId id="312" r:id="rId19"/>
    <p:sldId id="302" r:id="rId20"/>
    <p:sldId id="303" r:id="rId21"/>
    <p:sldId id="304" r:id="rId22"/>
    <p:sldId id="305" r:id="rId23"/>
    <p:sldId id="307" r:id="rId24"/>
    <p:sldId id="306" r:id="rId25"/>
    <p:sldId id="308" r:id="rId26"/>
    <p:sldId id="309" r:id="rId27"/>
    <p:sldId id="310" r:id="rId28"/>
    <p:sldId id="315" r:id="rId29"/>
    <p:sldId id="316" r:id="rId30"/>
    <p:sldId id="317" r:id="rId31"/>
    <p:sldId id="319" r:id="rId32"/>
    <p:sldId id="318" r:id="rId33"/>
    <p:sldId id="320" r:id="rId34"/>
    <p:sldId id="323" r:id="rId35"/>
    <p:sldId id="321" r:id="rId36"/>
    <p:sldId id="324" r:id="rId37"/>
    <p:sldId id="325" r:id="rId38"/>
    <p:sldId id="327" r:id="rId39"/>
    <p:sldId id="328" r:id="rId40"/>
    <p:sldId id="329" r:id="rId41"/>
    <p:sldId id="331" r:id="rId42"/>
    <p:sldId id="333" r:id="rId43"/>
    <p:sldId id="334" r:id="rId44"/>
    <p:sldId id="336" r:id="rId45"/>
    <p:sldId id="337" r:id="rId46"/>
    <p:sldId id="339" r:id="rId47"/>
    <p:sldId id="338" r:id="rId48"/>
    <p:sldId id="34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3AA"/>
    <a:srgbClr val="FFE7B7"/>
    <a:srgbClr val="FFCC66"/>
    <a:srgbClr val="FF8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10</a:t>
            </a:fld>
            <a:endParaRPr lang="en-US"/>
          </a:p>
        </p:txBody>
      </p:sp>
    </p:spTree>
    <p:extLst>
      <p:ext uri="{BB962C8B-B14F-4D97-AF65-F5344CB8AC3E}">
        <p14:creationId xmlns:p14="http://schemas.microsoft.com/office/powerpoint/2010/main" val="1139515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11</a:t>
            </a:fld>
            <a:endParaRPr lang="en-US"/>
          </a:p>
        </p:txBody>
      </p:sp>
    </p:spTree>
    <p:extLst>
      <p:ext uri="{BB962C8B-B14F-4D97-AF65-F5344CB8AC3E}">
        <p14:creationId xmlns:p14="http://schemas.microsoft.com/office/powerpoint/2010/main" val="2040145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12</a:t>
            </a:fld>
            <a:endParaRPr lang="en-US"/>
          </a:p>
        </p:txBody>
      </p:sp>
    </p:spTree>
    <p:extLst>
      <p:ext uri="{BB962C8B-B14F-4D97-AF65-F5344CB8AC3E}">
        <p14:creationId xmlns:p14="http://schemas.microsoft.com/office/powerpoint/2010/main" val="239581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13</a:t>
            </a:fld>
            <a:endParaRPr lang="en-US"/>
          </a:p>
        </p:txBody>
      </p:sp>
    </p:spTree>
    <p:extLst>
      <p:ext uri="{BB962C8B-B14F-4D97-AF65-F5344CB8AC3E}">
        <p14:creationId xmlns:p14="http://schemas.microsoft.com/office/powerpoint/2010/main" val="82030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14</a:t>
            </a:fld>
            <a:endParaRPr lang="en-US"/>
          </a:p>
        </p:txBody>
      </p:sp>
    </p:spTree>
    <p:extLst>
      <p:ext uri="{BB962C8B-B14F-4D97-AF65-F5344CB8AC3E}">
        <p14:creationId xmlns:p14="http://schemas.microsoft.com/office/powerpoint/2010/main" val="104834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15</a:t>
            </a:fld>
            <a:endParaRPr lang="en-US"/>
          </a:p>
        </p:txBody>
      </p:sp>
    </p:spTree>
    <p:extLst>
      <p:ext uri="{BB962C8B-B14F-4D97-AF65-F5344CB8AC3E}">
        <p14:creationId xmlns:p14="http://schemas.microsoft.com/office/powerpoint/2010/main" val="32239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16</a:t>
            </a:fld>
            <a:endParaRPr lang="en-US"/>
          </a:p>
        </p:txBody>
      </p:sp>
    </p:spTree>
    <p:extLst>
      <p:ext uri="{BB962C8B-B14F-4D97-AF65-F5344CB8AC3E}">
        <p14:creationId xmlns:p14="http://schemas.microsoft.com/office/powerpoint/2010/main" val="2933223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17</a:t>
            </a:fld>
            <a:endParaRPr lang="en-US"/>
          </a:p>
        </p:txBody>
      </p:sp>
    </p:spTree>
    <p:extLst>
      <p:ext uri="{BB962C8B-B14F-4D97-AF65-F5344CB8AC3E}">
        <p14:creationId xmlns:p14="http://schemas.microsoft.com/office/powerpoint/2010/main" val="165025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18</a:t>
            </a:fld>
            <a:endParaRPr lang="en-US"/>
          </a:p>
        </p:txBody>
      </p:sp>
    </p:spTree>
    <p:extLst>
      <p:ext uri="{BB962C8B-B14F-4D97-AF65-F5344CB8AC3E}">
        <p14:creationId xmlns:p14="http://schemas.microsoft.com/office/powerpoint/2010/main" val="1947664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19</a:t>
            </a:fld>
            <a:endParaRPr lang="en-US"/>
          </a:p>
        </p:txBody>
      </p:sp>
    </p:spTree>
    <p:extLst>
      <p:ext uri="{BB962C8B-B14F-4D97-AF65-F5344CB8AC3E}">
        <p14:creationId xmlns:p14="http://schemas.microsoft.com/office/powerpoint/2010/main" val="605500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a:t>
            </a:fld>
            <a:endParaRPr lang="en-US"/>
          </a:p>
        </p:txBody>
      </p:sp>
    </p:spTree>
    <p:extLst>
      <p:ext uri="{BB962C8B-B14F-4D97-AF65-F5344CB8AC3E}">
        <p14:creationId xmlns:p14="http://schemas.microsoft.com/office/powerpoint/2010/main" val="133206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20</a:t>
            </a:fld>
            <a:endParaRPr lang="en-US"/>
          </a:p>
        </p:txBody>
      </p:sp>
    </p:spTree>
    <p:extLst>
      <p:ext uri="{BB962C8B-B14F-4D97-AF65-F5344CB8AC3E}">
        <p14:creationId xmlns:p14="http://schemas.microsoft.com/office/powerpoint/2010/main" val="158046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21</a:t>
            </a:fld>
            <a:endParaRPr lang="en-US"/>
          </a:p>
        </p:txBody>
      </p:sp>
    </p:spTree>
    <p:extLst>
      <p:ext uri="{BB962C8B-B14F-4D97-AF65-F5344CB8AC3E}">
        <p14:creationId xmlns:p14="http://schemas.microsoft.com/office/powerpoint/2010/main" val="1711311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22</a:t>
            </a:fld>
            <a:endParaRPr lang="en-US"/>
          </a:p>
        </p:txBody>
      </p:sp>
    </p:spTree>
    <p:extLst>
      <p:ext uri="{BB962C8B-B14F-4D97-AF65-F5344CB8AC3E}">
        <p14:creationId xmlns:p14="http://schemas.microsoft.com/office/powerpoint/2010/main" val="2727535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23</a:t>
            </a:fld>
            <a:endParaRPr lang="en-US"/>
          </a:p>
        </p:txBody>
      </p:sp>
    </p:spTree>
    <p:extLst>
      <p:ext uri="{BB962C8B-B14F-4D97-AF65-F5344CB8AC3E}">
        <p14:creationId xmlns:p14="http://schemas.microsoft.com/office/powerpoint/2010/main" val="3826023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24</a:t>
            </a:fld>
            <a:endParaRPr lang="en-US"/>
          </a:p>
        </p:txBody>
      </p:sp>
    </p:spTree>
    <p:extLst>
      <p:ext uri="{BB962C8B-B14F-4D97-AF65-F5344CB8AC3E}">
        <p14:creationId xmlns:p14="http://schemas.microsoft.com/office/powerpoint/2010/main" val="2752895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25</a:t>
            </a:fld>
            <a:endParaRPr lang="en-US"/>
          </a:p>
        </p:txBody>
      </p:sp>
    </p:spTree>
    <p:extLst>
      <p:ext uri="{BB962C8B-B14F-4D97-AF65-F5344CB8AC3E}">
        <p14:creationId xmlns:p14="http://schemas.microsoft.com/office/powerpoint/2010/main" val="1881126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26</a:t>
            </a:fld>
            <a:endParaRPr lang="en-US"/>
          </a:p>
        </p:txBody>
      </p:sp>
    </p:spTree>
    <p:extLst>
      <p:ext uri="{BB962C8B-B14F-4D97-AF65-F5344CB8AC3E}">
        <p14:creationId xmlns:p14="http://schemas.microsoft.com/office/powerpoint/2010/main" val="3014330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27</a:t>
            </a:fld>
            <a:endParaRPr lang="en-US"/>
          </a:p>
        </p:txBody>
      </p:sp>
    </p:spTree>
    <p:extLst>
      <p:ext uri="{BB962C8B-B14F-4D97-AF65-F5344CB8AC3E}">
        <p14:creationId xmlns:p14="http://schemas.microsoft.com/office/powerpoint/2010/main" val="1244117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28</a:t>
            </a:fld>
            <a:endParaRPr lang="en-US"/>
          </a:p>
        </p:txBody>
      </p:sp>
    </p:spTree>
    <p:extLst>
      <p:ext uri="{BB962C8B-B14F-4D97-AF65-F5344CB8AC3E}">
        <p14:creationId xmlns:p14="http://schemas.microsoft.com/office/powerpoint/2010/main" val="1937925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29</a:t>
            </a:fld>
            <a:endParaRPr lang="en-US"/>
          </a:p>
        </p:txBody>
      </p:sp>
    </p:spTree>
    <p:extLst>
      <p:ext uri="{BB962C8B-B14F-4D97-AF65-F5344CB8AC3E}">
        <p14:creationId xmlns:p14="http://schemas.microsoft.com/office/powerpoint/2010/main" val="368273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a:p>
        </p:txBody>
      </p:sp>
    </p:spTree>
    <p:extLst>
      <p:ext uri="{BB962C8B-B14F-4D97-AF65-F5344CB8AC3E}">
        <p14:creationId xmlns:p14="http://schemas.microsoft.com/office/powerpoint/2010/main" val="2747132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30</a:t>
            </a:fld>
            <a:endParaRPr lang="en-US"/>
          </a:p>
        </p:txBody>
      </p:sp>
    </p:spTree>
    <p:extLst>
      <p:ext uri="{BB962C8B-B14F-4D97-AF65-F5344CB8AC3E}">
        <p14:creationId xmlns:p14="http://schemas.microsoft.com/office/powerpoint/2010/main" val="13469855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31</a:t>
            </a:fld>
            <a:endParaRPr lang="en-US"/>
          </a:p>
        </p:txBody>
      </p:sp>
    </p:spTree>
    <p:extLst>
      <p:ext uri="{BB962C8B-B14F-4D97-AF65-F5344CB8AC3E}">
        <p14:creationId xmlns:p14="http://schemas.microsoft.com/office/powerpoint/2010/main" val="2360827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32</a:t>
            </a:fld>
            <a:endParaRPr lang="en-US"/>
          </a:p>
        </p:txBody>
      </p:sp>
    </p:spTree>
    <p:extLst>
      <p:ext uri="{BB962C8B-B14F-4D97-AF65-F5344CB8AC3E}">
        <p14:creationId xmlns:p14="http://schemas.microsoft.com/office/powerpoint/2010/main" val="3162466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33</a:t>
            </a:fld>
            <a:endParaRPr lang="en-US"/>
          </a:p>
        </p:txBody>
      </p:sp>
    </p:spTree>
    <p:extLst>
      <p:ext uri="{BB962C8B-B14F-4D97-AF65-F5344CB8AC3E}">
        <p14:creationId xmlns:p14="http://schemas.microsoft.com/office/powerpoint/2010/main" val="2809602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34</a:t>
            </a:fld>
            <a:endParaRPr lang="en-US"/>
          </a:p>
        </p:txBody>
      </p:sp>
    </p:spTree>
    <p:extLst>
      <p:ext uri="{BB962C8B-B14F-4D97-AF65-F5344CB8AC3E}">
        <p14:creationId xmlns:p14="http://schemas.microsoft.com/office/powerpoint/2010/main" val="1369522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35</a:t>
            </a:fld>
            <a:endParaRPr lang="en-US"/>
          </a:p>
        </p:txBody>
      </p:sp>
    </p:spTree>
    <p:extLst>
      <p:ext uri="{BB962C8B-B14F-4D97-AF65-F5344CB8AC3E}">
        <p14:creationId xmlns:p14="http://schemas.microsoft.com/office/powerpoint/2010/main" val="677134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36</a:t>
            </a:fld>
            <a:endParaRPr lang="en-US"/>
          </a:p>
        </p:txBody>
      </p:sp>
    </p:spTree>
    <p:extLst>
      <p:ext uri="{BB962C8B-B14F-4D97-AF65-F5344CB8AC3E}">
        <p14:creationId xmlns:p14="http://schemas.microsoft.com/office/powerpoint/2010/main" val="4133544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37</a:t>
            </a:fld>
            <a:endParaRPr lang="en-US"/>
          </a:p>
        </p:txBody>
      </p:sp>
    </p:spTree>
    <p:extLst>
      <p:ext uri="{BB962C8B-B14F-4D97-AF65-F5344CB8AC3E}">
        <p14:creationId xmlns:p14="http://schemas.microsoft.com/office/powerpoint/2010/main" val="1737952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38</a:t>
            </a:fld>
            <a:endParaRPr lang="en-US"/>
          </a:p>
        </p:txBody>
      </p:sp>
    </p:spTree>
    <p:extLst>
      <p:ext uri="{BB962C8B-B14F-4D97-AF65-F5344CB8AC3E}">
        <p14:creationId xmlns:p14="http://schemas.microsoft.com/office/powerpoint/2010/main" val="2397428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39</a:t>
            </a:fld>
            <a:endParaRPr lang="en-US"/>
          </a:p>
        </p:txBody>
      </p:sp>
    </p:spTree>
    <p:extLst>
      <p:ext uri="{BB962C8B-B14F-4D97-AF65-F5344CB8AC3E}">
        <p14:creationId xmlns:p14="http://schemas.microsoft.com/office/powerpoint/2010/main" val="69425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2000236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40</a:t>
            </a:fld>
            <a:endParaRPr lang="en-US"/>
          </a:p>
        </p:txBody>
      </p:sp>
    </p:spTree>
    <p:extLst>
      <p:ext uri="{BB962C8B-B14F-4D97-AF65-F5344CB8AC3E}">
        <p14:creationId xmlns:p14="http://schemas.microsoft.com/office/powerpoint/2010/main" val="2294622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41</a:t>
            </a:fld>
            <a:endParaRPr lang="en-US"/>
          </a:p>
        </p:txBody>
      </p:sp>
    </p:spTree>
    <p:extLst>
      <p:ext uri="{BB962C8B-B14F-4D97-AF65-F5344CB8AC3E}">
        <p14:creationId xmlns:p14="http://schemas.microsoft.com/office/powerpoint/2010/main" val="25595547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42</a:t>
            </a:fld>
            <a:endParaRPr lang="en-US"/>
          </a:p>
        </p:txBody>
      </p:sp>
    </p:spTree>
    <p:extLst>
      <p:ext uri="{BB962C8B-B14F-4D97-AF65-F5344CB8AC3E}">
        <p14:creationId xmlns:p14="http://schemas.microsoft.com/office/powerpoint/2010/main" val="3985584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43</a:t>
            </a:fld>
            <a:endParaRPr lang="en-US"/>
          </a:p>
        </p:txBody>
      </p:sp>
    </p:spTree>
    <p:extLst>
      <p:ext uri="{BB962C8B-B14F-4D97-AF65-F5344CB8AC3E}">
        <p14:creationId xmlns:p14="http://schemas.microsoft.com/office/powerpoint/2010/main" val="5206953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44</a:t>
            </a:fld>
            <a:endParaRPr lang="en-US"/>
          </a:p>
        </p:txBody>
      </p:sp>
    </p:spTree>
    <p:extLst>
      <p:ext uri="{BB962C8B-B14F-4D97-AF65-F5344CB8AC3E}">
        <p14:creationId xmlns:p14="http://schemas.microsoft.com/office/powerpoint/2010/main" val="2132345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45</a:t>
            </a:fld>
            <a:endParaRPr lang="en-US"/>
          </a:p>
        </p:txBody>
      </p:sp>
    </p:spTree>
    <p:extLst>
      <p:ext uri="{BB962C8B-B14F-4D97-AF65-F5344CB8AC3E}">
        <p14:creationId xmlns:p14="http://schemas.microsoft.com/office/powerpoint/2010/main" val="126287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50138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157585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614712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2831828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9</a:t>
            </a:fld>
            <a:endParaRPr lang="en-US"/>
          </a:p>
        </p:txBody>
      </p:sp>
    </p:spTree>
    <p:extLst>
      <p:ext uri="{BB962C8B-B14F-4D97-AF65-F5344CB8AC3E}">
        <p14:creationId xmlns:p14="http://schemas.microsoft.com/office/powerpoint/2010/main" val="302715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3/6/2022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3/6/2022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3/6/2022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400297" y="3183715"/>
            <a:ext cx="601838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JavaScript</a:t>
            </a:r>
            <a:br>
              <a:rPr lang="en-US" sz="9600" b="1" dirty="0">
                <a:solidFill>
                  <a:schemeClr val="tx1">
                    <a:lumMod val="75000"/>
                    <a:lumOff val="25000"/>
                  </a:schemeClr>
                </a:solidFill>
                <a:latin typeface="Segoe UI" panose="020B0502040204020203" pitchFamily="34" charset="0"/>
                <a:cs typeface="Segoe UI" panose="020B0502040204020203" pitchFamily="34" charset="0"/>
              </a:rPr>
            </a:br>
            <a:r>
              <a:rPr lang="en-US" sz="9600" b="1" dirty="0">
                <a:solidFill>
                  <a:schemeClr val="tx1">
                    <a:lumMod val="75000"/>
                    <a:lumOff val="25000"/>
                  </a:schemeClr>
                </a:solidFill>
                <a:latin typeface="Segoe UI" panose="020B0502040204020203" pitchFamily="34" charset="0"/>
                <a:cs typeface="Segoe UI" panose="020B0502040204020203" pitchFamily="34" charset="0"/>
              </a:rPr>
              <a:t>Functions</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Nested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In JavaScript, functions may be </a:t>
            </a:r>
            <a:r>
              <a:rPr lang="en-US" sz="1600" b="1" dirty="0">
                <a:latin typeface="Segoe UI" panose="020B0502040204020203" pitchFamily="34" charset="0"/>
                <a:cs typeface="Segoe UI" panose="020B0502040204020203" pitchFamily="34" charset="0"/>
              </a:rPr>
              <a:t>nested</a:t>
            </a:r>
            <a:r>
              <a:rPr lang="en-US" sz="1600" dirty="0">
                <a:latin typeface="Segoe UI" panose="020B0502040204020203" pitchFamily="34" charset="0"/>
                <a:cs typeface="Segoe UI" panose="020B0502040204020203" pitchFamily="34" charset="0"/>
              </a:rPr>
              <a:t> within other functions.</a:t>
            </a:r>
          </a:p>
        </p:txBody>
      </p:sp>
      <p:sp>
        <p:nvSpPr>
          <p:cNvPr id="7" name="TextBox 6">
            <a:extLst>
              <a:ext uri="{FF2B5EF4-FFF2-40B4-BE49-F238E27FC236}">
                <a16:creationId xmlns:a16="http://schemas.microsoft.com/office/drawing/2014/main" id="{9AEA2E5D-57A8-4E07-B512-3F1CF17228E5}"/>
              </a:ext>
            </a:extLst>
          </p:cNvPr>
          <p:cNvSpPr txBox="1"/>
          <p:nvPr/>
        </p:nvSpPr>
        <p:spPr>
          <a:xfrm>
            <a:off x="1605106" y="2279911"/>
            <a:ext cx="5035391" cy="2062103"/>
          </a:xfrm>
          <a:prstGeom prst="rect">
            <a:avLst/>
          </a:prstGeom>
          <a:noFill/>
          <a:ln w="57150">
            <a:solidFill>
              <a:srgbClr val="0070C0"/>
            </a:solidFill>
          </a:ln>
        </p:spPr>
        <p:txBody>
          <a:bodyPr wrap="square">
            <a:spAutoFit/>
          </a:bodyPr>
          <a:lstStyle/>
          <a:p>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hypotenuse( a, b)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a:t>
            </a:r>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square( x) { </a:t>
            </a:r>
          </a:p>
          <a:p>
            <a:r>
              <a:rPr lang="en-US" sz="1600" dirty="0">
                <a:latin typeface="Segoe UI" panose="020B0502040204020203" pitchFamily="34" charset="0"/>
                <a:cs typeface="Segoe UI" panose="020B0502040204020203" pitchFamily="34" charset="0"/>
              </a:rPr>
              <a:t>		return x* x;</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Math.sqrt</a:t>
            </a:r>
            <a:r>
              <a:rPr lang="en-US" sz="1600" dirty="0">
                <a:latin typeface="Segoe UI" panose="020B0502040204020203" pitchFamily="34" charset="0"/>
                <a:cs typeface="Segoe UI" panose="020B0502040204020203" pitchFamily="34" charset="0"/>
              </a:rPr>
              <a:t>( square( a) + square( b)); </a:t>
            </a:r>
          </a:p>
          <a:p>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0EED3BF8-4FF9-41F4-B7D5-551987374DB9}"/>
              </a:ext>
            </a:extLst>
          </p:cNvPr>
          <p:cNvSpPr txBox="1"/>
          <p:nvPr/>
        </p:nvSpPr>
        <p:spPr>
          <a:xfrm>
            <a:off x="1605106" y="4889630"/>
            <a:ext cx="9391548"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b="1" dirty="0">
                <a:latin typeface="Segoe UI" panose="020B0502040204020203" pitchFamily="34" charset="0"/>
                <a:cs typeface="Segoe UI" panose="020B0502040204020203" pitchFamily="34" charset="0"/>
              </a:rPr>
              <a:t>Variable scoping rules</a:t>
            </a:r>
            <a:r>
              <a:rPr lang="en-US" sz="1600" dirty="0">
                <a:latin typeface="Segoe UI" panose="020B0502040204020203" pitchFamily="34" charset="0"/>
                <a:cs typeface="Segoe UI" panose="020B0502040204020203" pitchFamily="34" charset="0"/>
              </a:rPr>
              <a:t>: they can access the parameters and variables of the function (or functions) they are nested within.</a:t>
            </a:r>
          </a:p>
        </p:txBody>
      </p:sp>
    </p:spTree>
    <p:extLst>
      <p:ext uri="{BB962C8B-B14F-4D97-AF65-F5344CB8AC3E}">
        <p14:creationId xmlns:p14="http://schemas.microsoft.com/office/powerpoint/2010/main" val="250447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Invoking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3539430"/>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The JavaScript code that makes up the body of a function is not executed when the function is defined, but rather when it is </a:t>
            </a:r>
            <a:r>
              <a:rPr lang="en-US" sz="1600" b="1" dirty="0">
                <a:latin typeface="Segoe UI" panose="020B0502040204020203" pitchFamily="34" charset="0"/>
                <a:cs typeface="Segoe UI" panose="020B0502040204020203" pitchFamily="34" charset="0"/>
              </a:rPr>
              <a:t>invoked</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JavaScript </a:t>
            </a:r>
            <a:r>
              <a:rPr lang="en-US" sz="1600" b="1" dirty="0">
                <a:latin typeface="Segoe UI" panose="020B0502040204020203" pitchFamily="34" charset="0"/>
                <a:cs typeface="Segoe UI" panose="020B0502040204020203" pitchFamily="34" charset="0"/>
              </a:rPr>
              <a:t>functions</a:t>
            </a:r>
            <a:r>
              <a:rPr lang="en-US" sz="1600" dirty="0">
                <a:latin typeface="Segoe UI" panose="020B0502040204020203" pitchFamily="34" charset="0"/>
                <a:cs typeface="Segoe UI" panose="020B0502040204020203" pitchFamily="34" charset="0"/>
              </a:rPr>
              <a:t> can be </a:t>
            </a:r>
            <a:r>
              <a:rPr lang="en-US" sz="1600" b="1" dirty="0">
                <a:latin typeface="Segoe UI" panose="020B0502040204020203" pitchFamily="34" charset="0"/>
                <a:cs typeface="Segoe UI" panose="020B0502040204020203" pitchFamily="34" charset="0"/>
              </a:rPr>
              <a:t>invoked</a:t>
            </a:r>
            <a:r>
              <a:rPr lang="en-US" sz="1600" dirty="0">
                <a:latin typeface="Segoe UI" panose="020B0502040204020203" pitchFamily="34" charset="0"/>
                <a:cs typeface="Segoe UI" panose="020B0502040204020203" pitchFamily="34" charset="0"/>
              </a:rPr>
              <a:t> in five ways:</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as functions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as methods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as constructors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indirectly </a:t>
            </a:r>
            <a:r>
              <a:rPr lang="en-US" sz="1600" dirty="0">
                <a:latin typeface="Segoe UI" panose="020B0502040204020203" pitchFamily="34" charset="0"/>
                <a:cs typeface="Segoe UI" panose="020B0502040204020203" pitchFamily="34" charset="0"/>
              </a:rPr>
              <a:t>through their call() and apply() methods </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implicitly,</a:t>
            </a:r>
            <a:r>
              <a:rPr lang="en-US" sz="1600" dirty="0">
                <a:latin typeface="Segoe UI" panose="020B0502040204020203" pitchFamily="34" charset="0"/>
                <a:cs typeface="Segoe UI" panose="020B0502040204020203" pitchFamily="34" charset="0"/>
              </a:rPr>
              <a:t> via JavaScript language features that do not appear like normal function invocations</a:t>
            </a:r>
          </a:p>
        </p:txBody>
      </p:sp>
    </p:spTree>
    <p:extLst>
      <p:ext uri="{BB962C8B-B14F-4D97-AF65-F5344CB8AC3E}">
        <p14:creationId xmlns:p14="http://schemas.microsoft.com/office/powerpoint/2010/main" val="276085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25757"/>
            <a:ext cx="9391548" cy="830997"/>
          </a:xfrm>
          <a:prstGeom prst="rect">
            <a:avLst/>
          </a:prstGeom>
          <a:noFill/>
        </p:spPr>
        <p:txBody>
          <a:bodyPr wrap="square" rtlCol="0">
            <a:spAutoFit/>
          </a:bodyPr>
          <a:lstStyle/>
          <a:p>
            <a:pPr algn="just"/>
            <a:r>
              <a:rPr lang="en-US" sz="1600" dirty="0">
                <a:latin typeface="Segoe UI" panose="020B0502040204020203" pitchFamily="34" charset="0"/>
                <a:cs typeface="Segoe UI" panose="020B0502040204020203" pitchFamily="34" charset="0"/>
              </a:rPr>
              <a:t>An invocation expression consists of a </a:t>
            </a:r>
            <a:r>
              <a:rPr lang="en-US" sz="1600" b="1" dirty="0">
                <a:latin typeface="Segoe UI" panose="020B0502040204020203" pitchFamily="34" charset="0"/>
                <a:cs typeface="Segoe UI" panose="020B0502040204020203" pitchFamily="34" charset="0"/>
              </a:rPr>
              <a:t>function expression </a:t>
            </a:r>
            <a:r>
              <a:rPr lang="en-US" sz="1600" dirty="0">
                <a:latin typeface="Segoe UI" panose="020B0502040204020203" pitchFamily="34" charset="0"/>
                <a:cs typeface="Segoe UI" panose="020B0502040204020203" pitchFamily="34" charset="0"/>
              </a:rPr>
              <a:t>that evaluates to a function object followed by an </a:t>
            </a:r>
            <a:r>
              <a:rPr lang="en-US" sz="1600" b="1" dirty="0">
                <a:latin typeface="Segoe UI" panose="020B0502040204020203" pitchFamily="34" charset="0"/>
                <a:cs typeface="Segoe UI" panose="020B0502040204020203" pitchFamily="34" charset="0"/>
              </a:rPr>
              <a:t>open parenthesis</a:t>
            </a:r>
            <a:r>
              <a:rPr lang="en-US" sz="1600" dirty="0">
                <a:latin typeface="Segoe UI" panose="020B0502040204020203" pitchFamily="34" charset="0"/>
                <a:cs typeface="Segoe UI" panose="020B0502040204020203" pitchFamily="34" charset="0"/>
              </a:rPr>
              <a:t>, a comma-separated list of zero or more </a:t>
            </a:r>
            <a:r>
              <a:rPr lang="en-US" sz="1600" b="1" dirty="0">
                <a:latin typeface="Segoe UI" panose="020B0502040204020203" pitchFamily="34" charset="0"/>
                <a:cs typeface="Segoe UI" panose="020B0502040204020203" pitchFamily="34" charset="0"/>
              </a:rPr>
              <a:t>argument</a:t>
            </a:r>
            <a:r>
              <a:rPr lang="en-US" sz="1600" dirty="0">
                <a:latin typeface="Segoe UI" panose="020B0502040204020203" pitchFamily="34" charset="0"/>
                <a:cs typeface="Segoe UI" panose="020B0502040204020203" pitchFamily="34" charset="0"/>
              </a:rPr>
              <a:t> expressions, and a </a:t>
            </a:r>
            <a:r>
              <a:rPr lang="en-US" sz="1600" b="1" dirty="0">
                <a:latin typeface="Segoe UI" panose="020B0502040204020203" pitchFamily="34" charset="0"/>
                <a:cs typeface="Segoe UI" panose="020B0502040204020203" pitchFamily="34" charset="0"/>
              </a:rPr>
              <a:t>close parenthesis</a:t>
            </a:r>
            <a:r>
              <a:rPr lang="en-US" sz="1600" dirty="0">
                <a:latin typeface="Segoe UI" panose="020B0502040204020203" pitchFamily="34" charset="0"/>
                <a:cs typeface="Segoe UI" panose="020B0502040204020203" pitchFamily="34" charset="0"/>
              </a:rPr>
              <a:t>.</a:t>
            </a:r>
          </a:p>
        </p:txBody>
      </p:sp>
      <p:sp>
        <p:nvSpPr>
          <p:cNvPr id="5" name="TextBox 4">
            <a:extLst>
              <a:ext uri="{FF2B5EF4-FFF2-40B4-BE49-F238E27FC236}">
                <a16:creationId xmlns:a16="http://schemas.microsoft.com/office/drawing/2014/main" id="{3D7A9157-C0A3-46F2-B504-75C803788268}"/>
              </a:ext>
            </a:extLst>
          </p:cNvPr>
          <p:cNvSpPr txBox="1"/>
          <p:nvPr/>
        </p:nvSpPr>
        <p:spPr>
          <a:xfrm>
            <a:off x="3251400" y="2841021"/>
            <a:ext cx="6098958" cy="338554"/>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printprops</a:t>
            </a:r>
            <a:r>
              <a:rPr lang="en-US" sz="1600" dirty="0">
                <a:latin typeface="Segoe UI" panose="020B0502040204020203" pitchFamily="34" charset="0"/>
                <a:cs typeface="Segoe UI" panose="020B0502040204020203" pitchFamily="34" charset="0"/>
              </a:rPr>
              <a:t>({ x: 1 }); </a:t>
            </a:r>
          </a:p>
        </p:txBody>
      </p:sp>
      <p:sp>
        <p:nvSpPr>
          <p:cNvPr id="7" name="TextBox 6">
            <a:extLst>
              <a:ext uri="{FF2B5EF4-FFF2-40B4-BE49-F238E27FC236}">
                <a16:creationId xmlns:a16="http://schemas.microsoft.com/office/drawing/2014/main" id="{E7ED16C6-DBAD-4169-BC96-85CD9ABF048F}"/>
              </a:ext>
            </a:extLst>
          </p:cNvPr>
          <p:cNvSpPr txBox="1"/>
          <p:nvPr/>
        </p:nvSpPr>
        <p:spPr>
          <a:xfrm>
            <a:off x="3251400" y="3525371"/>
            <a:ext cx="6098958" cy="33855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total = </a:t>
            </a:r>
            <a:r>
              <a:rPr lang="en-US" sz="1600" b="1" dirty="0">
                <a:solidFill>
                  <a:srgbClr val="C00000"/>
                </a:solidFill>
                <a:latin typeface="Segoe UI" panose="020B0502040204020203" pitchFamily="34" charset="0"/>
                <a:cs typeface="Segoe UI" panose="020B0502040204020203" pitchFamily="34" charset="0"/>
              </a:rPr>
              <a:t>distance</a:t>
            </a:r>
            <a:r>
              <a:rPr lang="en-US" sz="1600" dirty="0">
                <a:latin typeface="Segoe UI" panose="020B0502040204020203" pitchFamily="34" charset="0"/>
                <a:cs typeface="Segoe UI" panose="020B0502040204020203" pitchFamily="34" charset="0"/>
              </a:rPr>
              <a:t>( 0,0,2,1) + </a:t>
            </a:r>
            <a:r>
              <a:rPr lang="en-US" sz="1600" b="1" dirty="0">
                <a:solidFill>
                  <a:srgbClr val="C00000"/>
                </a:solidFill>
                <a:latin typeface="Segoe UI" panose="020B0502040204020203" pitchFamily="34" charset="0"/>
                <a:cs typeface="Segoe UI" panose="020B0502040204020203" pitchFamily="34" charset="0"/>
              </a:rPr>
              <a:t>distance</a:t>
            </a:r>
            <a:r>
              <a:rPr lang="en-US" sz="1600" dirty="0">
                <a:latin typeface="Segoe UI" panose="020B0502040204020203" pitchFamily="34" charset="0"/>
                <a:cs typeface="Segoe UI" panose="020B0502040204020203" pitchFamily="34" charset="0"/>
              </a:rPr>
              <a:t>(2,1,3,5); </a:t>
            </a:r>
          </a:p>
        </p:txBody>
      </p:sp>
      <p:sp>
        <p:nvSpPr>
          <p:cNvPr id="8" name="TextBox 7">
            <a:extLst>
              <a:ext uri="{FF2B5EF4-FFF2-40B4-BE49-F238E27FC236}">
                <a16:creationId xmlns:a16="http://schemas.microsoft.com/office/drawing/2014/main" id="{518C4E70-1597-4F1E-905E-EC66023453AE}"/>
              </a:ext>
            </a:extLst>
          </p:cNvPr>
          <p:cNvSpPr txBox="1"/>
          <p:nvPr/>
        </p:nvSpPr>
        <p:spPr>
          <a:xfrm>
            <a:off x="1605105" y="4209721"/>
            <a:ext cx="9391548"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For function invocation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(the this value) is:</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no-strict mode </a:t>
            </a: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global object</a:t>
            </a:r>
            <a:r>
              <a:rPr lang="en-US" sz="1600" dirty="0">
                <a:latin typeface="Segoe UI" panose="020B0502040204020203" pitchFamily="34" charset="0"/>
                <a:cs typeface="Segoe UI" panose="020B0502040204020203" pitchFamily="34" charset="0"/>
              </a:rPr>
              <a:t>.</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strict mode </a:t>
            </a:r>
            <a:r>
              <a:rPr lang="en-US" sz="1600" dirty="0">
                <a:latin typeface="Segoe UI" panose="020B0502040204020203" pitchFamily="34" charset="0"/>
                <a:cs typeface="Segoe UI" panose="020B0502040204020203" pitchFamily="34" charset="0"/>
              </a:rPr>
              <a:t>is </a:t>
            </a:r>
            <a:r>
              <a:rPr lang="en-US" sz="1600" b="1" dirty="0">
                <a:latin typeface="Segoe UI" panose="020B0502040204020203" pitchFamily="34" charset="0"/>
                <a:cs typeface="Segoe UI" panose="020B0502040204020203" pitchFamily="34" charset="0"/>
              </a:rPr>
              <a:t>undefined.</a:t>
            </a:r>
          </a:p>
        </p:txBody>
      </p:sp>
      <p:sp>
        <p:nvSpPr>
          <p:cNvPr id="10" name="TextBox 9">
            <a:extLst>
              <a:ext uri="{FF2B5EF4-FFF2-40B4-BE49-F238E27FC236}">
                <a16:creationId xmlns:a16="http://schemas.microsoft.com/office/drawing/2014/main" id="{A46203D0-AA81-4D96-8FCD-EA0405FA41DA}"/>
              </a:ext>
            </a:extLst>
          </p:cNvPr>
          <p:cNvSpPr txBox="1"/>
          <p:nvPr/>
        </p:nvSpPr>
        <p:spPr>
          <a:xfrm>
            <a:off x="1605105" y="5383841"/>
            <a:ext cx="9391548" cy="1077218"/>
          </a:xfrm>
          <a:prstGeom prst="rect">
            <a:avLst/>
          </a:prstGeom>
          <a:solidFill>
            <a:srgbClr val="FFE7B7"/>
          </a:solidFill>
          <a:ln w="57150">
            <a:solidFill>
              <a:srgbClr val="FFC000"/>
            </a:solidFill>
          </a:ln>
        </p:spPr>
        <p:txBody>
          <a:bodyPr wrap="square">
            <a:spAutoFit/>
          </a:bodyPr>
          <a:lstStyle/>
          <a:p>
            <a:pPr algn="just"/>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ES2020</a:t>
            </a:r>
            <a:r>
              <a:rPr lang="en-US" sz="1600" dirty="0">
                <a:latin typeface="Segoe UI" panose="020B0502040204020203" pitchFamily="34" charset="0"/>
                <a:cs typeface="Segoe UI" panose="020B0502040204020203" pitchFamily="34" charset="0"/>
              </a:rPr>
              <a:t> you can insert </a:t>
            </a:r>
            <a:r>
              <a:rPr lang="en-US" sz="1600" b="1" dirty="0">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 after the function expression and before the open parenthesis in a function invocation in order to invoke the function only if it is not null or undefined.</a:t>
            </a:r>
          </a:p>
          <a:p>
            <a:pPr algn="just"/>
            <a:endParaRPr lang="en-US" sz="1600" dirty="0">
              <a:latin typeface="Segoe UI" panose="020B0502040204020203" pitchFamily="34" charset="0"/>
              <a:cs typeface="Segoe UI" panose="020B0502040204020203" pitchFamily="34" charset="0"/>
            </a:endParaRPr>
          </a:p>
          <a:p>
            <a:pPr algn="ctr"/>
            <a:r>
              <a:rPr lang="en-US" sz="1600" dirty="0">
                <a:latin typeface="Segoe UI" panose="020B0502040204020203" pitchFamily="34" charset="0"/>
                <a:cs typeface="Segoe UI" panose="020B0502040204020203" pitchFamily="34" charset="0"/>
              </a:rPr>
              <a:t>f?.( x)	</a:t>
            </a:r>
            <a:r>
              <a:rPr lang="en-US" sz="1600" b="1" dirty="0">
                <a:latin typeface="Segoe UI" panose="020B0502040204020203" pitchFamily="34" charset="0"/>
                <a:cs typeface="Segoe UI" panose="020B0502040204020203" pitchFamily="34" charset="0"/>
              </a:rPr>
              <a:t>equivalent	</a:t>
            </a:r>
            <a:r>
              <a:rPr lang="en-US" sz="1600" dirty="0">
                <a:latin typeface="Segoe UI" panose="020B0502040204020203" pitchFamily="34" charset="0"/>
                <a:cs typeface="Segoe UI" panose="020B0502040204020203" pitchFamily="34" charset="0"/>
              </a:rPr>
              <a:t>(f !== null &amp;&amp; f !== undefined) ? f(x) : undefined)</a:t>
            </a:r>
          </a:p>
        </p:txBody>
      </p:sp>
    </p:spTree>
    <p:extLst>
      <p:ext uri="{BB962C8B-B14F-4D97-AF65-F5344CB8AC3E}">
        <p14:creationId xmlns:p14="http://schemas.microsoft.com/office/powerpoint/2010/main" val="237818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921938F-6976-4EF2-88E5-03C0BB73B59C}"/>
              </a:ext>
            </a:extLst>
          </p:cNvPr>
          <p:cNvSpPr txBox="1"/>
          <p:nvPr/>
        </p:nvSpPr>
        <p:spPr>
          <a:xfrm>
            <a:off x="1507066" y="1625757"/>
            <a:ext cx="9616653"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A </a:t>
            </a:r>
            <a:r>
              <a:rPr lang="en-US" sz="1600" b="1" dirty="0">
                <a:latin typeface="Segoe UI" panose="020B0502040204020203" pitchFamily="34" charset="0"/>
                <a:cs typeface="Segoe UI" panose="020B0502040204020203" pitchFamily="34" charset="0"/>
              </a:rPr>
              <a:t>method</a:t>
            </a:r>
            <a:r>
              <a:rPr lang="en-US" sz="1600" dirty="0">
                <a:latin typeface="Segoe UI" panose="020B0502040204020203" pitchFamily="34" charset="0"/>
                <a:cs typeface="Segoe UI" panose="020B0502040204020203" pitchFamily="34" charset="0"/>
              </a:rPr>
              <a:t> is a JavaScript function that is stored in a property of an object.</a:t>
            </a:r>
          </a:p>
        </p:txBody>
      </p:sp>
      <p:sp>
        <p:nvSpPr>
          <p:cNvPr id="7" name="TextBox 6">
            <a:extLst>
              <a:ext uri="{FF2B5EF4-FFF2-40B4-BE49-F238E27FC236}">
                <a16:creationId xmlns:a16="http://schemas.microsoft.com/office/drawing/2014/main" id="{09E0857B-EA81-4C0A-9D51-010A93C0D0BB}"/>
              </a:ext>
            </a:extLst>
          </p:cNvPr>
          <p:cNvSpPr txBox="1"/>
          <p:nvPr/>
        </p:nvSpPr>
        <p:spPr>
          <a:xfrm>
            <a:off x="5557832" y="2100568"/>
            <a:ext cx="1076336" cy="338554"/>
          </a:xfrm>
          <a:prstGeom prst="rect">
            <a:avLst/>
          </a:prstGeom>
          <a:noFill/>
          <a:ln w="57150">
            <a:solidFill>
              <a:srgbClr val="0070C0"/>
            </a:solidFill>
          </a:ln>
        </p:spPr>
        <p:txBody>
          <a:bodyPr wrap="square">
            <a:spAutoFit/>
          </a:bodyPr>
          <a:lstStyle/>
          <a:p>
            <a:r>
              <a:rPr lang="en-US" sz="1600" dirty="0" err="1">
                <a:latin typeface="Segoe UI" panose="020B0502040204020203" pitchFamily="34" charset="0"/>
                <a:cs typeface="Segoe UI" panose="020B0502040204020203" pitchFamily="34" charset="0"/>
              </a:rPr>
              <a:t>o.m</a:t>
            </a:r>
            <a:r>
              <a:rPr lang="en-US" sz="1600" dirty="0">
                <a:latin typeface="Segoe UI" panose="020B0502040204020203" pitchFamily="34" charset="0"/>
                <a:cs typeface="Segoe UI" panose="020B0502040204020203" pitchFamily="34" charset="0"/>
              </a:rPr>
              <a:t> = f</a:t>
            </a:r>
          </a:p>
        </p:txBody>
      </p:sp>
      <p:sp>
        <p:nvSpPr>
          <p:cNvPr id="8" name="TextBox 7">
            <a:extLst>
              <a:ext uri="{FF2B5EF4-FFF2-40B4-BE49-F238E27FC236}">
                <a16:creationId xmlns:a16="http://schemas.microsoft.com/office/drawing/2014/main" id="{7437EB2C-8C00-40FD-BBB0-51195993125C}"/>
              </a:ext>
            </a:extLst>
          </p:cNvPr>
          <p:cNvSpPr txBox="1"/>
          <p:nvPr/>
        </p:nvSpPr>
        <p:spPr>
          <a:xfrm>
            <a:off x="1507065" y="2645164"/>
            <a:ext cx="9616653"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Having defined the </a:t>
            </a:r>
            <a:r>
              <a:rPr lang="en-US" sz="1600" b="1" dirty="0">
                <a:latin typeface="Segoe UI" panose="020B0502040204020203" pitchFamily="34" charset="0"/>
                <a:cs typeface="Segoe UI" panose="020B0502040204020203" pitchFamily="34" charset="0"/>
              </a:rPr>
              <a:t>method m() </a:t>
            </a:r>
            <a:r>
              <a:rPr lang="en-US" sz="1600" dirty="0">
                <a:latin typeface="Segoe UI" panose="020B0502040204020203" pitchFamily="34" charset="0"/>
                <a:cs typeface="Segoe UI" panose="020B0502040204020203" pitchFamily="34" charset="0"/>
              </a:rPr>
              <a:t>of the </a:t>
            </a:r>
            <a:r>
              <a:rPr lang="en-US" sz="1600" b="1" dirty="0">
                <a:latin typeface="Segoe UI" panose="020B0502040204020203" pitchFamily="34" charset="0"/>
                <a:cs typeface="Segoe UI" panose="020B0502040204020203" pitchFamily="34" charset="0"/>
              </a:rPr>
              <a:t>object o</a:t>
            </a:r>
            <a:r>
              <a:rPr lang="en-US" sz="1600" dirty="0">
                <a:latin typeface="Segoe UI" panose="020B0502040204020203" pitchFamily="34" charset="0"/>
                <a:cs typeface="Segoe UI" panose="020B0502040204020203" pitchFamily="34" charset="0"/>
              </a:rPr>
              <a:t>, invoke it like this:</a:t>
            </a:r>
          </a:p>
        </p:txBody>
      </p:sp>
      <p:sp>
        <p:nvSpPr>
          <p:cNvPr id="9" name="TextBox 8">
            <a:extLst>
              <a:ext uri="{FF2B5EF4-FFF2-40B4-BE49-F238E27FC236}">
                <a16:creationId xmlns:a16="http://schemas.microsoft.com/office/drawing/2014/main" id="{EE310257-00FD-489C-BF77-40611F17007C}"/>
              </a:ext>
            </a:extLst>
          </p:cNvPr>
          <p:cNvSpPr txBox="1"/>
          <p:nvPr/>
        </p:nvSpPr>
        <p:spPr>
          <a:xfrm>
            <a:off x="4994100" y="3172613"/>
            <a:ext cx="2203800" cy="584775"/>
          </a:xfrm>
          <a:prstGeom prst="rect">
            <a:avLst/>
          </a:prstGeom>
          <a:noFill/>
          <a:ln w="57150">
            <a:solidFill>
              <a:srgbClr val="0070C0"/>
            </a:solidFill>
          </a:ln>
        </p:spPr>
        <p:txBody>
          <a:bodyPr wrap="square">
            <a:spAutoFit/>
          </a:bodyPr>
          <a:lstStyle/>
          <a:p>
            <a:r>
              <a:rPr lang="en-US" sz="1600" dirty="0" err="1">
                <a:latin typeface="Segoe UI" panose="020B0502040204020203" pitchFamily="34" charset="0"/>
                <a:cs typeface="Segoe UI" panose="020B0502040204020203" pitchFamily="34" charset="0"/>
              </a:rPr>
              <a:t>o.m</a:t>
            </a:r>
            <a:r>
              <a:rPr lang="en-US" sz="1600" dirty="0">
                <a:latin typeface="Segoe UI" panose="020B0502040204020203" pitchFamily="34" charset="0"/>
                <a:cs typeface="Segoe UI" panose="020B0502040204020203" pitchFamily="34" charset="0"/>
              </a:rPr>
              <a:t>()</a:t>
            </a:r>
          </a:p>
          <a:p>
            <a:r>
              <a:rPr lang="en-US" sz="1600" dirty="0" err="1">
                <a:latin typeface="Segoe UI" panose="020B0502040204020203" pitchFamily="34" charset="0"/>
                <a:cs typeface="Segoe UI" panose="020B0502040204020203" pitchFamily="34" charset="0"/>
              </a:rPr>
              <a:t>o.m</a:t>
            </a:r>
            <a:r>
              <a:rPr lang="en-US" sz="1600" dirty="0">
                <a:latin typeface="Segoe UI" panose="020B0502040204020203" pitchFamily="34" charset="0"/>
                <a:cs typeface="Segoe UI" panose="020B0502040204020203" pitchFamily="34" charset="0"/>
              </a:rPr>
              <a:t>(1, ‘argument’)</a:t>
            </a:r>
          </a:p>
        </p:txBody>
      </p:sp>
      <p:sp>
        <p:nvSpPr>
          <p:cNvPr id="12" name="TextBox 11">
            <a:extLst>
              <a:ext uri="{FF2B5EF4-FFF2-40B4-BE49-F238E27FC236}">
                <a16:creationId xmlns:a16="http://schemas.microsoft.com/office/drawing/2014/main" id="{A036EC73-FBCA-4636-AC4B-7617EC0BF12F}"/>
              </a:ext>
            </a:extLst>
          </p:cNvPr>
          <p:cNvSpPr txBox="1"/>
          <p:nvPr/>
        </p:nvSpPr>
        <p:spPr>
          <a:xfrm>
            <a:off x="1586965" y="4066457"/>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In a </a:t>
            </a:r>
            <a:r>
              <a:rPr lang="en-US" sz="1600" b="1" dirty="0">
                <a:latin typeface="Segoe UI" panose="020B0502040204020203" pitchFamily="34" charset="0"/>
                <a:cs typeface="Segoe UI" panose="020B0502040204020203" pitchFamily="34" charset="0"/>
              </a:rPr>
              <a:t>method-invocation</a:t>
            </a:r>
            <a:r>
              <a:rPr lang="en-US" sz="1600" dirty="0">
                <a:latin typeface="Segoe UI" panose="020B0502040204020203" pitchFamily="34" charset="0"/>
                <a:cs typeface="Segoe UI" panose="020B0502040204020203" pitchFamily="34" charset="0"/>
              </a:rPr>
              <a:t> expression, the </a:t>
            </a:r>
            <a:r>
              <a:rPr lang="en-US" sz="1600" b="1" dirty="0">
                <a:latin typeface="Segoe UI" panose="020B0502040204020203" pitchFamily="34" charset="0"/>
                <a:cs typeface="Segoe UI" panose="020B0502040204020203" pitchFamily="34" charset="0"/>
              </a:rPr>
              <a:t>object </a:t>
            </a:r>
            <a:r>
              <a:rPr lang="en-US" sz="1600" b="1" dirty="0">
                <a:solidFill>
                  <a:srgbClr val="C00000"/>
                </a:solidFill>
                <a:latin typeface="Segoe UI" panose="020B0502040204020203" pitchFamily="34" charset="0"/>
                <a:cs typeface="Segoe UI" panose="020B0502040204020203" pitchFamily="34" charset="0"/>
              </a:rPr>
              <a:t>calculator</a:t>
            </a:r>
            <a:r>
              <a:rPr lang="en-US" sz="1600" dirty="0">
                <a:latin typeface="Segoe UI" panose="020B0502040204020203" pitchFamily="34" charset="0"/>
                <a:cs typeface="Segoe UI" panose="020B0502040204020203" pitchFamily="34" charset="0"/>
              </a:rPr>
              <a:t> becomes the </a:t>
            </a:r>
            <a:r>
              <a:rPr lang="en-US" sz="1600" b="1" dirty="0">
                <a:latin typeface="Segoe UI" panose="020B0502040204020203" pitchFamily="34" charset="0"/>
                <a:cs typeface="Segoe UI" panose="020B0502040204020203" pitchFamily="34" charset="0"/>
              </a:rPr>
              <a:t>invocation context</a:t>
            </a:r>
            <a:r>
              <a:rPr lang="en-US" sz="1600" dirty="0">
                <a:latin typeface="Segoe UI" panose="020B0502040204020203" pitchFamily="34" charset="0"/>
                <a:cs typeface="Segoe UI" panose="020B0502040204020203" pitchFamily="34" charset="0"/>
              </a:rPr>
              <a:t>, and the function body can refer to that object by using the keyword this.</a:t>
            </a:r>
          </a:p>
        </p:txBody>
      </p:sp>
      <p:sp>
        <p:nvSpPr>
          <p:cNvPr id="13" name="TextBox 12">
            <a:extLst>
              <a:ext uri="{FF2B5EF4-FFF2-40B4-BE49-F238E27FC236}">
                <a16:creationId xmlns:a16="http://schemas.microsoft.com/office/drawing/2014/main" id="{E6D275CB-72A4-4B53-A1DA-8A7FED505A8C}"/>
              </a:ext>
            </a:extLst>
          </p:cNvPr>
          <p:cNvSpPr txBox="1"/>
          <p:nvPr/>
        </p:nvSpPr>
        <p:spPr>
          <a:xfrm>
            <a:off x="1586965" y="4865719"/>
            <a:ext cx="5621705" cy="1815882"/>
          </a:xfrm>
          <a:prstGeom prst="rect">
            <a:avLst/>
          </a:prstGeom>
          <a:noFill/>
          <a:ln w="57150">
            <a:solidFill>
              <a:srgbClr val="0070C0"/>
            </a:solidFill>
          </a:ln>
        </p:spPr>
        <p:txBody>
          <a:bodyPr wrap="square">
            <a:spAutoFit/>
          </a:bodyPr>
          <a:lstStyle/>
          <a:p>
            <a:r>
              <a:rPr lang="en-US" sz="1400" dirty="0">
                <a:latin typeface="Segoe UI" panose="020B0502040204020203" pitchFamily="34" charset="0"/>
                <a:cs typeface="Segoe UI" panose="020B0502040204020203" pitchFamily="34" charset="0"/>
              </a:rPr>
              <a:t>let </a:t>
            </a:r>
            <a:r>
              <a:rPr lang="en-US" sz="1400" b="1" dirty="0">
                <a:solidFill>
                  <a:srgbClr val="C00000"/>
                </a:solidFill>
                <a:latin typeface="Segoe UI" panose="020B0502040204020203" pitchFamily="34" charset="0"/>
                <a:cs typeface="Segoe UI" panose="020B0502040204020203" pitchFamily="34" charset="0"/>
              </a:rPr>
              <a:t>calculator</a:t>
            </a:r>
            <a:r>
              <a:rPr lang="en-US" sz="1400" dirty="0">
                <a:latin typeface="Segoe UI" panose="020B0502040204020203" pitchFamily="34" charset="0"/>
                <a:cs typeface="Segoe UI" panose="020B0502040204020203" pitchFamily="34" charset="0"/>
              </a:rPr>
              <a:t> = {</a:t>
            </a:r>
          </a:p>
          <a:p>
            <a:r>
              <a:rPr lang="en-US" sz="1400" dirty="0">
                <a:latin typeface="Segoe UI" panose="020B0502040204020203" pitchFamily="34" charset="0"/>
                <a:cs typeface="Segoe UI" panose="020B0502040204020203" pitchFamily="34" charset="0"/>
              </a:rPr>
              <a:t>	operand1: 1, </a:t>
            </a:r>
          </a:p>
          <a:p>
            <a:r>
              <a:rPr lang="en-US" sz="1400" dirty="0">
                <a:latin typeface="Segoe UI" panose="020B0502040204020203" pitchFamily="34" charset="0"/>
                <a:cs typeface="Segoe UI" panose="020B0502040204020203" pitchFamily="34" charset="0"/>
              </a:rPr>
              <a:t>	operand2: 1, </a:t>
            </a: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	add() {	</a:t>
            </a:r>
          </a:p>
          <a:p>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this.result</a:t>
            </a:r>
            <a:r>
              <a:rPr lang="en-US" sz="1400" dirty="0">
                <a:latin typeface="Segoe UI" panose="020B0502040204020203" pitchFamily="34" charset="0"/>
                <a:cs typeface="Segoe UI" panose="020B0502040204020203" pitchFamily="34" charset="0"/>
              </a:rPr>
              <a:t> = this.operand1 + this.operand2; </a:t>
            </a:r>
          </a:p>
          <a:p>
            <a:r>
              <a:rPr lang="en-US" sz="1400" dirty="0">
                <a:latin typeface="Segoe UI" panose="020B0502040204020203" pitchFamily="34" charset="0"/>
                <a:cs typeface="Segoe UI" panose="020B0502040204020203" pitchFamily="34" charset="0"/>
              </a:rPr>
              <a:t>	} </a:t>
            </a:r>
          </a:p>
          <a:p>
            <a:r>
              <a:rPr lang="en-US" sz="1400" dirty="0">
                <a:latin typeface="Segoe UI" panose="020B0502040204020203" pitchFamily="34" charset="0"/>
                <a:cs typeface="Segoe UI" panose="020B0502040204020203" pitchFamily="34" charset="0"/>
              </a:rPr>
              <a:t>}; </a:t>
            </a:r>
          </a:p>
        </p:txBody>
      </p:sp>
      <p:sp>
        <p:nvSpPr>
          <p:cNvPr id="14" name="TextBox 13">
            <a:extLst>
              <a:ext uri="{FF2B5EF4-FFF2-40B4-BE49-F238E27FC236}">
                <a16:creationId xmlns:a16="http://schemas.microsoft.com/office/drawing/2014/main" id="{502BD04E-E745-4BFD-845E-E6103FAD1A20}"/>
              </a:ext>
            </a:extLst>
          </p:cNvPr>
          <p:cNvSpPr txBox="1"/>
          <p:nvPr/>
        </p:nvSpPr>
        <p:spPr>
          <a:xfrm>
            <a:off x="7492753" y="4865719"/>
            <a:ext cx="2707688" cy="523220"/>
          </a:xfrm>
          <a:prstGeom prst="rect">
            <a:avLst/>
          </a:prstGeom>
          <a:noFill/>
          <a:ln w="57150">
            <a:solidFill>
              <a:srgbClr val="0070C0"/>
            </a:solidFill>
          </a:ln>
        </p:spPr>
        <p:txBody>
          <a:bodyPr wrap="square">
            <a:spAutoFit/>
          </a:bodyPr>
          <a:lstStyle/>
          <a:p>
            <a:r>
              <a:rPr lang="en-US" sz="1400" b="1" dirty="0" err="1">
                <a:solidFill>
                  <a:srgbClr val="C00000"/>
                </a:solidFill>
                <a:latin typeface="Segoe UI" panose="020B0502040204020203" pitchFamily="34" charset="0"/>
                <a:cs typeface="Segoe UI" panose="020B0502040204020203" pitchFamily="34" charset="0"/>
              </a:rPr>
              <a:t>calculator</a:t>
            </a:r>
            <a:r>
              <a:rPr lang="en-US" sz="1400" dirty="0" err="1">
                <a:latin typeface="Segoe UI" panose="020B0502040204020203" pitchFamily="34" charset="0"/>
                <a:cs typeface="Segoe UI" panose="020B0502040204020203" pitchFamily="34" charset="0"/>
              </a:rPr>
              <a:t>.add</a:t>
            </a:r>
            <a:r>
              <a:rPr lang="en-US" sz="1400" dirty="0">
                <a:latin typeface="Segoe UI" panose="020B0502040204020203" pitchFamily="34" charset="0"/>
                <a:cs typeface="Segoe UI" panose="020B0502040204020203" pitchFamily="34" charset="0"/>
              </a:rPr>
              <a:t>(); </a:t>
            </a:r>
          </a:p>
          <a:p>
            <a:r>
              <a:rPr lang="en-US" sz="1400" b="1" dirty="0" err="1">
                <a:solidFill>
                  <a:srgbClr val="C00000"/>
                </a:solidFill>
                <a:latin typeface="Segoe UI" panose="020B0502040204020203" pitchFamily="34" charset="0"/>
                <a:cs typeface="Segoe UI" panose="020B0502040204020203" pitchFamily="34" charset="0"/>
              </a:rPr>
              <a:t>calculator</a:t>
            </a:r>
            <a:r>
              <a:rPr lang="en-US" sz="1400" dirty="0" err="1">
                <a:latin typeface="Segoe UI" panose="020B0502040204020203" pitchFamily="34" charset="0"/>
                <a:cs typeface="Segoe UI" panose="020B0502040204020203" pitchFamily="34" charset="0"/>
              </a:rPr>
              <a:t>.result</a:t>
            </a:r>
            <a:r>
              <a:rPr lang="en-US" sz="1400" dirty="0">
                <a:latin typeface="Segoe UI" panose="020B0502040204020203" pitchFamily="34" charset="0"/>
                <a:cs typeface="Segoe UI" panose="020B0502040204020203" pitchFamily="34" charset="0"/>
              </a:rPr>
              <a:t> 		</a:t>
            </a:r>
            <a:r>
              <a:rPr lang="en-US" sz="1400" b="1" dirty="0">
                <a:solidFill>
                  <a:srgbClr val="00B050"/>
                </a:solidFill>
                <a:latin typeface="Segoe UI" panose="020B0502040204020203" pitchFamily="34" charset="0"/>
                <a:cs typeface="Segoe UI" panose="020B0502040204020203" pitchFamily="34" charset="0"/>
              </a:rPr>
              <a:t>// = &gt; 2</a:t>
            </a:r>
          </a:p>
        </p:txBody>
      </p:sp>
    </p:spTree>
    <p:extLst>
      <p:ext uri="{BB962C8B-B14F-4D97-AF65-F5344CB8AC3E}">
        <p14:creationId xmlns:p14="http://schemas.microsoft.com/office/powerpoint/2010/main" val="39510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this</a:t>
            </a:r>
            <a:r>
              <a:rPr lang="en-US" sz="1600" dirty="0">
                <a:latin typeface="Segoe UI" panose="020B0502040204020203" pitchFamily="34" charset="0"/>
                <a:cs typeface="Segoe UI" panose="020B0502040204020203" pitchFamily="34" charset="0"/>
              </a:rPr>
              <a:t> keyword does </a:t>
            </a:r>
            <a:r>
              <a:rPr lang="en-US" sz="1600" b="1" dirty="0">
                <a:latin typeface="Segoe UI" panose="020B0502040204020203" pitchFamily="34" charset="0"/>
                <a:cs typeface="Segoe UI" panose="020B0502040204020203" pitchFamily="34" charset="0"/>
              </a:rPr>
              <a:t>not have a scope</a:t>
            </a:r>
            <a:r>
              <a:rPr lang="en-US" sz="1600" dirty="0">
                <a:latin typeface="Segoe UI" panose="020B0502040204020203" pitchFamily="34" charset="0"/>
                <a:cs typeface="Segoe UI" panose="020B0502040204020203" pitchFamily="34" charset="0"/>
              </a:rPr>
              <a:t>, and </a:t>
            </a:r>
            <a:r>
              <a:rPr lang="en-US" sz="1600" b="1" dirty="0">
                <a:solidFill>
                  <a:srgbClr val="C00000"/>
                </a:solidFill>
                <a:latin typeface="Segoe UI" panose="020B0502040204020203" pitchFamily="34" charset="0"/>
                <a:cs typeface="Segoe UI" panose="020B0502040204020203" pitchFamily="34" charset="0"/>
              </a:rPr>
              <a:t>nested functions not inherit</a:t>
            </a:r>
            <a:r>
              <a:rPr lang="en-US" sz="1600" dirty="0">
                <a:solidFill>
                  <a:srgbClr val="C00000"/>
                </a:solidFill>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execution-context</a:t>
            </a:r>
            <a:r>
              <a:rPr lang="en-US" sz="1600" dirty="0">
                <a:latin typeface="Segoe UI" panose="020B0502040204020203" pitchFamily="34" charset="0"/>
                <a:cs typeface="Segoe UI" panose="020B0502040204020203" pitchFamily="34" charset="0"/>
              </a:rPr>
              <a:t> value of their </a:t>
            </a:r>
            <a:r>
              <a:rPr lang="en-US" sz="1600" b="1" dirty="0">
                <a:latin typeface="Segoe UI" panose="020B0502040204020203" pitchFamily="34" charset="0"/>
                <a:cs typeface="Segoe UI" panose="020B0502040204020203" pitchFamily="34" charset="0"/>
              </a:rPr>
              <a:t>caller</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10051659"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 Nested Function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4" y="2582361"/>
            <a:ext cx="9616652" cy="3293209"/>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o = {</a:t>
            </a:r>
          </a:p>
          <a:p>
            <a:r>
              <a:rPr lang="en-US" sz="1600" dirty="0">
                <a:latin typeface="Segoe UI" panose="020B0502040204020203" pitchFamily="34" charset="0"/>
                <a:cs typeface="Segoe UI" panose="020B0502040204020203" pitchFamily="34" charset="0"/>
              </a:rPr>
              <a:t>	m: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b="1" dirty="0">
                <a:solidFill>
                  <a:srgbClr val="0070C0"/>
                </a:solidFill>
                <a:latin typeface="Segoe UI" panose="020B0502040204020203" pitchFamily="34" charset="0"/>
                <a:cs typeface="Segoe UI" panose="020B0502040204020203" pitchFamily="34" charset="0"/>
              </a:rPr>
              <a:t>self</a:t>
            </a:r>
            <a:r>
              <a:rPr lang="en-US" sz="1600" dirty="0">
                <a:latin typeface="Segoe UI" panose="020B0502040204020203" pitchFamily="34" charset="0"/>
                <a:cs typeface="Segoe UI" panose="020B0502040204020203" pitchFamily="34" charset="0"/>
              </a:rPr>
              <a:t> = this;</a:t>
            </a:r>
          </a:p>
          <a:p>
            <a:r>
              <a:rPr lang="en-US" sz="1600" dirty="0">
                <a:latin typeface="Segoe UI" panose="020B0502040204020203" pitchFamily="34" charset="0"/>
                <a:cs typeface="Segoe UI" panose="020B0502040204020203" pitchFamily="34" charset="0"/>
              </a:rPr>
              <a:t>		console.log(this === o)		</a:t>
            </a:r>
            <a:r>
              <a:rPr lang="en-US" sz="1600" b="1" dirty="0">
                <a:solidFill>
                  <a:srgbClr val="00B050"/>
                </a:solidFill>
                <a:latin typeface="Segoe UI" panose="020B0502040204020203" pitchFamily="34" charset="0"/>
                <a:cs typeface="Segoe UI" panose="020B0502040204020203" pitchFamily="34" charset="0"/>
              </a:rPr>
              <a:t>// “true”: this is the object o</a:t>
            </a:r>
            <a:endParaRPr lang="en-US" sz="1600" b="1"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console.log(this === o)	</a:t>
            </a:r>
            <a:r>
              <a:rPr lang="en-US" sz="1600" b="1" dirty="0">
                <a:solidFill>
                  <a:srgbClr val="00B050"/>
                </a:solidFill>
                <a:latin typeface="Segoe UI" panose="020B0502040204020203" pitchFamily="34" charset="0"/>
                <a:cs typeface="Segoe UI" panose="020B0502040204020203" pitchFamily="34" charset="0"/>
              </a:rPr>
              <a:t>// “false”: this is the global object or undefined</a:t>
            </a:r>
            <a:endParaRPr lang="en-US" sz="1600" dirty="0">
              <a:solidFill>
                <a:srgbClr val="00B050"/>
              </a:solidFill>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console.log(self === o)	</a:t>
            </a:r>
            <a:r>
              <a:rPr lang="en-US" sz="1600" b="1" dirty="0">
                <a:solidFill>
                  <a:srgbClr val="00B050"/>
                </a:solidFill>
                <a:latin typeface="Segoe UI" panose="020B0502040204020203" pitchFamily="34" charset="0"/>
                <a:cs typeface="Segoe UI" panose="020B0502040204020203" pitchFamily="34" charset="0"/>
              </a:rPr>
              <a:t>// “true”:  </a:t>
            </a:r>
            <a:r>
              <a:rPr lang="en-US" sz="1600" b="1" dirty="0">
                <a:solidFill>
                  <a:srgbClr val="0070C0"/>
                </a:solidFill>
                <a:latin typeface="Segoe UI" panose="020B0502040204020203" pitchFamily="34" charset="0"/>
                <a:cs typeface="Segoe UI" panose="020B0502040204020203" pitchFamily="34" charset="0"/>
              </a:rPr>
              <a:t>self</a:t>
            </a:r>
            <a:r>
              <a:rPr lang="en-US" sz="1600" b="1" dirty="0">
                <a:solidFill>
                  <a:srgbClr val="00B050"/>
                </a:solidFill>
                <a:latin typeface="Segoe UI" panose="020B0502040204020203" pitchFamily="34" charset="0"/>
                <a:cs typeface="Segoe UI" panose="020B0502040204020203" pitchFamily="34" charset="0"/>
              </a:rPr>
              <a:t> is the outer this value.</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15659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this</a:t>
            </a:r>
            <a:r>
              <a:rPr lang="en-US" sz="1600" dirty="0">
                <a:latin typeface="Segoe UI" panose="020B0502040204020203" pitchFamily="34" charset="0"/>
                <a:cs typeface="Segoe UI" panose="020B0502040204020203" pitchFamily="34" charset="0"/>
              </a:rPr>
              <a:t> keyword does </a:t>
            </a:r>
            <a:r>
              <a:rPr lang="en-US" sz="1600" b="1" dirty="0">
                <a:latin typeface="Segoe UI" panose="020B0502040204020203" pitchFamily="34" charset="0"/>
                <a:cs typeface="Segoe UI" panose="020B0502040204020203" pitchFamily="34" charset="0"/>
              </a:rPr>
              <a:t>not have a scope</a:t>
            </a:r>
            <a:r>
              <a:rPr lang="en-US" sz="1600" dirty="0">
                <a:latin typeface="Segoe UI" panose="020B0502040204020203" pitchFamily="34" charset="0"/>
                <a:cs typeface="Segoe UI" panose="020B0502040204020203" pitchFamily="34" charset="0"/>
              </a:rPr>
              <a:t>, and nested </a:t>
            </a:r>
            <a:r>
              <a:rPr lang="en-US" sz="1600" b="1" dirty="0">
                <a:solidFill>
                  <a:srgbClr val="C00000"/>
                </a:solidFill>
                <a:latin typeface="Segoe UI" panose="020B0502040204020203" pitchFamily="34" charset="0"/>
                <a:cs typeface="Segoe UI" panose="020B0502040204020203" pitchFamily="34" charset="0"/>
              </a:rPr>
              <a:t>arrow functions inherit</a:t>
            </a:r>
            <a:r>
              <a:rPr lang="en-US" sz="1600" dirty="0">
                <a:solidFill>
                  <a:srgbClr val="C00000"/>
                </a:solidFill>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this</a:t>
            </a:r>
            <a:r>
              <a:rPr lang="en-US" sz="1600" dirty="0">
                <a:latin typeface="Segoe UI" panose="020B0502040204020203" pitchFamily="34" charset="0"/>
                <a:cs typeface="Segoe UI" panose="020B0502040204020203" pitchFamily="34" charset="0"/>
              </a:rPr>
              <a:t> value of their </a:t>
            </a:r>
            <a:r>
              <a:rPr lang="en-US" sz="1600" b="1" dirty="0">
                <a:latin typeface="Segoe UI" panose="020B0502040204020203" pitchFamily="34" charset="0"/>
                <a:cs typeface="Segoe UI" panose="020B0502040204020203" pitchFamily="34" charset="0"/>
              </a:rPr>
              <a:t>caller</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767574"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Method Invocation Nested Arrow Function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E310257-00FD-489C-BF77-40611F17007C}"/>
              </a:ext>
            </a:extLst>
          </p:cNvPr>
          <p:cNvSpPr txBox="1"/>
          <p:nvPr/>
        </p:nvSpPr>
        <p:spPr>
          <a:xfrm>
            <a:off x="1507066" y="2520805"/>
            <a:ext cx="9616652" cy="230832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o = {</a:t>
            </a:r>
          </a:p>
          <a:p>
            <a:r>
              <a:rPr lang="en-US" sz="1600" dirty="0">
                <a:latin typeface="Segoe UI" panose="020B0502040204020203" pitchFamily="34" charset="0"/>
                <a:cs typeface="Segoe UI" panose="020B0502040204020203" pitchFamily="34" charset="0"/>
              </a:rPr>
              <a:t>	m: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console.log(this === o)				</a:t>
            </a:r>
            <a:r>
              <a:rPr lang="en-US" sz="1600" b="1" dirty="0">
                <a:solidFill>
                  <a:srgbClr val="00B050"/>
                </a:solidFill>
                <a:latin typeface="Segoe UI" panose="020B0502040204020203" pitchFamily="34" charset="0"/>
                <a:cs typeface="Segoe UI" panose="020B0502040204020203" pitchFamily="34" charset="0"/>
              </a:rPr>
              <a:t>// “true”: this is the object o</a:t>
            </a:r>
            <a:endParaRPr lang="en-US" sz="1600" b="1"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let </a:t>
            </a:r>
            <a:r>
              <a:rPr lang="en-US" sz="1600" b="1" dirty="0">
                <a:solidFill>
                  <a:srgbClr val="C0000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 =&gt; { console.log(this === o) } 	</a:t>
            </a:r>
            <a:r>
              <a:rPr lang="en-US" sz="1600" b="1" dirty="0">
                <a:solidFill>
                  <a:srgbClr val="00B050"/>
                </a:solidFill>
                <a:latin typeface="Segoe UI" panose="020B0502040204020203" pitchFamily="34" charset="0"/>
                <a:cs typeface="Segoe UI" panose="020B0502040204020203" pitchFamily="34" charset="0"/>
              </a:rPr>
              <a:t>// “true”: this is the caller this</a:t>
            </a:r>
            <a:endParaRPr lang="en-US" sz="1600" b="1"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76951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338554"/>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If a function or method invocation is preceded by the keyword </a:t>
            </a:r>
            <a:r>
              <a:rPr lang="en-US" sz="1600" b="1" dirty="0">
                <a:latin typeface="Segoe UI" panose="020B0502040204020203" pitchFamily="34" charset="0"/>
                <a:cs typeface="Segoe UI" panose="020B0502040204020203" pitchFamily="34" charset="0"/>
              </a:rPr>
              <a:t>new</a:t>
            </a:r>
            <a:r>
              <a:rPr lang="en-US" sz="1600" dirty="0">
                <a:latin typeface="Segoe UI" panose="020B0502040204020203" pitchFamily="34" charset="0"/>
                <a:cs typeface="Segoe UI" panose="020B0502040204020203" pitchFamily="34" charset="0"/>
              </a:rPr>
              <a:t>, then it is a </a:t>
            </a:r>
            <a:r>
              <a:rPr lang="en-US" sz="1600" b="1" dirty="0">
                <a:latin typeface="Segoe UI" panose="020B0502040204020203" pitchFamily="34" charset="0"/>
                <a:cs typeface="Segoe UI" panose="020B0502040204020203" pitchFamily="34" charset="0"/>
              </a:rPr>
              <a:t>constructor</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invocation</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Constructor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57AD1A7-08FF-47E3-B668-6FBEA766F86F}"/>
              </a:ext>
            </a:extLst>
          </p:cNvPr>
          <p:cNvSpPr txBox="1"/>
          <p:nvPr/>
        </p:nvSpPr>
        <p:spPr>
          <a:xfrm>
            <a:off x="4887568" y="2274584"/>
            <a:ext cx="2416864" cy="33855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o = new Object(); </a:t>
            </a:r>
          </a:p>
        </p:txBody>
      </p:sp>
      <p:sp>
        <p:nvSpPr>
          <p:cNvPr id="6" name="TextBox 5">
            <a:extLst>
              <a:ext uri="{FF2B5EF4-FFF2-40B4-BE49-F238E27FC236}">
                <a16:creationId xmlns:a16="http://schemas.microsoft.com/office/drawing/2014/main" id="{8D59F9AC-66F6-4561-A411-4453AA0CF7F8}"/>
              </a:ext>
            </a:extLst>
          </p:cNvPr>
          <p:cNvSpPr txBox="1"/>
          <p:nvPr/>
        </p:nvSpPr>
        <p:spPr>
          <a:xfrm>
            <a:off x="4887568" y="2984967"/>
            <a:ext cx="2416864" cy="33855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o = new Object;</a:t>
            </a:r>
          </a:p>
        </p:txBody>
      </p:sp>
      <p:sp>
        <p:nvSpPr>
          <p:cNvPr id="8" name="TextBox 7">
            <a:extLst>
              <a:ext uri="{FF2B5EF4-FFF2-40B4-BE49-F238E27FC236}">
                <a16:creationId xmlns:a16="http://schemas.microsoft.com/office/drawing/2014/main" id="{C98CABDE-EC82-43B3-A1E4-0E57E4DB3E09}"/>
              </a:ext>
            </a:extLst>
          </p:cNvPr>
          <p:cNvSpPr txBox="1"/>
          <p:nvPr/>
        </p:nvSpPr>
        <p:spPr>
          <a:xfrm>
            <a:off x="1507065" y="3695350"/>
            <a:ext cx="9616651"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A constructor invocation </a:t>
            </a:r>
            <a:r>
              <a:rPr lang="en-US" sz="1600" b="1" dirty="0">
                <a:latin typeface="Segoe UI" panose="020B0502040204020203" pitchFamily="34" charset="0"/>
                <a:cs typeface="Segoe UI" panose="020B0502040204020203" pitchFamily="34" charset="0"/>
              </a:rPr>
              <a:t>creates</a:t>
            </a:r>
            <a:r>
              <a:rPr lang="en-US" sz="1600" dirty="0">
                <a:latin typeface="Segoe UI" panose="020B0502040204020203" pitchFamily="34" charset="0"/>
                <a:cs typeface="Segoe UI" panose="020B0502040204020203" pitchFamily="34" charset="0"/>
              </a:rPr>
              <a:t> a </a:t>
            </a:r>
            <a:r>
              <a:rPr lang="en-US" sz="1600" b="1" dirty="0">
                <a:latin typeface="Segoe UI" panose="020B0502040204020203" pitchFamily="34" charset="0"/>
                <a:cs typeface="Segoe UI" panose="020B0502040204020203" pitchFamily="34" charset="0"/>
              </a:rPr>
              <a:t>new object</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inherits</a:t>
            </a:r>
            <a:r>
              <a:rPr lang="en-US" sz="1600" dirty="0">
                <a:latin typeface="Segoe UI" panose="020B0502040204020203" pitchFamily="34" charset="0"/>
                <a:cs typeface="Segoe UI" panose="020B0502040204020203" pitchFamily="34" charset="0"/>
              </a:rPr>
              <a:t> from the object specified by the </a:t>
            </a:r>
            <a:r>
              <a:rPr lang="en-US" sz="1600" b="1" dirty="0">
                <a:latin typeface="Segoe UI" panose="020B0502040204020203" pitchFamily="34" charset="0"/>
                <a:cs typeface="Segoe UI" panose="020B0502040204020203" pitchFamily="34" charset="0"/>
              </a:rPr>
              <a:t>prototype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property</a:t>
            </a:r>
            <a:r>
              <a:rPr lang="en-US" sz="1600" dirty="0">
                <a:latin typeface="Segoe UI" panose="020B0502040204020203" pitchFamily="34" charset="0"/>
                <a:cs typeface="Segoe UI" panose="020B0502040204020203" pitchFamily="34" charset="0"/>
              </a:rPr>
              <a:t> of the constructor.</a:t>
            </a:r>
          </a:p>
        </p:txBody>
      </p:sp>
      <p:sp>
        <p:nvSpPr>
          <p:cNvPr id="10" name="TextBox 9">
            <a:extLst>
              <a:ext uri="{FF2B5EF4-FFF2-40B4-BE49-F238E27FC236}">
                <a16:creationId xmlns:a16="http://schemas.microsoft.com/office/drawing/2014/main" id="{99D67ACF-B73A-492C-AB99-A84242560F99}"/>
              </a:ext>
            </a:extLst>
          </p:cNvPr>
          <p:cNvSpPr txBox="1"/>
          <p:nvPr/>
        </p:nvSpPr>
        <p:spPr>
          <a:xfrm>
            <a:off x="1507065" y="4647468"/>
            <a:ext cx="9616650"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Constructor functions are </a:t>
            </a:r>
            <a:r>
              <a:rPr lang="en-US" sz="1600" b="1" dirty="0">
                <a:latin typeface="Segoe UI" panose="020B0502040204020203" pitchFamily="34" charset="0"/>
                <a:cs typeface="Segoe UI" panose="020B0502040204020203" pitchFamily="34" charset="0"/>
              </a:rPr>
              <a:t>intended</a:t>
            </a:r>
            <a:r>
              <a:rPr lang="en-US" sz="1600" dirty="0">
                <a:latin typeface="Segoe UI" panose="020B0502040204020203" pitchFamily="34" charset="0"/>
                <a:cs typeface="Segoe UI" panose="020B0502040204020203" pitchFamily="34" charset="0"/>
              </a:rPr>
              <a:t> to </a:t>
            </a:r>
            <a:r>
              <a:rPr lang="en-US" sz="1600" b="1" dirty="0">
                <a:latin typeface="Segoe UI" panose="020B0502040204020203" pitchFamily="34" charset="0"/>
                <a:cs typeface="Segoe UI" panose="020B0502040204020203" pitchFamily="34" charset="0"/>
              </a:rPr>
              <a:t>initialize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objects</a:t>
            </a:r>
            <a:r>
              <a:rPr lang="en-US" sz="1600" dirty="0">
                <a:latin typeface="Segoe UI" panose="020B0502040204020203" pitchFamily="34" charset="0"/>
                <a:cs typeface="Segoe UI" panose="020B0502040204020203" pitchFamily="34" charset="0"/>
              </a:rPr>
              <a:t>, and this </a:t>
            </a:r>
            <a:r>
              <a:rPr lang="en-US" sz="1600" b="1" dirty="0">
                <a:latin typeface="Segoe UI" panose="020B0502040204020203" pitchFamily="34" charset="0"/>
                <a:cs typeface="Segoe UI" panose="020B0502040204020203" pitchFamily="34" charset="0"/>
              </a:rPr>
              <a:t>newly</a:t>
            </a:r>
            <a:r>
              <a:rPr lang="en-US" sz="1600" dirty="0">
                <a:latin typeface="Segoe UI" panose="020B0502040204020203" pitchFamily="34" charset="0"/>
                <a:cs typeface="Segoe UI" panose="020B0502040204020203" pitchFamily="34" charset="0"/>
              </a:rPr>
              <a:t> created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is used as the </a:t>
            </a:r>
            <a:r>
              <a:rPr lang="en-US" sz="1600" b="1" dirty="0">
                <a:latin typeface="Segoe UI" panose="020B0502040204020203" pitchFamily="34" charset="0"/>
                <a:cs typeface="Segoe UI" panose="020B0502040204020203" pitchFamily="34" charset="0"/>
              </a:rPr>
              <a:t>invocation context</a:t>
            </a:r>
            <a:r>
              <a:rPr lang="en-US" sz="1600" dirty="0">
                <a:latin typeface="Segoe UI" panose="020B0502040204020203" pitchFamily="34" charset="0"/>
                <a:cs typeface="Segoe UI" panose="020B0502040204020203" pitchFamily="34" charset="0"/>
              </a:rPr>
              <a:t>, so the constructor function can refer to it with the this keyword.</a:t>
            </a:r>
          </a:p>
        </p:txBody>
      </p:sp>
    </p:spTree>
    <p:extLst>
      <p:ext uri="{BB962C8B-B14F-4D97-AF65-F5344CB8AC3E}">
        <p14:creationId xmlns:p14="http://schemas.microsoft.com/office/powerpoint/2010/main" val="1791546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a specialized kind of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which means that functions can have properties and </a:t>
            </a:r>
            <a:r>
              <a:rPr lang="en-US" sz="1600" b="1" dirty="0">
                <a:latin typeface="Segoe UI" panose="020B0502040204020203" pitchFamily="34" charset="0"/>
                <a:cs typeface="Segoe UI" panose="020B0502040204020203" pitchFamily="34" charset="0"/>
              </a:rPr>
              <a:t>methods</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Two of these methods, invoke the function indirectly:</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call() </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apply()</a:t>
            </a:r>
          </a:p>
          <a:p>
            <a:endParaRPr lang="en-US" sz="1600" dirty="0">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Indirect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D7663704-AB1B-4F29-B2B1-911DED2270DD}"/>
              </a:ext>
            </a:extLst>
          </p:cNvPr>
          <p:cNvSpPr txBox="1"/>
          <p:nvPr/>
        </p:nvSpPr>
        <p:spPr>
          <a:xfrm>
            <a:off x="1507063" y="3247085"/>
            <a:ext cx="9616651"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Both methods allow you in </a:t>
            </a:r>
            <a:r>
              <a:rPr lang="en-US" sz="1600" b="1" dirty="0">
                <a:latin typeface="Segoe UI" panose="020B0502040204020203" pitchFamily="34" charset="0"/>
                <a:cs typeface="Segoe UI" panose="020B0502040204020203" pitchFamily="34" charset="0"/>
              </a:rPr>
              <a:t>first</a:t>
            </a:r>
            <a:r>
              <a:rPr lang="en-US" sz="1600" dirty="0">
                <a:latin typeface="Segoe UI" panose="020B0502040204020203" pitchFamily="34" charset="0"/>
                <a:cs typeface="Segoe UI" panose="020B0502040204020203" pitchFamily="34" charset="0"/>
              </a:rPr>
              <a:t> parameter to explicitly specify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for the invocation, which means you can invoke any function as a method of any object, even if it is not actually a method of that object.</a:t>
            </a:r>
          </a:p>
        </p:txBody>
      </p:sp>
      <p:sp>
        <p:nvSpPr>
          <p:cNvPr id="14" name="TextBox 13">
            <a:extLst>
              <a:ext uri="{FF2B5EF4-FFF2-40B4-BE49-F238E27FC236}">
                <a16:creationId xmlns:a16="http://schemas.microsoft.com/office/drawing/2014/main" id="{BCC4C566-CF1E-4451-AD90-36A0CD8FB01E}"/>
              </a:ext>
            </a:extLst>
          </p:cNvPr>
          <p:cNvSpPr txBox="1"/>
          <p:nvPr/>
        </p:nvSpPr>
        <p:spPr>
          <a:xfrm>
            <a:off x="1507063" y="4389315"/>
            <a:ext cx="9616651"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Both methods also </a:t>
            </a:r>
            <a:r>
              <a:rPr lang="en-US" sz="1600" b="1" dirty="0">
                <a:latin typeface="Segoe UI" panose="020B0502040204020203" pitchFamily="34" charset="0"/>
                <a:cs typeface="Segoe UI" panose="020B0502040204020203" pitchFamily="34" charset="0"/>
              </a:rPr>
              <a:t>allow,</a:t>
            </a:r>
            <a:r>
              <a:rPr lang="en-US" sz="1600" dirty="0">
                <a:latin typeface="Segoe UI" panose="020B0502040204020203" pitchFamily="34" charset="0"/>
                <a:cs typeface="Segoe UI" panose="020B0502040204020203" pitchFamily="34" charset="0"/>
              </a:rPr>
              <a:t> in second or on parameters, you to </a:t>
            </a:r>
            <a:r>
              <a:rPr lang="en-US" sz="1600" b="1" dirty="0">
                <a:latin typeface="Segoe UI" panose="020B0502040204020203" pitchFamily="34" charset="0"/>
                <a:cs typeface="Segoe UI" panose="020B0502040204020203" pitchFamily="34" charset="0"/>
              </a:rPr>
              <a:t>specify</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for the invocation.</a:t>
            </a:r>
          </a:p>
        </p:txBody>
      </p:sp>
    </p:spTree>
    <p:extLst>
      <p:ext uri="{BB962C8B-B14F-4D97-AF65-F5344CB8AC3E}">
        <p14:creationId xmlns:p14="http://schemas.microsoft.com/office/powerpoint/2010/main" val="239292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945126"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There are various JavaScript language features that do not look like function invocations but that cause functions to be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Implicit Flow Invocation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ECF76DAD-376C-4690-93B2-006E8A1CAF45}"/>
              </a:ext>
            </a:extLst>
          </p:cNvPr>
          <p:cNvSpPr txBox="1"/>
          <p:nvPr/>
        </p:nvSpPr>
        <p:spPr>
          <a:xfrm>
            <a:off x="1507065" y="5040107"/>
            <a:ext cx="9945127"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Be </a:t>
            </a:r>
            <a:r>
              <a:rPr lang="en-US" sz="1600" b="1" dirty="0">
                <a:latin typeface="Segoe UI" panose="020B0502040204020203" pitchFamily="34" charset="0"/>
                <a:cs typeface="Segoe UI" panose="020B0502040204020203" pitchFamily="34" charset="0"/>
              </a:rPr>
              <a:t>extra careful </a:t>
            </a:r>
            <a:r>
              <a:rPr lang="en-US" sz="1600" dirty="0">
                <a:latin typeface="Segoe UI" panose="020B0502040204020203" pitchFamily="34" charset="0"/>
                <a:cs typeface="Segoe UI" panose="020B0502040204020203" pitchFamily="34" charset="0"/>
              </a:rPr>
              <a:t>when writing functions that may be implicitly invoked, because bugs, side effects, and performance issues</a:t>
            </a:r>
          </a:p>
        </p:txBody>
      </p:sp>
      <p:sp>
        <p:nvSpPr>
          <p:cNvPr id="8" name="TextBox 7">
            <a:extLst>
              <a:ext uri="{FF2B5EF4-FFF2-40B4-BE49-F238E27FC236}">
                <a16:creationId xmlns:a16="http://schemas.microsoft.com/office/drawing/2014/main" id="{B4EEA59B-1AC3-4C04-997F-D5F1E76365C2}"/>
              </a:ext>
            </a:extLst>
          </p:cNvPr>
          <p:cNvSpPr txBox="1"/>
          <p:nvPr/>
        </p:nvSpPr>
        <p:spPr>
          <a:xfrm>
            <a:off x="1507066" y="2520805"/>
            <a:ext cx="9945128" cy="2308324"/>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The language features that can cause implicit function invocation include:</a:t>
            </a:r>
          </a:p>
          <a:p>
            <a:endParaRPr lang="en-US" sz="1600" dirty="0">
              <a:latin typeface="Segoe UI" panose="020B0502040204020203" pitchFamily="34" charset="0"/>
              <a:cs typeface="Segoe UI" panose="020B0502040204020203" pitchFamily="34" charset="0"/>
            </a:endParaRPr>
          </a:p>
          <a:p>
            <a:pPr marL="800100" lvl="1" indent="-342900">
              <a:buFont typeface="+mj-lt"/>
              <a:buAutoNum type="arabicPeriod"/>
            </a:pPr>
            <a:r>
              <a:rPr lang="en-US" sz="1600" dirty="0">
                <a:latin typeface="Segoe UI" panose="020B0502040204020203" pitchFamily="34" charset="0"/>
                <a:cs typeface="Segoe UI" panose="020B0502040204020203" pitchFamily="34" charset="0"/>
              </a:rPr>
              <a:t>If an object has getters or setters defined, then querying or setting the value of its properties may invoke those methods.</a:t>
            </a:r>
          </a:p>
          <a:p>
            <a:pPr marL="800100" lvl="1" indent="-342900">
              <a:buFont typeface="+mj-lt"/>
              <a:buAutoNum type="arabicPeriod"/>
            </a:pPr>
            <a:endParaRPr lang="en-US" sz="1600" dirty="0">
              <a:latin typeface="Segoe UI" panose="020B0502040204020203" pitchFamily="34" charset="0"/>
              <a:cs typeface="Segoe UI" panose="020B0502040204020203" pitchFamily="34" charset="0"/>
            </a:endParaRPr>
          </a:p>
          <a:p>
            <a:pPr marL="800100" lvl="1" indent="-342900">
              <a:buFont typeface="+mj-lt"/>
              <a:buAutoNum type="arabicPeriod"/>
            </a:pPr>
            <a:r>
              <a:rPr lang="en-US" sz="1600" dirty="0">
                <a:latin typeface="Segoe UI" panose="020B0502040204020203" pitchFamily="34" charset="0"/>
                <a:cs typeface="Segoe UI" panose="020B0502040204020203" pitchFamily="34" charset="0"/>
              </a:rPr>
              <a:t>When an object is used in a string context, its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is called. </a:t>
            </a:r>
          </a:p>
          <a:p>
            <a:pPr marL="800100" lvl="1" indent="-342900">
              <a:buFont typeface="+mj-lt"/>
              <a:buAutoNum type="arabicPeriod"/>
            </a:pPr>
            <a:endParaRPr lang="en-US" sz="1600" dirty="0">
              <a:latin typeface="Segoe UI" panose="020B0502040204020203" pitchFamily="34" charset="0"/>
              <a:cs typeface="Segoe UI" panose="020B0502040204020203" pitchFamily="34" charset="0"/>
            </a:endParaRPr>
          </a:p>
          <a:p>
            <a:pPr marL="800100" lvl="1" indent="-342900">
              <a:buFont typeface="+mj-lt"/>
              <a:buAutoNum type="arabicPeriod"/>
            </a:pPr>
            <a:r>
              <a:rPr lang="en-US" sz="1600" dirty="0">
                <a:latin typeface="Segoe UI" panose="020B0502040204020203" pitchFamily="34" charset="0"/>
                <a:cs typeface="Segoe UI" panose="020B0502040204020203" pitchFamily="34" charset="0"/>
              </a:rPr>
              <a:t>When you loop over the elements of an </a:t>
            </a:r>
            <a:r>
              <a:rPr lang="en-US" sz="1600" dirty="0" err="1">
                <a:latin typeface="Segoe UI" panose="020B0502040204020203" pitchFamily="34" charset="0"/>
                <a:cs typeface="Segoe UI" panose="020B0502040204020203" pitchFamily="34" charset="0"/>
              </a:rPr>
              <a:t>iterable</a:t>
            </a:r>
            <a:r>
              <a:rPr lang="en-US" sz="1600" dirty="0">
                <a:latin typeface="Segoe UI" panose="020B0502040204020203" pitchFamily="34" charset="0"/>
                <a:cs typeface="Segoe UI" panose="020B0502040204020203" pitchFamily="34" charset="0"/>
              </a:rPr>
              <a:t> object, there are a number of method calls that occur.</a:t>
            </a:r>
          </a:p>
        </p:txBody>
      </p:sp>
    </p:spTree>
    <p:extLst>
      <p:ext uri="{BB962C8B-B14F-4D97-AF65-F5344CB8AC3E}">
        <p14:creationId xmlns:p14="http://schemas.microsoft.com/office/powerpoint/2010/main" val="327190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noFill/>
        </p:spPr>
        <p:txBody>
          <a:bodyPr wrap="square">
            <a:spAutoFit/>
          </a:bodyPr>
          <a:lstStyle/>
          <a:p>
            <a:r>
              <a:rPr lang="en-US" sz="1600" b="1" dirty="0">
                <a:latin typeface="Segoe UI" panose="020B0502040204020203" pitchFamily="34" charset="0"/>
                <a:cs typeface="Segoe UI" panose="020B0502040204020203" pitchFamily="34" charset="0"/>
              </a:rPr>
              <a:t>Function definitions</a:t>
            </a:r>
            <a:r>
              <a:rPr lang="en-US" sz="1600" dirty="0">
                <a:latin typeface="Segoe UI" panose="020B0502040204020203" pitchFamily="34" charset="0"/>
                <a:cs typeface="Segoe UI" panose="020B0502040204020203" pitchFamily="34" charset="0"/>
              </a:rPr>
              <a:t>: do </a:t>
            </a:r>
            <a:r>
              <a:rPr lang="en-US" sz="1600" i="1" dirty="0">
                <a:latin typeface="Segoe UI" panose="020B0502040204020203" pitchFamily="34" charset="0"/>
                <a:cs typeface="Segoe UI" panose="020B0502040204020203" pitchFamily="34" charset="0"/>
              </a:rPr>
              <a:t>not specify an expected type </a:t>
            </a:r>
            <a:r>
              <a:rPr lang="en-US" sz="1600" dirty="0">
                <a:latin typeface="Segoe UI" panose="020B0502040204020203" pitchFamily="34" charset="0"/>
                <a:cs typeface="Segoe UI" panose="020B0502040204020203" pitchFamily="34" charset="0"/>
              </a:rPr>
              <a:t>for the function parameters.</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invocations: </a:t>
            </a:r>
            <a:r>
              <a:rPr lang="en-US" sz="1600" dirty="0">
                <a:latin typeface="Segoe UI" panose="020B0502040204020203" pitchFamily="34" charset="0"/>
                <a:cs typeface="Segoe UI" panose="020B0502040204020203" pitchFamily="34" charset="0"/>
              </a:rPr>
              <a:t>do not do any type checking on the argument values you pass, in fact </a:t>
            </a:r>
            <a:r>
              <a:rPr lang="en-US" sz="1600" i="1" dirty="0">
                <a:latin typeface="Segoe UI" panose="020B0502040204020203" pitchFamily="34" charset="0"/>
                <a:cs typeface="Segoe UI" panose="020B0502040204020203" pitchFamily="34" charset="0"/>
              </a:rPr>
              <a:t>do not even check the number of arguments</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being passed.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and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096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4278094"/>
          </a:xfrm>
          <a:prstGeom prst="rect">
            <a:avLst/>
          </a:prstGeom>
          <a:noFill/>
        </p:spPr>
        <p:txBody>
          <a:bodyPr wrap="square" rtlCol="0">
            <a:spAutoFit/>
          </a:bodyPr>
          <a:lstStyle/>
          <a:p>
            <a:pPr algn="just"/>
            <a:r>
              <a:rPr lang="en-US" sz="1600" dirty="0">
                <a:latin typeface="Segoe UI" panose="020B0502040204020203" pitchFamily="34" charset="0"/>
                <a:cs typeface="Segoe UI" panose="020B0502040204020203" pitchFamily="34" charset="0"/>
              </a:rPr>
              <a:t>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is a block of JavaScript code that is defined once but may be executed, or </a:t>
            </a:r>
            <a:r>
              <a:rPr lang="en-US" sz="1600" b="1" dirty="0">
                <a:latin typeface="Segoe UI" panose="020B0502040204020203" pitchFamily="34" charset="0"/>
                <a:cs typeface="Segoe UI" panose="020B0502040204020203" pitchFamily="34" charset="0"/>
              </a:rPr>
              <a:t>invoked</a:t>
            </a:r>
            <a:r>
              <a:rPr lang="en-US" sz="1600" dirty="0">
                <a:latin typeface="Segoe UI" panose="020B0502040204020203" pitchFamily="34" charset="0"/>
                <a:cs typeface="Segoe UI" panose="020B0502040204020203" pitchFamily="34" charset="0"/>
              </a:rPr>
              <a:t>, any number of times.</a:t>
            </a:r>
          </a:p>
          <a:p>
            <a:pPr algn="just"/>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Functions are </a:t>
            </a:r>
            <a:r>
              <a:rPr lang="en-US" sz="1600" b="1" dirty="0">
                <a:latin typeface="Segoe UI" panose="020B0502040204020203" pitchFamily="34" charset="0"/>
                <a:cs typeface="Segoe UI" panose="020B0502040204020203" pitchFamily="34" charset="0"/>
              </a:rPr>
              <a:t>objects</a:t>
            </a:r>
            <a:r>
              <a:rPr lang="en-US" sz="1600" dirty="0">
                <a:latin typeface="Segoe UI" panose="020B0502040204020203" pitchFamily="34" charset="0"/>
                <a:cs typeface="Segoe UI" panose="020B0502040204020203" pitchFamily="34" charset="0"/>
              </a:rPr>
              <a:t>, and they can be manipulated by programs.</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Functions are </a:t>
            </a:r>
            <a:r>
              <a:rPr lang="en-US" sz="1600" b="1" dirty="0">
                <a:latin typeface="Segoe UI" panose="020B0502040204020203" pitchFamily="34" charset="0"/>
                <a:cs typeface="Segoe UI" panose="020B0502040204020203" pitchFamily="34" charset="0"/>
              </a:rPr>
              <a:t>parameterized</a:t>
            </a:r>
            <a:r>
              <a:rPr lang="en-US" sz="1600" dirty="0">
                <a:latin typeface="Segoe UI" panose="020B0502040204020203" pitchFamily="34" charset="0"/>
                <a:cs typeface="Segoe UI" panose="020B0502040204020203" pitchFamily="34" charset="0"/>
              </a:rPr>
              <a:t>: a function definition may include a list of identifiers, known as </a:t>
            </a:r>
            <a:r>
              <a:rPr lang="en-US" sz="1600" b="1" dirty="0">
                <a:latin typeface="Segoe UI" panose="020B0502040204020203" pitchFamily="34" charset="0"/>
                <a:cs typeface="Segoe UI" panose="020B0502040204020203" pitchFamily="34" charset="0"/>
              </a:rPr>
              <a:t>parameters</a:t>
            </a:r>
            <a:r>
              <a:rPr lang="en-US" sz="1600" dirty="0">
                <a:latin typeface="Segoe UI" panose="020B0502040204020203" pitchFamily="34" charset="0"/>
                <a:cs typeface="Segoe UI" panose="020B0502040204020203" pitchFamily="34" charset="0"/>
              </a:rPr>
              <a:t>, that work as local variables for the body of the function; often use their argument values to compute a return value that becomes the value of the function-invocation expression.</a:t>
            </a:r>
          </a:p>
          <a:p>
            <a:pPr algn="just"/>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In addition to the arguments, each invocation has another value: the </a:t>
            </a:r>
            <a:r>
              <a:rPr lang="en-US" sz="1600" b="1" dirty="0">
                <a:latin typeface="Segoe UI" panose="020B0502040204020203" pitchFamily="34" charset="0"/>
                <a:cs typeface="Segoe UI" panose="020B0502040204020203" pitchFamily="34" charset="0"/>
              </a:rPr>
              <a:t>invocation context</a:t>
            </a:r>
            <a:r>
              <a:rPr lang="en-US" sz="1600" dirty="0">
                <a:latin typeface="Segoe UI" panose="020B0502040204020203" pitchFamily="34" charset="0"/>
                <a:cs typeface="Segoe UI" panose="020B0502040204020203" pitchFamily="34" charset="0"/>
              </a:rPr>
              <a:t> that is the value of the this keyword</a:t>
            </a:r>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endParaRPr lang="en-US" sz="1600" dirty="0">
              <a:solidFill>
                <a:schemeClr val="tx1">
                  <a:lumMod val="85000"/>
                  <a:lumOff val="15000"/>
                </a:schemeClr>
              </a:solidFill>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If a function is assigned to the property of an object, it is known as a </a:t>
            </a:r>
            <a:r>
              <a:rPr lang="en-US" sz="1600" b="1" dirty="0">
                <a:latin typeface="Segoe UI" panose="020B0502040204020203" pitchFamily="34" charset="0"/>
                <a:cs typeface="Segoe UI" panose="020B0502040204020203" pitchFamily="34" charset="0"/>
              </a:rPr>
              <a:t>method</a:t>
            </a:r>
            <a:r>
              <a:rPr lang="en-US" sz="1600" dirty="0">
                <a:latin typeface="Segoe UI" panose="020B0502040204020203" pitchFamily="34" charset="0"/>
                <a:cs typeface="Segoe UI" panose="020B0502040204020203" pitchFamily="34" charset="0"/>
              </a:rPr>
              <a:t> of that object.</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JavaScript function definitions can be nested within other functions, and they have access to any variables that are in scope where they are defined. This means that JavaScript functions are </a:t>
            </a:r>
            <a:r>
              <a:rPr lang="en-US" sz="1600" b="1" dirty="0">
                <a:latin typeface="Segoe UI" panose="020B0502040204020203" pitchFamily="34" charset="0"/>
                <a:cs typeface="Segoe UI" panose="020B0502040204020203" pitchFamily="34" charset="0"/>
              </a:rPr>
              <a:t>closures</a:t>
            </a:r>
            <a:r>
              <a:rPr lang="en-US" sz="1600" dirty="0">
                <a:latin typeface="Segoe UI" panose="020B0502040204020203" pitchFamily="34" charset="0"/>
                <a:cs typeface="Segoe UI" panose="020B0502040204020203" pitchFamily="34" charset="0"/>
              </a:rPr>
              <a:t>.</a:t>
            </a:r>
          </a:p>
          <a:p>
            <a:pPr algn="just"/>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5073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When a function is invoked with </a:t>
            </a:r>
            <a:r>
              <a:rPr lang="en-US" sz="1600" b="1" dirty="0">
                <a:latin typeface="Segoe UI" panose="020B0502040204020203" pitchFamily="34" charset="0"/>
                <a:cs typeface="Segoe UI" panose="020B0502040204020203" pitchFamily="34" charset="0"/>
              </a:rPr>
              <a:t>fewer arguments </a:t>
            </a:r>
            <a:r>
              <a:rPr lang="en-US" sz="1600" dirty="0">
                <a:latin typeface="Segoe UI" panose="020B0502040204020203" pitchFamily="34" charset="0"/>
                <a:cs typeface="Segoe UI" panose="020B0502040204020203" pitchFamily="34" charset="0"/>
              </a:rPr>
              <a:t>than declared parameters, the </a:t>
            </a:r>
            <a:r>
              <a:rPr lang="en-US" sz="1600" b="1" dirty="0">
                <a:latin typeface="Segoe UI" panose="020B0502040204020203" pitchFamily="34" charset="0"/>
                <a:cs typeface="Segoe UI" panose="020B0502040204020203" pitchFamily="34" charset="0"/>
              </a:rPr>
              <a:t>additional parameters </a:t>
            </a:r>
            <a:r>
              <a:rPr lang="en-US" sz="1600" dirty="0">
                <a:latin typeface="Segoe UI" panose="020B0502040204020203" pitchFamily="34" charset="0"/>
                <a:cs typeface="Segoe UI" panose="020B0502040204020203" pitchFamily="34" charset="0"/>
              </a:rPr>
              <a:t>are set to their </a:t>
            </a:r>
            <a:r>
              <a:rPr lang="en-US" sz="1600" b="1" dirty="0">
                <a:latin typeface="Segoe UI" panose="020B0502040204020203" pitchFamily="34" charset="0"/>
                <a:cs typeface="Segoe UI" panose="020B0502040204020203" pitchFamily="34" charset="0"/>
              </a:rPr>
              <a:t>default</a:t>
            </a:r>
            <a:r>
              <a:rPr lang="en-US" sz="1600" dirty="0">
                <a:latin typeface="Segoe UI" panose="020B0502040204020203" pitchFamily="34" charset="0"/>
                <a:cs typeface="Segoe UI" panose="020B0502040204020203" pitchFamily="34" charset="0"/>
              </a:rPr>
              <a:t> value, which is normally </a:t>
            </a:r>
            <a:r>
              <a:rPr lang="en-US" sz="1600" b="1" dirty="0">
                <a:latin typeface="Segoe UI" panose="020B0502040204020203" pitchFamily="34" charset="0"/>
                <a:cs typeface="Segoe UI" panose="020B0502040204020203" pitchFamily="34" charset="0"/>
              </a:rPr>
              <a:t>undefined</a:t>
            </a:r>
            <a:r>
              <a:rPr lang="en-US" sz="1600" dirty="0">
                <a:latin typeface="Segoe UI" panose="020B0502040204020203" pitchFamily="34" charset="0"/>
                <a:cs typeface="Segoe UI" panose="020B0502040204020203" pitchFamily="34" charset="0"/>
              </a:rPr>
              <a: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2CF992D-B1CE-4106-8E77-135EBF9826E4}"/>
              </a:ext>
            </a:extLst>
          </p:cNvPr>
          <p:cNvSpPr txBox="1"/>
          <p:nvPr/>
        </p:nvSpPr>
        <p:spPr>
          <a:xfrm>
            <a:off x="1507066" y="2520805"/>
            <a:ext cx="4982511"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(o, a)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 =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 </a:t>
            </a:r>
          </a:p>
          <a:p>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C7C61EEB-D6C2-4C34-9F50-A3CA8C53E61B}"/>
              </a:ext>
            </a:extLst>
          </p:cNvPr>
          <p:cNvSpPr txBox="1"/>
          <p:nvPr/>
        </p:nvSpPr>
        <p:spPr>
          <a:xfrm>
            <a:off x="1507066" y="4725541"/>
            <a:ext cx="4982511" cy="58477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B070FD43-CB78-47AF-BCCD-2923792DB77E}"/>
              </a:ext>
            </a:extLst>
          </p:cNvPr>
          <p:cNvSpPr txBox="1"/>
          <p:nvPr/>
        </p:nvSpPr>
        <p:spPr>
          <a:xfrm>
            <a:off x="1507066" y="5699170"/>
            <a:ext cx="4982511" cy="83099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C00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1};</a:t>
            </a: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let result =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a:t>
            </a:r>
            <a:r>
              <a:rPr lang="en-US" sz="1600" b="1" dirty="0">
                <a:solidFill>
                  <a:srgbClr val="C00000"/>
                </a:solidFill>
                <a:latin typeface="Segoe UI" panose="020B0502040204020203" pitchFamily="34" charset="0"/>
                <a:cs typeface="Segoe UI" panose="020B0502040204020203" pitchFamily="34" charset="0"/>
              </a:rPr>
              <a:t>o</a:t>
            </a:r>
            <a:r>
              <a:rPr lang="en-US" sz="1600" dirty="0">
                <a:solidFill>
                  <a:schemeClr val="tx1">
                    <a:lumMod val="95000"/>
                    <a:lumOff val="5000"/>
                  </a:schemeClr>
                </a:solidFill>
                <a:latin typeface="Segoe UI" panose="020B0502040204020203" pitchFamily="34" charset="0"/>
                <a:cs typeface="Segoe UI" panose="020B0502040204020203" pitchFamily="34" charset="0"/>
              </a:rPr>
              <a:t>,</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a</a:t>
            </a:r>
            <a:r>
              <a:rPr lang="en-US" sz="1600" dirty="0">
                <a:latin typeface="Segoe UI" panose="020B0502040204020203" pitchFamily="34" charset="0"/>
                <a:cs typeface="Segoe UI" panose="020B0502040204020203" pitchFamily="34" charset="0"/>
              </a:rPr>
              <a:t>); </a:t>
            </a:r>
          </a:p>
        </p:txBody>
      </p:sp>
      <p:sp>
        <p:nvSpPr>
          <p:cNvPr id="8" name="Arrow: Right 7">
            <a:extLst>
              <a:ext uri="{FF2B5EF4-FFF2-40B4-BE49-F238E27FC236}">
                <a16:creationId xmlns:a16="http://schemas.microsoft.com/office/drawing/2014/main" id="{F61242DB-5739-45BE-ACB9-2B5F520DD540}"/>
              </a:ext>
            </a:extLst>
          </p:cNvPr>
          <p:cNvSpPr/>
          <p:nvPr/>
        </p:nvSpPr>
        <p:spPr>
          <a:xfrm>
            <a:off x="6764783" y="472554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856BB632-DBAA-4934-9350-AD5537F01EB4}"/>
              </a:ext>
            </a:extLst>
          </p:cNvPr>
          <p:cNvSpPr/>
          <p:nvPr/>
        </p:nvSpPr>
        <p:spPr>
          <a:xfrm>
            <a:off x="6764783" y="5822280"/>
            <a:ext cx="887767" cy="584775"/>
          </a:xfrm>
          <a:prstGeom prst="rightArrow">
            <a:avLst/>
          </a:prstGeom>
          <a:solidFill>
            <a:srgbClr val="0070C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E96C49C0-4B83-45E8-A419-87E7FC756D46}"/>
              </a:ext>
            </a:extLst>
          </p:cNvPr>
          <p:cNvSpPr txBox="1"/>
          <p:nvPr/>
        </p:nvSpPr>
        <p:spPr>
          <a:xfrm>
            <a:off x="7927756" y="484865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8671038C-9760-4DFC-BEBC-230CE5AC3707}"/>
              </a:ext>
            </a:extLst>
          </p:cNvPr>
          <p:cNvSpPr txBox="1"/>
          <p:nvPr/>
        </p:nvSpPr>
        <p:spPr>
          <a:xfrm>
            <a:off x="7927756" y="5945390"/>
            <a:ext cx="2254931" cy="338554"/>
          </a:xfrm>
          <a:prstGeom prst="rect">
            <a:avLst/>
          </a:prstGeom>
          <a:noFill/>
          <a:ln w="57150">
            <a:solidFill>
              <a:schemeClr val="tx1">
                <a:lumMod val="85000"/>
                <a:lumOff val="15000"/>
              </a:schemeClr>
            </a:solidFill>
          </a:ln>
        </p:spPr>
        <p:txBody>
          <a:bodyPr wrap="square" rtlCol="0" anchor="ctr">
            <a:spAutoFit/>
          </a:bodyPr>
          <a:lstStyle/>
          <a:p>
            <a:r>
              <a:rPr lang="en-US" sz="1600" dirty="0">
                <a:latin typeface="Segoe UI" panose="020B0502040204020203" pitchFamily="34" charset="0"/>
                <a:cs typeface="Segoe UI" panose="020B0502040204020203" pitchFamily="34" charset="0"/>
              </a:rPr>
              <a:t>result === [‘</a:t>
            </a:r>
            <a:r>
              <a:rPr lang="en-US" sz="1600" b="1" dirty="0">
                <a:solidFill>
                  <a:srgbClr val="FFC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y</a:t>
            </a:r>
            <a:r>
              <a:rPr lang="en-US" sz="1600" dirty="0">
                <a:latin typeface="Segoe UI" panose="020B0502040204020203" pitchFamily="34" charset="0"/>
                <a:cs typeface="Segoe UI" panose="020B0502040204020203" pitchFamily="34" charset="0"/>
              </a:rPr>
              <a:t>’, ‘</a:t>
            </a:r>
            <a:r>
              <a:rPr lang="en-US" sz="1600" b="1" dirty="0">
                <a:solidFill>
                  <a:srgbClr val="7030A0"/>
                </a:solidFill>
                <a:latin typeface="Segoe UI" panose="020B0502040204020203" pitchFamily="34" charset="0"/>
                <a:cs typeface="Segoe UI" panose="020B0502040204020203" pitchFamily="34" charset="0"/>
              </a:rPr>
              <a:t>z</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650024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In </a:t>
            </a:r>
            <a:r>
              <a:rPr lang="en-US" sz="1600" b="1" dirty="0">
                <a:latin typeface="Segoe UI" panose="020B0502040204020203" pitchFamily="34" charset="0"/>
                <a:cs typeface="Segoe UI" panose="020B0502040204020203" pitchFamily="34" charset="0"/>
              </a:rPr>
              <a:t>ES6</a:t>
            </a:r>
            <a:r>
              <a:rPr lang="en-US" sz="1600" dirty="0">
                <a:latin typeface="Segoe UI" panose="020B0502040204020203" pitchFamily="34" charset="0"/>
                <a:cs typeface="Segoe UI" panose="020B0502040204020203" pitchFamily="34" charset="0"/>
              </a:rPr>
              <a:t> and later, you can define a </a:t>
            </a:r>
            <a:r>
              <a:rPr lang="en-US" sz="1600" b="1" dirty="0">
                <a:latin typeface="Segoe UI" panose="020B0502040204020203" pitchFamily="34" charset="0"/>
                <a:cs typeface="Segoe UI" panose="020B0502040204020203" pitchFamily="34" charset="0"/>
              </a:rPr>
              <a:t>default value </a:t>
            </a:r>
            <a:r>
              <a:rPr lang="en-US" sz="1600" dirty="0">
                <a:latin typeface="Segoe UI" panose="020B0502040204020203" pitchFamily="34" charset="0"/>
                <a:cs typeface="Segoe UI" panose="020B0502040204020203" pitchFamily="34" charset="0"/>
              </a:rPr>
              <a:t>for each of your function parameters directly </a:t>
            </a:r>
            <a:r>
              <a:rPr lang="en-US" sz="1600" b="1" dirty="0">
                <a:latin typeface="Segoe UI" panose="020B0502040204020203" pitchFamily="34" charset="0"/>
                <a:cs typeface="Segoe UI" panose="020B0502040204020203" pitchFamily="34" charset="0"/>
              </a:rPr>
              <a:t>in the parameter list</a:t>
            </a:r>
            <a:r>
              <a:rPr lang="en-US" sz="1600" dirty="0">
                <a:latin typeface="Segoe UI" panose="020B0502040204020203" pitchFamily="34" charset="0"/>
                <a:cs typeface="Segoe UI" panose="020B0502040204020203" pitchFamily="34" charset="0"/>
              </a:rPr>
              <a:t> of your function.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Optional Parameters and Default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C7C61EEB-D6C2-4C34-9F50-A3CA8C53E61B}"/>
              </a:ext>
            </a:extLst>
          </p:cNvPr>
          <p:cNvSpPr txBox="1"/>
          <p:nvPr/>
        </p:nvSpPr>
        <p:spPr>
          <a:xfrm>
            <a:off x="1507065" y="2520805"/>
            <a:ext cx="4982511"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getPropertyNames</a:t>
            </a:r>
            <a:r>
              <a:rPr lang="en-US" sz="1600" dirty="0">
                <a:latin typeface="Segoe UI" panose="020B0502040204020203" pitchFamily="34" charset="0"/>
                <a:cs typeface="Segoe UI" panose="020B0502040204020203" pitchFamily="34" charset="0"/>
              </a:rPr>
              <a:t>( o, a = []) { </a:t>
            </a:r>
          </a:p>
          <a:p>
            <a:r>
              <a:rPr lang="en-US" sz="1600" dirty="0">
                <a:latin typeface="Segoe UI" panose="020B0502040204020203" pitchFamily="34" charset="0"/>
                <a:cs typeface="Segoe UI" panose="020B0502040204020203" pitchFamily="34" charset="0"/>
              </a:rPr>
              <a:t>	for( let property in o) </a:t>
            </a:r>
            <a:r>
              <a:rPr lang="en-US" sz="1600" dirty="0" err="1">
                <a:latin typeface="Segoe UI" panose="020B0502040204020203" pitchFamily="34" charset="0"/>
                <a:cs typeface="Segoe UI" panose="020B0502040204020203" pitchFamily="34" charset="0"/>
              </a:rPr>
              <a:t>a.push</a:t>
            </a:r>
            <a:r>
              <a:rPr lang="en-US" sz="1600" dirty="0">
                <a:latin typeface="Segoe UI" panose="020B0502040204020203" pitchFamily="34" charset="0"/>
                <a:cs typeface="Segoe UI" panose="020B0502040204020203" pitchFamily="34" charset="0"/>
              </a:rPr>
              <a:t>( property);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a;</a:t>
            </a:r>
          </a:p>
          <a:p>
            <a:r>
              <a:rPr lang="en-US" sz="1600" dirty="0">
                <a:latin typeface="Segoe UI" panose="020B0502040204020203" pitchFamily="34" charset="0"/>
                <a:cs typeface="Segoe UI" panose="020B0502040204020203" pitchFamily="34" charset="0"/>
              </a:rPr>
              <a:t>}</a:t>
            </a:r>
          </a:p>
        </p:txBody>
      </p:sp>
      <p:sp>
        <p:nvSpPr>
          <p:cNvPr id="16" name="TextBox 15">
            <a:extLst>
              <a:ext uri="{FF2B5EF4-FFF2-40B4-BE49-F238E27FC236}">
                <a16:creationId xmlns:a16="http://schemas.microsoft.com/office/drawing/2014/main" id="{306CB4B5-5060-435F-B772-42F935044A5D}"/>
              </a:ext>
            </a:extLst>
          </p:cNvPr>
          <p:cNvSpPr txBox="1"/>
          <p:nvPr/>
        </p:nvSpPr>
        <p:spPr>
          <a:xfrm>
            <a:off x="1507065" y="4154517"/>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One interesting case is that, for functions with multiple parameters, you can use the </a:t>
            </a:r>
            <a:r>
              <a:rPr lang="en-US" sz="1600" b="1" dirty="0">
                <a:latin typeface="Segoe UI" panose="020B0502040204020203" pitchFamily="34" charset="0"/>
                <a:cs typeface="Segoe UI" panose="020B0502040204020203" pitchFamily="34" charset="0"/>
              </a:rPr>
              <a:t>value of a previous </a:t>
            </a:r>
            <a:r>
              <a:rPr lang="en-US" sz="1600" dirty="0">
                <a:latin typeface="Segoe UI" panose="020B0502040204020203" pitchFamily="34" charset="0"/>
                <a:cs typeface="Segoe UI" panose="020B0502040204020203" pitchFamily="34" charset="0"/>
              </a:rPr>
              <a:t>parameter to define the </a:t>
            </a:r>
            <a:r>
              <a:rPr lang="en-US" sz="1600" b="1" dirty="0">
                <a:latin typeface="Segoe UI" panose="020B0502040204020203" pitchFamily="34" charset="0"/>
                <a:cs typeface="Segoe UI" panose="020B0502040204020203" pitchFamily="34" charset="0"/>
              </a:rPr>
              <a:t>default value of the parameters that follow </a:t>
            </a:r>
            <a:r>
              <a:rPr lang="en-US" sz="1600" dirty="0">
                <a:latin typeface="Segoe UI" panose="020B0502040204020203" pitchFamily="34" charset="0"/>
                <a:cs typeface="Segoe UI" panose="020B0502040204020203" pitchFamily="34" charset="0"/>
              </a:rPr>
              <a:t>it.</a:t>
            </a:r>
          </a:p>
        </p:txBody>
      </p:sp>
      <p:sp>
        <p:nvSpPr>
          <p:cNvPr id="18" name="TextBox 17">
            <a:extLst>
              <a:ext uri="{FF2B5EF4-FFF2-40B4-BE49-F238E27FC236}">
                <a16:creationId xmlns:a16="http://schemas.microsoft.com/office/drawing/2014/main" id="{F4D2B49C-9084-4BFD-B9E3-E1FFB0315C04}"/>
              </a:ext>
            </a:extLst>
          </p:cNvPr>
          <p:cNvSpPr txBox="1"/>
          <p:nvPr/>
        </p:nvSpPr>
        <p:spPr>
          <a:xfrm>
            <a:off x="1507065" y="5049565"/>
            <a:ext cx="6340795" cy="830997"/>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const rectangle = (</a:t>
            </a:r>
            <a:r>
              <a:rPr lang="en-US" sz="1600" b="1" dirty="0">
                <a:latin typeface="Segoe UI" panose="020B0502040204020203" pitchFamily="34" charset="0"/>
                <a:cs typeface="Segoe UI" panose="020B0502040204020203" pitchFamily="34" charset="0"/>
              </a:rPr>
              <a:t>width</a:t>
            </a:r>
            <a:r>
              <a:rPr lang="en-US" sz="1600" dirty="0">
                <a:latin typeface="Segoe UI" panose="020B0502040204020203" pitchFamily="34" charset="0"/>
                <a:cs typeface="Segoe UI" panose="020B0502040204020203" pitchFamily="34" charset="0"/>
              </a:rPr>
              <a:t>, height = </a:t>
            </a:r>
            <a:r>
              <a:rPr lang="en-US" sz="1600" b="1" dirty="0">
                <a:latin typeface="Segoe UI" panose="020B0502040204020203" pitchFamily="34" charset="0"/>
                <a:cs typeface="Segoe UI" panose="020B0502040204020203" pitchFamily="34" charset="0"/>
              </a:rPr>
              <a:t>width </a:t>
            </a:r>
            <a:r>
              <a:rPr lang="en-US" sz="1600" dirty="0">
                <a:latin typeface="Segoe UI" panose="020B0502040204020203" pitchFamily="34" charset="0"/>
                <a:cs typeface="Segoe UI" panose="020B0502040204020203" pitchFamily="34" charset="0"/>
              </a:rPr>
              <a:t>* 2) = &gt; ({ width, height});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rectangle(1) // = &gt; { width: 1, height: 2 }</a:t>
            </a:r>
          </a:p>
        </p:txBody>
      </p:sp>
    </p:spTree>
    <p:extLst>
      <p:ext uri="{BB962C8B-B14F-4D97-AF65-F5344CB8AC3E}">
        <p14:creationId xmlns:p14="http://schemas.microsoft.com/office/powerpoint/2010/main" val="305164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From ES6, </a:t>
            </a:r>
            <a:r>
              <a:rPr lang="en-US" sz="1600" b="1" dirty="0">
                <a:latin typeface="Segoe UI" panose="020B0502040204020203" pitchFamily="34" charset="0"/>
                <a:cs typeface="Segoe UI" panose="020B0502040204020203" pitchFamily="34" charset="0"/>
              </a:rPr>
              <a:t>rest parameters </a:t>
            </a:r>
            <a:r>
              <a:rPr lang="en-US" sz="1600" dirty="0">
                <a:latin typeface="Segoe UI" panose="020B0502040204020203" pitchFamily="34" charset="0"/>
                <a:cs typeface="Segoe UI" panose="020B0502040204020203" pitchFamily="34" charset="0"/>
              </a:rPr>
              <a:t>allow us to write functions that can be invoked with arbitrarily </a:t>
            </a:r>
            <a:r>
              <a:rPr lang="en-US" sz="1600" b="1" dirty="0">
                <a:latin typeface="Segoe UI" panose="020B0502040204020203" pitchFamily="34" charset="0"/>
                <a:cs typeface="Segoe UI" panose="020B0502040204020203" pitchFamily="34" charset="0"/>
              </a:rPr>
              <a:t>more arguments </a:t>
            </a:r>
            <a:r>
              <a:rPr lang="en-US" sz="1600" dirty="0">
                <a:latin typeface="Segoe UI" panose="020B0502040204020203" pitchFamily="34" charset="0"/>
                <a:cs typeface="Segoe UI" panose="020B0502040204020203" pitchFamily="34" charset="0"/>
              </a:rPr>
              <a:t>than parameters.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Rest Parameters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6427433" y="3362565"/>
            <a:ext cx="4696285" cy="1323439"/>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value of a rest parameter will always be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array may be </a:t>
            </a:r>
            <a:r>
              <a:rPr lang="en-US" sz="1600" b="1" dirty="0">
                <a:latin typeface="Segoe UI" panose="020B0502040204020203" pitchFamily="34" charset="0"/>
                <a:cs typeface="Segoe UI" panose="020B0502040204020203" pitchFamily="34" charset="0"/>
              </a:rPr>
              <a:t>empty</a:t>
            </a:r>
            <a:r>
              <a:rPr lang="en-US" sz="1600" dirty="0">
                <a:latin typeface="Segoe UI" panose="020B0502040204020203" pitchFamily="34" charset="0"/>
                <a:cs typeface="Segoe UI" panose="020B0502040204020203" pitchFamily="34" charset="0"/>
              </a:rPr>
              <a:t>, but a rest parameter will </a:t>
            </a:r>
            <a:r>
              <a:rPr lang="en-US" sz="1600" b="1" dirty="0">
                <a:latin typeface="Segoe UI" panose="020B0502040204020203" pitchFamily="34" charset="0"/>
                <a:cs typeface="Segoe UI" panose="020B0502040204020203" pitchFamily="34" charset="0"/>
              </a:rPr>
              <a:t>never be undefined</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6" y="3362565"/>
            <a:ext cx="4032600"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 first =-Infinity, ... rest) {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first;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n of rest) { </a:t>
            </a:r>
          </a:p>
          <a:p>
            <a:r>
              <a:rPr lang="en-US" sz="1600" dirty="0">
                <a:latin typeface="Segoe UI" panose="020B0502040204020203" pitchFamily="34" charset="0"/>
                <a:cs typeface="Segoe UI" panose="020B0502040204020203" pitchFamily="34" charset="0"/>
              </a:rPr>
              <a:t>		if (n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n;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F9F3D737-977A-44CF-8272-363FF9DA3AB8}"/>
              </a:ext>
            </a:extLst>
          </p:cNvPr>
          <p:cNvSpPr txBox="1"/>
          <p:nvPr/>
        </p:nvSpPr>
        <p:spPr>
          <a:xfrm>
            <a:off x="6427433" y="5332335"/>
            <a:ext cx="4696285" cy="1077218"/>
          </a:xfrm>
          <a:prstGeom prst="rect">
            <a:avLst/>
          </a:prstGeom>
          <a:solidFill>
            <a:srgbClr val="FFE7B7"/>
          </a:solidFill>
          <a:ln w="57150">
            <a:solidFill>
              <a:srgbClr val="FFCC66"/>
            </a:solidFill>
          </a:ln>
        </p:spPr>
        <p:txBody>
          <a:bodyPr wrap="square">
            <a:spAutoFit/>
          </a:bodyPr>
          <a:lstStyle/>
          <a:p>
            <a:r>
              <a:rPr lang="en-US" sz="1600" dirty="0">
                <a:latin typeface="Segoe UI" panose="020B0502040204020203" pitchFamily="34" charset="0"/>
                <a:cs typeface="Segoe UI" panose="020B0502040204020203" pitchFamily="34" charset="0"/>
              </a:rPr>
              <a:t>Functions like this are called:</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variadic functions</a:t>
            </a:r>
          </a:p>
          <a:p>
            <a:pPr marL="342900" indent="-342900">
              <a:buFont typeface="+mj-lt"/>
              <a:buAutoNum type="arabicPeriod"/>
            </a:pPr>
            <a:r>
              <a:rPr lang="en-US" sz="1600" dirty="0">
                <a:latin typeface="Segoe UI" panose="020B0502040204020203" pitchFamily="34" charset="0"/>
                <a:cs typeface="Segoe UI" panose="020B0502040204020203" pitchFamily="34" charset="0"/>
              </a:rPr>
              <a:t>variable arity functions</a:t>
            </a:r>
          </a:p>
          <a:p>
            <a:pPr marL="342900" indent="-342900">
              <a:buFont typeface="+mj-lt"/>
              <a:buAutoNum type="arabicPeriod"/>
            </a:pPr>
            <a:r>
              <a:rPr lang="en-US" sz="1600" b="1" dirty="0" err="1">
                <a:latin typeface="Segoe UI" panose="020B0502040204020203" pitchFamily="34" charset="0"/>
                <a:cs typeface="Segoe UI" panose="020B0502040204020203" pitchFamily="34" charset="0"/>
              </a:rPr>
              <a:t>vararg</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functions</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623647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Before  ES6, </a:t>
            </a:r>
            <a:r>
              <a:rPr lang="en-US" sz="1600" i="1" dirty="0" err="1">
                <a:latin typeface="Segoe UI" panose="020B0502040204020203" pitchFamily="34" charset="0"/>
                <a:cs typeface="Segoe UI" panose="020B0502040204020203" pitchFamily="34" charset="0"/>
              </a:rPr>
              <a:t>varargs</a:t>
            </a:r>
            <a:r>
              <a:rPr lang="en-US" sz="1600" i="1" dirty="0">
                <a:latin typeface="Segoe UI" panose="020B0502040204020203" pitchFamily="34" charset="0"/>
                <a:cs typeface="Segoe UI" panose="020B0502040204020203" pitchFamily="34" charset="0"/>
              </a:rPr>
              <a:t> functions </a:t>
            </a:r>
            <a:r>
              <a:rPr lang="en-US" sz="1600" dirty="0">
                <a:latin typeface="Segoe UI" panose="020B0502040204020203" pitchFamily="34" charset="0"/>
                <a:cs typeface="Segoe UI" panose="020B0502040204020203" pitchFamily="34" charset="0"/>
              </a:rPr>
              <a:t>were written using the </a:t>
            </a:r>
            <a:r>
              <a:rPr lang="en-US" sz="1600" b="1" dirty="0">
                <a:latin typeface="Segoe UI" panose="020B0502040204020203" pitchFamily="34" charset="0"/>
                <a:cs typeface="Segoe UI" panose="020B0502040204020203" pitchFamily="34" charset="0"/>
              </a:rPr>
              <a:t>arguments object</a:t>
            </a:r>
            <a:r>
              <a:rPr lang="en-US" sz="1600" dirty="0">
                <a:latin typeface="Segoe UI" panose="020B0502040204020203" pitchFamily="34" charset="0"/>
                <a:cs typeface="Segoe UI" panose="020B0502040204020203" pitchFamily="34" charset="0"/>
              </a:rPr>
              <a:t>: within the body of any function, the identifier </a:t>
            </a:r>
            <a:r>
              <a:rPr lang="en-US" sz="1600" b="1" i="1" dirty="0">
                <a:latin typeface="Segoe UI" panose="020B0502040204020203" pitchFamily="34" charset="0"/>
                <a:cs typeface="Segoe UI" panose="020B0502040204020203" pitchFamily="34" charset="0"/>
              </a:rPr>
              <a:t>arguments</a:t>
            </a:r>
            <a:r>
              <a:rPr lang="en-US" sz="1600" dirty="0">
                <a:latin typeface="Segoe UI" panose="020B0502040204020203" pitchFamily="34" charset="0"/>
                <a:cs typeface="Segoe UI" panose="020B0502040204020203" pitchFamily="34" charset="0"/>
              </a:rPr>
              <a:t> refers to the arguments object for that invocation.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Object</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C12A2FA6-5A5E-4F9F-94DD-A1BF19E33E6A}"/>
              </a:ext>
            </a:extLst>
          </p:cNvPr>
          <p:cNvSpPr txBox="1"/>
          <p:nvPr/>
        </p:nvSpPr>
        <p:spPr>
          <a:xfrm>
            <a:off x="1507066" y="2520805"/>
            <a:ext cx="9616652" cy="584775"/>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 rest parameter is preceded by </a:t>
            </a:r>
            <a:r>
              <a:rPr lang="en-US" sz="1600" b="1" dirty="0">
                <a:latin typeface="Segoe UI" panose="020B0502040204020203" pitchFamily="34" charset="0"/>
                <a:cs typeface="Segoe UI" panose="020B0502040204020203" pitchFamily="34" charset="0"/>
              </a:rPr>
              <a:t>three periods </a:t>
            </a:r>
            <a:r>
              <a:rPr lang="en-US" sz="1600" dirty="0">
                <a:latin typeface="Segoe UI" panose="020B0502040204020203" pitchFamily="34" charset="0"/>
                <a:cs typeface="Segoe UI" panose="020B0502040204020203" pitchFamily="34" charset="0"/>
              </a:rPr>
              <a:t>(…) and it must be the last parameter in a function declaration.</a:t>
            </a:r>
          </a:p>
        </p:txBody>
      </p:sp>
      <p:sp>
        <p:nvSpPr>
          <p:cNvPr id="7" name="TextBox 6">
            <a:extLst>
              <a:ext uri="{FF2B5EF4-FFF2-40B4-BE49-F238E27FC236}">
                <a16:creationId xmlns:a16="http://schemas.microsoft.com/office/drawing/2014/main" id="{0848B9FA-232A-452E-8A35-C83926579228}"/>
              </a:ext>
            </a:extLst>
          </p:cNvPr>
          <p:cNvSpPr txBox="1"/>
          <p:nvPr/>
        </p:nvSpPr>
        <p:spPr>
          <a:xfrm>
            <a:off x="1507065" y="553456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The arguments object dates back to the earliest days of JavaScript and carries with it some strange historical baggage that makes it inefficient and hard to optimize.</a:t>
            </a:r>
          </a:p>
        </p:txBody>
      </p:sp>
      <p:sp>
        <p:nvSpPr>
          <p:cNvPr id="9" name="TextBox 8">
            <a:extLst>
              <a:ext uri="{FF2B5EF4-FFF2-40B4-BE49-F238E27FC236}">
                <a16:creationId xmlns:a16="http://schemas.microsoft.com/office/drawing/2014/main" id="{6937661C-996C-458E-BDF2-39FFE384876B}"/>
              </a:ext>
            </a:extLst>
          </p:cNvPr>
          <p:cNvSpPr txBox="1"/>
          <p:nvPr/>
        </p:nvSpPr>
        <p:spPr>
          <a:xfrm>
            <a:off x="1507065" y="3362565"/>
            <a:ext cx="6145485"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max(x) { </a:t>
            </a:r>
          </a:p>
          <a:p>
            <a:r>
              <a:rPr lang="en-US" sz="1600" dirty="0">
                <a:latin typeface="Segoe UI" panose="020B0502040204020203" pitchFamily="34" charset="0"/>
                <a:cs typeface="Segoe UI" panose="020B0502040204020203" pitchFamily="34" charset="0"/>
              </a:rPr>
              <a:t>	let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-Infinity;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for( let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0;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&lt; </a:t>
            </a:r>
            <a:r>
              <a:rPr lang="en-US" sz="1600" dirty="0" err="1">
                <a:latin typeface="Segoe UI" panose="020B0502040204020203" pitchFamily="34" charset="0"/>
                <a:cs typeface="Segoe UI" panose="020B0502040204020203" pitchFamily="34" charset="0"/>
              </a:rPr>
              <a:t>arguments.length</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 +) { </a:t>
            </a:r>
          </a:p>
          <a:p>
            <a:r>
              <a:rPr lang="en-US" sz="1600" dirty="0">
                <a:latin typeface="Segoe UI" panose="020B0502040204020203" pitchFamily="34" charset="0"/>
                <a:cs typeface="Segoe UI" panose="020B0502040204020203" pitchFamily="34" charset="0"/>
              </a:rPr>
              <a:t>		if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&gt;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maxValue</a:t>
            </a:r>
            <a:r>
              <a:rPr lang="en-US" sz="1600" dirty="0">
                <a:latin typeface="Segoe UI" panose="020B0502040204020203" pitchFamily="34" charset="0"/>
                <a:cs typeface="Segoe UI" panose="020B0502040204020203" pitchFamily="34" charset="0"/>
              </a:rPr>
              <a:t> = arguments[ </a:t>
            </a:r>
            <a:r>
              <a:rPr lang="en-US" sz="1600" dirty="0" err="1">
                <a:latin typeface="Segoe UI" panose="020B0502040204020203" pitchFamily="34" charset="0"/>
                <a:cs typeface="Segoe UI" panose="020B0502040204020203" pitchFamily="34" charset="0"/>
              </a:rPr>
              <a:t>i</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079384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JavaScript method parameters have </a:t>
            </a:r>
            <a:r>
              <a:rPr lang="en-US" sz="1600" b="1" dirty="0">
                <a:latin typeface="Segoe UI" panose="020B0502040204020203" pitchFamily="34" charset="0"/>
                <a:cs typeface="Segoe UI" panose="020B0502040204020203" pitchFamily="34" charset="0"/>
              </a:rPr>
              <a:t>no declared types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no type checking</a:t>
            </a:r>
            <a:r>
              <a:rPr lang="en-US" sz="1600" dirty="0">
                <a:latin typeface="Segoe UI" panose="020B0502040204020203" pitchFamily="34" charset="0"/>
                <a:cs typeface="Segoe UI" panose="020B0502040204020203" pitchFamily="34" charset="0"/>
              </a:rPr>
              <a:t> is performed on the values you pass to a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JavaScript performs liberal </a:t>
            </a:r>
            <a:r>
              <a:rPr lang="en-US" sz="1600" b="1" dirty="0">
                <a:latin typeface="Segoe UI" panose="020B0502040204020203" pitchFamily="34" charset="0"/>
                <a:cs typeface="Segoe UI" panose="020B0502040204020203" pitchFamily="34" charset="0"/>
              </a:rPr>
              <a:t>type conversion </a:t>
            </a:r>
            <a:r>
              <a:rPr lang="en-US" sz="1600" dirty="0">
                <a:latin typeface="Segoe UI" panose="020B0502040204020203" pitchFamily="34" charset="0"/>
                <a:cs typeface="Segoe UI" panose="020B0502040204020203" pitchFamily="34" charset="0"/>
              </a:rPr>
              <a:t>as needed. So the value you passed will simply be converted.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Arguments Types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75E40A1E-88AD-4BCC-9BE7-01658BD0850C}"/>
              </a:ext>
            </a:extLst>
          </p:cNvPr>
          <p:cNvSpPr txBox="1"/>
          <p:nvPr/>
        </p:nvSpPr>
        <p:spPr>
          <a:xfrm>
            <a:off x="2595980" y="2938754"/>
            <a:ext cx="7000040" cy="378565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sum( a) { </a:t>
            </a:r>
          </a:p>
          <a:p>
            <a:r>
              <a:rPr lang="en-US" sz="1600" dirty="0">
                <a:latin typeface="Segoe UI" panose="020B0502040204020203" pitchFamily="34" charset="0"/>
                <a:cs typeface="Segoe UI" panose="020B0502040204020203" pitchFamily="34" charset="0"/>
              </a:rPr>
              <a:t>	let total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for(let element of a) {	</a:t>
            </a:r>
          </a:p>
          <a:p>
            <a:r>
              <a:rPr lang="en-US" sz="1600" dirty="0">
                <a:latin typeface="Segoe UI" panose="020B0502040204020203" pitchFamily="34" charset="0"/>
                <a:cs typeface="Segoe UI" panose="020B0502040204020203" pitchFamily="34" charset="0"/>
              </a:rPr>
              <a:t>		if (</a:t>
            </a:r>
            <a:r>
              <a:rPr lang="en-US" sz="1600" b="1" dirty="0" err="1">
                <a:solidFill>
                  <a:srgbClr val="C00000"/>
                </a:solidFill>
                <a:latin typeface="Segoe UI" panose="020B0502040204020203" pitchFamily="34" charset="0"/>
                <a:cs typeface="Segoe UI" panose="020B0502040204020203" pitchFamily="34" charset="0"/>
              </a:rPr>
              <a:t>typeof</a:t>
            </a:r>
            <a:r>
              <a:rPr lang="en-US" sz="1600" b="1" dirty="0">
                <a:solidFill>
                  <a:srgbClr val="C00000"/>
                </a:solidFill>
                <a:latin typeface="Segoe UI" panose="020B0502040204020203" pitchFamily="34" charset="0"/>
                <a:cs typeface="Segoe UI" panose="020B0502040204020203" pitchFamily="34" charset="0"/>
              </a:rPr>
              <a:t> element !== "number"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throw new </a:t>
            </a:r>
            <a:r>
              <a:rPr lang="en-US" sz="1600" dirty="0" err="1">
                <a:latin typeface="Segoe UI" panose="020B0502040204020203" pitchFamily="34" charset="0"/>
                <a:cs typeface="Segoe UI" panose="020B0502040204020203" pitchFamily="34" charset="0"/>
              </a:rPr>
              <a:t>TypeError</a:t>
            </a:r>
            <a:r>
              <a:rPr lang="en-US" sz="1600" dirty="0">
                <a:latin typeface="Segoe UI" panose="020B0502040204020203" pitchFamily="34" charset="0"/>
                <a:cs typeface="Segoe UI" panose="020B0502040204020203" pitchFamily="34" charset="0"/>
              </a:rPr>
              <a:t>(" sum(): elements must be numbers");</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total + = element;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total; </a:t>
            </a:r>
          </a:p>
          <a:p>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sum([ 1,2,3]) 			</a:t>
            </a:r>
            <a:r>
              <a:rPr lang="en-US" sz="1600" b="1" dirty="0">
                <a:solidFill>
                  <a:srgbClr val="00B050"/>
                </a:solidFill>
                <a:latin typeface="Segoe UI" panose="020B0502040204020203" pitchFamily="34" charset="0"/>
                <a:cs typeface="Segoe UI" panose="020B0502040204020203" pitchFamily="34" charset="0"/>
              </a:rPr>
              <a:t>// = &gt; 6 </a:t>
            </a:r>
          </a:p>
          <a:p>
            <a:r>
              <a:rPr lang="en-US" sz="1600" dirty="0">
                <a:latin typeface="Segoe UI" panose="020B0502040204020203" pitchFamily="34" charset="0"/>
                <a:cs typeface="Segoe UI" panose="020B0502040204020203" pitchFamily="34" charset="0"/>
              </a:rPr>
              <a:t>sum( 1, 2, 3); 			</a:t>
            </a:r>
            <a:r>
              <a:rPr lang="en-US" sz="1600" b="1" dirty="0">
                <a:solidFill>
                  <a:srgbClr val="00B050"/>
                </a:solidFill>
                <a:latin typeface="Segoe UI" panose="020B0502040204020203" pitchFamily="34" charset="0"/>
                <a:cs typeface="Segoe UI" panose="020B0502040204020203" pitchFamily="34" charset="0"/>
              </a:rPr>
              <a:t>// !</a:t>
            </a:r>
            <a:r>
              <a:rPr lang="en-US" sz="1600" b="1" dirty="0" err="1">
                <a:solidFill>
                  <a:srgbClr val="00B050"/>
                </a:solidFill>
                <a:latin typeface="Segoe UI" panose="020B0502040204020203" pitchFamily="34" charset="0"/>
                <a:cs typeface="Segoe UI" panose="020B0502040204020203" pitchFamily="34" charset="0"/>
              </a:rPr>
              <a:t>TypeError</a:t>
            </a:r>
            <a:r>
              <a:rPr lang="en-US" sz="1600" b="1" dirty="0">
                <a:solidFill>
                  <a:srgbClr val="00B050"/>
                </a:solidFill>
                <a:latin typeface="Segoe UI" panose="020B0502040204020203" pitchFamily="34" charset="0"/>
                <a:cs typeface="Segoe UI" panose="020B0502040204020203" pitchFamily="34" charset="0"/>
              </a:rPr>
              <a:t>: 1 is not </a:t>
            </a:r>
            <a:r>
              <a:rPr lang="en-US" sz="1600" b="1" dirty="0" err="1">
                <a:solidFill>
                  <a:srgbClr val="00B050"/>
                </a:solidFill>
                <a:latin typeface="Segoe UI" panose="020B0502040204020203" pitchFamily="34" charset="0"/>
                <a:cs typeface="Segoe UI" panose="020B0502040204020203" pitchFamily="34" charset="0"/>
              </a:rPr>
              <a:t>iterable</a:t>
            </a:r>
            <a:endParaRPr lang="en-US" sz="1600" b="1" dirty="0">
              <a:solidFill>
                <a:srgbClr val="00B050"/>
              </a:solidFill>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sum([ 1,2," 3"]); 		</a:t>
            </a:r>
            <a:r>
              <a:rPr lang="en-US" sz="1600" b="1" dirty="0">
                <a:solidFill>
                  <a:srgbClr val="00B050"/>
                </a:solidFill>
                <a:latin typeface="Segoe UI" panose="020B0502040204020203" pitchFamily="34" charset="0"/>
                <a:cs typeface="Segoe UI" panose="020B0502040204020203" pitchFamily="34" charset="0"/>
              </a:rPr>
              <a:t>// !</a:t>
            </a:r>
            <a:r>
              <a:rPr lang="en-US" sz="1600" b="1" dirty="0" err="1">
                <a:solidFill>
                  <a:srgbClr val="00B050"/>
                </a:solidFill>
                <a:latin typeface="Segoe UI" panose="020B0502040204020203" pitchFamily="34" charset="0"/>
                <a:cs typeface="Segoe UI" panose="020B0502040204020203" pitchFamily="34" charset="0"/>
              </a:rPr>
              <a:t>TypeError</a:t>
            </a:r>
            <a:r>
              <a:rPr lang="en-US" sz="1600" b="1" dirty="0">
                <a:solidFill>
                  <a:srgbClr val="00B050"/>
                </a:solidFill>
                <a:latin typeface="Segoe UI" panose="020B0502040204020203" pitchFamily="34" charset="0"/>
                <a:cs typeface="Segoe UI" panose="020B0502040204020203" pitchFamily="34" charset="0"/>
              </a:rPr>
              <a:t>: element 2 is not a number</a:t>
            </a:r>
          </a:p>
        </p:txBody>
      </p:sp>
    </p:spTree>
    <p:extLst>
      <p:ext uri="{BB962C8B-B14F-4D97-AF65-F5344CB8AC3E}">
        <p14:creationId xmlns:p14="http://schemas.microsoft.com/office/powerpoint/2010/main" val="279063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569660"/>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not only syntax but also </a:t>
            </a:r>
            <a:r>
              <a:rPr lang="en-US" sz="1600" b="1" dirty="0">
                <a:latin typeface="Segoe UI" panose="020B0502040204020203" pitchFamily="34" charset="0"/>
                <a:cs typeface="Segoe UI" panose="020B0502040204020203" pitchFamily="34" charset="0"/>
              </a:rPr>
              <a:t>values</a:t>
            </a:r>
            <a:r>
              <a:rPr lang="en-US" sz="1600" dirty="0">
                <a:latin typeface="Segoe UI" panose="020B0502040204020203" pitchFamily="34" charset="0"/>
                <a:cs typeface="Segoe UI" panose="020B0502040204020203" pitchFamily="34" charset="0"/>
              </a:rPr>
              <a:t>, which means they can be:</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assigned to variables</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stored in the properties of objects </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stored as array element of arrays</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passed as arguments to functions</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and so on</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50B3BF1F-E9AE-4A20-8AE2-8FAE2DF95D3E}"/>
              </a:ext>
            </a:extLst>
          </p:cNvPr>
          <p:cNvSpPr txBox="1"/>
          <p:nvPr/>
        </p:nvSpPr>
        <p:spPr>
          <a:xfrm>
            <a:off x="1507066" y="3505690"/>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following definition creates a new function object and assigns it to the variable square. </a:t>
            </a:r>
          </a:p>
          <a:p>
            <a:r>
              <a:rPr lang="en-US" sz="1600" dirty="0">
                <a:latin typeface="Segoe UI" panose="020B0502040204020203" pitchFamily="34" charset="0"/>
                <a:cs typeface="Segoe UI" panose="020B0502040204020203" pitchFamily="34" charset="0"/>
              </a:rPr>
              <a:t>The name of a function is really immaterial; it is simply the name of a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the </a:t>
            </a:r>
            <a:r>
              <a:rPr lang="en-US" sz="1600" b="1" dirty="0">
                <a:latin typeface="Segoe UI" panose="020B0502040204020203" pitchFamily="34" charset="0"/>
                <a:cs typeface="Segoe UI" panose="020B0502040204020203" pitchFamily="34" charset="0"/>
              </a:rPr>
              <a:t>function object</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x) { return x* x; }</a:t>
            </a:r>
          </a:p>
        </p:txBody>
      </p:sp>
    </p:spTree>
    <p:extLst>
      <p:ext uri="{BB962C8B-B14F-4D97-AF65-F5344CB8AC3E}">
        <p14:creationId xmlns:p14="http://schemas.microsoft.com/office/powerpoint/2010/main" val="101115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334BC05C-12AC-4B27-A1C9-869DA94D52E2}"/>
              </a:ext>
            </a:extLst>
          </p:cNvPr>
          <p:cNvSpPr txBox="1"/>
          <p:nvPr/>
        </p:nvSpPr>
        <p:spPr>
          <a:xfrm>
            <a:off x="1507066" y="1625757"/>
            <a:ext cx="8657866" cy="1323439"/>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can be assigned to another </a:t>
            </a:r>
            <a:r>
              <a:rPr lang="en-US" sz="1600" b="1" dirty="0">
                <a:latin typeface="Segoe UI" panose="020B0502040204020203" pitchFamily="34" charset="0"/>
                <a:cs typeface="Segoe UI" panose="020B0502040204020203" pitchFamily="34" charset="0"/>
              </a:rPr>
              <a:t>variable</a:t>
            </a:r>
            <a:r>
              <a:rPr lang="en-US" sz="1600" dirty="0">
                <a:latin typeface="Segoe UI" panose="020B0502040204020203" pitchFamily="34" charset="0"/>
                <a:cs typeface="Segoe UI" panose="020B0502040204020203" pitchFamily="34" charset="0"/>
              </a:rPr>
              <a:t> and still work the same way</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Now </a:t>
            </a:r>
            <a:r>
              <a:rPr lang="en-US" sz="1600" b="1" dirty="0">
                <a:solidFill>
                  <a:srgbClr val="0070C0"/>
                </a:solidFill>
                <a:latin typeface="Segoe UI" panose="020B0502040204020203" pitchFamily="34" charset="0"/>
                <a:cs typeface="Segoe UI" panose="020B0502040204020203" pitchFamily="34" charset="0"/>
              </a:rPr>
              <a:t>s</a:t>
            </a:r>
            <a:r>
              <a:rPr lang="en-US" sz="1600" b="1" dirty="0">
                <a:solidFill>
                  <a:srgbClr val="00B050"/>
                </a:solidFill>
                <a:latin typeface="Segoe UI" panose="020B0502040204020203" pitchFamily="34" charset="0"/>
                <a:cs typeface="Segoe UI" panose="020B0502040204020203" pitchFamily="34" charset="0"/>
              </a:rPr>
              <a:t> refers to the same function that </a:t>
            </a:r>
            <a:r>
              <a:rPr lang="en-US" sz="1600" b="1" dirty="0">
                <a:solidFill>
                  <a:srgbClr val="C00000"/>
                </a:solidFill>
                <a:latin typeface="Segoe UI" panose="020B0502040204020203" pitchFamily="34" charset="0"/>
                <a:cs typeface="Segoe UI" panose="020B0502040204020203" pitchFamily="34" charset="0"/>
              </a:rPr>
              <a:t>square</a:t>
            </a:r>
            <a:r>
              <a:rPr lang="en-US" sz="1600" b="1" dirty="0">
                <a:solidFill>
                  <a:srgbClr val="00B050"/>
                </a:solidFill>
                <a:latin typeface="Segoe UI" panose="020B0502040204020203" pitchFamily="34" charset="0"/>
                <a:cs typeface="Segoe UI" panose="020B0502040204020203" pitchFamily="34" charset="0"/>
              </a:rPr>
              <a:t> does </a:t>
            </a:r>
          </a:p>
          <a:p>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 </a:t>
            </a:r>
          </a:p>
          <a:p>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
        <p:nvSpPr>
          <p:cNvPr id="7" name="TextBox 6">
            <a:extLst>
              <a:ext uri="{FF2B5EF4-FFF2-40B4-BE49-F238E27FC236}">
                <a16:creationId xmlns:a16="http://schemas.microsoft.com/office/drawing/2014/main" id="{30475743-E7FF-4C50-B10F-387D7C5B1E73}"/>
              </a:ext>
            </a:extLst>
          </p:cNvPr>
          <p:cNvSpPr txBox="1"/>
          <p:nvPr/>
        </p:nvSpPr>
        <p:spPr>
          <a:xfrm>
            <a:off x="1507065" y="3259469"/>
            <a:ext cx="8657865" cy="1077218"/>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we call the functions </a:t>
            </a:r>
            <a:r>
              <a:rPr lang="en-US" sz="1600" b="1" dirty="0">
                <a:latin typeface="Segoe UI" panose="020B0502040204020203" pitchFamily="34" charset="0"/>
                <a:cs typeface="Segoe UI" panose="020B0502040204020203" pitchFamily="34" charset="0"/>
              </a:rPr>
              <a:t>methods</a:t>
            </a:r>
            <a:r>
              <a:rPr lang="en-US" sz="1600" dirty="0">
                <a:latin typeface="Segoe UI" panose="020B0502040204020203" pitchFamily="34" charset="0"/>
                <a:cs typeface="Segoe UI" panose="020B0502040204020203" pitchFamily="34" charset="0"/>
              </a:rPr>
              <a:t> when we do this:</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FFC000"/>
                </a:solidFill>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 = {</a:t>
            </a:r>
            <a:r>
              <a:rPr lang="en-US" sz="1600" b="1" dirty="0">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square</a:t>
            </a:r>
            <a:r>
              <a:rPr lang="en-US" sz="1600" dirty="0">
                <a:latin typeface="Segoe UI" panose="020B0502040204020203" pitchFamily="34" charset="0"/>
                <a:cs typeface="Segoe UI" panose="020B0502040204020203" pitchFamily="34" charset="0"/>
              </a:rPr>
              <a:t>};</a:t>
            </a:r>
          </a:p>
          <a:p>
            <a:r>
              <a:rPr lang="en-US" sz="1600" b="1" dirty="0" err="1">
                <a:solidFill>
                  <a:srgbClr val="FFC000"/>
                </a:solidFill>
                <a:latin typeface="Segoe UI" panose="020B0502040204020203" pitchFamily="34" charset="0"/>
                <a:cs typeface="Segoe UI" panose="020B0502040204020203" pitchFamily="34" charset="0"/>
              </a:rPr>
              <a:t>o</a:t>
            </a:r>
            <a:r>
              <a:rPr lang="en-US" sz="1600" dirty="0" err="1">
                <a:latin typeface="Segoe UI" panose="020B0502040204020203" pitchFamily="34" charset="0"/>
                <a:cs typeface="Segoe UI" panose="020B0502040204020203" pitchFamily="34" charset="0"/>
              </a:rPr>
              <a:t>.</a:t>
            </a:r>
            <a:r>
              <a:rPr lang="en-US" sz="1600" b="1" dirty="0" err="1">
                <a:solidFill>
                  <a:srgbClr val="0070C0"/>
                </a:solidFill>
                <a:latin typeface="Segoe UI" panose="020B0502040204020203" pitchFamily="34" charset="0"/>
                <a:cs typeface="Segoe UI" panose="020B0502040204020203" pitchFamily="34" charset="0"/>
              </a:rPr>
              <a:t>s</a:t>
            </a:r>
            <a:r>
              <a:rPr lang="en-US" sz="1600" dirty="0">
                <a:latin typeface="Segoe UI" panose="020B0502040204020203" pitchFamily="34" charset="0"/>
                <a:cs typeface="Segoe UI" panose="020B0502040204020203" pitchFamily="34" charset="0"/>
              </a:rPr>
              <a:t>(4); 					</a:t>
            </a:r>
            <a:r>
              <a:rPr lang="en-US" sz="1600" b="1" dirty="0">
                <a:solidFill>
                  <a:srgbClr val="00B050"/>
                </a:solidFill>
                <a:latin typeface="Segoe UI" panose="020B0502040204020203" pitchFamily="34" charset="0"/>
                <a:cs typeface="Segoe UI" panose="020B0502040204020203" pitchFamily="34" charset="0"/>
              </a:rPr>
              <a:t>// 16</a:t>
            </a:r>
          </a:p>
        </p:txBody>
      </p:sp>
    </p:spTree>
    <p:extLst>
      <p:ext uri="{BB962C8B-B14F-4D97-AF65-F5344CB8AC3E}">
        <p14:creationId xmlns:p14="http://schemas.microsoft.com/office/powerpoint/2010/main" val="2503711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B3BF1F-E9AE-4A20-8AE2-8FAE2DF95D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following sample demonstrates the kinds of things that can be done when functions are used as values.</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Value</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30475743-E7FF-4C50-B10F-387D7C5B1E73}"/>
              </a:ext>
            </a:extLst>
          </p:cNvPr>
          <p:cNvSpPr txBox="1"/>
          <p:nvPr/>
        </p:nvSpPr>
        <p:spPr>
          <a:xfrm>
            <a:off x="1507066" y="2520805"/>
            <a:ext cx="9616652" cy="3046988"/>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(x, y) { return x * y; } </a:t>
            </a:r>
          </a:p>
          <a:p>
            <a:r>
              <a:rPr lang="en-US" sz="1600" b="1" dirty="0">
                <a:latin typeface="Segoe UI" panose="020B0502040204020203" pitchFamily="34" charset="0"/>
                <a:cs typeface="Segoe UI" panose="020B0502040204020203" pitchFamily="34" charset="0"/>
              </a:rPr>
              <a:t>function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(x, y) { return x / y;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const</a:t>
            </a:r>
            <a:r>
              <a:rPr lang="en-US" sz="1600" dirty="0">
                <a:latin typeface="Segoe UI" panose="020B0502040204020203" pitchFamily="34" charset="0"/>
                <a:cs typeface="Segoe UI" panose="020B0502040204020203" pitchFamily="34" charset="0"/>
              </a:rPr>
              <a:t> operators = { </a:t>
            </a:r>
          </a:p>
          <a:p>
            <a:r>
              <a:rPr lang="en-US" sz="1600" dirty="0">
                <a:latin typeface="Segoe UI" panose="020B0502040204020203" pitchFamily="34" charset="0"/>
                <a:cs typeface="Segoe UI" panose="020B0502040204020203" pitchFamily="34" charset="0"/>
              </a:rPr>
              <a:t>	</a:t>
            </a:r>
            <a:r>
              <a:rPr lang="en-US" sz="1600" b="1" dirty="0">
                <a:solidFill>
                  <a:schemeClr val="tx1">
                    <a:lumMod val="65000"/>
                    <a:lumOff val="35000"/>
                  </a:schemeClr>
                </a:solidFill>
                <a:latin typeface="Segoe UI" panose="020B0502040204020203" pitchFamily="34" charset="0"/>
                <a:cs typeface="Segoe UI" panose="020B0502040204020203" pitchFamily="34" charset="0"/>
              </a:rPr>
              <a:t>plus</a:t>
            </a:r>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add</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chemeClr val="tx1">
                    <a:lumMod val="65000"/>
                    <a:lumOff val="35000"/>
                  </a:schemeClr>
                </a:solidFill>
                <a:latin typeface="Segoe UI" panose="020B0502040204020203" pitchFamily="34" charset="0"/>
                <a:cs typeface="Segoe UI" panose="020B0502040204020203" pitchFamily="34" charset="0"/>
              </a:rPr>
              <a:t>minus</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subtract</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chemeClr val="tx1">
                    <a:lumMod val="65000"/>
                    <a:lumOff val="35000"/>
                  </a:schemeClr>
                </a:solidFill>
                <a:latin typeface="Segoe UI" panose="020B0502040204020203" pitchFamily="34" charset="0"/>
                <a:cs typeface="Segoe UI" panose="020B0502040204020203" pitchFamily="34" charset="0"/>
              </a:rPr>
              <a:t>time</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multiply</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chemeClr val="tx1">
                    <a:lumMod val="65000"/>
                    <a:lumOff val="35000"/>
                  </a:schemeClr>
                </a:solidFill>
                <a:latin typeface="Segoe UI" panose="020B0502040204020203" pitchFamily="34" charset="0"/>
                <a:cs typeface="Segoe UI" panose="020B0502040204020203" pitchFamily="34" charset="0"/>
              </a:rPr>
              <a:t>slash</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divide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chemeClr val="tx1">
                    <a:lumMod val="65000"/>
                    <a:lumOff val="35000"/>
                  </a:schemeClr>
                </a:solidFill>
                <a:latin typeface="Segoe UI" panose="020B0502040204020203" pitchFamily="34" charset="0"/>
                <a:cs typeface="Segoe UI" panose="020B0502040204020203" pitchFamily="34" charset="0"/>
              </a:rPr>
              <a:t>pow</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Math.pow</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202290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323439"/>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Functions are </a:t>
            </a:r>
            <a:r>
              <a:rPr lang="en-US" sz="1600" b="1" dirty="0">
                <a:latin typeface="Segoe UI" panose="020B0502040204020203" pitchFamily="34" charset="0"/>
                <a:cs typeface="Segoe UI" panose="020B0502040204020203" pitchFamily="34" charset="0"/>
              </a:rPr>
              <a:t>not primitive values </a:t>
            </a:r>
            <a:r>
              <a:rPr lang="en-US" sz="1600" dirty="0">
                <a:latin typeface="Segoe UI" panose="020B0502040204020203" pitchFamily="34" charset="0"/>
                <a:cs typeface="Segoe UI" panose="020B0502040204020203" pitchFamily="34" charset="0"/>
              </a:rPr>
              <a:t>in JavaScript, but a </a:t>
            </a:r>
            <a:r>
              <a:rPr lang="en-US" sz="1600" b="1" dirty="0">
                <a:latin typeface="Segoe UI" panose="020B0502040204020203" pitchFamily="34" charset="0"/>
                <a:cs typeface="Segoe UI" panose="020B0502040204020203" pitchFamily="34" charset="0"/>
              </a:rPr>
              <a:t>specialized kind of object</a:t>
            </a:r>
            <a:r>
              <a:rPr lang="en-US" sz="1600" dirty="0">
                <a:latin typeface="Segoe UI" panose="020B0502040204020203" pitchFamily="34" charset="0"/>
                <a:cs typeface="Segoe UI" panose="020B0502040204020203" pitchFamily="34" charset="0"/>
              </a:rPr>
              <a:t>, which means that functions can have </a:t>
            </a:r>
            <a:r>
              <a:rPr lang="en-US" sz="1600" b="1" dirty="0">
                <a:latin typeface="Segoe UI" panose="020B0502040204020203" pitchFamily="34" charset="0"/>
                <a:cs typeface="Segoe UI" panose="020B0502040204020203" pitchFamily="34" charset="0"/>
              </a:rPr>
              <a:t>properties</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a function needs a </a:t>
            </a:r>
            <a:r>
              <a:rPr lang="en-US" sz="1600" b="1" dirty="0">
                <a:latin typeface="Segoe UI" panose="020B0502040204020203" pitchFamily="34" charset="0"/>
                <a:cs typeface="Segoe UI" panose="020B0502040204020203" pitchFamily="34" charset="0"/>
              </a:rPr>
              <a:t>“static” variable </a:t>
            </a:r>
            <a:r>
              <a:rPr lang="en-US" sz="1600" dirty="0">
                <a:latin typeface="Segoe UI" panose="020B0502040204020203" pitchFamily="34" charset="0"/>
                <a:cs typeface="Segoe UI" panose="020B0502040204020203" pitchFamily="34" charset="0"/>
              </a:rPr>
              <a:t>whose value persists across invocations, it is often convenient to use a property of the function itself.</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9D47021-3E0C-45EE-AA3E-108EA17B1D28}"/>
              </a:ext>
            </a:extLst>
          </p:cNvPr>
          <p:cNvSpPr txBox="1"/>
          <p:nvPr/>
        </p:nvSpPr>
        <p:spPr>
          <a:xfrm>
            <a:off x="1507066" y="3259469"/>
            <a:ext cx="4130254" cy="2062103"/>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1</a:t>
            </a:r>
          </a:p>
        </p:txBody>
      </p:sp>
    </p:spTree>
    <p:extLst>
      <p:ext uri="{BB962C8B-B14F-4D97-AF65-F5344CB8AC3E}">
        <p14:creationId xmlns:p14="http://schemas.microsoft.com/office/powerpoint/2010/main" val="229085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1077218"/>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Variables declared within a function are </a:t>
            </a:r>
            <a:r>
              <a:rPr lang="en-US" sz="1600" b="1" dirty="0">
                <a:latin typeface="Segoe UI" panose="020B0502040204020203" pitchFamily="34" charset="0"/>
                <a:cs typeface="Segoe UI" panose="020B0502040204020203" pitchFamily="34" charset="0"/>
              </a:rPr>
              <a:t>not visible </a:t>
            </a:r>
            <a:r>
              <a:rPr lang="en-US" sz="1600" dirty="0">
                <a:latin typeface="Segoe UI" panose="020B0502040204020203" pitchFamily="34" charset="0"/>
                <a:cs typeface="Segoe UI" panose="020B0502040204020203" pitchFamily="34" charset="0"/>
              </a:rPr>
              <a:t>outside of the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For this reason, it is sometimes useful to define a function simply to act as a temporary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in which you can define variables without cluttering the global namespace.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as Namespaces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34F5E14D-926B-4885-829C-1EA38C6B3CDD}"/>
              </a:ext>
            </a:extLst>
          </p:cNvPr>
          <p:cNvSpPr txBox="1"/>
          <p:nvPr/>
        </p:nvSpPr>
        <p:spPr>
          <a:xfrm>
            <a:off x="1507066" y="3013248"/>
            <a:ext cx="9616652" cy="584775"/>
          </a:xfrm>
          <a:prstGeom prst="rect">
            <a:avLst/>
          </a:prstGeom>
          <a:solidFill>
            <a:srgbClr val="F6B3AA"/>
          </a:solidFill>
          <a:ln w="57150">
            <a:solidFill>
              <a:srgbClr val="C00000"/>
            </a:solidFill>
          </a:ln>
        </p:spPr>
        <p:txBody>
          <a:bodyPr wrap="square">
            <a:spAutoFit/>
          </a:bodyPr>
          <a:lstStyle/>
          <a:p>
            <a:r>
              <a:rPr lang="en-US" sz="1600" b="1" dirty="0">
                <a:latin typeface="Segoe UI" panose="020B0502040204020203" pitchFamily="34" charset="0"/>
                <a:cs typeface="Segoe UI" panose="020B0502040204020203" pitchFamily="34" charset="0"/>
              </a:rPr>
              <a:t>The problem:</a:t>
            </a:r>
            <a:r>
              <a:rPr lang="en-US" sz="1600" dirty="0">
                <a:latin typeface="Segoe UI" panose="020B0502040204020203" pitchFamily="34" charset="0"/>
                <a:cs typeface="Segoe UI" panose="020B0502040204020203" pitchFamily="34" charset="0"/>
              </a:rPr>
              <a:t> is that a chunk of code will be used in many different programs, you don’t know whether the variables it creates will conflict with variables created by the programs that use it. </a:t>
            </a:r>
          </a:p>
        </p:txBody>
      </p:sp>
      <p:sp>
        <p:nvSpPr>
          <p:cNvPr id="11" name="TextBox 10">
            <a:extLst>
              <a:ext uri="{FF2B5EF4-FFF2-40B4-BE49-F238E27FC236}">
                <a16:creationId xmlns:a16="http://schemas.microsoft.com/office/drawing/2014/main" id="{F6AE5FCE-8D06-4C10-9C0F-121CA4C91DD6}"/>
              </a:ext>
            </a:extLst>
          </p:cNvPr>
          <p:cNvSpPr txBox="1"/>
          <p:nvPr/>
        </p:nvSpPr>
        <p:spPr>
          <a:xfrm>
            <a:off x="1507066" y="3908296"/>
            <a:ext cx="9616652"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b="1" dirty="0">
                <a:latin typeface="Segoe UI" panose="020B0502040204020203" pitchFamily="34" charset="0"/>
                <a:cs typeface="Segoe UI" panose="020B0502040204020203" pitchFamily="34" charset="0"/>
              </a:rPr>
              <a:t>The solution: </a:t>
            </a:r>
            <a:r>
              <a:rPr lang="en-US" sz="1600" dirty="0">
                <a:latin typeface="Segoe UI" panose="020B0502040204020203" pitchFamily="34" charset="0"/>
                <a:cs typeface="Segoe UI" panose="020B0502040204020203" pitchFamily="34" charset="0"/>
              </a:rPr>
              <a:t>is to put the chunk of code into a function and then invoke the function. </a:t>
            </a:r>
          </a:p>
          <a:p>
            <a:r>
              <a:rPr lang="en-US" sz="1600" dirty="0">
                <a:latin typeface="Segoe UI" panose="020B0502040204020203" pitchFamily="34" charset="0"/>
                <a:cs typeface="Segoe UI" panose="020B0502040204020203" pitchFamily="34" charset="0"/>
              </a:rPr>
              <a:t>This way, </a:t>
            </a:r>
            <a:r>
              <a:rPr lang="en-US" sz="1600" b="1" dirty="0">
                <a:latin typeface="Segoe UI" panose="020B0502040204020203" pitchFamily="34" charset="0"/>
                <a:cs typeface="Segoe UI" panose="020B0502040204020203" pitchFamily="34" charset="0"/>
              </a:rPr>
              <a:t>variables</a:t>
            </a:r>
            <a:r>
              <a:rPr lang="en-US" sz="1600" dirty="0">
                <a:latin typeface="Segoe UI" panose="020B0502040204020203" pitchFamily="34" charset="0"/>
                <a:cs typeface="Segoe UI" panose="020B0502040204020203" pitchFamily="34" charset="0"/>
              </a:rPr>
              <a:t> that would have been global become </a:t>
            </a:r>
            <a:r>
              <a:rPr lang="en-US" sz="1600" b="1" dirty="0">
                <a:latin typeface="Segoe UI" panose="020B0502040204020203" pitchFamily="34" charset="0"/>
                <a:cs typeface="Segoe UI" panose="020B0502040204020203" pitchFamily="34" charset="0"/>
              </a:rPr>
              <a:t>local to the function</a:t>
            </a:r>
            <a:r>
              <a:rPr lang="en-US" sz="1600" dirty="0">
                <a:latin typeface="Segoe UI" panose="020B0502040204020203" pitchFamily="34" charset="0"/>
                <a:cs typeface="Segoe UI" panose="020B0502040204020203" pitchFamily="34" charset="0"/>
              </a:rPr>
              <a:t>.</a:t>
            </a:r>
          </a:p>
        </p:txBody>
      </p:sp>
      <p:sp>
        <p:nvSpPr>
          <p:cNvPr id="13" name="TextBox 12">
            <a:extLst>
              <a:ext uri="{FF2B5EF4-FFF2-40B4-BE49-F238E27FC236}">
                <a16:creationId xmlns:a16="http://schemas.microsoft.com/office/drawing/2014/main" id="{52DF6681-E7A6-4B5A-A4A5-5608C6999521}"/>
              </a:ext>
            </a:extLst>
          </p:cNvPr>
          <p:cNvSpPr txBox="1"/>
          <p:nvPr/>
        </p:nvSpPr>
        <p:spPr>
          <a:xfrm>
            <a:off x="1507066" y="4803344"/>
            <a:ext cx="9616652"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Any variables defined in the chunk are local to this function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But don't forget to invoke the function!</a:t>
            </a:r>
          </a:p>
        </p:txBody>
      </p:sp>
      <p:sp>
        <p:nvSpPr>
          <p:cNvPr id="15" name="TextBox 14">
            <a:extLst>
              <a:ext uri="{FF2B5EF4-FFF2-40B4-BE49-F238E27FC236}">
                <a16:creationId xmlns:a16="http://schemas.microsoft.com/office/drawing/2014/main" id="{5E85247E-9AD7-4528-8FE5-C5382E2E89DE}"/>
              </a:ext>
            </a:extLst>
          </p:cNvPr>
          <p:cNvSpPr txBox="1"/>
          <p:nvPr/>
        </p:nvSpPr>
        <p:spPr>
          <a:xfrm>
            <a:off x="1507066" y="6437056"/>
            <a:ext cx="9616652"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code defines only a </a:t>
            </a:r>
            <a:r>
              <a:rPr lang="en-US" sz="1600" b="1" dirty="0">
                <a:latin typeface="Segoe UI" panose="020B0502040204020203" pitchFamily="34" charset="0"/>
                <a:cs typeface="Segoe UI" panose="020B0502040204020203" pitchFamily="34" charset="0"/>
              </a:rPr>
              <a:t>single global variable</a:t>
            </a:r>
            <a:r>
              <a:rPr lang="en-US" sz="1600" dirty="0">
                <a:latin typeface="Segoe UI" panose="020B0502040204020203" pitchFamily="34" charset="0"/>
                <a:cs typeface="Segoe UI" panose="020B0502040204020203" pitchFamily="34" charset="0"/>
              </a:rPr>
              <a:t>: the function name </a:t>
            </a:r>
            <a:r>
              <a:rPr lang="en-US" sz="1600" b="1" dirty="0" err="1">
                <a:solidFill>
                  <a:srgbClr val="C00000"/>
                </a:solidFill>
                <a:latin typeface="Segoe UI" panose="020B0502040204020203" pitchFamily="34" charset="0"/>
                <a:cs typeface="Segoe UI" panose="020B0502040204020203" pitchFamily="34" charset="0"/>
              </a:rPr>
              <a:t>chunkNamespace</a:t>
            </a:r>
            <a:r>
              <a:rPr lang="en-US" sz="1600" dirty="0">
                <a:latin typeface="Segoe UI" panose="020B0502040204020203" pitchFamily="34" charset="0"/>
                <a:cs typeface="Segoe UI" panose="020B0502040204020203" pitchFamily="34" charset="0"/>
              </a:rPr>
              <a:t>. </a:t>
            </a:r>
            <a:endParaRPr lang="en-US" sz="1600" dirty="0"/>
          </a:p>
        </p:txBody>
      </p:sp>
    </p:spTree>
    <p:extLst>
      <p:ext uri="{BB962C8B-B14F-4D97-AF65-F5344CB8AC3E}">
        <p14:creationId xmlns:p14="http://schemas.microsoft.com/office/powerpoint/2010/main" val="151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2308324"/>
          </a:xfrm>
          <a:prstGeom prst="rect">
            <a:avLst/>
          </a:prstGeom>
          <a:noFill/>
        </p:spPr>
        <p:txBody>
          <a:bodyPr wrap="square" rtlCol="0">
            <a:spAutoFit/>
          </a:bodyPr>
          <a:lstStyle/>
          <a:p>
            <a:pPr algn="just"/>
            <a:r>
              <a:rPr lang="en-US" sz="1600" dirty="0">
                <a:latin typeface="Segoe UI" panose="020B0502040204020203" pitchFamily="34" charset="0"/>
                <a:cs typeface="Segoe UI" panose="020B0502040204020203" pitchFamily="34" charset="0"/>
              </a:rPr>
              <a:t>The most straightforward way to define a JavaScript function is with the </a:t>
            </a:r>
            <a:r>
              <a:rPr lang="en-US" sz="1600" b="1" dirty="0">
                <a:latin typeface="Segoe UI" panose="020B0502040204020203" pitchFamily="34" charset="0"/>
                <a:cs typeface="Segoe UI" panose="020B0502040204020203" pitchFamily="34" charset="0"/>
              </a:rPr>
              <a:t>function keyword</a:t>
            </a:r>
            <a:r>
              <a:rPr lang="en-US" sz="1600" dirty="0">
                <a:latin typeface="Segoe UI" panose="020B0502040204020203" pitchFamily="34" charset="0"/>
                <a:cs typeface="Segoe UI" panose="020B0502040204020203" pitchFamily="34" charset="0"/>
              </a:rPr>
              <a:t>, which can be used as a:</a:t>
            </a:r>
          </a:p>
          <a:p>
            <a:pPr algn="just"/>
            <a:endParaRPr lang="en-US" sz="1600" dirty="0">
              <a:latin typeface="Segoe UI" panose="020B0502040204020203" pitchFamily="34" charset="0"/>
              <a:cs typeface="Segoe UI" panose="020B0502040204020203" pitchFamily="34" charset="0"/>
            </a:endParaRPr>
          </a:p>
          <a:p>
            <a:pPr marL="342900" indent="-342900" algn="just">
              <a:buFont typeface="+mj-lt"/>
              <a:buAutoNum type="arabicPeriod"/>
            </a:pPr>
            <a:r>
              <a:rPr lang="en-US" sz="1600" b="1" dirty="0">
                <a:latin typeface="Segoe UI" panose="020B0502040204020203" pitchFamily="34" charset="0"/>
                <a:cs typeface="Segoe UI" panose="020B0502040204020203" pitchFamily="34" charset="0"/>
              </a:rPr>
              <a:t>declaration</a:t>
            </a:r>
            <a:r>
              <a:rPr lang="en-US" sz="1600" dirty="0">
                <a:latin typeface="Segoe UI" panose="020B0502040204020203" pitchFamily="34" charset="0"/>
                <a:cs typeface="Segoe UI" panose="020B0502040204020203" pitchFamily="34" charset="0"/>
              </a:rPr>
              <a:t> </a:t>
            </a:r>
          </a:p>
          <a:p>
            <a:pPr marL="342900" indent="-342900" algn="just">
              <a:buFont typeface="+mj-lt"/>
              <a:buAutoNum type="arabicPeriod"/>
            </a:pPr>
            <a:r>
              <a:rPr lang="en-US" sz="1600" b="1" dirty="0">
                <a:solidFill>
                  <a:schemeClr val="tx1">
                    <a:lumMod val="85000"/>
                    <a:lumOff val="15000"/>
                  </a:schemeClr>
                </a:solidFill>
                <a:latin typeface="Segoe UI" panose="020B0502040204020203" pitchFamily="34" charset="0"/>
                <a:cs typeface="Segoe UI" panose="020B0502040204020203" pitchFamily="34" charset="0"/>
              </a:rPr>
              <a:t>expression</a:t>
            </a:r>
            <a:endParaRPr lang="en-US" sz="1600" b="1" dirty="0">
              <a:latin typeface="Segoe UI" panose="020B0502040204020203" pitchFamily="34" charset="0"/>
              <a:cs typeface="Segoe UI" panose="020B0502040204020203" pitchFamily="34" charset="0"/>
            </a:endParaRP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ES6 defines an important new way to define functions without the function keyword:</a:t>
            </a:r>
          </a:p>
          <a:p>
            <a:pPr algn="just"/>
            <a:endParaRPr lang="en-US" sz="1600" dirty="0">
              <a:latin typeface="Segoe UI" panose="020B0502040204020203" pitchFamily="34" charset="0"/>
              <a:cs typeface="Segoe UI" panose="020B0502040204020203" pitchFamily="34" charset="0"/>
            </a:endParaRPr>
          </a:p>
          <a:p>
            <a:pPr marL="342900" indent="-342900" algn="just">
              <a:buFont typeface="+mj-lt"/>
              <a:buAutoNum type="arabicPeriod" startAt="3"/>
            </a:pPr>
            <a:r>
              <a:rPr lang="en-US" sz="1600" b="1" dirty="0">
                <a:latin typeface="Segoe UI" panose="020B0502040204020203" pitchFamily="34" charset="0"/>
                <a:cs typeface="Segoe UI" panose="020B0502040204020203" pitchFamily="34" charset="0"/>
              </a:rPr>
              <a:t> arrow functions </a:t>
            </a:r>
            <a:r>
              <a:rPr lang="en-US" sz="1600" i="1" dirty="0">
                <a:latin typeface="Segoe UI" panose="020B0502040204020203" pitchFamily="34" charset="0"/>
                <a:cs typeface="Segoe UI" panose="020B0502040204020203" pitchFamily="34" charset="0"/>
              </a:rPr>
              <a:t>(a particularly compact syntax)</a:t>
            </a:r>
          </a:p>
        </p:txBody>
      </p:sp>
    </p:spTree>
    <p:extLst>
      <p:ext uri="{BB962C8B-B14F-4D97-AF65-F5344CB8AC3E}">
        <p14:creationId xmlns:p14="http://schemas.microsoft.com/office/powerpoint/2010/main" val="3040585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25757"/>
            <a:ext cx="9616652"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If defining even a single property is too much, you can define and invoke an anonymous function in a single expression.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Defining your own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E6E5299-2E28-4A81-872D-5A65F45FAD05}"/>
              </a:ext>
            </a:extLst>
          </p:cNvPr>
          <p:cNvSpPr txBox="1"/>
          <p:nvPr/>
        </p:nvSpPr>
        <p:spPr>
          <a:xfrm>
            <a:off x="1507065" y="2520805"/>
            <a:ext cx="7766936" cy="923330"/>
          </a:xfrm>
          <a:prstGeom prst="rect">
            <a:avLst/>
          </a:prstGeom>
          <a:noFill/>
          <a:ln w="57150">
            <a:solidFill>
              <a:srgbClr val="0070C0"/>
            </a:solidFill>
          </a:ln>
        </p:spPr>
        <p:txBody>
          <a:bodyPr wrap="square">
            <a:spAutoFit/>
          </a:bodyPr>
          <a:lstStyle/>
          <a:p>
            <a:r>
              <a:rPr lang="en-US" sz="1800" dirty="0">
                <a:latin typeface="Segoe UI" panose="020B0502040204020203" pitchFamily="34" charset="0"/>
                <a:cs typeface="Segoe UI" panose="020B0502040204020203" pitchFamily="34" charset="0"/>
              </a:rPr>
              <a:t>(</a:t>
            </a:r>
            <a:r>
              <a:rPr lang="en-US" sz="1800" b="1" dirty="0">
                <a:latin typeface="Segoe UI" panose="020B0502040204020203" pitchFamily="34" charset="0"/>
                <a:cs typeface="Segoe UI" panose="020B0502040204020203" pitchFamily="34" charset="0"/>
              </a:rPr>
              <a:t>function</a:t>
            </a:r>
            <a:r>
              <a:rPr lang="en-US" sz="1800"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	</a:t>
            </a:r>
            <a:r>
              <a:rPr lang="en-US" sz="1800" b="1" dirty="0">
                <a:solidFill>
                  <a:srgbClr val="00B050"/>
                </a:solidFill>
                <a:latin typeface="Segoe UI" panose="020B0502040204020203" pitchFamily="34" charset="0"/>
                <a:cs typeface="Segoe UI" panose="020B0502040204020203" pitchFamily="34" charset="0"/>
              </a:rPr>
              <a:t> // Any variables defined in the chunk are local to this function </a:t>
            </a:r>
          </a:p>
          <a:p>
            <a:r>
              <a:rPr lang="en-US" sz="1800" dirty="0">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821AC6DF-9CB4-4938-B7D8-C877D3C7ACDA}"/>
              </a:ext>
            </a:extLst>
          </p:cNvPr>
          <p:cNvSpPr txBox="1"/>
          <p:nvPr/>
        </p:nvSpPr>
        <p:spPr>
          <a:xfrm>
            <a:off x="1507065" y="3754408"/>
            <a:ext cx="9616650" cy="923330"/>
          </a:xfrm>
          <a:prstGeom prst="rect">
            <a:avLst/>
          </a:prstGeom>
          <a:solidFill>
            <a:schemeClr val="accent3">
              <a:lumMod val="60000"/>
              <a:lumOff val="40000"/>
            </a:schemeClr>
          </a:solidFill>
          <a:ln w="57150">
            <a:solidFill>
              <a:srgbClr val="00B050"/>
            </a:solidFill>
          </a:ln>
        </p:spPr>
        <p:txBody>
          <a:bodyPr wrap="square">
            <a:spAutoFit/>
          </a:bodyPr>
          <a:lstStyle/>
          <a:p>
            <a:r>
              <a:rPr lang="en-US" sz="1800" dirty="0">
                <a:latin typeface="Segoe UI" panose="020B0502040204020203" pitchFamily="34" charset="0"/>
                <a:cs typeface="Segoe UI" panose="020B0502040204020203" pitchFamily="34" charset="0"/>
              </a:rPr>
              <a:t>This technique of defining and invoking a function in a single expression is used frequently enough that it has become idiomatic and has been given the name </a:t>
            </a:r>
            <a:r>
              <a:rPr lang="en-US" sz="1800" b="1" dirty="0">
                <a:latin typeface="Segoe UI" panose="020B0502040204020203" pitchFamily="34" charset="0"/>
                <a:cs typeface="Segoe UI" panose="020B0502040204020203" pitchFamily="34" charset="0"/>
              </a:rPr>
              <a:t>“immediately invoked function expression”</a:t>
            </a:r>
            <a:r>
              <a:rPr lang="en-US" sz="1800" dirty="0">
                <a:latin typeface="Segoe UI" panose="020B0502040204020203" pitchFamily="34" charset="0"/>
                <a:cs typeface="Segoe UI" panose="020B0502040204020203" pitchFamily="34" charset="0"/>
              </a:rPr>
              <a:t>.</a:t>
            </a:r>
            <a:endParaRPr lang="en-US" sz="1800" b="1"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3065474-A5AC-4CF8-852C-46CAA97FFAE6}"/>
              </a:ext>
            </a:extLst>
          </p:cNvPr>
          <p:cNvSpPr txBox="1"/>
          <p:nvPr/>
        </p:nvSpPr>
        <p:spPr>
          <a:xfrm>
            <a:off x="1507065" y="4988011"/>
            <a:ext cx="9616650" cy="369332"/>
          </a:xfrm>
          <a:prstGeom prst="rect">
            <a:avLst/>
          </a:prstGeom>
          <a:solidFill>
            <a:srgbClr val="FFE7B7"/>
          </a:solidFill>
          <a:ln w="57150">
            <a:solidFill>
              <a:srgbClr val="FFC000"/>
            </a:solidFill>
          </a:ln>
        </p:spPr>
        <p:txBody>
          <a:bodyPr wrap="square">
            <a:spAutoFit/>
          </a:bodyPr>
          <a:lstStyle/>
          <a:p>
            <a:r>
              <a:rPr lang="en-US" dirty="0"/>
              <a:t>Functions like this are known as </a:t>
            </a:r>
            <a:r>
              <a:rPr lang="en-US" b="1" dirty="0"/>
              <a:t>closures</a:t>
            </a:r>
            <a:r>
              <a:rPr lang="en-US" dirty="0"/>
              <a:t>.</a:t>
            </a:r>
          </a:p>
        </p:txBody>
      </p:sp>
    </p:spTree>
    <p:extLst>
      <p:ext uri="{BB962C8B-B14F-4D97-AF65-F5344CB8AC3E}">
        <p14:creationId xmlns:p14="http://schemas.microsoft.com/office/powerpoint/2010/main" val="3713341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569660"/>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Like most modern programming languages, JavaScript uses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00B050"/>
                </a:solidFill>
                <a:latin typeface="Segoe UI" panose="020B0502040204020203" pitchFamily="34" charset="0"/>
                <a:cs typeface="Segoe UI" panose="020B0502040204020203" pitchFamily="34" charset="0"/>
              </a:rPr>
              <a:t>V</a:t>
            </a:r>
            <a:r>
              <a:rPr lang="en-US" sz="1600" dirty="0">
                <a:latin typeface="Segoe UI" panose="020B0502040204020203" pitchFamily="34" charset="0"/>
                <a:cs typeface="Segoe UI" panose="020B0502040204020203" pitchFamily="34" charset="0"/>
              </a:rPr>
              <a:t> This means that functions are executed using the variable scope that was in effect when they were defined</a:t>
            </a:r>
          </a:p>
          <a:p>
            <a:pPr algn="just"/>
            <a:endParaRPr lang="en-US" sz="1600" dirty="0">
              <a:latin typeface="Segoe UI" panose="020B0502040204020203" pitchFamily="34" charset="0"/>
              <a:cs typeface="Segoe UI" panose="020B0502040204020203" pitchFamily="34" charset="0"/>
            </a:endParaRPr>
          </a:p>
          <a:p>
            <a:pPr algn="just"/>
            <a:r>
              <a:rPr lang="en-US" sz="1600" b="1" dirty="0">
                <a:solidFill>
                  <a:srgbClr val="C00000"/>
                </a:solidFill>
                <a:latin typeface="Segoe UI" panose="020B0502040204020203" pitchFamily="34" charset="0"/>
                <a:cs typeface="Segoe UI" panose="020B0502040204020203" pitchFamily="34" charset="0"/>
              </a:rPr>
              <a:t>X</a:t>
            </a:r>
            <a:r>
              <a:rPr lang="en-US" sz="1600" dirty="0">
                <a:latin typeface="Segoe UI" panose="020B0502040204020203" pitchFamily="34" charset="0"/>
                <a:cs typeface="Segoe UI" panose="020B0502040204020203" pitchFamily="34" charset="0"/>
              </a:rPr>
              <a:t> not the variable scope that is in effect when they are invoked.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84B39014-437D-43AD-B60D-A7886A650D0F}"/>
              </a:ext>
            </a:extLst>
          </p:cNvPr>
          <p:cNvSpPr txBox="1"/>
          <p:nvPr/>
        </p:nvSpPr>
        <p:spPr>
          <a:xfrm>
            <a:off x="1507065" y="3541200"/>
            <a:ext cx="9616651"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In order to implement </a:t>
            </a:r>
            <a:r>
              <a:rPr lang="en-US" sz="1600" b="1" dirty="0">
                <a:latin typeface="Segoe UI" panose="020B0502040204020203" pitchFamily="34" charset="0"/>
                <a:cs typeface="Segoe UI" panose="020B0502040204020203" pitchFamily="34" charset="0"/>
              </a:rPr>
              <a:t>lexical scoping</a:t>
            </a:r>
            <a:r>
              <a:rPr lang="en-US" sz="1600" dirty="0">
                <a:latin typeface="Segoe UI" panose="020B0502040204020203" pitchFamily="34" charset="0"/>
                <a:cs typeface="Segoe UI" panose="020B0502040204020203" pitchFamily="34" charset="0"/>
              </a:rPr>
              <a:t>, the internal state of a JavaScript function object must include not only the code of the function but also a </a:t>
            </a:r>
            <a:r>
              <a:rPr lang="en-US" sz="1600" b="1" dirty="0">
                <a:latin typeface="Segoe UI" panose="020B0502040204020203" pitchFamily="34" charset="0"/>
                <a:cs typeface="Segoe UI" panose="020B0502040204020203" pitchFamily="34" charset="0"/>
              </a:rPr>
              <a:t>reference to the scope in which the function definition appears</a:t>
            </a:r>
            <a:r>
              <a:rPr lang="en-US" sz="16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06459CF9-1FD2-4A7D-A368-1E4DD37644B8}"/>
              </a:ext>
            </a:extLst>
          </p:cNvPr>
          <p:cNvSpPr txBox="1"/>
          <p:nvPr/>
        </p:nvSpPr>
        <p:spPr>
          <a:xfrm>
            <a:off x="1507065" y="4700225"/>
            <a:ext cx="9616650"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This combination of a </a:t>
            </a:r>
            <a:r>
              <a:rPr lang="en-US" sz="1600" b="1" dirty="0">
                <a:latin typeface="Segoe UI" panose="020B0502040204020203" pitchFamily="34" charset="0"/>
                <a:cs typeface="Segoe UI" panose="020B0502040204020203" pitchFamily="34" charset="0"/>
              </a:rPr>
              <a:t>function object </a:t>
            </a:r>
            <a:r>
              <a:rPr lang="en-US" sz="1600" dirty="0">
                <a:latin typeface="Segoe UI" panose="020B0502040204020203" pitchFamily="34" charset="0"/>
                <a:cs typeface="Segoe UI" panose="020B0502040204020203" pitchFamily="34" charset="0"/>
              </a:rPr>
              <a:t>and a </a:t>
            </a:r>
            <a:r>
              <a:rPr lang="en-US" sz="1600" b="1" dirty="0">
                <a:latin typeface="Segoe UI" panose="020B0502040204020203" pitchFamily="34" charset="0"/>
                <a:cs typeface="Segoe UI" panose="020B0502040204020203" pitchFamily="34" charset="0"/>
              </a:rPr>
              <a:t>scope</a:t>
            </a:r>
            <a:r>
              <a:rPr lang="en-US" sz="1600" dirty="0">
                <a:latin typeface="Segoe UI" panose="020B0502040204020203" pitchFamily="34" charset="0"/>
                <a:cs typeface="Segoe UI" panose="020B0502040204020203" pitchFamily="34" charset="0"/>
              </a:rPr>
              <a:t> (a set of variable bindings) in which the function’s variables are resolved is called a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BBBBCD7E-2502-4222-914D-FBD086034BA0}"/>
              </a:ext>
            </a:extLst>
          </p:cNvPr>
          <p:cNvSpPr txBox="1"/>
          <p:nvPr/>
        </p:nvSpPr>
        <p:spPr>
          <a:xfrm>
            <a:off x="1507065" y="5613028"/>
            <a:ext cx="9616650"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Technically, all JavaScript functions are closures, but because most functions are invoked from the same scope that they were defined in, it normally doesn’t really matter that there is a closure involved.</a:t>
            </a:r>
          </a:p>
        </p:txBody>
      </p:sp>
    </p:spTree>
    <p:extLst>
      <p:ext uri="{BB962C8B-B14F-4D97-AF65-F5344CB8AC3E}">
        <p14:creationId xmlns:p14="http://schemas.microsoft.com/office/powerpoint/2010/main" val="340812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1323439"/>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become interesting when functions are </a:t>
            </a:r>
            <a:r>
              <a:rPr lang="en-US" sz="1600" b="1" dirty="0">
                <a:latin typeface="Segoe UI" panose="020B0502040204020203" pitchFamily="34" charset="0"/>
                <a:cs typeface="Segoe UI" panose="020B0502040204020203" pitchFamily="34" charset="0"/>
              </a:rPr>
              <a:t>invoked </a:t>
            </a:r>
            <a:r>
              <a:rPr lang="en-US" sz="1600" dirty="0">
                <a:latin typeface="Segoe UI" panose="020B0502040204020203" pitchFamily="34" charset="0"/>
                <a:cs typeface="Segoe UI" panose="020B0502040204020203" pitchFamily="34" charset="0"/>
              </a:rPr>
              <a:t>from a </a:t>
            </a:r>
            <a:r>
              <a:rPr lang="en-US" sz="1600" b="1" dirty="0">
                <a:latin typeface="Segoe UI" panose="020B0502040204020203" pitchFamily="34" charset="0"/>
                <a:cs typeface="Segoe UI" panose="020B0502040204020203" pitchFamily="34" charset="0"/>
              </a:rPr>
              <a:t>different scope</a:t>
            </a:r>
            <a:r>
              <a:rPr lang="en-US" sz="1600" dirty="0">
                <a:latin typeface="Segoe UI" panose="020B0502040204020203" pitchFamily="34" charset="0"/>
                <a:cs typeface="Segoe UI" panose="020B0502040204020203" pitchFamily="34" charset="0"/>
              </a:rPr>
              <a:t> than the one they were defined in.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This happens most commonly when a </a:t>
            </a:r>
            <a:r>
              <a:rPr lang="en-US" sz="1600" b="1" dirty="0">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object is returned from the function within which it was defined.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3294979"/>
            <a:ext cx="4103621"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"local scope“</a:t>
            </a:r>
          </a:p>
        </p:txBody>
      </p:sp>
      <p:sp>
        <p:nvSpPr>
          <p:cNvPr id="13" name="TextBox 12">
            <a:extLst>
              <a:ext uri="{FF2B5EF4-FFF2-40B4-BE49-F238E27FC236}">
                <a16:creationId xmlns:a16="http://schemas.microsoft.com/office/drawing/2014/main" id="{5DD62EF3-DA82-445E-9EA7-86E0A6CF18A3}"/>
              </a:ext>
            </a:extLst>
          </p:cNvPr>
          <p:cNvSpPr txBox="1"/>
          <p:nvPr/>
        </p:nvSpPr>
        <p:spPr>
          <a:xfrm>
            <a:off x="6391922" y="4402974"/>
            <a:ext cx="4731796"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It should be clear to you why the call to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returns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55975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Now, let’s change the code just slightly. </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37C681AB-8931-409B-87FE-AB3E3DDF6ED9}"/>
              </a:ext>
            </a:extLst>
          </p:cNvPr>
          <p:cNvSpPr txBox="1"/>
          <p:nvPr/>
        </p:nvSpPr>
        <p:spPr>
          <a:xfrm>
            <a:off x="1507065" y="2310094"/>
            <a:ext cx="5275474" cy="2800767"/>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scope = "global scope";</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scope = "local scope";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 return scope;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let s = </a:t>
            </a:r>
            <a:r>
              <a:rPr lang="en-US" sz="1600" dirty="0" err="1">
                <a:latin typeface="Segoe UI" panose="020B0502040204020203" pitchFamily="34" charset="0"/>
                <a:cs typeface="Segoe UI" panose="020B0502040204020203" pitchFamily="34" charset="0"/>
              </a:rPr>
              <a:t>checkscope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What does this return?</a:t>
            </a:r>
          </a:p>
        </p:txBody>
      </p:sp>
      <p:sp>
        <p:nvSpPr>
          <p:cNvPr id="7" name="TextBox 6">
            <a:extLst>
              <a:ext uri="{FF2B5EF4-FFF2-40B4-BE49-F238E27FC236}">
                <a16:creationId xmlns:a16="http://schemas.microsoft.com/office/drawing/2014/main" id="{4C4F670A-A079-4251-88AE-C7BA648FD237}"/>
              </a:ext>
            </a:extLst>
          </p:cNvPr>
          <p:cNvSpPr txBox="1"/>
          <p:nvPr/>
        </p:nvSpPr>
        <p:spPr>
          <a:xfrm>
            <a:off x="1507065" y="5438887"/>
            <a:ext cx="9767575"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Remember the fundamental rule of lexical scoping: </a:t>
            </a:r>
            <a:r>
              <a:rPr lang="en-US" sz="1600" b="1" dirty="0">
                <a:latin typeface="Segoe UI" panose="020B0502040204020203" pitchFamily="34" charset="0"/>
                <a:cs typeface="Segoe UI" panose="020B0502040204020203" pitchFamily="34" charset="0"/>
              </a:rPr>
              <a:t>JavaScript functions are executed using the scope they were defined in. </a:t>
            </a:r>
          </a:p>
        </p:txBody>
      </p:sp>
      <p:sp>
        <p:nvSpPr>
          <p:cNvPr id="9" name="TextBox 8">
            <a:extLst>
              <a:ext uri="{FF2B5EF4-FFF2-40B4-BE49-F238E27FC236}">
                <a16:creationId xmlns:a16="http://schemas.microsoft.com/office/drawing/2014/main" id="{8E132915-E06F-4925-818B-D9490A8E0FD0}"/>
              </a:ext>
            </a:extLst>
          </p:cNvPr>
          <p:cNvSpPr txBox="1"/>
          <p:nvPr/>
        </p:nvSpPr>
        <p:spPr>
          <a:xfrm>
            <a:off x="7443926" y="3294978"/>
            <a:ext cx="3830714" cy="830997"/>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 nested function </a:t>
            </a:r>
            <a:r>
              <a:rPr lang="en-US" sz="1600" b="1" dirty="0">
                <a:solidFill>
                  <a:srgbClr val="0070C0"/>
                </a:solidFill>
                <a:latin typeface="Segoe UI" panose="020B0502040204020203" pitchFamily="34" charset="0"/>
                <a:cs typeface="Segoe UI" panose="020B0502040204020203" pitchFamily="34" charset="0"/>
              </a:rPr>
              <a:t>f</a:t>
            </a:r>
            <a:r>
              <a:rPr lang="en-US" sz="1600" dirty="0">
                <a:latin typeface="Segoe UI" panose="020B0502040204020203" pitchFamily="34" charset="0"/>
                <a:cs typeface="Segoe UI" panose="020B0502040204020203" pitchFamily="34" charset="0"/>
              </a:rPr>
              <a:t>() was defined in a scope where the variable scope was bound to the value “</a:t>
            </a:r>
            <a:r>
              <a:rPr lang="en-US" sz="1600" b="1" dirty="0">
                <a:latin typeface="Segoe UI" panose="020B0502040204020203" pitchFamily="34" charset="0"/>
                <a:cs typeface="Segoe UI" panose="020B0502040204020203" pitchFamily="34" charset="0"/>
              </a:rPr>
              <a:t>local scope</a:t>
            </a:r>
            <a:r>
              <a:rPr lang="en-US" sz="1600" dirty="0">
                <a:latin typeface="Segoe UI" panose="020B0502040204020203" pitchFamily="34" charset="0"/>
                <a:cs typeface="Segoe UI" panose="020B0502040204020203" pitchFamily="34" charset="0"/>
              </a:rPr>
              <a:t>”.</a:t>
            </a:r>
            <a:endParaRPr lang="en-US" sz="1600" dirty="0"/>
          </a:p>
        </p:txBody>
      </p:sp>
    </p:spTree>
    <p:extLst>
      <p:ext uri="{BB962C8B-B14F-4D97-AF65-F5344CB8AC3E}">
        <p14:creationId xmlns:p14="http://schemas.microsoft.com/office/powerpoint/2010/main" val="2293220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Remember defined </a:t>
            </a:r>
            <a:r>
              <a:rPr lang="en-US" sz="1600" b="1" dirty="0" err="1">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function that used a property of the function itself to keep track of the next value to be returned.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5" y="2556315"/>
            <a:ext cx="4130254" cy="1323439"/>
          </a:xfrm>
          <a:prstGeom prst="rect">
            <a:avLst/>
          </a:prstGeom>
          <a:noFill/>
          <a:ln w="57150">
            <a:solidFill>
              <a:srgbClr val="0070C0"/>
            </a:solidFill>
          </a:ln>
        </p:spPr>
        <p:txBody>
          <a:bodyPr wrap="square">
            <a:spAutoFit/>
          </a:bodyPr>
          <a:lstStyle/>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err="1">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uniqueInteger.counter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p>
        </p:txBody>
      </p:sp>
      <p:sp>
        <p:nvSpPr>
          <p:cNvPr id="13" name="TextBox 12">
            <a:extLst>
              <a:ext uri="{FF2B5EF4-FFF2-40B4-BE49-F238E27FC236}">
                <a16:creationId xmlns:a16="http://schemas.microsoft.com/office/drawing/2014/main" id="{0FDB2D29-E0B4-48E6-AB39-87AD3C82AA0A}"/>
              </a:ext>
            </a:extLst>
          </p:cNvPr>
          <p:cNvSpPr txBox="1"/>
          <p:nvPr/>
        </p:nvSpPr>
        <p:spPr>
          <a:xfrm>
            <a:off x="1507067" y="4208925"/>
            <a:ext cx="9616651" cy="338554"/>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 shortcoming of that approach is that the code is </a:t>
            </a:r>
            <a:r>
              <a:rPr lang="en-US" sz="1600" b="1" dirty="0">
                <a:latin typeface="Segoe UI" panose="020B0502040204020203" pitchFamily="34" charset="0"/>
                <a:cs typeface="Segoe UI" panose="020B0502040204020203" pitchFamily="34" charset="0"/>
              </a:rPr>
              <a:t>buggy</a:t>
            </a:r>
            <a:r>
              <a:rPr lang="en-US" sz="1600" dirty="0">
                <a:latin typeface="Segoe UI" panose="020B0502040204020203" pitchFamily="34" charset="0"/>
                <a:cs typeface="Segoe UI" panose="020B0502040204020203" pitchFamily="34" charset="0"/>
              </a:rPr>
              <a:t>.</a:t>
            </a:r>
          </a:p>
        </p:txBody>
      </p:sp>
      <p:sp>
        <p:nvSpPr>
          <p:cNvPr id="14" name="TextBox 13">
            <a:extLst>
              <a:ext uri="{FF2B5EF4-FFF2-40B4-BE49-F238E27FC236}">
                <a16:creationId xmlns:a16="http://schemas.microsoft.com/office/drawing/2014/main" id="{492DCAB9-A9B4-4EA2-8F54-365D66B61B95}"/>
              </a:ext>
            </a:extLst>
          </p:cNvPr>
          <p:cNvSpPr txBox="1"/>
          <p:nvPr/>
        </p:nvSpPr>
        <p:spPr>
          <a:xfrm>
            <a:off x="1507065" y="4876650"/>
            <a:ext cx="4588935" cy="1815882"/>
          </a:xfrm>
          <a:prstGeom prst="rect">
            <a:avLst/>
          </a:prstGeom>
          <a:no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2;</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3;</a:t>
            </a:r>
          </a:p>
        </p:txBody>
      </p:sp>
    </p:spTree>
    <p:extLst>
      <p:ext uri="{BB962C8B-B14F-4D97-AF65-F5344CB8AC3E}">
        <p14:creationId xmlns:p14="http://schemas.microsoft.com/office/powerpoint/2010/main" val="2683146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b="1" dirty="0">
                <a:latin typeface="Segoe UI" panose="020B0502040204020203" pitchFamily="34" charset="0"/>
                <a:cs typeface="Segoe UI" panose="020B0502040204020203" pitchFamily="34" charset="0"/>
              </a:rPr>
              <a:t>Closures </a:t>
            </a:r>
            <a:r>
              <a:rPr lang="en-US" sz="1600" dirty="0">
                <a:latin typeface="Segoe UI" panose="020B0502040204020203" pitchFamily="34" charset="0"/>
                <a:cs typeface="Segoe UI" panose="020B0502040204020203" pitchFamily="34" charset="0"/>
              </a:rPr>
              <a:t>capture the local variables of a single function invocation and can use those variables as private state.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6485DB8F-7FD0-4198-9DFA-8B70CA5F71A5}"/>
              </a:ext>
            </a:extLst>
          </p:cNvPr>
          <p:cNvSpPr txBox="1"/>
          <p:nvPr/>
        </p:nvSpPr>
        <p:spPr>
          <a:xfrm>
            <a:off x="1507064" y="2556315"/>
            <a:ext cx="9616651" cy="1077218"/>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We could rewrite the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using:</a:t>
            </a:r>
          </a:p>
          <a:p>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b="1" dirty="0">
                <a:latin typeface="Segoe UI" panose="020B0502040204020203" pitchFamily="34" charset="0"/>
                <a:cs typeface="Segoe UI" panose="020B0502040204020203" pitchFamily="34" charset="0"/>
              </a:rPr>
              <a:t>immediately invoked</a:t>
            </a:r>
            <a:r>
              <a:rPr lang="en-US" sz="1600" dirty="0">
                <a:latin typeface="Segoe UI" panose="020B0502040204020203" pitchFamily="34" charset="0"/>
                <a:cs typeface="Segoe UI" panose="020B0502040204020203" pitchFamily="34" charset="0"/>
              </a:rPr>
              <a:t> function expression to define a </a:t>
            </a:r>
            <a:r>
              <a:rPr lang="en-US" sz="1600" b="1" dirty="0">
                <a:latin typeface="Segoe UI" panose="020B0502040204020203" pitchFamily="34" charset="0"/>
                <a:cs typeface="Segoe UI" panose="020B0502040204020203" pitchFamily="34" charset="0"/>
              </a:rPr>
              <a:t>namespace</a:t>
            </a:r>
            <a:r>
              <a:rPr lang="en-US" sz="1600" dirty="0">
                <a:latin typeface="Segoe UI" panose="020B0502040204020203" pitchFamily="34" charset="0"/>
                <a:cs typeface="Segoe UI" panose="020B0502040204020203" pitchFamily="34" charset="0"/>
              </a:rPr>
              <a:t> </a:t>
            </a:r>
          </a:p>
          <a:p>
            <a:pPr marL="342900" indent="-342900">
              <a:buFont typeface="+mj-lt"/>
              <a:buAutoNum type="arabicPeriod"/>
            </a:pP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that uses that namespace to keep its </a:t>
            </a:r>
            <a:r>
              <a:rPr lang="en-US" sz="1600" b="1" dirty="0">
                <a:latin typeface="Segoe UI" panose="020B0502040204020203" pitchFamily="34" charset="0"/>
                <a:cs typeface="Segoe UI" panose="020B0502040204020203" pitchFamily="34" charset="0"/>
              </a:rPr>
              <a:t>state private</a:t>
            </a: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64400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4" y="1643512"/>
            <a:ext cx="4875981" cy="2554545"/>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Private state of function below </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let </a:t>
            </a:r>
            <a:r>
              <a:rPr lang="en-US" sz="1600" b="1" dirty="0">
                <a:solidFill>
                  <a:srgbClr val="FF8BFF"/>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0; </a:t>
            </a:r>
            <a:endParaRPr lang="en-US" sz="1600" b="1" dirty="0">
              <a:solidFill>
                <a:srgbClr val="00B050"/>
              </a:solidFill>
              <a:latin typeface="Segoe UI" panose="020B0502040204020203" pitchFamily="34" charset="0"/>
              <a:cs typeface="Segoe UI" panose="020B0502040204020203" pitchFamily="34" charset="0"/>
            </a:endParaRPr>
          </a:p>
          <a:p>
            <a:endParaRPr lang="en-US" sz="1600" b="1" dirty="0">
              <a:solidFill>
                <a:srgbClr val="00B050"/>
              </a:solidFill>
              <a:latin typeface="Segoe UI" panose="020B0502040204020203" pitchFamily="34" charset="0"/>
              <a:cs typeface="Segoe UI" panose="020B0502040204020203" pitchFamily="34" charset="0"/>
            </a:endParaRPr>
          </a:p>
          <a:p>
            <a:r>
              <a:rPr lang="en-US" sz="1600" b="1" dirty="0">
                <a:solidFill>
                  <a:srgbClr val="00B050"/>
                </a:solidFill>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return </a:t>
            </a:r>
            <a:r>
              <a:rPr lang="en-US" sz="1600" b="1" dirty="0">
                <a:solidFill>
                  <a:srgbClr val="0070C0"/>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 return </a:t>
            </a:r>
            <a:r>
              <a:rPr lang="en-US" sz="1600" b="1" dirty="0">
                <a:solidFill>
                  <a:srgbClr val="7030A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 </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0 </a:t>
            </a:r>
          </a:p>
          <a:p>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 = &gt; 1 </a:t>
            </a:r>
          </a:p>
        </p:txBody>
      </p:sp>
      <p:sp>
        <p:nvSpPr>
          <p:cNvPr id="9" name="TextBox 8">
            <a:extLst>
              <a:ext uri="{FF2B5EF4-FFF2-40B4-BE49-F238E27FC236}">
                <a16:creationId xmlns:a16="http://schemas.microsoft.com/office/drawing/2014/main" id="{4921ED2A-5EF1-4F91-82D3-11CC51ECA46D}"/>
              </a:ext>
            </a:extLst>
          </p:cNvPr>
          <p:cNvSpPr txBox="1"/>
          <p:nvPr/>
        </p:nvSpPr>
        <p:spPr>
          <a:xfrm>
            <a:off x="1507064" y="4526084"/>
            <a:ext cx="9616652" cy="584775"/>
          </a:xfrm>
          <a:prstGeom prst="rect">
            <a:avLst/>
          </a:prstGeom>
          <a:solidFill>
            <a:schemeClr val="accent3">
              <a:lumMod val="40000"/>
              <a:lumOff val="60000"/>
            </a:schemeClr>
          </a:solidFill>
          <a:ln w="57150">
            <a:solidFill>
              <a:srgbClr val="00B05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nested function </a:t>
            </a:r>
            <a:r>
              <a:rPr lang="en-US" sz="1600" dirty="0">
                <a:latin typeface="Segoe UI" panose="020B0502040204020203" pitchFamily="34" charset="0"/>
                <a:cs typeface="Segoe UI" panose="020B0502040204020203" pitchFamily="34" charset="0"/>
              </a:rPr>
              <a:t>has access to the </a:t>
            </a:r>
            <a:r>
              <a:rPr lang="en-US" sz="1600" b="1" dirty="0">
                <a:solidFill>
                  <a:srgbClr val="7030A0"/>
                </a:solidFill>
                <a:latin typeface="Segoe UI" panose="020B0502040204020203" pitchFamily="34" charset="0"/>
                <a:cs typeface="Segoe UI" panose="020B0502040204020203" pitchFamily="34" charset="0"/>
              </a:rPr>
              <a:t>variables in its scope </a:t>
            </a:r>
            <a:r>
              <a:rPr lang="en-US" sz="1600" dirty="0">
                <a:latin typeface="Segoe UI" panose="020B0502040204020203" pitchFamily="34" charset="0"/>
                <a:cs typeface="Segoe UI" panose="020B0502040204020203" pitchFamily="34" charset="0"/>
              </a:rPr>
              <a:t>and can use the </a:t>
            </a:r>
            <a:r>
              <a:rPr lang="en-US" sz="1600" b="1" dirty="0">
                <a:solidFill>
                  <a:srgbClr val="FF8BFF"/>
                </a:solidFill>
                <a:latin typeface="Segoe UI" panose="020B0502040204020203" pitchFamily="34" charset="0"/>
                <a:cs typeface="Segoe UI" panose="020B0502040204020203" pitchFamily="34" charset="0"/>
              </a:rPr>
              <a:t>counter variable </a:t>
            </a:r>
            <a:r>
              <a:rPr lang="en-US" sz="1600" dirty="0">
                <a:latin typeface="Segoe UI" panose="020B0502040204020203" pitchFamily="34" charset="0"/>
                <a:cs typeface="Segoe UI" panose="020B0502040204020203" pitchFamily="34" charset="0"/>
              </a:rPr>
              <a:t>defined in the </a:t>
            </a:r>
            <a:r>
              <a:rPr lang="en-US" sz="1600" b="1" dirty="0">
                <a:solidFill>
                  <a:srgbClr val="FFC000"/>
                </a:solidFill>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t>
            </a:r>
          </a:p>
        </p:txBody>
      </p:sp>
      <p:sp>
        <p:nvSpPr>
          <p:cNvPr id="11" name="TextBox 10">
            <a:extLst>
              <a:ext uri="{FF2B5EF4-FFF2-40B4-BE49-F238E27FC236}">
                <a16:creationId xmlns:a16="http://schemas.microsoft.com/office/drawing/2014/main" id="{AD4F950F-FAE7-4E95-A003-99DFADC297F7}"/>
              </a:ext>
            </a:extLst>
          </p:cNvPr>
          <p:cNvSpPr txBox="1"/>
          <p:nvPr/>
        </p:nvSpPr>
        <p:spPr>
          <a:xfrm>
            <a:off x="1507064" y="5438886"/>
            <a:ext cx="9616652" cy="338554"/>
          </a:xfrm>
          <a:prstGeom prst="rect">
            <a:avLst/>
          </a:prstGeom>
          <a:solidFill>
            <a:srgbClr val="FFE7B7"/>
          </a:solidFill>
          <a:ln w="57150">
            <a:solidFill>
              <a:srgbClr val="FFC00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outer function </a:t>
            </a:r>
            <a:r>
              <a:rPr lang="en-US" sz="1600" dirty="0">
                <a:latin typeface="Segoe UI" panose="020B0502040204020203" pitchFamily="34" charset="0"/>
                <a:cs typeface="Segoe UI" panose="020B0502040204020203" pitchFamily="34" charset="0"/>
              </a:rPr>
              <a:t>returns, no other code can see the counter variable.</a:t>
            </a:r>
            <a:endParaRPr lang="en-US" sz="1600" b="1"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0A44FC6F-199B-4A7D-8EE6-F882B093154B}"/>
              </a:ext>
            </a:extLst>
          </p:cNvPr>
          <p:cNvSpPr txBox="1"/>
          <p:nvPr/>
        </p:nvSpPr>
        <p:spPr>
          <a:xfrm>
            <a:off x="1507064" y="6105467"/>
            <a:ext cx="9616652" cy="338554"/>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The </a:t>
            </a:r>
            <a:r>
              <a:rPr lang="en-US" sz="1600" b="1" dirty="0">
                <a:solidFill>
                  <a:srgbClr val="0070C0"/>
                </a:solidFill>
                <a:latin typeface="Segoe UI" panose="020B0502040204020203" pitchFamily="34" charset="0"/>
                <a:cs typeface="Segoe UI" panose="020B0502040204020203" pitchFamily="34" charset="0"/>
              </a:rPr>
              <a:t>inner function </a:t>
            </a:r>
            <a:r>
              <a:rPr lang="en-US" sz="1600" dirty="0">
                <a:latin typeface="Segoe UI" panose="020B0502040204020203" pitchFamily="34" charset="0"/>
                <a:cs typeface="Segoe UI" panose="020B0502040204020203" pitchFamily="34" charset="0"/>
              </a:rPr>
              <a:t>has exclusive access to it. </a:t>
            </a:r>
          </a:p>
        </p:txBody>
      </p:sp>
      <p:sp>
        <p:nvSpPr>
          <p:cNvPr id="14" name="TextBox 13">
            <a:extLst>
              <a:ext uri="{FF2B5EF4-FFF2-40B4-BE49-F238E27FC236}">
                <a16:creationId xmlns:a16="http://schemas.microsoft.com/office/drawing/2014/main" id="{1C7A926B-FD71-4B1D-A2D3-E25C8DA9E4F9}"/>
              </a:ext>
            </a:extLst>
          </p:cNvPr>
          <p:cNvSpPr txBox="1"/>
          <p:nvPr/>
        </p:nvSpPr>
        <p:spPr>
          <a:xfrm>
            <a:off x="6534781" y="2012843"/>
            <a:ext cx="4588935" cy="1815882"/>
          </a:xfrm>
          <a:prstGeom prst="rect">
            <a:avLst/>
          </a:prstGeom>
          <a:no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70C0"/>
                </a:solidFill>
                <a:latin typeface="Segoe UI" panose="020B0502040204020203" pitchFamily="34" charset="0"/>
                <a:cs typeface="Segoe UI" panose="020B0502040204020203" pitchFamily="34" charset="0"/>
              </a:rPr>
              <a:t>c</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d</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 </a:t>
            </a:r>
            <a:r>
              <a:rPr lang="en-US" sz="1600" b="1" dirty="0" err="1">
                <a:solidFill>
                  <a:srgbClr val="C00000"/>
                </a:solidFill>
                <a:latin typeface="Segoe UI" panose="020B0502040204020203" pitchFamily="34" charset="0"/>
                <a:cs typeface="Segoe UI" panose="020B0502040204020203" pitchFamily="34" charset="0"/>
              </a:rPr>
              <a:t>uniqueInteger</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0;</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0;</a:t>
            </a:r>
          </a:p>
          <a:p>
            <a:endParaRPr lang="en-US" sz="1600" dirty="0">
              <a:latin typeface="Segoe UI" panose="020B0502040204020203" pitchFamily="34" charset="0"/>
              <a:cs typeface="Segoe UI" panose="020B0502040204020203" pitchFamily="34" charset="0"/>
            </a:endParaRPr>
          </a:p>
          <a:p>
            <a:r>
              <a:rPr lang="en-US" sz="1600" b="1" dirty="0">
                <a:solidFill>
                  <a:srgbClr val="0070C0"/>
                </a:solidFill>
                <a:latin typeface="Segoe UI" panose="020B0502040204020203" pitchFamily="34" charset="0"/>
                <a:cs typeface="Segoe UI" panose="020B0502040204020203" pitchFamily="34" charset="0"/>
              </a:rPr>
              <a:t>c</a:t>
            </a:r>
            <a:r>
              <a:rPr lang="en-US" sz="1600" dirty="0">
                <a:latin typeface="Segoe UI" panose="020B0502040204020203" pitchFamily="34" charset="0"/>
                <a:cs typeface="Segoe UI" panose="020B0502040204020203" pitchFamily="34" charset="0"/>
              </a:rPr>
              <a:t>() = 1;</a:t>
            </a:r>
          </a:p>
          <a:p>
            <a:r>
              <a:rPr lang="en-US" sz="1600" b="1" dirty="0">
                <a:solidFill>
                  <a:srgbClr val="00B050"/>
                </a:solidFill>
                <a:latin typeface="Segoe UI" panose="020B0502040204020203" pitchFamily="34" charset="0"/>
                <a:cs typeface="Segoe UI" panose="020B0502040204020203" pitchFamily="34" charset="0"/>
              </a:rPr>
              <a:t>d</a:t>
            </a:r>
            <a:r>
              <a:rPr lang="en-US" sz="1600" dirty="0">
                <a:latin typeface="Segoe UI" panose="020B0502040204020203" pitchFamily="34" charset="0"/>
                <a:cs typeface="Segoe UI" panose="020B0502040204020203" pitchFamily="34" charset="0"/>
              </a:rPr>
              <a:t>() = 1;</a:t>
            </a:r>
          </a:p>
        </p:txBody>
      </p:sp>
    </p:spTree>
    <p:extLst>
      <p:ext uri="{BB962C8B-B14F-4D97-AF65-F5344CB8AC3E}">
        <p14:creationId xmlns:p14="http://schemas.microsoft.com/office/powerpoint/2010/main" val="41874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84A252-15C0-40F0-8326-05C2B2D5FB3E}"/>
              </a:ext>
            </a:extLst>
          </p:cNvPr>
          <p:cNvSpPr txBox="1"/>
          <p:nvPr/>
        </p:nvSpPr>
        <p:spPr>
          <a:xfrm>
            <a:off x="1507066" y="1643512"/>
            <a:ext cx="9616652" cy="584775"/>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It is perfectly possible for two or more nested functions to be defined within the same </a:t>
            </a:r>
            <a:r>
              <a:rPr lang="en-US" sz="1600" b="1" dirty="0">
                <a:latin typeface="Segoe UI" panose="020B0502040204020203" pitchFamily="34" charset="0"/>
                <a:cs typeface="Segoe UI" panose="020B0502040204020203" pitchFamily="34" charset="0"/>
              </a:rPr>
              <a:t>outer function</a:t>
            </a:r>
            <a:r>
              <a:rPr lang="en-US" sz="1600" dirty="0">
                <a:latin typeface="Segoe UI" panose="020B0502040204020203" pitchFamily="34" charset="0"/>
                <a:cs typeface="Segoe UI" panose="020B0502040204020203" pitchFamily="34" charset="0"/>
              </a:rPr>
              <a:t> and share the same scope.</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975D76B9-85CC-4B08-B8BD-30102B989099}"/>
              </a:ext>
            </a:extLst>
          </p:cNvPr>
          <p:cNvSpPr txBox="1"/>
          <p:nvPr/>
        </p:nvSpPr>
        <p:spPr>
          <a:xfrm>
            <a:off x="1507066" y="2817924"/>
            <a:ext cx="4112499" cy="2062103"/>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let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0; </a:t>
            </a:r>
          </a:p>
          <a:p>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count</a:t>
            </a:r>
            <a:r>
              <a:rPr lang="en-US" sz="1600" dirty="0">
                <a:latin typeface="Segoe UI" panose="020B0502040204020203" pitchFamily="34" charset="0"/>
                <a:cs typeface="Segoe UI" panose="020B0502040204020203" pitchFamily="34" charset="0"/>
              </a:rPr>
              <a:t>: function() { return </a:t>
            </a:r>
            <a:r>
              <a:rPr lang="en-US" sz="1600" b="1" dirty="0">
                <a:latin typeface="Segoe UI" panose="020B0502040204020203" pitchFamily="34" charset="0"/>
                <a:cs typeface="Segoe UI" panose="020B0502040204020203" pitchFamily="34" charset="0"/>
              </a:rPr>
              <a:t>n</a:t>
            </a:r>
            <a:r>
              <a:rPr lang="en-US" sz="1600" dirty="0">
                <a:latin typeface="Segoe UI" panose="020B0502040204020203" pitchFamily="34" charset="0"/>
                <a:cs typeface="Segoe UI" panose="020B0502040204020203" pitchFamily="34" charset="0"/>
              </a:rPr>
              <a:t> ++; }, </a:t>
            </a:r>
          </a:p>
          <a:p>
            <a:r>
              <a:rPr lang="en-US" sz="1600" dirty="0">
                <a:latin typeface="Segoe UI" panose="020B0502040204020203" pitchFamily="34" charset="0"/>
                <a:cs typeface="Segoe UI" panose="020B0502040204020203" pitchFamily="34" charset="0"/>
              </a:rPr>
              <a:t>		</a:t>
            </a:r>
            <a:r>
              <a:rPr lang="en-US" sz="1600" b="1" dirty="0">
                <a:solidFill>
                  <a:srgbClr val="FFC000"/>
                </a:solidFill>
                <a:latin typeface="Segoe UI" panose="020B0502040204020203" pitchFamily="34" charset="0"/>
                <a:cs typeface="Segoe UI" panose="020B0502040204020203" pitchFamily="34" charset="0"/>
              </a:rPr>
              <a:t>reset</a:t>
            </a:r>
            <a:r>
              <a:rPr lang="en-US" sz="1600" dirty="0">
                <a:latin typeface="Segoe UI" panose="020B0502040204020203" pitchFamily="34" charset="0"/>
                <a:cs typeface="Segoe UI" panose="020B0502040204020203" pitchFamily="34" charset="0"/>
              </a:rPr>
              <a:t>: function() { </a:t>
            </a:r>
            <a:r>
              <a:rPr lang="en-US" sz="1600" b="1" dirty="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 0;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849449EF-E094-4DFE-A15E-E5E9F0AFA432}"/>
              </a:ext>
            </a:extLst>
          </p:cNvPr>
          <p:cNvSpPr txBox="1"/>
          <p:nvPr/>
        </p:nvSpPr>
        <p:spPr>
          <a:xfrm>
            <a:off x="7179894" y="2556315"/>
            <a:ext cx="3943824" cy="2585323"/>
          </a:xfrm>
          <a:prstGeom prst="rect">
            <a:avLst/>
          </a:prstGeom>
          <a:noFill/>
          <a:ln w="57150">
            <a:solidFill>
              <a:srgbClr val="00B050"/>
            </a:solidFill>
          </a:ln>
        </p:spPr>
        <p:txBody>
          <a:bodyPr wrap="square">
            <a:spAutoFit/>
          </a:bodyPr>
          <a:lstStyle/>
          <a:p>
            <a:r>
              <a:rPr lang="en-US" dirty="0">
                <a:latin typeface="Segoe UI" panose="020B0502040204020203" pitchFamily="34" charset="0"/>
                <a:cs typeface="Segoe UI" panose="020B0502040204020203" pitchFamily="34" charset="0"/>
              </a:rPr>
              <a:t>let </a:t>
            </a:r>
            <a:r>
              <a:rPr lang="en-US" b="1" dirty="0">
                <a:solidFill>
                  <a:srgbClr val="0070C0"/>
                </a:solidFill>
                <a:latin typeface="Segoe UI" panose="020B0502040204020203" pitchFamily="34" charset="0"/>
                <a:cs typeface="Segoe UI" panose="020B0502040204020203" pitchFamily="34" charset="0"/>
              </a:rPr>
              <a:t>c</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r>
              <a:rPr lang="en-US" b="1" dirty="0">
                <a:solidFill>
                  <a:srgbClr val="00B050"/>
                </a:solidFill>
                <a:latin typeface="Segoe UI" panose="020B0502040204020203" pitchFamily="34" charset="0"/>
                <a:cs typeface="Segoe UI" panose="020B0502040204020203" pitchFamily="34" charset="0"/>
              </a:rPr>
              <a:t>d</a:t>
            </a:r>
            <a:r>
              <a:rPr lang="en-US" dirty="0">
                <a:latin typeface="Segoe UI" panose="020B0502040204020203" pitchFamily="34" charset="0"/>
                <a:cs typeface="Segoe UI" panose="020B0502040204020203" pitchFamily="34" charset="0"/>
              </a:rPr>
              <a:t> = </a:t>
            </a:r>
            <a:r>
              <a:rPr lang="en-US" b="1" dirty="0">
                <a:solidFill>
                  <a:srgbClr val="C00000"/>
                </a:solidFill>
                <a:latin typeface="Segoe UI" panose="020B0502040204020203" pitchFamily="34" charset="0"/>
                <a:cs typeface="Segoe UI" panose="020B0502040204020203" pitchFamily="34" charset="0"/>
              </a:rPr>
              <a:t>counter</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 </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.reset</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US" b="1" dirty="0" err="1">
                <a:solidFill>
                  <a:srgbClr val="0070C0"/>
                </a:solidFill>
                <a:latin typeface="Segoe UI" panose="020B0502040204020203" pitchFamily="34" charset="0"/>
                <a:cs typeface="Segoe UI" panose="020B0502040204020203" pitchFamily="34" charset="0"/>
              </a:rPr>
              <a:t>c</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0</a:t>
            </a:r>
          </a:p>
          <a:p>
            <a:r>
              <a:rPr lang="en-US" b="1" dirty="0" err="1">
                <a:solidFill>
                  <a:srgbClr val="00B050"/>
                </a:solidFill>
                <a:latin typeface="Segoe UI" panose="020B0502040204020203" pitchFamily="34" charset="0"/>
                <a:cs typeface="Segoe UI" panose="020B0502040204020203" pitchFamily="34" charset="0"/>
              </a:rPr>
              <a:t>d</a:t>
            </a:r>
            <a:r>
              <a:rPr lang="en-US" dirty="0" err="1">
                <a:latin typeface="Segoe UI" panose="020B0502040204020203" pitchFamily="34" charset="0"/>
                <a:cs typeface="Segoe UI" panose="020B0502040204020203" pitchFamily="34" charset="0"/>
              </a:rPr>
              <a:t>.count</a:t>
            </a:r>
            <a:r>
              <a:rPr lang="en-US" dirty="0">
                <a:latin typeface="Segoe UI" panose="020B0502040204020203" pitchFamily="34" charset="0"/>
                <a:cs typeface="Segoe UI" panose="020B0502040204020203" pitchFamily="34" charset="0"/>
              </a:rPr>
              <a:t>() // = &gt; 1 </a:t>
            </a:r>
            <a:endParaRPr lang="en-US" dirty="0"/>
          </a:p>
        </p:txBody>
      </p:sp>
    </p:spTree>
    <p:extLst>
      <p:ext uri="{BB962C8B-B14F-4D97-AF65-F5344CB8AC3E}">
        <p14:creationId xmlns:p14="http://schemas.microsoft.com/office/powerpoint/2010/main" val="3073341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Closures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F308816D-562E-4F4D-9CFF-7FF02259B6DA}"/>
              </a:ext>
            </a:extLst>
          </p:cNvPr>
          <p:cNvSpPr txBox="1"/>
          <p:nvPr/>
        </p:nvSpPr>
        <p:spPr>
          <a:xfrm>
            <a:off x="1507066" y="1643512"/>
            <a:ext cx="9616652" cy="338554"/>
          </a:xfrm>
          <a:prstGeom prst="rect">
            <a:avLst/>
          </a:prstGeom>
          <a:noFill/>
        </p:spPr>
        <p:txBody>
          <a:bodyPr wrap="square">
            <a:spAutoFit/>
          </a:bodyPr>
          <a:lstStyle/>
          <a:p>
            <a:pPr algn="just"/>
            <a:r>
              <a:rPr lang="en-US" sz="1600" dirty="0">
                <a:latin typeface="Segoe UI" panose="020B0502040204020203" pitchFamily="34" charset="0"/>
                <a:cs typeface="Segoe UI" panose="020B0502040204020203" pitchFamily="34" charset="0"/>
              </a:rPr>
              <a:t>It is worth noting here that you can </a:t>
            </a:r>
            <a:r>
              <a:rPr lang="en-US" sz="1600" b="1" dirty="0">
                <a:latin typeface="Segoe UI" panose="020B0502040204020203" pitchFamily="34" charset="0"/>
                <a:cs typeface="Segoe UI" panose="020B0502040204020203" pitchFamily="34" charset="0"/>
              </a:rPr>
              <a:t>combine</a:t>
            </a:r>
            <a:r>
              <a:rPr lang="en-US" sz="1600" dirty="0">
                <a:latin typeface="Segoe UI" panose="020B0502040204020203" pitchFamily="34" charset="0"/>
                <a:cs typeface="Segoe UI" panose="020B0502040204020203" pitchFamily="34" charset="0"/>
              </a:rPr>
              <a:t> this </a:t>
            </a:r>
            <a:r>
              <a:rPr lang="en-US" sz="1600" b="1" dirty="0">
                <a:latin typeface="Segoe UI" panose="020B0502040204020203" pitchFamily="34" charset="0"/>
                <a:cs typeface="Segoe UI" panose="020B0502040204020203" pitchFamily="34" charset="0"/>
              </a:rPr>
              <a:t>closure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technique</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with</a:t>
            </a:r>
            <a:r>
              <a:rPr lang="en-US" sz="1600" dirty="0">
                <a:latin typeface="Segoe UI" panose="020B0502040204020203" pitchFamily="34" charset="0"/>
                <a:cs typeface="Segoe UI" panose="020B0502040204020203" pitchFamily="34" charset="0"/>
              </a:rPr>
              <a:t> property </a:t>
            </a:r>
            <a:r>
              <a:rPr lang="en-US" sz="1600" b="1" dirty="0">
                <a:latin typeface="Segoe UI" panose="020B0502040204020203" pitchFamily="34" charset="0"/>
                <a:cs typeface="Segoe UI" panose="020B0502040204020203" pitchFamily="34" charset="0"/>
              </a:rPr>
              <a:t>getters</a:t>
            </a:r>
            <a:r>
              <a:rPr lang="en-US" sz="1600" dirty="0">
                <a:latin typeface="Segoe UI" panose="020B0502040204020203" pitchFamily="34" charset="0"/>
                <a:cs typeface="Segoe UI" panose="020B0502040204020203" pitchFamily="34" charset="0"/>
              </a:rPr>
              <a:t> and </a:t>
            </a:r>
            <a:r>
              <a:rPr lang="en-US" sz="1600" b="1" dirty="0">
                <a:latin typeface="Segoe UI" panose="020B0502040204020203" pitchFamily="34" charset="0"/>
                <a:cs typeface="Segoe UI" panose="020B0502040204020203" pitchFamily="34" charset="0"/>
              </a:rPr>
              <a:t>setters</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CFCE4566-82D2-48E2-A002-D573B66BCBD5}"/>
              </a:ext>
            </a:extLst>
          </p:cNvPr>
          <p:cNvSpPr txBox="1"/>
          <p:nvPr/>
        </p:nvSpPr>
        <p:spPr>
          <a:xfrm>
            <a:off x="1507066" y="2312676"/>
            <a:ext cx="3828415" cy="2308324"/>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C00000"/>
                </a:solidFill>
                <a:latin typeface="Segoe UI" panose="020B0502040204020203" pitchFamily="34" charset="0"/>
                <a:cs typeface="Segoe UI" panose="020B0502040204020203" pitchFamily="34" charset="0"/>
              </a:rPr>
              <a:t>counter</a:t>
            </a:r>
            <a:r>
              <a:rPr lang="en-US" sz="1600" dirty="0">
                <a:latin typeface="Segoe UI" panose="020B0502040204020203" pitchFamily="34" charset="0"/>
                <a:cs typeface="Segoe UI" panose="020B0502040204020203" pitchFamily="34" charset="0"/>
              </a:rPr>
              <a:t>(n) { </a:t>
            </a:r>
          </a:p>
          <a:p>
            <a:r>
              <a:rPr lang="en-US" sz="1600" dirty="0">
                <a:latin typeface="Segoe UI" panose="020B0502040204020203" pitchFamily="34" charset="0"/>
                <a:cs typeface="Segoe UI" panose="020B0502040204020203" pitchFamily="34" charset="0"/>
              </a:rPr>
              <a:t>	return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get</a:t>
            </a:r>
            <a:r>
              <a:rPr lang="en-US" sz="1600" dirty="0">
                <a:latin typeface="Segoe UI" panose="020B0502040204020203" pitchFamily="34" charset="0"/>
                <a:cs typeface="Segoe UI" panose="020B0502040204020203" pitchFamily="34" charset="0"/>
              </a:rPr>
              <a:t> count() { return n + +; }, </a:t>
            </a:r>
          </a:p>
          <a:p>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set</a:t>
            </a:r>
            <a:r>
              <a:rPr lang="en-US" sz="1600" dirty="0">
                <a:latin typeface="Segoe UI" panose="020B0502040204020203" pitchFamily="34" charset="0"/>
                <a:cs typeface="Segoe UI" panose="020B0502040204020203" pitchFamily="34" charset="0"/>
              </a:rPr>
              <a:t> count(m) {</a:t>
            </a:r>
          </a:p>
          <a:p>
            <a:r>
              <a:rPr lang="en-US" sz="1600" dirty="0">
                <a:latin typeface="Segoe UI" panose="020B0502040204020203" pitchFamily="34" charset="0"/>
                <a:cs typeface="Segoe UI" panose="020B0502040204020203" pitchFamily="34" charset="0"/>
              </a:rPr>
              <a:t>			if (m &gt; n) n = m; </a:t>
            </a:r>
          </a:p>
          <a:p>
            <a:r>
              <a:rPr lang="en-US" sz="1600" dirty="0">
                <a:latin typeface="Segoe UI" panose="020B0502040204020203" pitchFamily="34" charset="0"/>
                <a:cs typeface="Segoe UI" panose="020B0502040204020203" pitchFamily="34" charset="0"/>
              </a:rPr>
              <a:t>			else throw Error(“Error");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CCA1FA3F-4019-4326-9F3D-4AE2F7B64288}"/>
              </a:ext>
            </a:extLst>
          </p:cNvPr>
          <p:cNvSpPr txBox="1"/>
          <p:nvPr/>
        </p:nvSpPr>
        <p:spPr>
          <a:xfrm>
            <a:off x="7377344" y="2451175"/>
            <a:ext cx="3746374" cy="2031325"/>
          </a:xfrm>
          <a:prstGeom prst="rect">
            <a:avLst/>
          </a:prstGeom>
          <a:noFill/>
          <a:ln w="57150">
            <a:solidFill>
              <a:srgbClr val="0070C0"/>
            </a:solidFill>
          </a:ln>
        </p:spPr>
        <p:txBody>
          <a:bodyPr wrap="square">
            <a:spAutoFit/>
          </a:bodyPr>
          <a:lstStyle/>
          <a:p>
            <a:r>
              <a:rPr lang="en-US" dirty="0"/>
              <a:t>let c = </a:t>
            </a:r>
            <a:r>
              <a:rPr lang="en-US" b="1" dirty="0">
                <a:solidFill>
                  <a:srgbClr val="C00000"/>
                </a:solidFill>
              </a:rPr>
              <a:t>counter</a:t>
            </a:r>
            <a:r>
              <a:rPr lang="en-US" dirty="0"/>
              <a:t>(1000); </a:t>
            </a:r>
          </a:p>
          <a:p>
            <a:endParaRPr lang="en-US" dirty="0"/>
          </a:p>
          <a:p>
            <a:r>
              <a:rPr lang="en-US" dirty="0" err="1"/>
              <a:t>c.count</a:t>
            </a:r>
            <a:r>
              <a:rPr lang="en-US" dirty="0"/>
              <a:t> 			</a:t>
            </a:r>
            <a:r>
              <a:rPr lang="en-US" b="1" dirty="0">
                <a:solidFill>
                  <a:srgbClr val="00B050"/>
                </a:solidFill>
              </a:rPr>
              <a:t>// = &gt; 1000 </a:t>
            </a:r>
          </a:p>
          <a:p>
            <a:r>
              <a:rPr lang="en-US" dirty="0" err="1"/>
              <a:t>c.count</a:t>
            </a:r>
            <a:r>
              <a:rPr lang="en-US" dirty="0"/>
              <a:t> 			</a:t>
            </a:r>
            <a:r>
              <a:rPr lang="en-US" b="1" dirty="0">
                <a:solidFill>
                  <a:srgbClr val="00B050"/>
                </a:solidFill>
              </a:rPr>
              <a:t>// = &gt; 1001 </a:t>
            </a:r>
          </a:p>
          <a:p>
            <a:r>
              <a:rPr lang="en-US" dirty="0" err="1"/>
              <a:t>c.count</a:t>
            </a:r>
            <a:r>
              <a:rPr lang="en-US" dirty="0"/>
              <a:t> = 2000; </a:t>
            </a:r>
          </a:p>
          <a:p>
            <a:r>
              <a:rPr lang="en-US" dirty="0" err="1"/>
              <a:t>c.count</a:t>
            </a:r>
            <a:r>
              <a:rPr lang="en-US" dirty="0"/>
              <a:t> 			</a:t>
            </a:r>
            <a:r>
              <a:rPr lang="en-US" b="1" dirty="0">
                <a:solidFill>
                  <a:srgbClr val="00B050"/>
                </a:solidFill>
              </a:rPr>
              <a:t>// = &gt; 2000</a:t>
            </a:r>
            <a:r>
              <a:rPr lang="en-US" dirty="0"/>
              <a:t> </a:t>
            </a:r>
          </a:p>
          <a:p>
            <a:r>
              <a:rPr lang="en-US" dirty="0" err="1"/>
              <a:t>c.count</a:t>
            </a:r>
            <a:r>
              <a:rPr lang="en-US" dirty="0"/>
              <a:t> = 2000; </a:t>
            </a:r>
            <a:r>
              <a:rPr lang="en-US" b="1" dirty="0">
                <a:solidFill>
                  <a:srgbClr val="C00000"/>
                </a:solidFill>
              </a:rPr>
              <a:t>	// !Error</a:t>
            </a:r>
          </a:p>
        </p:txBody>
      </p:sp>
    </p:spTree>
    <p:extLst>
      <p:ext uri="{BB962C8B-B14F-4D97-AF65-F5344CB8AC3E}">
        <p14:creationId xmlns:p14="http://schemas.microsoft.com/office/powerpoint/2010/main" val="1729314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Properties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graphicFrame>
        <p:nvGraphicFramePr>
          <p:cNvPr id="3" name="Table 3">
            <a:extLst>
              <a:ext uri="{FF2B5EF4-FFF2-40B4-BE49-F238E27FC236}">
                <a16:creationId xmlns:a16="http://schemas.microsoft.com/office/drawing/2014/main" id="{65C95392-F28C-4B9A-9DAC-BDF2F7294653}"/>
              </a:ext>
            </a:extLst>
          </p:cNvPr>
          <p:cNvGraphicFramePr>
            <a:graphicFrameLocks noGrp="1"/>
          </p:cNvGraphicFramePr>
          <p:nvPr>
            <p:extLst>
              <p:ext uri="{D42A27DB-BD31-4B8C-83A1-F6EECF244321}">
                <p14:modId xmlns:p14="http://schemas.microsoft.com/office/powerpoint/2010/main" val="2444178075"/>
              </p:ext>
            </p:extLst>
          </p:nvPr>
        </p:nvGraphicFramePr>
        <p:xfrm>
          <a:off x="1507065" y="1643512"/>
          <a:ext cx="9616651" cy="2352040"/>
        </p:xfrm>
        <a:graphic>
          <a:graphicData uri="http://schemas.openxmlformats.org/drawingml/2006/table">
            <a:tbl>
              <a:tblPr firstRow="1" bandRow="1">
                <a:tableStyleId>{5C22544A-7EE6-4342-B048-85BDC9FD1C3A}</a:tableStyleId>
              </a:tblPr>
              <a:tblGrid>
                <a:gridCol w="1872174">
                  <a:extLst>
                    <a:ext uri="{9D8B030D-6E8A-4147-A177-3AD203B41FA5}">
                      <a16:colId xmlns:a16="http://schemas.microsoft.com/office/drawing/2014/main" val="641866772"/>
                    </a:ext>
                  </a:extLst>
                </a:gridCol>
                <a:gridCol w="7744477">
                  <a:extLst>
                    <a:ext uri="{9D8B030D-6E8A-4147-A177-3AD203B41FA5}">
                      <a16:colId xmlns:a16="http://schemas.microsoft.com/office/drawing/2014/main" val="1998540311"/>
                    </a:ext>
                  </a:extLst>
                </a:gridCol>
              </a:tblGrid>
              <a:tr h="370840">
                <a:tc>
                  <a:txBody>
                    <a:bodyPr/>
                    <a:lstStyle/>
                    <a:p>
                      <a:pPr algn="ctr"/>
                      <a:r>
                        <a:rPr lang="en-US" sz="1600" dirty="0">
                          <a:solidFill>
                            <a:schemeClr val="tx1"/>
                          </a:solidFill>
                          <a:latin typeface="Segoe UI" panose="020B0502040204020203" pitchFamily="34" charset="0"/>
                          <a:cs typeface="Segoe UI" panose="020B0502040204020203" pitchFamily="34" charset="0"/>
                        </a:rPr>
                        <a:t>Property</a:t>
                      </a:r>
                    </a:p>
                  </a:txBody>
                  <a:tcPr anchor="ctr">
                    <a:solidFill>
                      <a:srgbClr val="0070C0"/>
                    </a:solidFill>
                  </a:tcPr>
                </a:tc>
                <a:tc>
                  <a:txBody>
                    <a:bodyPr/>
                    <a:lstStyle/>
                    <a:p>
                      <a:pPr algn="ctr"/>
                      <a:r>
                        <a:rPr lang="en-US" sz="1600" dirty="0">
                          <a:solidFill>
                            <a:schemeClr val="tx1"/>
                          </a:solidFill>
                          <a:latin typeface="Segoe UI" panose="020B0502040204020203" pitchFamily="34" charset="0"/>
                          <a:cs typeface="Segoe UI" panose="020B0502040204020203" pitchFamily="34" charset="0"/>
                        </a:rPr>
                        <a:t>Description</a:t>
                      </a:r>
                    </a:p>
                  </a:txBody>
                  <a:tcPr anchor="ctr">
                    <a:solidFill>
                      <a:srgbClr val="0070C0"/>
                    </a:solidFill>
                  </a:tcPr>
                </a:tc>
                <a:extLst>
                  <a:ext uri="{0D108BD9-81ED-4DB2-BD59-A6C34878D82A}">
                    <a16:rowId xmlns:a16="http://schemas.microsoft.com/office/drawing/2014/main" val="2204528887"/>
                  </a:ext>
                </a:extLst>
              </a:tr>
              <a:tr h="370840">
                <a:tc>
                  <a:txBody>
                    <a:bodyPr/>
                    <a:lstStyle/>
                    <a:p>
                      <a:r>
                        <a:rPr lang="en-US" sz="1600" b="1" dirty="0">
                          <a:latin typeface="Segoe UI" panose="020B0502040204020203" pitchFamily="34" charset="0"/>
                          <a:cs typeface="Segoe UI" panose="020B0502040204020203" pitchFamily="34" charset="0"/>
                        </a:rPr>
                        <a:t>Length</a:t>
                      </a:r>
                    </a:p>
                  </a:txBody>
                  <a:tcPr anchor="ctr"/>
                </a:tc>
                <a:tc>
                  <a:txBody>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read-only</a:t>
                      </a:r>
                      <a:r>
                        <a:rPr lang="en-US" sz="1600" dirty="0">
                          <a:latin typeface="Segoe UI" panose="020B0502040204020203" pitchFamily="34" charset="0"/>
                          <a:cs typeface="Segoe UI" panose="020B0502040204020203" pitchFamily="34" charset="0"/>
                        </a:rPr>
                        <a:t> length property of a function specifies the </a:t>
                      </a:r>
                      <a:r>
                        <a:rPr lang="en-US" sz="1600" b="1" dirty="0">
                          <a:latin typeface="Segoe UI" panose="020B0502040204020203" pitchFamily="34" charset="0"/>
                          <a:cs typeface="Segoe UI" panose="020B0502040204020203" pitchFamily="34" charset="0"/>
                        </a:rPr>
                        <a:t>arity</a:t>
                      </a:r>
                      <a:r>
                        <a:rPr lang="en-US" sz="1600" dirty="0">
                          <a:latin typeface="Segoe UI" panose="020B0502040204020203" pitchFamily="34" charset="0"/>
                          <a:cs typeface="Segoe UI" panose="020B0502040204020203" pitchFamily="34" charset="0"/>
                        </a:rPr>
                        <a:t> of the function.</a:t>
                      </a:r>
                    </a:p>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number of parameters </a:t>
                      </a:r>
                      <a:r>
                        <a:rPr lang="en-US" sz="1600" dirty="0">
                          <a:latin typeface="Segoe UI" panose="020B0502040204020203" pitchFamily="34" charset="0"/>
                          <a:cs typeface="Segoe UI" panose="020B0502040204020203" pitchFamily="34" charset="0"/>
                        </a:rPr>
                        <a:t>it declares in its parameter list, which is usually the </a:t>
                      </a:r>
                      <a:r>
                        <a:rPr lang="en-US" sz="1600" b="1" dirty="0">
                          <a:latin typeface="Segoe UI" panose="020B0502040204020203" pitchFamily="34" charset="0"/>
                          <a:cs typeface="Segoe UI" panose="020B0502040204020203" pitchFamily="34" charset="0"/>
                        </a:rPr>
                        <a:t>number of arguments </a:t>
                      </a:r>
                      <a:r>
                        <a:rPr lang="en-US" sz="1600" dirty="0">
                          <a:latin typeface="Segoe UI" panose="020B0502040204020203" pitchFamily="34" charset="0"/>
                          <a:cs typeface="Segoe UI" panose="020B0502040204020203" pitchFamily="34" charset="0"/>
                        </a:rPr>
                        <a:t>that the function expects.</a:t>
                      </a:r>
                    </a:p>
                  </a:txBody>
                  <a:tcPr anchor="ctr"/>
                </a:tc>
                <a:extLst>
                  <a:ext uri="{0D108BD9-81ED-4DB2-BD59-A6C34878D82A}">
                    <a16:rowId xmlns:a16="http://schemas.microsoft.com/office/drawing/2014/main" val="2887405685"/>
                  </a:ext>
                </a:extLst>
              </a:tr>
              <a:tr h="370840">
                <a:tc>
                  <a:txBody>
                    <a:bodyPr/>
                    <a:lstStyle/>
                    <a:p>
                      <a:r>
                        <a:rPr lang="en-US" sz="1600" b="1" dirty="0">
                          <a:latin typeface="Segoe UI" panose="020B0502040204020203" pitchFamily="34" charset="0"/>
                          <a:cs typeface="Segoe UI" panose="020B0502040204020203" pitchFamily="34" charset="0"/>
                        </a:rPr>
                        <a:t>Name</a:t>
                      </a:r>
                    </a:p>
                  </a:txBody>
                  <a:tcPr anchor="ctr"/>
                </a:tc>
                <a:tc>
                  <a:txBody>
                    <a:bodyPr/>
                    <a:lstStyle/>
                    <a:p>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read-only</a:t>
                      </a:r>
                      <a:r>
                        <a:rPr lang="en-US" sz="1600" dirty="0">
                          <a:latin typeface="Segoe UI" panose="020B0502040204020203" pitchFamily="34" charset="0"/>
                          <a:cs typeface="Segoe UI" panose="020B0502040204020203" pitchFamily="34" charset="0"/>
                        </a:rPr>
                        <a:t> name property of a function specifies the name that was used when the function was defined,</a:t>
                      </a:r>
                    </a:p>
                  </a:txBody>
                  <a:tcPr anchor="ctr"/>
                </a:tc>
                <a:extLst>
                  <a:ext uri="{0D108BD9-81ED-4DB2-BD59-A6C34878D82A}">
                    <a16:rowId xmlns:a16="http://schemas.microsoft.com/office/drawing/2014/main" val="1418400334"/>
                  </a:ext>
                </a:extLst>
              </a:tr>
              <a:tr h="370840">
                <a:tc>
                  <a:txBody>
                    <a:bodyPr/>
                    <a:lstStyle/>
                    <a:p>
                      <a:r>
                        <a:rPr lang="en-US" sz="1600" b="1" dirty="0">
                          <a:latin typeface="Segoe UI" panose="020B0502040204020203" pitchFamily="34" charset="0"/>
                          <a:cs typeface="Segoe UI" panose="020B0502040204020203" pitchFamily="34" charset="0"/>
                        </a:rPr>
                        <a:t>Prototype</a:t>
                      </a:r>
                    </a:p>
                  </a:txBody>
                  <a:tcPr anchor="ctr"/>
                </a:tc>
                <a:tc>
                  <a:txBody>
                    <a:bodyPr/>
                    <a:lstStyle/>
                    <a:p>
                      <a:r>
                        <a:rPr lang="en-US" sz="1600" dirty="0">
                          <a:latin typeface="Segoe UI" panose="020B0502040204020203" pitchFamily="34" charset="0"/>
                          <a:cs typeface="Segoe UI" panose="020B0502040204020203" pitchFamily="34" charset="0"/>
                        </a:rPr>
                        <a:t>All functions, except arrow functions, have a prototype property that </a:t>
                      </a:r>
                      <a:r>
                        <a:rPr lang="en-US" sz="1600" b="1" dirty="0">
                          <a:latin typeface="Segoe UI" panose="020B0502040204020203" pitchFamily="34" charset="0"/>
                          <a:cs typeface="Segoe UI" panose="020B0502040204020203" pitchFamily="34" charset="0"/>
                        </a:rPr>
                        <a:t>refers</a:t>
                      </a:r>
                      <a:r>
                        <a:rPr lang="en-US" sz="1600" dirty="0">
                          <a:latin typeface="Segoe UI" panose="020B0502040204020203" pitchFamily="34" charset="0"/>
                          <a:cs typeface="Segoe UI" panose="020B0502040204020203" pitchFamily="34" charset="0"/>
                        </a:rPr>
                        <a:t> to an object known as the </a:t>
                      </a:r>
                      <a:r>
                        <a:rPr lang="en-US" sz="1600" b="1" dirty="0">
                          <a:latin typeface="Segoe UI" panose="020B0502040204020203" pitchFamily="34" charset="0"/>
                          <a:cs typeface="Segoe UI" panose="020B0502040204020203" pitchFamily="34" charset="0"/>
                        </a:rPr>
                        <a:t>prototype</a:t>
                      </a:r>
                      <a:r>
                        <a:rPr lang="en-US" sz="1600" dirty="0">
                          <a:latin typeface="Segoe UI" panose="020B0502040204020203" pitchFamily="34" charset="0"/>
                          <a:cs typeface="Segoe UI" panose="020B0502040204020203" pitchFamily="34" charset="0"/>
                        </a:rPr>
                        <a:t>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a:t>
                      </a:r>
                    </a:p>
                  </a:txBody>
                  <a:tcPr anchor="ctr"/>
                </a:tc>
                <a:extLst>
                  <a:ext uri="{0D108BD9-81ED-4DB2-BD59-A6C34878D82A}">
                    <a16:rowId xmlns:a16="http://schemas.microsoft.com/office/drawing/2014/main" val="907471095"/>
                  </a:ext>
                </a:extLst>
              </a:tr>
            </a:tbl>
          </a:graphicData>
        </a:graphic>
      </p:graphicFrame>
    </p:spTree>
    <p:extLst>
      <p:ext uri="{BB962C8B-B14F-4D97-AF65-F5344CB8AC3E}">
        <p14:creationId xmlns:p14="http://schemas.microsoft.com/office/powerpoint/2010/main" val="415959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3046988"/>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Function declarations </a:t>
            </a:r>
            <a:r>
              <a:rPr lang="en-US" sz="1600" dirty="0">
                <a:latin typeface="Segoe UI" panose="020B0502040204020203" pitchFamily="34" charset="0"/>
                <a:cs typeface="Segoe UI" panose="020B0502040204020203" pitchFamily="34" charset="0"/>
              </a:rPr>
              <a:t>consist of the function keyword, followed by these components: </a:t>
            </a:r>
          </a:p>
          <a:p>
            <a:endParaRPr lang="en-US" sz="1600" i="1"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An </a:t>
            </a:r>
            <a:r>
              <a:rPr lang="en-US" sz="1600" b="1" dirty="0">
                <a:latin typeface="Segoe UI" panose="020B0502040204020203" pitchFamily="34" charset="0"/>
                <a:cs typeface="Segoe UI" panose="020B0502040204020203" pitchFamily="34" charset="0"/>
              </a:rPr>
              <a:t>identifier</a:t>
            </a:r>
            <a:r>
              <a:rPr lang="en-US" sz="1600" dirty="0">
                <a:latin typeface="Segoe UI" panose="020B0502040204020203" pitchFamily="34" charset="0"/>
                <a:cs typeface="Segoe UI" panose="020B0502040204020203" pitchFamily="34" charset="0"/>
              </a:rPr>
              <a:t> that names the function. </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The name is a required part of function declarations: it is used as the name of a variable, and the newly defined function object is assigned to the variable.</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A pair of parentheses around a comma-separated list of zero or more identifiers. </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These identifiers are the </a:t>
            </a:r>
            <a:r>
              <a:rPr lang="en-US" sz="1600" b="1" dirty="0">
                <a:latin typeface="Segoe UI" panose="020B0502040204020203" pitchFamily="34" charset="0"/>
                <a:cs typeface="Segoe UI" panose="020B0502040204020203" pitchFamily="34" charset="0"/>
              </a:rPr>
              <a:t>parameter</a:t>
            </a:r>
            <a:r>
              <a:rPr lang="en-US" sz="1600" dirty="0">
                <a:latin typeface="Segoe UI" panose="020B0502040204020203" pitchFamily="34" charset="0"/>
                <a:cs typeface="Segoe UI" panose="020B0502040204020203" pitchFamily="34" charset="0"/>
              </a:rPr>
              <a:t> names for the function</a:t>
            </a:r>
          </a:p>
          <a:p>
            <a:pPr marL="342900" indent="-342900">
              <a:buFont typeface="+mj-lt"/>
              <a:buAutoNum type="arabicPeriod"/>
            </a:pPr>
            <a:endParaRPr lang="en-US" sz="1600" dirty="0">
              <a:latin typeface="Segoe UI" panose="020B0502040204020203" pitchFamily="34" charset="0"/>
              <a:cs typeface="Segoe UI" panose="020B0502040204020203" pitchFamily="34" charset="0"/>
            </a:endParaRPr>
          </a:p>
          <a:p>
            <a:pPr marL="342900" indent="-342900">
              <a:buFont typeface="+mj-lt"/>
              <a:buAutoNum type="arabicPeriod"/>
            </a:pPr>
            <a:r>
              <a:rPr lang="en-US" sz="1600" dirty="0">
                <a:latin typeface="Segoe UI" panose="020B0502040204020203" pitchFamily="34" charset="0"/>
                <a:cs typeface="Segoe UI" panose="020B0502040204020203" pitchFamily="34" charset="0"/>
              </a:rPr>
              <a:t>A pair of curly braces with zero or more JavaScript statements inside. </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These statements are the </a:t>
            </a:r>
            <a:r>
              <a:rPr lang="en-US" sz="1600" b="1" dirty="0">
                <a:latin typeface="Segoe UI" panose="020B0502040204020203" pitchFamily="34" charset="0"/>
                <a:cs typeface="Segoe UI" panose="020B0502040204020203" pitchFamily="34" charset="0"/>
              </a:rPr>
              <a:t>body</a:t>
            </a:r>
            <a:r>
              <a:rPr lang="en-US" sz="1600" dirty="0">
                <a:latin typeface="Segoe UI" panose="020B0502040204020203" pitchFamily="34" charset="0"/>
                <a:cs typeface="Segoe UI" panose="020B0502040204020203" pitchFamily="34" charset="0"/>
              </a:rPr>
              <a:t> of the function: they are executed whenever the function is </a:t>
            </a:r>
            <a:r>
              <a:rPr lang="en-US" sz="1600" b="1" dirty="0">
                <a:latin typeface="Segoe UI" panose="020B0502040204020203" pitchFamily="34" charset="0"/>
                <a:cs typeface="Segoe UI" panose="020B0502040204020203" pitchFamily="34" charset="0"/>
              </a:rPr>
              <a:t>invoked</a:t>
            </a:r>
            <a:r>
              <a:rPr lang="en-US" sz="1600" dirty="0">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7D400F2E-635B-47D8-9FDE-ECECCE418515}"/>
              </a:ext>
            </a:extLst>
          </p:cNvPr>
          <p:cNvSpPr txBox="1"/>
          <p:nvPr/>
        </p:nvSpPr>
        <p:spPr>
          <a:xfrm>
            <a:off x="1605106" y="4965262"/>
            <a:ext cx="9391548" cy="1323439"/>
          </a:xfrm>
          <a:prstGeom prst="rect">
            <a:avLst/>
          </a:prstGeom>
          <a:solidFill>
            <a:schemeClr val="accent1">
              <a:lumMod val="40000"/>
              <a:lumOff val="60000"/>
            </a:schemeClr>
          </a:solidFill>
          <a:ln w="57150">
            <a:solidFill>
              <a:srgbClr val="0070C0"/>
            </a:solidFill>
          </a:ln>
        </p:spPr>
        <p:txBody>
          <a:bodyPr wrap="square" rtlCol="0">
            <a:spAutoFit/>
          </a:bodyPr>
          <a:lstStyle/>
          <a:p>
            <a:pPr algn="just"/>
            <a:r>
              <a:rPr lang="en-US" sz="1600" dirty="0">
                <a:latin typeface="Segoe UI" panose="020B0502040204020203" pitchFamily="34" charset="0"/>
                <a:cs typeface="Segoe UI" panose="020B0502040204020203" pitchFamily="34" charset="0"/>
              </a:rPr>
              <a:t>Function declaration statements are “hoisted” to the top of the enclosing script, function, or block so that functions defined in this way may be invoked from code that appears before the definition.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Prior to ES6, function declarations were only allowed at the top level within a JavaScript file or within another function.</a:t>
            </a:r>
          </a:p>
        </p:txBody>
      </p:sp>
    </p:spTree>
    <p:extLst>
      <p:ext uri="{BB962C8B-B14F-4D97-AF65-F5344CB8AC3E}">
        <p14:creationId xmlns:p14="http://schemas.microsoft.com/office/powerpoint/2010/main" val="2357781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Call</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4CD014A6-AE50-491B-8A43-4EDBA1ECD36C}"/>
              </a:ext>
            </a:extLst>
          </p:cNvPr>
          <p:cNvSpPr txBox="1"/>
          <p:nvPr/>
        </p:nvSpPr>
        <p:spPr>
          <a:xfrm>
            <a:off x="1507066" y="1643512"/>
            <a:ext cx="9616652" cy="1569660"/>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Allow you to </a:t>
            </a:r>
            <a:r>
              <a:rPr lang="en-US" sz="1600" b="1" dirty="0">
                <a:latin typeface="Segoe UI" panose="020B0502040204020203" pitchFamily="34" charset="0"/>
                <a:cs typeface="Segoe UI" panose="020B0502040204020203" pitchFamily="34" charset="0"/>
              </a:rPr>
              <a:t>indirectly invoke </a:t>
            </a:r>
            <a:r>
              <a:rPr lang="en-US" sz="1600" dirty="0">
                <a:latin typeface="Segoe UI" panose="020B0502040204020203" pitchFamily="34" charset="0"/>
                <a:cs typeface="Segoe UI" panose="020B0502040204020203" pitchFamily="34" charset="0"/>
              </a:rPr>
              <a:t>a function as if it were a method of some other object. </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first argument </a:t>
            </a:r>
            <a:r>
              <a:rPr lang="en-US" sz="1600" dirty="0">
                <a:latin typeface="Segoe UI" panose="020B0502040204020203" pitchFamily="34" charset="0"/>
                <a:cs typeface="Segoe UI" panose="020B0502040204020203" pitchFamily="34" charset="0"/>
              </a:rPr>
              <a:t>is the object on which the function is to be invoked; this argument is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and becomes the value of the </a:t>
            </a:r>
            <a:r>
              <a:rPr lang="en-US" sz="1600" b="1" dirty="0">
                <a:latin typeface="Segoe UI" panose="020B0502040204020203" pitchFamily="34" charset="0"/>
                <a:cs typeface="Segoe UI" panose="020B0502040204020203" pitchFamily="34" charset="0"/>
              </a:rPr>
              <a:t>this </a:t>
            </a:r>
            <a:r>
              <a:rPr lang="en-US" sz="1600" dirty="0">
                <a:latin typeface="Segoe UI" panose="020B0502040204020203" pitchFamily="34" charset="0"/>
                <a:cs typeface="Segoe UI" panose="020B0502040204020203" pitchFamily="34" charset="0"/>
              </a:rPr>
              <a:t>keyword within the body of the function.</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Any arguments to call() </a:t>
            </a:r>
            <a:r>
              <a:rPr lang="en-US" sz="1600" b="1" dirty="0">
                <a:latin typeface="Segoe UI" panose="020B0502040204020203" pitchFamily="34" charset="0"/>
                <a:cs typeface="Segoe UI" panose="020B0502040204020203" pitchFamily="34" charset="0"/>
              </a:rPr>
              <a:t>after the first</a:t>
            </a:r>
            <a:r>
              <a:rPr lang="en-US" sz="1600" dirty="0">
                <a:latin typeface="Segoe UI" panose="020B0502040204020203" pitchFamily="34" charset="0"/>
                <a:cs typeface="Segoe UI" panose="020B0502040204020203" pitchFamily="34" charset="0"/>
              </a:rPr>
              <a:t> are the </a:t>
            </a:r>
            <a:r>
              <a:rPr lang="en-US" sz="1600" b="1" dirty="0">
                <a:latin typeface="Segoe UI" panose="020B0502040204020203" pitchFamily="34" charset="0"/>
                <a:cs typeface="Segoe UI" panose="020B0502040204020203" pitchFamily="34" charset="0"/>
              </a:rPr>
              <a:t>values </a:t>
            </a:r>
            <a:r>
              <a:rPr lang="en-US" sz="1600" dirty="0">
                <a:latin typeface="Segoe UI" panose="020B0502040204020203" pitchFamily="34" charset="0"/>
                <a:cs typeface="Segoe UI" panose="020B0502040204020203" pitchFamily="34" charset="0"/>
              </a:rPr>
              <a:t>that are </a:t>
            </a:r>
            <a:r>
              <a:rPr lang="en-US" sz="1600" b="1" dirty="0">
                <a:latin typeface="Segoe UI" panose="020B0502040204020203" pitchFamily="34" charset="0"/>
                <a:cs typeface="Segoe UI" panose="020B0502040204020203" pitchFamily="34" charset="0"/>
              </a:rPr>
              <a:t>passed </a:t>
            </a:r>
            <a:r>
              <a:rPr lang="en-US" sz="1600" dirty="0">
                <a:latin typeface="Segoe UI" panose="020B0502040204020203" pitchFamily="34" charset="0"/>
                <a:cs typeface="Segoe UI" panose="020B0502040204020203" pitchFamily="34" charset="0"/>
              </a:rPr>
              <a:t>to the function that is invoked:</a:t>
            </a:r>
          </a:p>
        </p:txBody>
      </p:sp>
      <p:sp>
        <p:nvSpPr>
          <p:cNvPr id="7" name="TextBox 6">
            <a:extLst>
              <a:ext uri="{FF2B5EF4-FFF2-40B4-BE49-F238E27FC236}">
                <a16:creationId xmlns:a16="http://schemas.microsoft.com/office/drawing/2014/main" id="{5F818836-65B3-4384-8B51-4FB093241FAE}"/>
              </a:ext>
            </a:extLst>
          </p:cNvPr>
          <p:cNvSpPr txBox="1"/>
          <p:nvPr/>
        </p:nvSpPr>
        <p:spPr>
          <a:xfrm>
            <a:off x="1507066" y="3541200"/>
            <a:ext cx="1653384" cy="369332"/>
          </a:xfrm>
          <a:prstGeom prst="rect">
            <a:avLst/>
          </a:prstGeom>
          <a:noFill/>
          <a:ln w="57150">
            <a:solidFill>
              <a:srgbClr val="0070C0"/>
            </a:solidFill>
          </a:ln>
        </p:spPr>
        <p:txBody>
          <a:bodyPr wrap="square">
            <a:spAutoFit/>
          </a:bodyPr>
          <a:lstStyle/>
          <a:p>
            <a:pPr algn="just"/>
            <a:r>
              <a:rPr lang="en-US" sz="1800" dirty="0" err="1">
                <a:latin typeface="Segoe UI" panose="020B0502040204020203" pitchFamily="34" charset="0"/>
                <a:cs typeface="Segoe UI" panose="020B0502040204020203" pitchFamily="34" charset="0"/>
              </a:rPr>
              <a:t>f.call</a:t>
            </a:r>
            <a:r>
              <a:rPr lang="en-US" sz="1800" dirty="0">
                <a:latin typeface="Segoe UI" panose="020B0502040204020203" pitchFamily="34" charset="0"/>
                <a:cs typeface="Segoe UI" panose="020B0502040204020203" pitchFamily="34" charset="0"/>
              </a:rPr>
              <a:t>( o, 1, 2);</a:t>
            </a:r>
          </a:p>
        </p:txBody>
      </p:sp>
      <p:sp>
        <p:nvSpPr>
          <p:cNvPr id="9" name="TextBox 8">
            <a:extLst>
              <a:ext uri="{FF2B5EF4-FFF2-40B4-BE49-F238E27FC236}">
                <a16:creationId xmlns:a16="http://schemas.microsoft.com/office/drawing/2014/main" id="{38611520-9551-41FB-B8F2-D71385F2971B}"/>
              </a:ext>
            </a:extLst>
          </p:cNvPr>
          <p:cNvSpPr txBox="1"/>
          <p:nvPr/>
        </p:nvSpPr>
        <p:spPr>
          <a:xfrm>
            <a:off x="1507065" y="4238560"/>
            <a:ext cx="9616651"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Remember that arrow functions inherit the </a:t>
            </a:r>
            <a:r>
              <a:rPr lang="en-US" sz="1600" b="1" dirty="0">
                <a:latin typeface="Segoe UI" panose="020B0502040204020203" pitchFamily="34" charset="0"/>
                <a:cs typeface="Segoe UI" panose="020B0502040204020203" pitchFamily="34" charset="0"/>
              </a:rPr>
              <a:t>execution context</a:t>
            </a:r>
            <a:r>
              <a:rPr lang="en-US" sz="1600" dirty="0">
                <a:latin typeface="Segoe UI" panose="020B0502040204020203" pitchFamily="34" charset="0"/>
                <a:cs typeface="Segoe UI" panose="020B0502040204020203" pitchFamily="34" charset="0"/>
              </a:rPr>
              <a:t> of the context where they are defined.</a:t>
            </a:r>
          </a:p>
        </p:txBody>
      </p:sp>
    </p:spTree>
    <p:extLst>
      <p:ext uri="{BB962C8B-B14F-4D97-AF65-F5344CB8AC3E}">
        <p14:creationId xmlns:p14="http://schemas.microsoft.com/office/powerpoint/2010/main" val="3457922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45E083-1C83-40AD-AFD5-C5AC4F775621}"/>
              </a:ext>
            </a:extLst>
          </p:cNvPr>
          <p:cNvSpPr txBox="1"/>
          <p:nvPr/>
        </p:nvSpPr>
        <p:spPr>
          <a:xfrm>
            <a:off x="1507064" y="4238560"/>
            <a:ext cx="9616651"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Remember that arrow functions inherit the </a:t>
            </a:r>
            <a:r>
              <a:rPr lang="en-US" sz="1600" b="1" dirty="0">
                <a:latin typeface="Segoe UI" panose="020B0502040204020203" pitchFamily="34" charset="0"/>
                <a:cs typeface="Segoe UI" panose="020B0502040204020203" pitchFamily="34" charset="0"/>
              </a:rPr>
              <a:t>execution context</a:t>
            </a:r>
            <a:r>
              <a:rPr lang="en-US" sz="1600" dirty="0">
                <a:latin typeface="Segoe UI" panose="020B0502040204020203" pitchFamily="34" charset="0"/>
                <a:cs typeface="Segoe UI" panose="020B0502040204020203" pitchFamily="34" charset="0"/>
              </a:rPr>
              <a:t> of the context where they are defined.</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Apply</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569660"/>
          </a:xfrm>
          <a:prstGeom prst="rect">
            <a:avLst/>
          </a:prstGeom>
          <a:solidFill>
            <a:schemeClr val="accent1">
              <a:lumMod val="40000"/>
              <a:lumOff val="60000"/>
            </a:schemeClr>
          </a:solidFill>
          <a:ln w="57150">
            <a:solidFill>
              <a:srgbClr val="0070C0"/>
            </a:solidFill>
          </a:ln>
        </p:spPr>
        <p:txBody>
          <a:bodyPr wrap="square">
            <a:spAutoFit/>
          </a:bodyPr>
          <a:lstStyle/>
          <a:p>
            <a:pPr algn="just"/>
            <a:r>
              <a:rPr lang="en-US" sz="1600" dirty="0">
                <a:latin typeface="Segoe UI" panose="020B0502040204020203" pitchFamily="34" charset="0"/>
                <a:cs typeface="Segoe UI" panose="020B0502040204020203" pitchFamily="34" charset="0"/>
              </a:rPr>
              <a:t>Allow you to </a:t>
            </a:r>
            <a:r>
              <a:rPr lang="en-US" sz="1600" b="1" dirty="0">
                <a:latin typeface="Segoe UI" panose="020B0502040204020203" pitchFamily="34" charset="0"/>
                <a:cs typeface="Segoe UI" panose="020B0502040204020203" pitchFamily="34" charset="0"/>
              </a:rPr>
              <a:t>indirectly invoke </a:t>
            </a:r>
            <a:r>
              <a:rPr lang="en-US" sz="1600" dirty="0">
                <a:latin typeface="Segoe UI" panose="020B0502040204020203" pitchFamily="34" charset="0"/>
                <a:cs typeface="Segoe UI" panose="020B0502040204020203" pitchFamily="34" charset="0"/>
              </a:rPr>
              <a:t>a function as if it were a method of some other object. </a:t>
            </a:r>
          </a:p>
          <a:p>
            <a:pPr algn="just"/>
            <a:endParaRPr lang="en-US" sz="1600" dirty="0">
              <a:latin typeface="Segoe UI" panose="020B0502040204020203" pitchFamily="34" charset="0"/>
              <a:cs typeface="Segoe UI" panose="020B0502040204020203" pitchFamily="34" charset="0"/>
            </a:endParaRPr>
          </a:p>
          <a:p>
            <a:pPr algn="just"/>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first argument </a:t>
            </a:r>
            <a:r>
              <a:rPr lang="en-US" sz="1600" dirty="0">
                <a:latin typeface="Segoe UI" panose="020B0502040204020203" pitchFamily="34" charset="0"/>
                <a:cs typeface="Segoe UI" panose="020B0502040204020203" pitchFamily="34" charset="0"/>
              </a:rPr>
              <a:t>is the object on which the function is to be invoked; this argument is the </a:t>
            </a:r>
            <a:r>
              <a:rPr lang="en-US" sz="1600" b="1" dirty="0">
                <a:latin typeface="Segoe UI" panose="020B0502040204020203" pitchFamily="34" charset="0"/>
                <a:cs typeface="Segoe UI" panose="020B0502040204020203" pitchFamily="34" charset="0"/>
              </a:rPr>
              <a:t>invocation context </a:t>
            </a:r>
            <a:r>
              <a:rPr lang="en-US" sz="1600" dirty="0">
                <a:latin typeface="Segoe UI" panose="020B0502040204020203" pitchFamily="34" charset="0"/>
                <a:cs typeface="Segoe UI" panose="020B0502040204020203" pitchFamily="34" charset="0"/>
              </a:rPr>
              <a:t>and becomes the value of the </a:t>
            </a:r>
            <a:r>
              <a:rPr lang="en-US" sz="1600" b="1" dirty="0">
                <a:latin typeface="Segoe UI" panose="020B0502040204020203" pitchFamily="34" charset="0"/>
                <a:cs typeface="Segoe UI" panose="020B0502040204020203" pitchFamily="34" charset="0"/>
              </a:rPr>
              <a:t>this </a:t>
            </a:r>
            <a:r>
              <a:rPr lang="en-US" sz="1600" dirty="0">
                <a:latin typeface="Segoe UI" panose="020B0502040204020203" pitchFamily="34" charset="0"/>
                <a:cs typeface="Segoe UI" panose="020B0502040204020203" pitchFamily="34" charset="0"/>
              </a:rPr>
              <a:t>keyword within the body of the function.</a:t>
            </a:r>
          </a:p>
          <a:p>
            <a:pPr algn="just"/>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The apply() method, except as </a:t>
            </a:r>
            <a:r>
              <a:rPr lang="en-US" sz="1600" b="1" dirty="0">
                <a:latin typeface="Segoe UI" panose="020B0502040204020203" pitchFamily="34" charset="0"/>
                <a:cs typeface="Segoe UI" panose="020B0502040204020203" pitchFamily="34" charset="0"/>
              </a:rPr>
              <a:t>second argument</a:t>
            </a:r>
            <a:r>
              <a:rPr lang="en-US" sz="1600" dirty="0">
                <a:latin typeface="Segoe UI" panose="020B0502040204020203" pitchFamily="34" charset="0"/>
                <a:cs typeface="Segoe UI" panose="020B0502040204020203" pitchFamily="34" charset="0"/>
              </a:rPr>
              <a:t> to be passed to the function are specified as an </a:t>
            </a:r>
            <a:r>
              <a:rPr lang="en-US" sz="1600" b="1" dirty="0">
                <a:latin typeface="Segoe UI" panose="020B0502040204020203" pitchFamily="34" charset="0"/>
                <a:cs typeface="Segoe UI" panose="020B0502040204020203" pitchFamily="34" charset="0"/>
              </a:rPr>
              <a:t>array</a:t>
            </a:r>
            <a:r>
              <a:rPr lang="en-US" sz="1600" dirty="0">
                <a:latin typeface="Segoe UI" panose="020B0502040204020203" pitchFamily="34" charset="0"/>
                <a:cs typeface="Segoe UI" panose="020B0502040204020203" pitchFamily="34" charset="0"/>
              </a:rPr>
              <a:t> </a:t>
            </a:r>
          </a:p>
        </p:txBody>
      </p:sp>
      <p:sp>
        <p:nvSpPr>
          <p:cNvPr id="8" name="TextBox 7">
            <a:extLst>
              <a:ext uri="{FF2B5EF4-FFF2-40B4-BE49-F238E27FC236}">
                <a16:creationId xmlns:a16="http://schemas.microsoft.com/office/drawing/2014/main" id="{49809AD7-C229-4F47-AD12-F19C8AAF69B2}"/>
              </a:ext>
            </a:extLst>
          </p:cNvPr>
          <p:cNvSpPr txBox="1"/>
          <p:nvPr/>
        </p:nvSpPr>
        <p:spPr>
          <a:xfrm>
            <a:off x="1507065" y="3541200"/>
            <a:ext cx="2026247" cy="369332"/>
          </a:xfrm>
          <a:prstGeom prst="rect">
            <a:avLst/>
          </a:prstGeom>
          <a:noFill/>
          <a:ln w="57150">
            <a:solidFill>
              <a:srgbClr val="0070C0"/>
            </a:solidFill>
          </a:ln>
        </p:spPr>
        <p:txBody>
          <a:bodyPr wrap="square">
            <a:spAutoFit/>
          </a:bodyPr>
          <a:lstStyle/>
          <a:p>
            <a:pPr algn="just"/>
            <a:r>
              <a:rPr lang="en-US" sz="1800" dirty="0" err="1">
                <a:latin typeface="Segoe UI" panose="020B0502040204020203" pitchFamily="34" charset="0"/>
                <a:cs typeface="Segoe UI" panose="020B0502040204020203" pitchFamily="34" charset="0"/>
              </a:rPr>
              <a:t>f.apply</a:t>
            </a:r>
            <a:r>
              <a:rPr lang="en-US" sz="1800" dirty="0">
                <a:latin typeface="Segoe UI" panose="020B0502040204020203" pitchFamily="34" charset="0"/>
                <a:cs typeface="Segoe UI" panose="020B0502040204020203" pitchFamily="34" charset="0"/>
              </a:rPr>
              <a:t>(o, [1,2]);</a:t>
            </a:r>
          </a:p>
        </p:txBody>
      </p:sp>
    </p:spTree>
    <p:extLst>
      <p:ext uri="{BB962C8B-B14F-4D97-AF65-F5344CB8AC3E}">
        <p14:creationId xmlns:p14="http://schemas.microsoft.com/office/powerpoint/2010/main" val="4177312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Bind</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569660"/>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primary purpose of bind() is to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to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When you </a:t>
            </a:r>
            <a:r>
              <a:rPr lang="en-US" sz="1600" b="1" dirty="0">
                <a:latin typeface="Segoe UI" panose="020B0502040204020203" pitchFamily="34" charset="0"/>
                <a:cs typeface="Segoe UI" panose="020B0502040204020203" pitchFamily="34" charset="0"/>
              </a:rPr>
              <a:t>invoke</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bind</a:t>
            </a:r>
            <a:r>
              <a:rPr lang="en-US" sz="1600" dirty="0">
                <a:latin typeface="Segoe UI" panose="020B0502040204020203" pitchFamily="34" charset="0"/>
                <a:cs typeface="Segoe UI" panose="020B0502040204020203" pitchFamily="34" charset="0"/>
              </a:rPr>
              <a:t>() method on a </a:t>
            </a:r>
            <a:r>
              <a:rPr lang="en-US" sz="1600" b="1" dirty="0">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f and pass an </a:t>
            </a:r>
            <a:r>
              <a:rPr lang="en-US" sz="1600" b="1" dirty="0">
                <a:latin typeface="Segoe UI" panose="020B0502040204020203" pitchFamily="34" charset="0"/>
                <a:cs typeface="Segoe UI" panose="020B0502040204020203" pitchFamily="34" charset="0"/>
              </a:rPr>
              <a:t>object</a:t>
            </a:r>
            <a:r>
              <a:rPr lang="en-US" sz="1600" dirty="0">
                <a:latin typeface="Segoe UI" panose="020B0502040204020203" pitchFamily="34" charset="0"/>
                <a:cs typeface="Segoe UI" panose="020B0502040204020203" pitchFamily="34" charset="0"/>
              </a:rPr>
              <a:t> o, the method returns a new function.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Invoking the new function (as a function) </a:t>
            </a:r>
            <a:r>
              <a:rPr lang="en-US" sz="1600" b="1" dirty="0">
                <a:latin typeface="Segoe UI" panose="020B0502040204020203" pitchFamily="34" charset="0"/>
                <a:cs typeface="Segoe UI" panose="020B0502040204020203" pitchFamily="34" charset="0"/>
              </a:rPr>
              <a:t>invokes</a:t>
            </a:r>
            <a:r>
              <a:rPr lang="en-US" sz="1600" dirty="0">
                <a:latin typeface="Segoe UI" panose="020B0502040204020203" pitchFamily="34" charset="0"/>
                <a:cs typeface="Segoe UI" panose="020B0502040204020203" pitchFamily="34" charset="0"/>
              </a:rPr>
              <a:t> the </a:t>
            </a:r>
            <a:r>
              <a:rPr lang="en-US" sz="1600" b="1" dirty="0">
                <a:latin typeface="Segoe UI" panose="020B0502040204020203" pitchFamily="34" charset="0"/>
                <a:cs typeface="Segoe UI" panose="020B0502040204020203" pitchFamily="34" charset="0"/>
              </a:rPr>
              <a:t>original function </a:t>
            </a:r>
            <a:r>
              <a:rPr lang="en-US" sz="1600" dirty="0">
                <a:latin typeface="Segoe UI" panose="020B0502040204020203" pitchFamily="34" charset="0"/>
                <a:cs typeface="Segoe UI" panose="020B0502040204020203" pitchFamily="34" charset="0"/>
              </a:rPr>
              <a:t>f as a </a:t>
            </a:r>
            <a:r>
              <a:rPr lang="en-US" sz="1600" b="1" dirty="0">
                <a:latin typeface="Segoe UI" panose="020B0502040204020203" pitchFamily="34" charset="0"/>
                <a:cs typeface="Segoe UI" panose="020B0502040204020203" pitchFamily="34" charset="0"/>
              </a:rPr>
              <a:t>method</a:t>
            </a:r>
            <a:r>
              <a:rPr lang="en-US" sz="1600" dirty="0">
                <a:latin typeface="Segoe UI" panose="020B0502040204020203" pitchFamily="34" charset="0"/>
                <a:cs typeface="Segoe UI" panose="020B0502040204020203" pitchFamily="34" charset="0"/>
              </a:rPr>
              <a:t> of </a:t>
            </a:r>
            <a:r>
              <a:rPr lang="en-US" sz="1600" b="1" dirty="0">
                <a:latin typeface="Segoe UI" panose="020B0502040204020203" pitchFamily="34" charset="0"/>
                <a:cs typeface="Segoe UI" panose="020B0502040204020203" pitchFamily="34" charset="0"/>
              </a:rPr>
              <a:t>o</a:t>
            </a:r>
            <a:r>
              <a:rPr lang="en-US" sz="16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49809AD7-C229-4F47-AD12-F19C8AAF69B2}"/>
              </a:ext>
            </a:extLst>
          </p:cNvPr>
          <p:cNvSpPr txBox="1"/>
          <p:nvPr/>
        </p:nvSpPr>
        <p:spPr>
          <a:xfrm>
            <a:off x="1507065" y="3541200"/>
            <a:ext cx="2629929" cy="369332"/>
          </a:xfrm>
          <a:prstGeom prst="rect">
            <a:avLst/>
          </a:prstGeom>
          <a:noFill/>
          <a:ln w="57150">
            <a:solidFill>
              <a:srgbClr val="0070C0"/>
            </a:solidFill>
          </a:ln>
        </p:spPr>
        <p:txBody>
          <a:bodyPr wrap="square">
            <a:spAutoFit/>
          </a:bodyPr>
          <a:lstStyle/>
          <a:p>
            <a:pPr algn="just"/>
            <a:r>
              <a:rPr lang="en-US" sz="1800" dirty="0">
                <a:latin typeface="Segoe UI" panose="020B0502040204020203" pitchFamily="34" charset="0"/>
                <a:cs typeface="Segoe UI" panose="020B0502040204020203" pitchFamily="34" charset="0"/>
              </a:rPr>
              <a:t>let g = </a:t>
            </a:r>
            <a:r>
              <a:rPr lang="en-US" sz="1800" dirty="0" err="1">
                <a:latin typeface="Segoe UI" panose="020B0502040204020203" pitchFamily="34" charset="0"/>
                <a:cs typeface="Segoe UI" panose="020B0502040204020203" pitchFamily="34" charset="0"/>
              </a:rPr>
              <a:t>f.bind</a:t>
            </a:r>
            <a:r>
              <a:rPr lang="en-US" sz="1800" dirty="0">
                <a:latin typeface="Segoe UI" panose="020B0502040204020203" pitchFamily="34" charset="0"/>
                <a:cs typeface="Segoe UI" panose="020B0502040204020203" pitchFamily="34" charset="0"/>
              </a:rPr>
              <a:t>({ x: 1}, 2);</a:t>
            </a:r>
          </a:p>
        </p:txBody>
      </p:sp>
      <p:sp>
        <p:nvSpPr>
          <p:cNvPr id="7" name="TextBox 6">
            <a:extLst>
              <a:ext uri="{FF2B5EF4-FFF2-40B4-BE49-F238E27FC236}">
                <a16:creationId xmlns:a16="http://schemas.microsoft.com/office/drawing/2014/main" id="{DBE1F978-548F-48AE-8297-6DB05C596EF3}"/>
              </a:ext>
            </a:extLst>
          </p:cNvPr>
          <p:cNvSpPr txBox="1"/>
          <p:nvPr/>
        </p:nvSpPr>
        <p:spPr>
          <a:xfrm>
            <a:off x="1507064" y="4238560"/>
            <a:ext cx="9616651" cy="584775"/>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Arrow functions inherit their </a:t>
            </a:r>
            <a:r>
              <a:rPr lang="en-US" sz="1600" b="1" dirty="0">
                <a:latin typeface="Segoe UI" panose="020B0502040204020203" pitchFamily="34" charset="0"/>
                <a:cs typeface="Segoe UI" panose="020B0502040204020203" pitchFamily="34" charset="0"/>
              </a:rPr>
              <a:t>execution context</a:t>
            </a:r>
            <a:r>
              <a:rPr lang="en-US" sz="1600" dirty="0">
                <a:latin typeface="Segoe UI" panose="020B0502040204020203" pitchFamily="34" charset="0"/>
                <a:cs typeface="Segoe UI" panose="020B0502040204020203" pitchFamily="34" charset="0"/>
              </a:rPr>
              <a:t> from the environment in which they are defined, and that value cannot be overridden with bind(). </a:t>
            </a:r>
          </a:p>
        </p:txBody>
      </p:sp>
    </p:spTree>
    <p:extLst>
      <p:ext uri="{BB962C8B-B14F-4D97-AF65-F5344CB8AC3E}">
        <p14:creationId xmlns:p14="http://schemas.microsoft.com/office/powerpoint/2010/main" val="1313316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Methos - </a:t>
            </a:r>
            <a:r>
              <a:rPr lang="en-US" sz="3200" b="1" dirty="0" err="1">
                <a:solidFill>
                  <a:schemeClr val="tx1">
                    <a:lumMod val="85000"/>
                    <a:lumOff val="15000"/>
                  </a:schemeClr>
                </a:solidFill>
                <a:latin typeface="Segoe UI" panose="020B0502040204020203" pitchFamily="34" charset="0"/>
                <a:cs typeface="Segoe UI" panose="020B0502040204020203" pitchFamily="34" charset="0"/>
              </a:rPr>
              <a:t>ToString</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6" y="1643512"/>
            <a:ext cx="9616652" cy="1323439"/>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ECMAScript spec requires this method to return a string that follows the syntax of the function declaration statement.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In practice, most (but not all) implementations of this </a:t>
            </a:r>
            <a:r>
              <a:rPr lang="en-US" sz="1600" dirty="0" err="1">
                <a:latin typeface="Segoe UI" panose="020B0502040204020203" pitchFamily="34" charset="0"/>
                <a:cs typeface="Segoe UI" panose="020B0502040204020203" pitchFamily="34" charset="0"/>
              </a:rPr>
              <a:t>toString</a:t>
            </a:r>
            <a:r>
              <a:rPr lang="en-US" sz="1600" dirty="0">
                <a:latin typeface="Segoe UI" panose="020B0502040204020203" pitchFamily="34" charset="0"/>
                <a:cs typeface="Segoe UI" panose="020B0502040204020203" pitchFamily="34" charset="0"/>
              </a:rPr>
              <a:t>() method return the complete source code for the function</a:t>
            </a:r>
          </a:p>
        </p:txBody>
      </p:sp>
    </p:spTree>
    <p:extLst>
      <p:ext uri="{BB962C8B-B14F-4D97-AF65-F5344CB8AC3E}">
        <p14:creationId xmlns:p14="http://schemas.microsoft.com/office/powerpoint/2010/main" val="1864523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Constructor</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7" y="1572491"/>
            <a:ext cx="9616652" cy="830997"/>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Because functions are objects, there is a </a:t>
            </a:r>
            <a:r>
              <a:rPr lang="en-US" sz="1600" b="1" dirty="0">
                <a:latin typeface="Segoe UI" panose="020B0502040204020203" pitchFamily="34" charset="0"/>
                <a:cs typeface="Segoe UI" panose="020B0502040204020203" pitchFamily="34" charset="0"/>
              </a:rPr>
              <a:t>constructor </a:t>
            </a:r>
            <a:r>
              <a:rPr lang="en-US" sz="1600" dirty="0">
                <a:latin typeface="Segoe UI" panose="020B0502040204020203" pitchFamily="34" charset="0"/>
                <a:cs typeface="Segoe UI" panose="020B0502040204020203" pitchFamily="34" charset="0"/>
              </a:rPr>
              <a:t>that can be used to create new function: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f = new Function(" x", "y", "return x* y;");</a:t>
            </a:r>
          </a:p>
        </p:txBody>
      </p:sp>
      <p:sp>
        <p:nvSpPr>
          <p:cNvPr id="5" name="TextBox 4">
            <a:extLst>
              <a:ext uri="{FF2B5EF4-FFF2-40B4-BE49-F238E27FC236}">
                <a16:creationId xmlns:a16="http://schemas.microsoft.com/office/drawing/2014/main" id="{6C6BA734-A3E4-475C-BC63-0BF5A1EBFC69}"/>
              </a:ext>
            </a:extLst>
          </p:cNvPr>
          <p:cNvSpPr txBox="1"/>
          <p:nvPr/>
        </p:nvSpPr>
        <p:spPr>
          <a:xfrm>
            <a:off x="1507066" y="2699792"/>
            <a:ext cx="9616651" cy="830997"/>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constructor expects </a:t>
            </a:r>
            <a:r>
              <a:rPr lang="en-US" sz="1600" b="1" dirty="0">
                <a:latin typeface="Segoe UI" panose="020B0502040204020203" pitchFamily="34" charset="0"/>
                <a:cs typeface="Segoe UI" panose="020B0502040204020203" pitchFamily="34" charset="0"/>
              </a:rPr>
              <a:t>any number of string arguments</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The last argument is the text of the function body; it can contain arbitrary statements, separated from each other by semicolons.</a:t>
            </a:r>
          </a:p>
        </p:txBody>
      </p:sp>
      <p:sp>
        <p:nvSpPr>
          <p:cNvPr id="7" name="TextBox 6">
            <a:extLst>
              <a:ext uri="{FF2B5EF4-FFF2-40B4-BE49-F238E27FC236}">
                <a16:creationId xmlns:a16="http://schemas.microsoft.com/office/drawing/2014/main" id="{78322B6E-A7F4-4EEE-A2F3-89BAA3842B46}"/>
              </a:ext>
            </a:extLst>
          </p:cNvPr>
          <p:cNvSpPr txBox="1"/>
          <p:nvPr/>
        </p:nvSpPr>
        <p:spPr>
          <a:xfrm>
            <a:off x="1507065" y="3827093"/>
            <a:ext cx="9616651"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Like function literals, the constructor creates </a:t>
            </a:r>
            <a:r>
              <a:rPr lang="en-US" sz="1600" b="1" dirty="0">
                <a:latin typeface="Segoe UI" panose="020B0502040204020203" pitchFamily="34" charset="0"/>
                <a:cs typeface="Segoe UI" panose="020B0502040204020203" pitchFamily="34" charset="0"/>
              </a:rPr>
              <a:t>anonymous functions</a:t>
            </a:r>
            <a:r>
              <a:rPr lang="en-US" sz="1600" dirty="0">
                <a:latin typeface="Segoe UI" panose="020B0502040204020203" pitchFamily="34" charset="0"/>
                <a:cs typeface="Segoe UI" panose="020B0502040204020203" pitchFamily="34" charset="0"/>
              </a:rPr>
              <a:t>. </a:t>
            </a:r>
          </a:p>
        </p:txBody>
      </p:sp>
      <p:sp>
        <p:nvSpPr>
          <p:cNvPr id="9" name="TextBox 8">
            <a:extLst>
              <a:ext uri="{FF2B5EF4-FFF2-40B4-BE49-F238E27FC236}">
                <a16:creationId xmlns:a16="http://schemas.microsoft.com/office/drawing/2014/main" id="{CF128861-3E7A-4F0C-9D16-2CEF7218BC12}"/>
              </a:ext>
            </a:extLst>
          </p:cNvPr>
          <p:cNvSpPr txBox="1"/>
          <p:nvPr/>
        </p:nvSpPr>
        <p:spPr>
          <a:xfrm>
            <a:off x="1507064" y="4461951"/>
            <a:ext cx="9616652" cy="1077218"/>
          </a:xfrm>
          <a:prstGeom prst="rect">
            <a:avLst/>
          </a:prstGeom>
          <a:solidFill>
            <a:srgbClr val="FFE7B7"/>
          </a:solidFill>
          <a:ln w="57150">
            <a:solidFill>
              <a:srgbClr val="FFCC66"/>
            </a:solidFill>
          </a:ln>
        </p:spPr>
        <p:txBody>
          <a:bodyPr wrap="square">
            <a:spAutoFit/>
          </a:bodyPr>
          <a:lstStyle/>
          <a:p>
            <a:r>
              <a:rPr lang="en-US" sz="1600" dirty="0">
                <a:latin typeface="Segoe UI" panose="020B0502040204020203" pitchFamily="34" charset="0"/>
                <a:cs typeface="Segoe UI" panose="020B0502040204020203" pitchFamily="34" charset="0"/>
              </a:rPr>
              <a:t>There are a few points that are important to understand about the constructor: </a:t>
            </a:r>
          </a:p>
          <a:p>
            <a:endParaRPr lang="en-US" sz="1600" dirty="0">
              <a:latin typeface="Segoe UI" panose="020B0502040204020203" pitchFamily="34" charset="0"/>
              <a:cs typeface="Segoe UI" panose="020B0502040204020203" pitchFamily="34" charset="0"/>
            </a:endParaRPr>
          </a:p>
          <a:p>
            <a:pPr marL="800100" lvl="1" indent="-342900">
              <a:buFont typeface="+mj-lt"/>
              <a:buAutoNum type="arabicPeriod"/>
            </a:pPr>
            <a:r>
              <a:rPr lang="en-US" sz="1600" dirty="0">
                <a:latin typeface="Segoe UI" panose="020B0502040204020203" pitchFamily="34" charset="0"/>
                <a:cs typeface="Segoe UI" panose="020B0502040204020203" pitchFamily="34" charset="0"/>
              </a:rPr>
              <a:t>allows functions to be dynamically created and compiled at runtime. </a:t>
            </a:r>
          </a:p>
          <a:p>
            <a:pPr marL="800100" lvl="1" indent="-342900">
              <a:buFont typeface="+mj-lt"/>
              <a:buAutoNum type="arabicPeriod"/>
            </a:pPr>
            <a:r>
              <a:rPr lang="en-US" sz="1600" dirty="0">
                <a:latin typeface="Segoe UI" panose="020B0502040204020203" pitchFamily="34" charset="0"/>
                <a:cs typeface="Segoe UI" panose="020B0502040204020203" pitchFamily="34" charset="0"/>
              </a:rPr>
              <a:t>parses the function body and creates a new function object each time it is called.</a:t>
            </a:r>
          </a:p>
        </p:txBody>
      </p:sp>
    </p:spTree>
    <p:extLst>
      <p:ext uri="{BB962C8B-B14F-4D97-AF65-F5344CB8AC3E}">
        <p14:creationId xmlns:p14="http://schemas.microsoft.com/office/powerpoint/2010/main" val="1962931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Constructor</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B7B81F7-6A0C-41F3-8DFF-FCF27F70557B}"/>
              </a:ext>
            </a:extLst>
          </p:cNvPr>
          <p:cNvSpPr txBox="1"/>
          <p:nvPr/>
        </p:nvSpPr>
        <p:spPr>
          <a:xfrm>
            <a:off x="1507067" y="1572491"/>
            <a:ext cx="9616652" cy="584775"/>
          </a:xfrm>
          <a:prstGeom prst="rect">
            <a:avLst/>
          </a:prstGeom>
          <a:solidFill>
            <a:srgbClr val="F6B3AA"/>
          </a:solidFill>
          <a:ln w="57150">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 last, very important point about the constructor is that the functions it creates do not use lexical scoping;</a:t>
            </a:r>
          </a:p>
        </p:txBody>
      </p:sp>
      <p:sp>
        <p:nvSpPr>
          <p:cNvPr id="8" name="TextBox 7">
            <a:extLst>
              <a:ext uri="{FF2B5EF4-FFF2-40B4-BE49-F238E27FC236}">
                <a16:creationId xmlns:a16="http://schemas.microsoft.com/office/drawing/2014/main" id="{985AFCB6-9D51-4254-B1EE-5237DB39A684}"/>
              </a:ext>
            </a:extLst>
          </p:cNvPr>
          <p:cNvSpPr txBox="1"/>
          <p:nvPr/>
        </p:nvSpPr>
        <p:spPr>
          <a:xfrm>
            <a:off x="2828259" y="2534510"/>
            <a:ext cx="5124552" cy="230832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let </a:t>
            </a:r>
            <a:r>
              <a:rPr lang="en-US" sz="1600" b="1" dirty="0">
                <a:solidFill>
                  <a:srgbClr val="00B050"/>
                </a:solidFill>
                <a:latin typeface="Segoe UI" panose="020B0502040204020203" pitchFamily="34" charset="0"/>
                <a:cs typeface="Segoe UI" panose="020B0502040204020203" pitchFamily="34" charset="0"/>
              </a:rPr>
              <a:t>scope</a:t>
            </a:r>
            <a:r>
              <a:rPr lang="en-US" sz="1600" dirty="0">
                <a:latin typeface="Segoe UI" panose="020B0502040204020203" pitchFamily="34" charset="0"/>
                <a:cs typeface="Segoe UI" panose="020B0502040204020203" pitchFamily="34" charset="0"/>
              </a:rPr>
              <a:t> = "global"; </a:t>
            </a:r>
          </a:p>
          <a:p>
            <a:endParaRPr lang="en-US" sz="1600" dirty="0">
              <a:latin typeface="Segoe UI" panose="020B0502040204020203" pitchFamily="34" charset="0"/>
              <a:cs typeface="Segoe UI" panose="020B0502040204020203" pitchFamily="34" charset="0"/>
            </a:endParaRPr>
          </a:p>
          <a:p>
            <a:r>
              <a:rPr lang="en-US" sz="1600" b="1" dirty="0">
                <a:latin typeface="Segoe UI" panose="020B0502040204020203" pitchFamily="34" charset="0"/>
                <a:cs typeface="Segoe UI" panose="020B0502040204020203" pitchFamily="34" charset="0"/>
              </a:rPr>
              <a:t>function </a:t>
            </a:r>
            <a:r>
              <a:rPr lang="en-US" sz="1600" b="1" dirty="0" err="1">
                <a:solidFill>
                  <a:srgbClr val="C00000"/>
                </a:solidFill>
                <a:latin typeface="Segoe UI" panose="020B0502040204020203" pitchFamily="34" charset="0"/>
                <a:cs typeface="Segoe UI" panose="020B0502040204020203" pitchFamily="34" charset="0"/>
              </a:rPr>
              <a:t>constructFunction</a:t>
            </a:r>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	let </a:t>
            </a:r>
            <a:r>
              <a:rPr lang="en-US" sz="1600" b="1" dirty="0">
                <a:solidFill>
                  <a:srgbClr val="00B050"/>
                </a:solidFill>
                <a:latin typeface="Segoe UI" panose="020B0502040204020203" pitchFamily="34" charset="0"/>
                <a:cs typeface="Segoe UI" panose="020B0502040204020203" pitchFamily="34" charset="0"/>
              </a:rPr>
              <a:t>scope</a:t>
            </a:r>
            <a:r>
              <a:rPr lang="en-US" sz="1600" dirty="0">
                <a:latin typeface="Segoe UI" panose="020B0502040204020203" pitchFamily="34" charset="0"/>
                <a:cs typeface="Segoe UI" panose="020B0502040204020203" pitchFamily="34" charset="0"/>
              </a:rPr>
              <a:t> = "local"; </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return new Function(" return scope");</a:t>
            </a:r>
          </a:p>
          <a:p>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b="1" dirty="0" err="1">
                <a:solidFill>
                  <a:srgbClr val="C00000"/>
                </a:solidFill>
                <a:latin typeface="Segoe UI" panose="020B0502040204020203" pitchFamily="34" charset="0"/>
                <a:cs typeface="Segoe UI" panose="020B0502040204020203" pitchFamily="34" charset="0"/>
              </a:rPr>
              <a:t>constructFunction</a:t>
            </a:r>
            <a:r>
              <a:rPr lang="en-US" sz="1600" dirty="0">
                <a:latin typeface="Segoe UI" panose="020B0502040204020203" pitchFamily="34" charset="0"/>
                <a:cs typeface="Segoe UI" panose="020B0502040204020203" pitchFamily="34" charset="0"/>
              </a:rPr>
              <a:t>()() 			</a:t>
            </a:r>
            <a:r>
              <a:rPr lang="en-US" sz="1600" b="1" dirty="0">
                <a:solidFill>
                  <a:srgbClr val="00B050"/>
                </a:solidFill>
                <a:latin typeface="Segoe UI" panose="020B0502040204020203" pitchFamily="34" charset="0"/>
                <a:cs typeface="Segoe UI" panose="020B0502040204020203" pitchFamily="34" charset="0"/>
              </a:rPr>
              <a:t>// = &gt; "global"</a:t>
            </a:r>
          </a:p>
        </p:txBody>
      </p:sp>
    </p:spTree>
    <p:extLst>
      <p:ext uri="{BB962C8B-B14F-4D97-AF65-F5344CB8AC3E}">
        <p14:creationId xmlns:p14="http://schemas.microsoft.com/office/powerpoint/2010/main" val="213197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Declaration</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0E1FDF9-CA02-4D94-8AEE-718ECCE8CB05}"/>
              </a:ext>
            </a:extLst>
          </p:cNvPr>
          <p:cNvSpPr txBox="1"/>
          <p:nvPr/>
        </p:nvSpPr>
        <p:spPr>
          <a:xfrm>
            <a:off x="1507067" y="1634888"/>
            <a:ext cx="4588933" cy="1815882"/>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VOID:</a:t>
            </a:r>
          </a:p>
          <a:p>
            <a:endParaRPr lang="en-US" sz="1600" dirty="0">
              <a:latin typeface="Segoe UI" panose="020B0502040204020203" pitchFamily="34" charset="0"/>
              <a:cs typeface="Segoe UI" panose="020B0502040204020203" pitchFamily="34" charset="0"/>
            </a:endParaRPr>
          </a:p>
          <a:p>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printProps</a:t>
            </a:r>
            <a:r>
              <a:rPr lang="en-US" sz="1600" dirty="0">
                <a:latin typeface="Segoe UI" panose="020B0502040204020203" pitchFamily="34" charset="0"/>
                <a:cs typeface="Segoe UI" panose="020B0502040204020203" pitchFamily="34" charset="0"/>
              </a:rPr>
              <a:t>(o) {</a:t>
            </a:r>
          </a:p>
          <a:p>
            <a:r>
              <a:rPr lang="en-US" sz="1600" dirty="0">
                <a:latin typeface="Segoe UI" panose="020B0502040204020203" pitchFamily="34" charset="0"/>
                <a:cs typeface="Segoe UI" panose="020B0502040204020203" pitchFamily="34" charset="0"/>
              </a:rPr>
              <a:t>	for( let p in o) { </a:t>
            </a:r>
          </a:p>
          <a:p>
            <a:r>
              <a:rPr lang="en-US" sz="1600" dirty="0">
                <a:latin typeface="Segoe UI" panose="020B0502040204020203" pitchFamily="34" charset="0"/>
                <a:cs typeface="Segoe UI" panose="020B0502040204020203" pitchFamily="34" charset="0"/>
              </a:rPr>
              <a:t>		console.log( ` ${ p}: ${ o[ p]}\ n `); </a:t>
            </a:r>
          </a:p>
          <a:p>
            <a:r>
              <a:rPr lang="en-US" sz="1600" dirty="0">
                <a:latin typeface="Segoe UI" panose="020B0502040204020203" pitchFamily="34" charset="0"/>
                <a:cs typeface="Segoe UI" panose="020B0502040204020203" pitchFamily="34" charset="0"/>
              </a:rPr>
              <a:t>	} </a:t>
            </a:r>
          </a:p>
          <a:p>
            <a:r>
              <a:rPr lang="en-US" sz="1600" dirty="0">
                <a:latin typeface="Segoe UI" panose="020B0502040204020203" pitchFamily="34" charset="0"/>
                <a:cs typeface="Segoe UI" panose="020B0502040204020203" pitchFamily="34" charset="0"/>
              </a:rPr>
              <a:t>}</a:t>
            </a:r>
          </a:p>
        </p:txBody>
      </p:sp>
      <p:sp>
        <p:nvSpPr>
          <p:cNvPr id="7" name="TextBox 6">
            <a:extLst>
              <a:ext uri="{FF2B5EF4-FFF2-40B4-BE49-F238E27FC236}">
                <a16:creationId xmlns:a16="http://schemas.microsoft.com/office/drawing/2014/main" id="{2169D8BC-0164-4903-9A6B-C2B0444EDDCE}"/>
              </a:ext>
            </a:extLst>
          </p:cNvPr>
          <p:cNvSpPr txBox="1"/>
          <p:nvPr/>
        </p:nvSpPr>
        <p:spPr>
          <a:xfrm>
            <a:off x="6407719" y="1757999"/>
            <a:ext cx="4588933" cy="1569660"/>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RETURN:</a:t>
            </a:r>
          </a:p>
          <a:p>
            <a:endParaRPr lang="en-US" sz="1600" dirty="0">
              <a:latin typeface="Segoe UI" panose="020B0502040204020203" pitchFamily="34" charset="0"/>
              <a:cs typeface="Segoe UI" panose="020B0502040204020203" pitchFamily="34" charset="0"/>
            </a:endParaRPr>
          </a:p>
          <a:p>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distance( x1, y1, x2, y2) { </a:t>
            </a:r>
          </a:p>
          <a:p>
            <a:r>
              <a:rPr lang="en-US" sz="1600" dirty="0">
                <a:latin typeface="Segoe UI" panose="020B0502040204020203" pitchFamily="34" charset="0"/>
                <a:cs typeface="Segoe UI" panose="020B0502040204020203" pitchFamily="34" charset="0"/>
              </a:rPr>
              <a:t>	let dx = x2 - x1; let </a:t>
            </a:r>
            <a:r>
              <a:rPr lang="en-US" sz="1600" dirty="0" err="1">
                <a:latin typeface="Segoe UI" panose="020B0502040204020203" pitchFamily="34" charset="0"/>
                <a:cs typeface="Segoe UI" panose="020B0502040204020203" pitchFamily="34" charset="0"/>
              </a:rPr>
              <a:t>dy</a:t>
            </a:r>
            <a:r>
              <a:rPr lang="en-US" sz="1600" dirty="0">
                <a:latin typeface="Segoe UI" panose="020B0502040204020203" pitchFamily="34" charset="0"/>
                <a:cs typeface="Segoe UI" panose="020B0502040204020203" pitchFamily="34" charset="0"/>
              </a:rPr>
              <a:t> = y2 - y1; </a:t>
            </a:r>
          </a:p>
          <a:p>
            <a:r>
              <a:rPr lang="en-US" sz="1600" dirty="0">
                <a:latin typeface="Segoe UI" panose="020B0502040204020203" pitchFamily="34" charset="0"/>
                <a:cs typeface="Segoe UI" panose="020B0502040204020203" pitchFamily="34" charset="0"/>
              </a:rPr>
              <a:t>	return </a:t>
            </a:r>
            <a:r>
              <a:rPr lang="en-US" sz="1600" dirty="0" err="1">
                <a:latin typeface="Segoe UI" panose="020B0502040204020203" pitchFamily="34" charset="0"/>
                <a:cs typeface="Segoe UI" panose="020B0502040204020203" pitchFamily="34" charset="0"/>
              </a:rPr>
              <a:t>Math.sqrt</a:t>
            </a:r>
            <a:r>
              <a:rPr lang="en-US" sz="1600" dirty="0">
                <a:latin typeface="Segoe UI" panose="020B0502040204020203" pitchFamily="34" charset="0"/>
                <a:cs typeface="Segoe UI" panose="020B0502040204020203" pitchFamily="34" charset="0"/>
              </a:rPr>
              <a:t>( dx* dx + </a:t>
            </a:r>
            <a:r>
              <a:rPr lang="en-US" sz="1600" dirty="0" err="1">
                <a:latin typeface="Segoe UI" panose="020B0502040204020203" pitchFamily="34" charset="0"/>
                <a:cs typeface="Segoe UI" panose="020B0502040204020203" pitchFamily="34" charset="0"/>
              </a:rPr>
              <a:t>dy</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dy</a:t>
            </a:r>
            <a:r>
              <a:rPr lang="en-US" sz="1600" dirty="0">
                <a:latin typeface="Segoe UI" panose="020B0502040204020203" pitchFamily="34" charset="0"/>
                <a:cs typeface="Segoe UI" panose="020B0502040204020203" pitchFamily="34" charset="0"/>
              </a:rPr>
              <a:t>);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7105DF19-A6C5-4AFA-A802-B5BB76EB4FFF}"/>
              </a:ext>
            </a:extLst>
          </p:cNvPr>
          <p:cNvSpPr txBox="1"/>
          <p:nvPr/>
        </p:nvSpPr>
        <p:spPr>
          <a:xfrm>
            <a:off x="1507066" y="4874234"/>
            <a:ext cx="9489586"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They defining their own </a:t>
            </a:r>
            <a:r>
              <a:rPr lang="en-US" sz="1600" b="1" dirty="0">
                <a:latin typeface="Segoe UI" panose="020B0502040204020203" pitchFamily="34" charset="0"/>
                <a:cs typeface="Segoe UI" panose="020B0502040204020203" pitchFamily="34" charset="0"/>
              </a:rPr>
              <a:t>invocation context</a:t>
            </a:r>
            <a:r>
              <a:rPr lang="en-US" sz="1600" dirty="0">
                <a:latin typeface="Segoe UI" panose="020B0502040204020203" pitchFamily="34" charset="0"/>
                <a:cs typeface="Segoe UI" panose="020B0502040204020203" pitchFamily="34" charset="0"/>
              </a:rPr>
              <a:t>.</a:t>
            </a:r>
          </a:p>
        </p:txBody>
      </p:sp>
      <p:pic>
        <p:nvPicPr>
          <p:cNvPr id="12" name="Picture 11">
            <a:extLst>
              <a:ext uri="{FF2B5EF4-FFF2-40B4-BE49-F238E27FC236}">
                <a16:creationId xmlns:a16="http://schemas.microsoft.com/office/drawing/2014/main" id="{E2A5C023-EDE8-45FC-A410-14BA6DF22D07}"/>
              </a:ext>
            </a:extLst>
          </p:cNvPr>
          <p:cNvPicPr>
            <a:picLocks noChangeAspect="1"/>
          </p:cNvPicPr>
          <p:nvPr/>
        </p:nvPicPr>
        <p:blipFill>
          <a:blip r:embed="rId3"/>
          <a:stretch>
            <a:fillRect/>
          </a:stretch>
        </p:blipFill>
        <p:spPr>
          <a:xfrm>
            <a:off x="372428" y="4185672"/>
            <a:ext cx="950345" cy="950345"/>
          </a:xfrm>
          <a:prstGeom prst="rect">
            <a:avLst/>
          </a:prstGeom>
        </p:spPr>
      </p:pic>
      <p:sp>
        <p:nvSpPr>
          <p:cNvPr id="13" name="TextBox 12">
            <a:extLst>
              <a:ext uri="{FF2B5EF4-FFF2-40B4-BE49-F238E27FC236}">
                <a16:creationId xmlns:a16="http://schemas.microsoft.com/office/drawing/2014/main" id="{0AEC4412-A887-4AE1-93DD-A1CB823139FB}"/>
              </a:ext>
            </a:extLst>
          </p:cNvPr>
          <p:cNvSpPr txBox="1"/>
          <p:nvPr/>
        </p:nvSpPr>
        <p:spPr>
          <a:xfrm>
            <a:off x="1507066" y="3893285"/>
            <a:ext cx="9489586"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They </a:t>
            </a:r>
            <a:r>
              <a:rPr lang="en-US" sz="1600" b="1" dirty="0">
                <a:latin typeface="Segoe UI" panose="020B0502040204020203" pitchFamily="34" charset="0"/>
                <a:cs typeface="Segoe UI" panose="020B0502040204020203" pitchFamily="34" charset="0"/>
              </a:rPr>
              <a:t>have a prototype property</a:t>
            </a:r>
            <a:r>
              <a:rPr lang="en-US" sz="1600" dirty="0">
                <a:latin typeface="Segoe UI" panose="020B0502040204020203" pitchFamily="34" charset="0"/>
                <a:cs typeface="Segoe UI" panose="020B0502040204020203" pitchFamily="34" charset="0"/>
              </a:rPr>
              <a:t>,</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which means that they </a:t>
            </a:r>
            <a:r>
              <a:rPr lang="en-US" sz="1600" b="1" dirty="0">
                <a:latin typeface="Segoe UI" panose="020B0502040204020203" pitchFamily="34" charset="0"/>
                <a:cs typeface="Segoe UI" panose="020B0502040204020203" pitchFamily="34" charset="0"/>
              </a:rPr>
              <a:t>can be used as constructor</a:t>
            </a:r>
            <a:r>
              <a:rPr lang="en-US" sz="1600" dirty="0">
                <a:latin typeface="Segoe UI" panose="020B0502040204020203" pitchFamily="34" charset="0"/>
                <a:cs typeface="Segoe UI" panose="020B0502040204020203" pitchFamily="34" charset="0"/>
              </a:rPr>
              <a:t> functions for new classes.</a:t>
            </a:r>
          </a:p>
        </p:txBody>
      </p:sp>
    </p:spTree>
    <p:extLst>
      <p:ext uri="{BB962C8B-B14F-4D97-AF65-F5344CB8AC3E}">
        <p14:creationId xmlns:p14="http://schemas.microsoft.com/office/powerpoint/2010/main" val="182085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584775"/>
          </a:xfrm>
          <a:prstGeom prst="rect">
            <a:avLst/>
          </a:prstGeom>
          <a:noFill/>
        </p:spPr>
        <p:txBody>
          <a:bodyPr wrap="square" rtlCol="0">
            <a:spAutoFit/>
          </a:bodyPr>
          <a:lstStyle/>
          <a:p>
            <a:r>
              <a:rPr lang="en-US" sz="1600" b="1" dirty="0">
                <a:latin typeface="Segoe UI" panose="020B0502040204020203" pitchFamily="34" charset="0"/>
                <a:cs typeface="Segoe UI" panose="020B0502040204020203" pitchFamily="34" charset="0"/>
              </a:rPr>
              <a:t>Function expressions </a:t>
            </a:r>
            <a:r>
              <a:rPr lang="en-US" sz="1600" dirty="0">
                <a:latin typeface="Segoe UI" panose="020B0502040204020203" pitchFamily="34" charset="0"/>
                <a:cs typeface="Segoe UI" panose="020B0502040204020203" pitchFamily="34" charset="0"/>
              </a:rPr>
              <a:t>look a lot like function declarations, but they appear within the context of a larger expression or statement, and the name </a:t>
            </a:r>
            <a:r>
              <a:rPr lang="en-US" sz="1600" b="1" dirty="0">
                <a:latin typeface="Segoe UI" panose="020B0502040204020203" pitchFamily="34" charset="0"/>
                <a:cs typeface="Segoe UI" panose="020B0502040204020203" pitchFamily="34" charset="0"/>
              </a:rPr>
              <a:t>is optional</a:t>
            </a:r>
            <a:r>
              <a:rPr lang="en-US" sz="1600" dirty="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78AC2BA4-7C68-4A0F-83B4-3B9205C2173C}"/>
              </a:ext>
            </a:extLst>
          </p:cNvPr>
          <p:cNvSpPr txBox="1"/>
          <p:nvPr/>
        </p:nvSpPr>
        <p:spPr>
          <a:xfrm>
            <a:off x="1605106" y="2503049"/>
            <a:ext cx="9489587" cy="584775"/>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 function </a:t>
            </a:r>
            <a:r>
              <a:rPr lang="en-US" sz="1600" b="1" dirty="0">
                <a:latin typeface="Segoe UI" panose="020B0502040204020203" pitchFamily="34" charset="0"/>
                <a:cs typeface="Segoe UI" panose="020B0502040204020203" pitchFamily="34" charset="0"/>
              </a:rPr>
              <a:t>name is optional </a:t>
            </a:r>
            <a:r>
              <a:rPr lang="en-US" sz="1600" dirty="0">
                <a:latin typeface="Segoe UI" panose="020B0502040204020203" pitchFamily="34" charset="0"/>
                <a:cs typeface="Segoe UI" panose="020B0502040204020203" pitchFamily="34" charset="0"/>
              </a:rPr>
              <a:t>for functions defined as expressions. In that case the function is called </a:t>
            </a:r>
            <a:r>
              <a:rPr lang="en-US" sz="1600" b="1" dirty="0">
                <a:latin typeface="Segoe UI" panose="020B0502040204020203" pitchFamily="34" charset="0"/>
                <a:cs typeface="Segoe UI" panose="020B0502040204020203" pitchFamily="34" charset="0"/>
              </a:rPr>
              <a:t>anonymous function</a:t>
            </a:r>
            <a:r>
              <a:rPr lang="en-US" sz="16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E9FF24B8-FFA9-490F-A0F6-63916D37FCC0}"/>
              </a:ext>
            </a:extLst>
          </p:cNvPr>
          <p:cNvSpPr txBox="1"/>
          <p:nvPr/>
        </p:nvSpPr>
        <p:spPr>
          <a:xfrm>
            <a:off x="1605106" y="3389219"/>
            <a:ext cx="9489587" cy="338554"/>
          </a:xfrm>
          <a:prstGeom prst="rect">
            <a:avLst/>
          </a:prstGeom>
          <a:solidFill>
            <a:schemeClr val="accent1">
              <a:lumMod val="40000"/>
              <a:lumOff val="60000"/>
            </a:schemeClr>
          </a:solid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These functions do </a:t>
            </a:r>
            <a:r>
              <a:rPr lang="en-US" sz="1600" b="1" dirty="0">
                <a:latin typeface="Segoe UI" panose="020B0502040204020203" pitchFamily="34" charset="0"/>
                <a:cs typeface="Segoe UI" panose="020B0502040204020203" pitchFamily="34" charset="0"/>
              </a:rPr>
              <a:t>not exist until the expression </a:t>
            </a:r>
            <a:r>
              <a:rPr lang="en-US" sz="1600" dirty="0">
                <a:latin typeface="Segoe UI" panose="020B0502040204020203" pitchFamily="34" charset="0"/>
                <a:cs typeface="Segoe UI" panose="020B0502040204020203" pitchFamily="34" charset="0"/>
              </a:rPr>
              <a:t>that defines them are actually </a:t>
            </a:r>
            <a:r>
              <a:rPr lang="en-US" sz="1600" b="1" dirty="0">
                <a:latin typeface="Segoe UI" panose="020B0502040204020203" pitchFamily="34" charset="0"/>
                <a:cs typeface="Segoe UI" panose="020B0502040204020203" pitchFamily="34" charset="0"/>
              </a:rPr>
              <a:t>evaluated.</a:t>
            </a:r>
          </a:p>
        </p:txBody>
      </p:sp>
    </p:spTree>
    <p:extLst>
      <p:ext uri="{BB962C8B-B14F-4D97-AF65-F5344CB8AC3E}">
        <p14:creationId xmlns:p14="http://schemas.microsoft.com/office/powerpoint/2010/main" val="83284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Functions Expressions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A40A8169-5F3B-4960-964D-066DD938EBB4}"/>
              </a:ext>
            </a:extLst>
          </p:cNvPr>
          <p:cNvSpPr txBox="1"/>
          <p:nvPr/>
        </p:nvSpPr>
        <p:spPr>
          <a:xfrm>
            <a:off x="1507067" y="1884696"/>
            <a:ext cx="4271911" cy="1323439"/>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ANONYMOUS:</a:t>
            </a:r>
          </a:p>
          <a:p>
            <a:endParaRPr lang="en-US" sz="1600" b="1"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square = </a:t>
            </a:r>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(x) { </a:t>
            </a:r>
          </a:p>
          <a:p>
            <a:r>
              <a:rPr lang="en-US" sz="1600" dirty="0">
                <a:latin typeface="Segoe UI" panose="020B0502040204020203" pitchFamily="34" charset="0"/>
                <a:cs typeface="Segoe UI" panose="020B0502040204020203" pitchFamily="34" charset="0"/>
              </a:rPr>
              <a:t>	return x* x; </a:t>
            </a:r>
          </a:p>
          <a:p>
            <a:r>
              <a:rPr lang="en-US" sz="1600" dirty="0">
                <a:latin typeface="Segoe UI" panose="020B0502040204020203" pitchFamily="34" charset="0"/>
                <a:cs typeface="Segoe UI" panose="020B0502040204020203" pitchFamily="34" charset="0"/>
              </a:rPr>
              <a:t>};</a:t>
            </a:r>
          </a:p>
        </p:txBody>
      </p:sp>
      <p:sp>
        <p:nvSpPr>
          <p:cNvPr id="11" name="TextBox 10">
            <a:extLst>
              <a:ext uri="{FF2B5EF4-FFF2-40B4-BE49-F238E27FC236}">
                <a16:creationId xmlns:a16="http://schemas.microsoft.com/office/drawing/2014/main" id="{7C973938-E173-43A4-A1E4-D5D2FB514300}"/>
              </a:ext>
            </a:extLst>
          </p:cNvPr>
          <p:cNvSpPr txBox="1"/>
          <p:nvPr/>
        </p:nvSpPr>
        <p:spPr>
          <a:xfrm>
            <a:off x="6724742" y="1880935"/>
            <a:ext cx="4271911" cy="1569660"/>
          </a:xfrm>
          <a:prstGeom prst="rect">
            <a:avLst/>
          </a:prstGeom>
          <a:noFill/>
          <a:ln w="57150">
            <a:solidFill>
              <a:srgbClr val="0070C0"/>
            </a:solidFill>
          </a:ln>
        </p:spPr>
        <p:txBody>
          <a:bodyPr wrap="square">
            <a:spAutoFit/>
          </a:bodyPr>
          <a:lstStyle/>
          <a:p>
            <a:r>
              <a:rPr lang="en-US" sz="1600" b="1" dirty="0">
                <a:latin typeface="Segoe UI" panose="020B0502040204020203" pitchFamily="34" charset="0"/>
                <a:cs typeface="Segoe UI" panose="020B0502040204020203" pitchFamily="34" charset="0"/>
              </a:rPr>
              <a:t>RECURSION:</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f = </a:t>
            </a:r>
            <a:r>
              <a:rPr lang="en-US" sz="1600" b="1" dirty="0">
                <a:solidFill>
                  <a:schemeClr val="tx1">
                    <a:lumMod val="95000"/>
                    <a:lumOff val="5000"/>
                  </a:schemeClr>
                </a:solidFill>
                <a:latin typeface="Segoe UI" panose="020B0502040204020203" pitchFamily="34" charset="0"/>
                <a:cs typeface="Segoe UI" panose="020B0502040204020203" pitchFamily="34" charset="0"/>
              </a:rPr>
              <a:t>function</a:t>
            </a:r>
            <a:r>
              <a:rPr lang="en-US" sz="1600" dirty="0">
                <a:latin typeface="Segoe UI" panose="020B0502040204020203" pitchFamily="34" charset="0"/>
                <a:cs typeface="Segoe UI" panose="020B0502040204020203" pitchFamily="34" charset="0"/>
              </a:rPr>
              <a:t> </a:t>
            </a:r>
            <a:r>
              <a:rPr lang="en-US" sz="1600" b="1" dirty="0">
                <a:solidFill>
                  <a:srgbClr val="FF0000"/>
                </a:solidFill>
                <a:latin typeface="Segoe UI" panose="020B0502040204020203" pitchFamily="34" charset="0"/>
                <a:cs typeface="Segoe UI" panose="020B0502040204020203" pitchFamily="34" charset="0"/>
              </a:rPr>
              <a:t>fact</a:t>
            </a:r>
            <a:r>
              <a:rPr lang="en-US" sz="1600" dirty="0">
                <a:latin typeface="Segoe UI" panose="020B0502040204020203" pitchFamily="34" charset="0"/>
                <a:cs typeface="Segoe UI" panose="020B0502040204020203" pitchFamily="34" charset="0"/>
              </a:rPr>
              <a:t>( x) { </a:t>
            </a:r>
          </a:p>
          <a:p>
            <a:r>
              <a:rPr lang="en-US" sz="1600" dirty="0">
                <a:latin typeface="Segoe UI" panose="020B0502040204020203" pitchFamily="34" charset="0"/>
                <a:cs typeface="Segoe UI" panose="020B0502040204020203" pitchFamily="34" charset="0"/>
              </a:rPr>
              <a:t>		if (x &lt; = 1) return 1; </a:t>
            </a:r>
          </a:p>
          <a:p>
            <a:r>
              <a:rPr lang="en-US" sz="1600" dirty="0">
                <a:latin typeface="Segoe UI" panose="020B0502040204020203" pitchFamily="34" charset="0"/>
                <a:cs typeface="Segoe UI" panose="020B0502040204020203" pitchFamily="34" charset="0"/>
              </a:rPr>
              <a:t>		else return x* </a:t>
            </a:r>
            <a:r>
              <a:rPr lang="en-US" sz="1600" b="1" dirty="0">
                <a:solidFill>
                  <a:srgbClr val="FF0000"/>
                </a:solidFill>
                <a:latin typeface="Segoe UI" panose="020B0502040204020203" pitchFamily="34" charset="0"/>
                <a:cs typeface="Segoe UI" panose="020B0502040204020203" pitchFamily="34" charset="0"/>
              </a:rPr>
              <a:t>fact</a:t>
            </a:r>
            <a:r>
              <a:rPr lang="en-US" sz="1600" dirty="0">
                <a:latin typeface="Segoe UI" panose="020B0502040204020203" pitchFamily="34" charset="0"/>
                <a:cs typeface="Segoe UI" panose="020B0502040204020203" pitchFamily="34" charset="0"/>
              </a:rPr>
              <a:t>( x-1); </a:t>
            </a:r>
          </a:p>
          <a:p>
            <a:r>
              <a:rPr lang="en-US" sz="1600" dirty="0">
                <a:latin typeface="Segoe UI" panose="020B0502040204020203" pitchFamily="34" charset="0"/>
                <a:cs typeface="Segoe UI" panose="020B0502040204020203" pitchFamily="34" charset="0"/>
              </a:rPr>
              <a:t>	};</a:t>
            </a:r>
          </a:p>
        </p:txBody>
      </p:sp>
      <p:sp>
        <p:nvSpPr>
          <p:cNvPr id="14" name="TextBox 13">
            <a:extLst>
              <a:ext uri="{FF2B5EF4-FFF2-40B4-BE49-F238E27FC236}">
                <a16:creationId xmlns:a16="http://schemas.microsoft.com/office/drawing/2014/main" id="{4B59E375-622D-48DD-A0F7-81695AE9EAF6}"/>
              </a:ext>
            </a:extLst>
          </p:cNvPr>
          <p:cNvSpPr txBox="1"/>
          <p:nvPr/>
        </p:nvSpPr>
        <p:spPr>
          <a:xfrm>
            <a:off x="1507067" y="4996995"/>
            <a:ext cx="9489586"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They defining their own </a:t>
            </a:r>
            <a:r>
              <a:rPr lang="en-US" sz="1600" b="1" dirty="0">
                <a:latin typeface="Segoe UI" panose="020B0502040204020203" pitchFamily="34" charset="0"/>
                <a:cs typeface="Segoe UI" panose="020B0502040204020203" pitchFamily="34" charset="0"/>
              </a:rPr>
              <a:t>invocation context</a:t>
            </a:r>
            <a:r>
              <a:rPr lang="en-US" sz="1600" dirty="0">
                <a:latin typeface="Segoe UI" panose="020B0502040204020203" pitchFamily="34" charset="0"/>
                <a:cs typeface="Segoe UI" panose="020B0502040204020203" pitchFamily="34" charset="0"/>
              </a:rPr>
              <a:t>.</a:t>
            </a:r>
          </a:p>
        </p:txBody>
      </p:sp>
      <p:pic>
        <p:nvPicPr>
          <p:cNvPr id="15" name="Picture 14">
            <a:extLst>
              <a:ext uri="{FF2B5EF4-FFF2-40B4-BE49-F238E27FC236}">
                <a16:creationId xmlns:a16="http://schemas.microsoft.com/office/drawing/2014/main" id="{2E267CA3-DA9A-4667-94FC-54110527380E}"/>
              </a:ext>
            </a:extLst>
          </p:cNvPr>
          <p:cNvPicPr>
            <a:picLocks noChangeAspect="1"/>
          </p:cNvPicPr>
          <p:nvPr/>
        </p:nvPicPr>
        <p:blipFill>
          <a:blip r:embed="rId3"/>
          <a:stretch>
            <a:fillRect/>
          </a:stretch>
        </p:blipFill>
        <p:spPr>
          <a:xfrm>
            <a:off x="372429" y="4308433"/>
            <a:ext cx="950345" cy="950345"/>
          </a:xfrm>
          <a:prstGeom prst="rect">
            <a:avLst/>
          </a:prstGeom>
        </p:spPr>
      </p:pic>
      <p:sp>
        <p:nvSpPr>
          <p:cNvPr id="16" name="TextBox 15">
            <a:extLst>
              <a:ext uri="{FF2B5EF4-FFF2-40B4-BE49-F238E27FC236}">
                <a16:creationId xmlns:a16="http://schemas.microsoft.com/office/drawing/2014/main" id="{043C8B1B-CE72-41C6-A3BB-13548D7E20DE}"/>
              </a:ext>
            </a:extLst>
          </p:cNvPr>
          <p:cNvSpPr txBox="1"/>
          <p:nvPr/>
        </p:nvSpPr>
        <p:spPr>
          <a:xfrm>
            <a:off x="1507067" y="4016046"/>
            <a:ext cx="9489586"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They </a:t>
            </a:r>
            <a:r>
              <a:rPr lang="en-US" sz="1600" b="1" dirty="0">
                <a:latin typeface="Segoe UI" panose="020B0502040204020203" pitchFamily="34" charset="0"/>
                <a:cs typeface="Segoe UI" panose="020B0502040204020203" pitchFamily="34" charset="0"/>
              </a:rPr>
              <a:t>have a prototype property</a:t>
            </a:r>
            <a:r>
              <a:rPr lang="en-US" sz="1600" dirty="0">
                <a:latin typeface="Segoe UI" panose="020B0502040204020203" pitchFamily="34" charset="0"/>
                <a:cs typeface="Segoe UI" panose="020B0502040204020203" pitchFamily="34" charset="0"/>
              </a:rPr>
              <a:t>,</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which means that they </a:t>
            </a:r>
            <a:r>
              <a:rPr lang="en-US" sz="1600" b="1" dirty="0">
                <a:latin typeface="Segoe UI" panose="020B0502040204020203" pitchFamily="34" charset="0"/>
                <a:cs typeface="Segoe UI" panose="020B0502040204020203" pitchFamily="34" charset="0"/>
              </a:rPr>
              <a:t>can be used as constructor</a:t>
            </a:r>
            <a:r>
              <a:rPr lang="en-US" sz="1600" dirty="0">
                <a:latin typeface="Segoe UI" panose="020B0502040204020203" pitchFamily="34" charset="0"/>
                <a:cs typeface="Segoe UI" panose="020B0502040204020203" pitchFamily="34" charset="0"/>
              </a:rPr>
              <a:t> functions for new classes.</a:t>
            </a:r>
          </a:p>
        </p:txBody>
      </p:sp>
    </p:spTree>
    <p:extLst>
      <p:ext uri="{BB962C8B-B14F-4D97-AF65-F5344CB8AC3E}">
        <p14:creationId xmlns:p14="http://schemas.microsoft.com/office/powerpoint/2010/main" val="154317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895C44F-686B-467A-B89F-FA4A0CDDDA49}"/>
              </a:ext>
            </a:extLst>
          </p:cNvPr>
          <p:cNvSpPr txBox="1"/>
          <p:nvPr/>
        </p:nvSpPr>
        <p:spPr>
          <a:xfrm>
            <a:off x="1605106" y="1616879"/>
            <a:ext cx="9391548" cy="1569660"/>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In ES6, you can define functions using a particularly compact syntax known as </a:t>
            </a:r>
            <a:r>
              <a:rPr lang="en-US" sz="1600" b="1" dirty="0">
                <a:latin typeface="Segoe UI" panose="020B0502040204020203" pitchFamily="34" charset="0"/>
                <a:cs typeface="Segoe UI" panose="020B0502040204020203" pitchFamily="34" charset="0"/>
              </a:rPr>
              <a:t>arrow functions.</a:t>
            </a:r>
          </a:p>
          <a:p>
            <a:endParaRPr lang="en-US" sz="1600" b="1"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 </a:t>
            </a:r>
            <a:r>
              <a:rPr lang="en-US" sz="1600" b="1" dirty="0">
                <a:latin typeface="Segoe UI" panose="020B0502040204020203" pitchFamily="34" charset="0"/>
                <a:cs typeface="Segoe UI" panose="020B0502040204020203" pitchFamily="34" charset="0"/>
              </a:rPr>
              <a:t>function keyword is not used</a:t>
            </a:r>
            <a:r>
              <a:rPr lang="en-US" sz="1600" dirty="0">
                <a:latin typeface="Segoe UI" panose="020B0502040204020203" pitchFamily="34" charset="0"/>
                <a:cs typeface="Segoe UI" panose="020B0502040204020203" pitchFamily="34" charset="0"/>
              </a:rPr>
              <a:t>, and, since arrow functions are expressions instead of statements.</a:t>
            </a:r>
          </a:p>
          <a:p>
            <a:pPr marL="342900" indent="-342900">
              <a:buFont typeface="Arial" panose="020B0604020202020204" pitchFamily="34" charset="0"/>
              <a:buChar char="•"/>
            </a:pPr>
            <a:r>
              <a:rPr lang="en-US" sz="1600" dirty="0">
                <a:latin typeface="Segoe UI" panose="020B0502040204020203" pitchFamily="34" charset="0"/>
                <a:cs typeface="Segoe UI" panose="020B0502040204020203" pitchFamily="34" charset="0"/>
              </a:rPr>
              <a:t>There is </a:t>
            </a:r>
            <a:r>
              <a:rPr lang="en-US" sz="1600" b="1" dirty="0">
                <a:latin typeface="Segoe UI" panose="020B0502040204020203" pitchFamily="34" charset="0"/>
                <a:cs typeface="Segoe UI" panose="020B0502040204020203" pitchFamily="34" charset="0"/>
              </a:rPr>
              <a:t>no</a:t>
            </a:r>
            <a:r>
              <a:rPr lang="en-US" sz="1600" dirty="0">
                <a:latin typeface="Segoe UI" panose="020B0502040204020203" pitchFamily="34" charset="0"/>
                <a:cs typeface="Segoe UI" panose="020B0502040204020203" pitchFamily="34" charset="0"/>
              </a:rPr>
              <a:t> need for a function </a:t>
            </a:r>
            <a:r>
              <a:rPr lang="en-US" sz="1600" b="1" dirty="0">
                <a:latin typeface="Segoe UI" panose="020B0502040204020203" pitchFamily="34" charset="0"/>
                <a:cs typeface="Segoe UI" panose="020B0502040204020203" pitchFamily="34" charset="0"/>
              </a:rPr>
              <a:t>name</a:t>
            </a:r>
            <a:r>
              <a:rPr lang="en-US" sz="1600" dirty="0">
                <a:latin typeface="Segoe UI" panose="020B0502040204020203" pitchFamily="34" charset="0"/>
                <a:cs typeface="Segoe UI" panose="020B0502040204020203" pitchFamily="34" charset="0"/>
              </a:rPr>
              <a:t>.</a:t>
            </a:r>
          </a:p>
          <a:p>
            <a:endParaRPr lang="en-US" sz="1600" b="1"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9B3F60E-8CE8-492E-B73D-688459762947}"/>
              </a:ext>
            </a:extLst>
          </p:cNvPr>
          <p:cNvSpPr txBox="1"/>
          <p:nvPr/>
        </p:nvSpPr>
        <p:spPr>
          <a:xfrm>
            <a:off x="1507066" y="3264632"/>
            <a:ext cx="4271911" cy="338554"/>
          </a:xfrm>
          <a:prstGeom prst="rect">
            <a:avLst/>
          </a:prstGeom>
          <a:noFill/>
          <a:ln w="57150">
            <a:solidFill>
              <a:srgbClr val="0070C0"/>
            </a:solidFill>
          </a:ln>
        </p:spPr>
        <p:txBody>
          <a:bodyPr wrap="square">
            <a:spAutoFit/>
          </a:bodyPr>
          <a:lstStyle/>
          <a:p>
            <a:r>
              <a:rPr lang="en-US" sz="1600" dirty="0">
                <a:latin typeface="Segoe UI" panose="020B0502040204020203" pitchFamily="34" charset="0"/>
                <a:cs typeface="Segoe UI" panose="020B0502040204020203" pitchFamily="34" charset="0"/>
              </a:rPr>
              <a:t>const sum = (x, y) = &gt; { return x + y; };</a:t>
            </a:r>
          </a:p>
        </p:txBody>
      </p:sp>
      <p:sp>
        <p:nvSpPr>
          <p:cNvPr id="7" name="TextBox 6">
            <a:extLst>
              <a:ext uri="{FF2B5EF4-FFF2-40B4-BE49-F238E27FC236}">
                <a16:creationId xmlns:a16="http://schemas.microsoft.com/office/drawing/2014/main" id="{2ACEBA51-A3E4-419B-BB8F-009FD3DB89A6}"/>
              </a:ext>
            </a:extLst>
          </p:cNvPr>
          <p:cNvSpPr txBox="1"/>
          <p:nvPr/>
        </p:nvSpPr>
        <p:spPr>
          <a:xfrm>
            <a:off x="1507066" y="3964294"/>
            <a:ext cx="9489586" cy="584775"/>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They do </a:t>
            </a:r>
            <a:r>
              <a:rPr lang="en-US" sz="1600" b="1" dirty="0">
                <a:latin typeface="Segoe UI" panose="020B0502040204020203" pitchFamily="34" charset="0"/>
                <a:cs typeface="Segoe UI" panose="020B0502040204020203" pitchFamily="34" charset="0"/>
              </a:rPr>
              <a:t>not have a prototype property</a:t>
            </a:r>
            <a:r>
              <a:rPr lang="en-US" sz="1600" dirty="0">
                <a:latin typeface="Segoe UI" panose="020B0502040204020203" pitchFamily="34" charset="0"/>
                <a:cs typeface="Segoe UI" panose="020B0502040204020203" pitchFamily="34" charset="0"/>
              </a:rPr>
              <a:t>,</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which means that they cannot be used as constructor functions for new classes.</a:t>
            </a:r>
          </a:p>
        </p:txBody>
      </p:sp>
      <p:sp>
        <p:nvSpPr>
          <p:cNvPr id="8" name="TextBox 7">
            <a:extLst>
              <a:ext uri="{FF2B5EF4-FFF2-40B4-BE49-F238E27FC236}">
                <a16:creationId xmlns:a16="http://schemas.microsoft.com/office/drawing/2014/main" id="{AA17BB44-E87E-4DE3-9D9B-20463920869A}"/>
              </a:ext>
            </a:extLst>
          </p:cNvPr>
          <p:cNvSpPr txBox="1"/>
          <p:nvPr/>
        </p:nvSpPr>
        <p:spPr>
          <a:xfrm>
            <a:off x="1507066" y="4910177"/>
            <a:ext cx="9489586" cy="338554"/>
          </a:xfrm>
          <a:prstGeom prst="rect">
            <a:avLst/>
          </a:prstGeom>
          <a:solidFill>
            <a:schemeClr val="accent3">
              <a:lumMod val="60000"/>
              <a:lumOff val="4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They inherit the value of the </a:t>
            </a:r>
            <a:r>
              <a:rPr lang="en-US" sz="1600" b="1" dirty="0">
                <a:latin typeface="Segoe UI" panose="020B0502040204020203" pitchFamily="34" charset="0"/>
                <a:cs typeface="Segoe UI" panose="020B0502040204020203" pitchFamily="34" charset="0"/>
              </a:rPr>
              <a:t>execution context </a:t>
            </a:r>
            <a:r>
              <a:rPr lang="en-US" sz="1600" dirty="0">
                <a:latin typeface="Segoe UI" panose="020B0502040204020203" pitchFamily="34" charset="0"/>
                <a:cs typeface="Segoe UI" panose="020B0502040204020203" pitchFamily="34" charset="0"/>
              </a:rPr>
              <a:t>from the environment in which they are defined</a:t>
            </a:r>
          </a:p>
        </p:txBody>
      </p:sp>
      <p:pic>
        <p:nvPicPr>
          <p:cNvPr id="10" name="Picture 9">
            <a:extLst>
              <a:ext uri="{FF2B5EF4-FFF2-40B4-BE49-F238E27FC236}">
                <a16:creationId xmlns:a16="http://schemas.microsoft.com/office/drawing/2014/main" id="{DAB53CCD-5239-4714-B9CE-F06EC57E6725}"/>
              </a:ext>
            </a:extLst>
          </p:cNvPr>
          <p:cNvPicPr>
            <a:picLocks noChangeAspect="1"/>
          </p:cNvPicPr>
          <p:nvPr/>
        </p:nvPicPr>
        <p:blipFill>
          <a:blip r:embed="rId3"/>
          <a:stretch>
            <a:fillRect/>
          </a:stretch>
        </p:blipFill>
        <p:spPr>
          <a:xfrm>
            <a:off x="407939" y="4129109"/>
            <a:ext cx="950345" cy="950345"/>
          </a:xfrm>
          <a:prstGeom prst="rect">
            <a:avLst/>
          </a:prstGeom>
        </p:spPr>
      </p:pic>
    </p:spTree>
    <p:extLst>
      <p:ext uri="{BB962C8B-B14F-4D97-AF65-F5344CB8AC3E}">
        <p14:creationId xmlns:p14="http://schemas.microsoft.com/office/powerpoint/2010/main" val="299448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85000"/>
                    <a:lumOff val="15000"/>
                  </a:schemeClr>
                </a:solidFill>
                <a:latin typeface="Segoe UI" panose="020B0502040204020203" pitchFamily="34" charset="0"/>
                <a:cs typeface="Segoe UI" panose="020B0502040204020203" pitchFamily="34" charset="0"/>
              </a:rPr>
              <a:t>JS| </a:t>
            </a:r>
            <a:r>
              <a:rPr lang="en-US" sz="3200" b="1" dirty="0">
                <a:solidFill>
                  <a:schemeClr val="tx1">
                    <a:lumMod val="85000"/>
                    <a:lumOff val="15000"/>
                  </a:schemeClr>
                </a:solidFill>
                <a:latin typeface="Segoe UI" panose="020B0502040204020203" pitchFamily="34" charset="0"/>
                <a:cs typeface="Segoe UI" panose="020B0502040204020203" pitchFamily="34" charset="0"/>
              </a:rPr>
              <a:t>Arrow Functions</a:t>
            </a:r>
            <a:endParaRPr lang="en-US"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17" name="TextBox 16">
            <a:extLst>
              <a:ext uri="{FF2B5EF4-FFF2-40B4-BE49-F238E27FC236}">
                <a16:creationId xmlns:a16="http://schemas.microsoft.com/office/drawing/2014/main" id="{A4FE7923-DDC7-4624-A54D-73D9E103DB18}"/>
              </a:ext>
            </a:extLst>
          </p:cNvPr>
          <p:cNvSpPr txBox="1"/>
          <p:nvPr/>
        </p:nvSpPr>
        <p:spPr>
          <a:xfrm>
            <a:off x="1507067" y="1616879"/>
            <a:ext cx="9489587" cy="830997"/>
          </a:xfrm>
          <a:prstGeom prst="rect">
            <a:avLst/>
          </a:prstGeom>
          <a:solidFill>
            <a:schemeClr val="accent3">
              <a:lumMod val="40000"/>
              <a:lumOff val="60000"/>
            </a:schemeClr>
          </a:solidFill>
          <a:ln w="57150">
            <a:solidFill>
              <a:srgbClr val="00B05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the function is a </a:t>
            </a:r>
            <a:r>
              <a:rPr lang="en-US" sz="1600" b="1" dirty="0">
                <a:latin typeface="Segoe UI" panose="020B0502040204020203" pitchFamily="34" charset="0"/>
                <a:cs typeface="Segoe UI" panose="020B0502040204020203" pitchFamily="34" charset="0"/>
              </a:rPr>
              <a:t>single return statement</a:t>
            </a:r>
            <a:r>
              <a:rPr lang="en-US" sz="1600" dirty="0">
                <a:latin typeface="Segoe UI" panose="020B0502040204020203" pitchFamily="34" charset="0"/>
                <a:cs typeface="Segoe UI" panose="020B0502040204020203" pitchFamily="34" charset="0"/>
              </a:rPr>
              <a:t>, you can omit the return keyword.</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sum = (x, y) = &gt; x + y;</a:t>
            </a:r>
          </a:p>
        </p:txBody>
      </p:sp>
      <p:sp>
        <p:nvSpPr>
          <p:cNvPr id="19" name="TextBox 18">
            <a:extLst>
              <a:ext uri="{FF2B5EF4-FFF2-40B4-BE49-F238E27FC236}">
                <a16:creationId xmlns:a16="http://schemas.microsoft.com/office/drawing/2014/main" id="{7E575447-AB60-4496-8B26-A1773BC83688}"/>
              </a:ext>
            </a:extLst>
          </p:cNvPr>
          <p:cNvSpPr txBox="1"/>
          <p:nvPr/>
        </p:nvSpPr>
        <p:spPr>
          <a:xfrm>
            <a:off x="1507064" y="2822958"/>
            <a:ext cx="9489587" cy="792525"/>
          </a:xfrm>
          <a:prstGeom prst="rect">
            <a:avLst/>
          </a:prstGeom>
          <a:solidFill>
            <a:srgbClr val="F6B3AA"/>
          </a:solidFill>
          <a:ln w="57150">
            <a:solidFill>
              <a:srgbClr val="C00000"/>
            </a:solidFill>
          </a:ln>
        </p:spPr>
        <p:txBody>
          <a:bodyPr wrap="square">
            <a:spAutoFit/>
          </a:bodyPr>
          <a:lstStyle/>
          <a:p>
            <a:r>
              <a:rPr lang="en-US" sz="1575" dirty="0">
                <a:latin typeface="Segoe UI" panose="020B0502040204020203" pitchFamily="34" charset="0"/>
                <a:cs typeface="Segoe UI" panose="020B0502040204020203" pitchFamily="34" charset="0"/>
              </a:rPr>
              <a:t>If an arrow function has </a:t>
            </a:r>
            <a:r>
              <a:rPr lang="en-US" sz="1575" b="1" dirty="0">
                <a:latin typeface="Segoe UI" panose="020B0502040204020203" pitchFamily="34" charset="0"/>
                <a:cs typeface="Segoe UI" panose="020B0502040204020203" pitchFamily="34" charset="0"/>
              </a:rPr>
              <a:t>exactly one parameter</a:t>
            </a:r>
            <a:r>
              <a:rPr lang="en-US" sz="1575" dirty="0">
                <a:latin typeface="Segoe UI" panose="020B0502040204020203" pitchFamily="34" charset="0"/>
                <a:cs typeface="Segoe UI" panose="020B0502040204020203" pitchFamily="34" charset="0"/>
              </a:rPr>
              <a:t>, you can omit the parentheses around the parameter list.</a:t>
            </a:r>
          </a:p>
          <a:p>
            <a:endParaRPr lang="en-US" sz="1575"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const polynomial = x = &gt; x* x + 2* x + 3;</a:t>
            </a:r>
          </a:p>
        </p:txBody>
      </p:sp>
      <p:sp>
        <p:nvSpPr>
          <p:cNvPr id="7" name="TextBox 6">
            <a:extLst>
              <a:ext uri="{FF2B5EF4-FFF2-40B4-BE49-F238E27FC236}">
                <a16:creationId xmlns:a16="http://schemas.microsoft.com/office/drawing/2014/main" id="{82ACD9B4-886D-49C7-834C-F73B19F0F37E}"/>
              </a:ext>
            </a:extLst>
          </p:cNvPr>
          <p:cNvSpPr txBox="1"/>
          <p:nvPr/>
        </p:nvSpPr>
        <p:spPr>
          <a:xfrm>
            <a:off x="1507063" y="3994626"/>
            <a:ext cx="9489587" cy="830997"/>
          </a:xfrm>
          <a:prstGeom prst="rect">
            <a:avLst/>
          </a:prstGeom>
          <a:solidFill>
            <a:srgbClr val="FFE7B7"/>
          </a:solidFill>
          <a:ln w="57150">
            <a:solidFill>
              <a:srgbClr val="FFC000"/>
            </a:solidFill>
          </a:ln>
        </p:spPr>
        <p:txBody>
          <a:bodyPr wrap="square">
            <a:spAutoFit/>
          </a:bodyPr>
          <a:lstStyle/>
          <a:p>
            <a:r>
              <a:rPr lang="en-US" sz="1600" dirty="0">
                <a:latin typeface="Segoe UI" panose="020B0502040204020203" pitchFamily="34" charset="0"/>
                <a:cs typeface="Segoe UI" panose="020B0502040204020203" pitchFamily="34" charset="0"/>
              </a:rPr>
              <a:t>An arrow function with </a:t>
            </a:r>
            <a:r>
              <a:rPr lang="en-US" sz="1600" b="1" dirty="0">
                <a:latin typeface="Segoe UI" panose="020B0502040204020203" pitchFamily="34" charset="0"/>
                <a:cs typeface="Segoe UI" panose="020B0502040204020203" pitchFamily="34" charset="0"/>
              </a:rPr>
              <a:t>no arguments </a:t>
            </a:r>
            <a:r>
              <a:rPr lang="en-US" sz="1600" dirty="0">
                <a:latin typeface="Segoe UI" panose="020B0502040204020203" pitchFamily="34" charset="0"/>
                <a:cs typeface="Segoe UI" panose="020B0502040204020203" pitchFamily="34" charset="0"/>
              </a:rPr>
              <a:t>at all must be written with an empty pair of parentheses.</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a:t>
            </a:r>
            <a:r>
              <a:rPr lang="en-US" sz="1600" dirty="0" err="1">
                <a:latin typeface="Segoe UI" panose="020B0502040204020203" pitchFamily="34" charset="0"/>
                <a:cs typeface="Segoe UI" panose="020B0502040204020203" pitchFamily="34" charset="0"/>
              </a:rPr>
              <a:t>constantFunc</a:t>
            </a:r>
            <a:r>
              <a:rPr lang="en-US" sz="1600" dirty="0">
                <a:latin typeface="Segoe UI" panose="020B0502040204020203" pitchFamily="34" charset="0"/>
                <a:cs typeface="Segoe UI" panose="020B0502040204020203" pitchFamily="34" charset="0"/>
              </a:rPr>
              <a:t> = () = &gt; 42;</a:t>
            </a:r>
          </a:p>
        </p:txBody>
      </p:sp>
      <p:sp>
        <p:nvSpPr>
          <p:cNvPr id="9" name="TextBox 8">
            <a:extLst>
              <a:ext uri="{FF2B5EF4-FFF2-40B4-BE49-F238E27FC236}">
                <a16:creationId xmlns:a16="http://schemas.microsoft.com/office/drawing/2014/main" id="{F278D020-6A0D-4E6A-A5AD-77CEF242DBE5}"/>
              </a:ext>
            </a:extLst>
          </p:cNvPr>
          <p:cNvSpPr txBox="1"/>
          <p:nvPr/>
        </p:nvSpPr>
        <p:spPr>
          <a:xfrm>
            <a:off x="1507063" y="5204766"/>
            <a:ext cx="9489586" cy="1323439"/>
          </a:xfrm>
          <a:prstGeom prst="rect">
            <a:avLst/>
          </a:prstGeom>
          <a:solidFill>
            <a:srgbClr val="FF8BFF"/>
          </a:solidFill>
          <a:ln w="57150">
            <a:solidFill>
              <a:srgbClr val="7030A0"/>
            </a:solidFill>
          </a:ln>
        </p:spPr>
        <p:txBody>
          <a:bodyPr wrap="square">
            <a:spAutoFit/>
          </a:bodyPr>
          <a:lstStyle/>
          <a:p>
            <a:r>
              <a:rPr lang="en-US" sz="1600" dirty="0">
                <a:latin typeface="Segoe UI" panose="020B0502040204020203" pitchFamily="34" charset="0"/>
                <a:cs typeface="Segoe UI" panose="020B0502040204020203" pitchFamily="34" charset="0"/>
              </a:rPr>
              <a:t>If the body of your arrow function is a </a:t>
            </a:r>
            <a:r>
              <a:rPr lang="en-US" sz="1600" b="1" dirty="0">
                <a:latin typeface="Segoe UI" panose="020B0502040204020203" pitchFamily="34" charset="0"/>
                <a:cs typeface="Segoe UI" panose="020B0502040204020203" pitchFamily="34" charset="0"/>
              </a:rPr>
              <a:t>single return statement </a:t>
            </a:r>
            <a:r>
              <a:rPr lang="en-US" sz="1600" dirty="0">
                <a:latin typeface="Segoe UI" panose="020B0502040204020203" pitchFamily="34" charset="0"/>
                <a:cs typeface="Segoe UI" panose="020B0502040204020203" pitchFamily="34" charset="0"/>
              </a:rPr>
              <a:t>but the expression to be </a:t>
            </a:r>
            <a:r>
              <a:rPr lang="en-US" sz="1600" b="1" dirty="0">
                <a:latin typeface="Segoe UI" panose="020B0502040204020203" pitchFamily="34" charset="0"/>
                <a:cs typeface="Segoe UI" panose="020B0502040204020203" pitchFamily="34" charset="0"/>
              </a:rPr>
              <a:t>returned</a:t>
            </a:r>
            <a:r>
              <a:rPr lang="en-US" sz="1600" dirty="0">
                <a:latin typeface="Segoe UI" panose="020B0502040204020203" pitchFamily="34" charset="0"/>
                <a:cs typeface="Segoe UI" panose="020B0502040204020203" pitchFamily="34" charset="0"/>
              </a:rPr>
              <a:t> is an </a:t>
            </a:r>
            <a:r>
              <a:rPr lang="en-US" sz="1600" b="1" dirty="0">
                <a:latin typeface="Segoe UI" panose="020B0502040204020203" pitchFamily="34" charset="0"/>
                <a:cs typeface="Segoe UI" panose="020B0502040204020203" pitchFamily="34" charset="0"/>
              </a:rPr>
              <a:t>object literal</a:t>
            </a:r>
            <a:r>
              <a:rPr lang="en-US" sz="1600" dirty="0">
                <a:latin typeface="Segoe UI" panose="020B0502040204020203" pitchFamily="34" charset="0"/>
                <a:cs typeface="Segoe UI" panose="020B0502040204020203" pitchFamily="34" charset="0"/>
              </a:rPr>
              <a: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const f = x = &gt; { return { value: x }; }; </a:t>
            </a:r>
          </a:p>
          <a:p>
            <a:r>
              <a:rPr lang="en-US" sz="1600" dirty="0">
                <a:latin typeface="Segoe UI" panose="020B0502040204020203" pitchFamily="34" charset="0"/>
                <a:cs typeface="Segoe UI" panose="020B0502040204020203" pitchFamily="34" charset="0"/>
              </a:rPr>
              <a:t>const g = x = &gt; ({ value: x }); </a:t>
            </a:r>
          </a:p>
        </p:txBody>
      </p:sp>
    </p:spTree>
    <p:extLst>
      <p:ext uri="{BB962C8B-B14F-4D97-AF65-F5344CB8AC3E}">
        <p14:creationId xmlns:p14="http://schemas.microsoft.com/office/powerpoint/2010/main" val="9382609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7969</TotalTime>
  <Words>11437</Words>
  <Application>Microsoft Office PowerPoint</Application>
  <PresentationFormat>Widescreen</PresentationFormat>
  <Paragraphs>882</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Segoe UI</vt:lpstr>
      <vt:lpstr>Trebuchet MS</vt:lpstr>
      <vt:lpstr>Wingdings 3</vt:lpstr>
      <vt:lpstr>Facet</vt:lpstr>
      <vt:lpstr>JavaScript Functions</vt:lpstr>
      <vt:lpstr>JS| Functions</vt:lpstr>
      <vt:lpstr>JS| Defining Functions</vt:lpstr>
      <vt:lpstr>JS| Functions Declaration</vt:lpstr>
      <vt:lpstr>JS| Functions Declaration</vt:lpstr>
      <vt:lpstr>JS| Functions Expressions</vt:lpstr>
      <vt:lpstr>JS| Functions Expressions</vt:lpstr>
      <vt:lpstr>JS| Arrow Functions</vt:lpstr>
      <vt:lpstr>JS| Arrow Functions</vt:lpstr>
      <vt:lpstr>JS| Nested Functions</vt:lpstr>
      <vt:lpstr>JS| Invoking Functions</vt:lpstr>
      <vt:lpstr>JS| Function Invocation</vt:lpstr>
      <vt:lpstr>JS| Method Invocation</vt:lpstr>
      <vt:lpstr>JS| Method Invocation Nested Function</vt:lpstr>
      <vt:lpstr>JS| Method Invocation Nested Arrow Function</vt:lpstr>
      <vt:lpstr>JS| Constructor Invocation</vt:lpstr>
      <vt:lpstr>JS| Indirect Invocation</vt:lpstr>
      <vt:lpstr>JS| Implicit Flow Invocation</vt:lpstr>
      <vt:lpstr>JS| Arguments and Parameters</vt:lpstr>
      <vt:lpstr>JS| Optional Parameters and Default</vt:lpstr>
      <vt:lpstr>JS| Optional Parameters and Default</vt:lpstr>
      <vt:lpstr>JS| Rest Parameters</vt:lpstr>
      <vt:lpstr>JS| Arguments Object</vt:lpstr>
      <vt:lpstr>JS| Arguments Types</vt:lpstr>
      <vt:lpstr>JS| Functions as Value</vt:lpstr>
      <vt:lpstr>JS| Functions as Value</vt:lpstr>
      <vt:lpstr>JS| Functions as Value</vt:lpstr>
      <vt:lpstr>JS| Defining your own properties</vt:lpstr>
      <vt:lpstr>JS| Functions as Namespaces</vt:lpstr>
      <vt:lpstr>JS| Defining your own properties</vt:lpstr>
      <vt:lpstr>JS| Closures</vt:lpstr>
      <vt:lpstr>JS| Closures</vt:lpstr>
      <vt:lpstr>JS| Closures</vt:lpstr>
      <vt:lpstr>JS| Closures</vt:lpstr>
      <vt:lpstr>JS| Closures</vt:lpstr>
      <vt:lpstr>JS| Closures</vt:lpstr>
      <vt:lpstr>JS| Closures</vt:lpstr>
      <vt:lpstr>JS| Closures</vt:lpstr>
      <vt:lpstr>JS| Functions Properties</vt:lpstr>
      <vt:lpstr>JS| Functions Methos - Call</vt:lpstr>
      <vt:lpstr>JS| Functions Methos - Apply</vt:lpstr>
      <vt:lpstr>JS| Functions Methos - Bind</vt:lpstr>
      <vt:lpstr>JS| Functions Methos - ToString</vt:lpstr>
      <vt:lpstr>JS| Functions Constructor</vt:lpstr>
      <vt:lpstr>JS| Functions Constructor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238</cp:revision>
  <dcterms:created xsi:type="dcterms:W3CDTF">2022-01-28T08:52:25Z</dcterms:created>
  <dcterms:modified xsi:type="dcterms:W3CDTF">2022-03-06T09:48:06Z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