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4"/>
  </p:sldMasterIdLst>
  <p:notesMasterIdLst>
    <p:notesMasterId r:id="rId29"/>
  </p:notesMasterIdLst>
  <p:sldIdLst>
    <p:sldId id="276" r:id="rId5"/>
    <p:sldId id="279" r:id="rId6"/>
    <p:sldId id="280" r:id="rId7"/>
    <p:sldId id="282" r:id="rId8"/>
    <p:sldId id="281" r:id="rId9"/>
    <p:sldId id="283" r:id="rId10"/>
    <p:sldId id="284" r:id="rId11"/>
    <p:sldId id="286" r:id="rId12"/>
    <p:sldId id="285" r:id="rId13"/>
    <p:sldId id="287" r:id="rId14"/>
    <p:sldId id="288" r:id="rId15"/>
    <p:sldId id="289" r:id="rId16"/>
    <p:sldId id="290" r:id="rId17"/>
    <p:sldId id="292" r:id="rId18"/>
    <p:sldId id="293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3AA"/>
    <a:srgbClr val="FFE7B7"/>
    <a:srgbClr val="FF8B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59925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DF261-2E64-46EA-8978-57B2C7401E7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2A873-933D-4D09-931E-CDFDF5E37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ypeitwepostit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The World Wide Web became popular because ordinary people can use it to do really useful things with minimal training. But behind the scenes, the Web is also a powerful platform for distributed computing.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principles that make the Web usable by ordinary people also work when the “user” is an automated software agent.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Web is based on three technologies: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URL naming convention,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HTTP protocol,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HTML document format.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now, I want to focus on URL and HTTP, and use HTML solely as an example.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661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64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26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5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0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30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06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7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64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91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3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5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94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43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2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7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4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4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67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7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0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Sorry for interrupting the story, but I need to introduce some basic terminology.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Alice’s web browser is about to send an HTTP request to a web server—specifically, to 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. One web server may host many different URLs, and each URL grants access to a different bit of the data on the server.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say that a URL is the URL of some thing: a product, a user, the home page. The technical term for the thing named by a URL is </a:t>
            </a:r>
            <a:r>
              <a:rPr lang="en-US" b="1" i="1" dirty="0"/>
              <a:t>resource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URL </a:t>
            </a:r>
            <a:r>
              <a:rPr lang="en-US" dirty="0">
                <a:hlinkClick r:id="rId3"/>
              </a:rPr>
              <a:t>http://www.youtypeitwepostit.com/</a:t>
            </a:r>
            <a:r>
              <a:rPr lang="en-US" dirty="0"/>
              <a:t> identifies a resource—probably the home page of the website advertised on the billboard. But you won’t know for sure until we resume the story and Alice’s web browser sends the HTTP request.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2A873-933D-4D09-931E-CDFDF5E376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3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540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5880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756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045237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584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93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7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4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8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770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92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1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9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3/6/2022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4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6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3761AE-869B-4B01-8C88-92F276E5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297" y="3183715"/>
            <a:ext cx="6018384" cy="1528549"/>
          </a:xfrm>
        </p:spPr>
        <p:txBody>
          <a:bodyPr/>
          <a:lstStyle/>
          <a:p>
            <a:pPr algn="l"/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b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8571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B6B40-DE17-47D6-A307-09668D1DEE77}"/>
              </a:ext>
            </a:extLst>
          </p:cNvPr>
          <p:cNvSpPr txBox="1"/>
          <p:nvPr/>
        </p:nvSpPr>
        <p:spPr>
          <a:xfrm>
            <a:off x="1238162" y="1513257"/>
            <a:ext cx="9715676" cy="1569660"/>
          </a:xfrm>
          <a:prstGeom prst="rect">
            <a:avLst/>
          </a:prstGeom>
          <a:solidFill>
            <a:srgbClr val="F6B3AA"/>
          </a:solidFill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Importantly</a:t>
            </a:r>
            <a:r>
              <a:rPr lang="en-US" sz="1600" dirty="0"/>
              <a:t>, note that </a:t>
            </a:r>
            <a:r>
              <a:rPr lang="en-US" sz="1600" b="1" dirty="0"/>
              <a:t>neither </a:t>
            </a:r>
            <a:r>
              <a:rPr lang="en-US" sz="1600" dirty="0"/>
              <a:t>of the two range examples uses </a:t>
            </a:r>
            <a:r>
              <a:rPr lang="en-US" sz="1600" b="1" dirty="0"/>
              <a:t>arrow functions </a:t>
            </a:r>
            <a:r>
              <a:rPr lang="en-US" sz="1600" dirty="0"/>
              <a:t>when defining constructors or methods. </a:t>
            </a:r>
          </a:p>
          <a:p>
            <a:endParaRPr lang="en-US" sz="1600" dirty="0"/>
          </a:p>
          <a:p>
            <a:r>
              <a:rPr lang="en-US" sz="1600" dirty="0"/>
              <a:t>That functions defined in this way: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do not have a </a:t>
            </a:r>
            <a:r>
              <a:rPr lang="en-US" sz="1600" b="1" dirty="0"/>
              <a:t>prototype</a:t>
            </a:r>
            <a:r>
              <a:rPr lang="en-US" sz="1600" dirty="0"/>
              <a:t> property and so cannot be used as constructors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they functions </a:t>
            </a:r>
            <a:r>
              <a:rPr lang="en-US" sz="1600" b="1" dirty="0"/>
              <a:t>inherit </a:t>
            </a:r>
            <a:r>
              <a:rPr lang="en-US" sz="1600" dirty="0"/>
              <a:t>the </a:t>
            </a:r>
            <a:r>
              <a:rPr lang="en-US" sz="1600" b="1" dirty="0"/>
              <a:t>this keyword </a:t>
            </a:r>
            <a:r>
              <a:rPr lang="en-US" sz="1600" dirty="0"/>
              <a:t>from the </a:t>
            </a:r>
            <a:r>
              <a:rPr lang="en-US" sz="1600" b="1" dirty="0"/>
              <a:t>context </a:t>
            </a:r>
            <a:r>
              <a:rPr lang="en-US" sz="1600" dirty="0"/>
              <a:t>in which they </a:t>
            </a:r>
            <a:r>
              <a:rPr lang="en-US" sz="1600" b="1" dirty="0"/>
              <a:t>are defined</a:t>
            </a:r>
          </a:p>
        </p:txBody>
      </p:sp>
    </p:spTree>
    <p:extLst>
      <p:ext uri="{BB962C8B-B14F-4D97-AF65-F5344CB8AC3E}">
        <p14:creationId xmlns:p14="http://schemas.microsoft.com/office/powerpoint/2010/main" val="54040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Constructors and Class Identity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Two objects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instances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same class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and only if they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from the same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object. The constructor function that initializes the state of a new object is not fundamental.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472C3-C83C-4F80-BA45-97C7D965955F}"/>
              </a:ext>
            </a:extLst>
          </p:cNvPr>
          <p:cNvSpPr txBox="1"/>
          <p:nvPr/>
        </p:nvSpPr>
        <p:spPr>
          <a:xfrm>
            <a:off x="1605106" y="2477559"/>
            <a:ext cx="9391548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Even though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constructors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fundamental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constructor serves as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public face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of a class.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C86E4-868F-4F1C-8160-A0D81EAC9CA2}"/>
              </a:ext>
            </a:extLst>
          </p:cNvPr>
          <p:cNvSpPr txBox="1"/>
          <p:nvPr/>
        </p:nvSpPr>
        <p:spPr>
          <a:xfrm>
            <a:off x="1605106" y="3338239"/>
            <a:ext cx="9391548" cy="1077218"/>
          </a:xfrm>
          <a:prstGeom prst="rect">
            <a:avLst/>
          </a:prstGeom>
          <a:solidFill>
            <a:srgbClr val="FFE7B7"/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Constructors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are used as the righthand operand of the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instanceof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operator when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testing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objects for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membership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a class. 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instanceof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Range 		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true: r inherits from </a:t>
            </a:r>
            <a:r>
              <a:rPr lang="en-US" sz="1600" b="1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Range.prototype</a:t>
            </a:r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58DBF3-84ED-43B2-A59A-88F49C7F4426}"/>
              </a:ext>
            </a:extLst>
          </p:cNvPr>
          <p:cNvSpPr txBox="1"/>
          <p:nvPr/>
        </p:nvSpPr>
        <p:spPr>
          <a:xfrm>
            <a:off x="1605106" y="4691362"/>
            <a:ext cx="9391548" cy="1077218"/>
          </a:xfrm>
          <a:prstGeom prst="rect">
            <a:avLst/>
          </a:prstGeom>
          <a:solidFill>
            <a:srgbClr val="FF8BFF"/>
          </a:solidFill>
          <a:ln w="571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above evaluates to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if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inherits from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inheritance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need not be direct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if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from an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from an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expression will still evaluate to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EB1DF9-83D8-4C8A-B39D-635999E6B882}"/>
              </a:ext>
            </a:extLst>
          </p:cNvPr>
          <p:cNvSpPr txBox="1"/>
          <p:nvPr/>
        </p:nvSpPr>
        <p:spPr>
          <a:xfrm>
            <a:off x="1605106" y="6044485"/>
            <a:ext cx="93915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Technically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instanceof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operator is not checking whether r was actually initialized by the Range constructor, instead, it is checking whether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from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Range.prototype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021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Constructor Property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Every regular JavaScript function automatically has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of this property is an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that has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single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non-enumerable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 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value of the constructor property is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255C31-EE4D-4574-B40B-6FEC2EAECB20}"/>
              </a:ext>
            </a:extLst>
          </p:cNvPr>
          <p:cNvSpPr txBox="1"/>
          <p:nvPr/>
        </p:nvSpPr>
        <p:spPr>
          <a:xfrm>
            <a:off x="2379819" y="2749271"/>
            <a:ext cx="7696336" cy="107721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function() {};		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This is a function object.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 	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This is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object associated with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600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 	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This is the function associated with the prototype. </a:t>
            </a:r>
          </a:p>
          <a:p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===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				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true: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 err="1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===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 any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04BA7-FD35-430B-BC0C-024B997C51CC}"/>
              </a:ext>
            </a:extLst>
          </p:cNvPr>
          <p:cNvSpPr txBox="1"/>
          <p:nvPr/>
        </p:nvSpPr>
        <p:spPr>
          <a:xfrm>
            <a:off x="1507066" y="4127884"/>
            <a:ext cx="9489587" cy="13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existence of this predefined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with its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means that objects typically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that refers to their constructor.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Since constructors serve as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the public identity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 a class, this constructor property gives the class of an object.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B4653B-0061-47D2-85B0-51EB1B4C284A}"/>
              </a:ext>
            </a:extLst>
          </p:cNvPr>
          <p:cNvSpPr txBox="1"/>
          <p:nvPr/>
        </p:nvSpPr>
        <p:spPr>
          <a:xfrm>
            <a:off x="2592233" y="5752718"/>
            <a:ext cx="7417293" cy="58477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new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(); 		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Create an object o of class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  <a:p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.constructor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===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true: the constructor property specifies the class</a:t>
            </a:r>
          </a:p>
        </p:txBody>
      </p:sp>
    </p:spTree>
    <p:extLst>
      <p:ext uri="{BB962C8B-B14F-4D97-AF65-F5344CB8AC3E}">
        <p14:creationId xmlns:p14="http://schemas.microsoft.com/office/powerpoint/2010/main" val="151646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Constructor Property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following schema illustrates this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relationship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between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constructor function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its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back reference from the prototype to the constructor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the instances created with the constructor.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841BB-681C-4B46-B26D-C693405A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92" y="3136037"/>
            <a:ext cx="97059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5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Constructor. Range Example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Range class defined in example 2 overwrites the predefined </a:t>
            </a:r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.prototype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with an object of its own and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prototype 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it defines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does not have a constructor 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0DD6A-C146-4D2A-9585-BB2412699323}"/>
              </a:ext>
            </a:extLst>
          </p:cNvPr>
          <p:cNvSpPr txBox="1"/>
          <p:nvPr/>
        </p:nvSpPr>
        <p:spPr>
          <a:xfrm>
            <a:off x="1605106" y="2503049"/>
            <a:ext cx="9391548" cy="338554"/>
          </a:xfrm>
          <a:prstGeom prst="rect">
            <a:avLst/>
          </a:prstGeom>
          <a:solidFill>
            <a:srgbClr val="F6B3AA"/>
          </a:solidFill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So instances of the Range class, as defined, do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not have a constructor 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525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Constructor. Range Example </a:t>
            </a:r>
            <a:r>
              <a:rPr lang="en-US" sz="32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</a:t>
            </a:r>
            <a:endParaRPr lang="en-US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5301B-427B-4F27-94AC-4362ED48B33A}"/>
              </a:ext>
            </a:extLst>
          </p:cNvPr>
          <p:cNvSpPr txBox="1"/>
          <p:nvPr/>
        </p:nvSpPr>
        <p:spPr>
          <a:xfrm>
            <a:off x="2031042" y="1616879"/>
            <a:ext cx="8506560" cy="1815882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SOLUTION 1: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explicitly adding a constructor to the prototype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constructor: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				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Explicitly set the constructor back-reference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/* method definitions go here */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2B4CC-6C3D-4BBB-B1DA-3E18AD1CDA29}"/>
              </a:ext>
            </a:extLst>
          </p:cNvPr>
          <p:cNvSpPr txBox="1"/>
          <p:nvPr/>
        </p:nvSpPr>
        <p:spPr>
          <a:xfrm>
            <a:off x="2031042" y="3958104"/>
            <a:ext cx="8506560" cy="255454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SOLUTION 2: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use the predefined prototype object with its constructor property and add methods to it one at a time.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function(x)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return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&lt; = x &amp;&amp; x &lt; =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}; </a:t>
            </a:r>
          </a:p>
          <a:p>
            <a:pPr algn="just"/>
            <a:endParaRPr lang="en-US" sz="1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function()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return `(${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}…${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})`;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81515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C#-Style in JavaScript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If you have programmed in C# or a similar strongly-typed object-oriented language, you may be accustomed to thinking about four kinds of </a:t>
            </a:r>
            <a:r>
              <a:rPr lang="en-US" sz="1600" b="1" dirty="0"/>
              <a:t>class members</a:t>
            </a:r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306116-9B1F-49C9-BE2B-91EC65285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61270"/>
              </p:ext>
            </p:extLst>
          </p:nvPr>
        </p:nvGraphicFramePr>
        <p:xfrm>
          <a:off x="594804" y="2592854"/>
          <a:ext cx="11061577" cy="2687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61959">
                  <a:extLst>
                    <a:ext uri="{9D8B030D-6E8A-4147-A177-3AD203B41FA5}">
                      <a16:colId xmlns:a16="http://schemas.microsoft.com/office/drawing/2014/main" val="879541183"/>
                    </a:ext>
                  </a:extLst>
                </a:gridCol>
                <a:gridCol w="5963454">
                  <a:extLst>
                    <a:ext uri="{9D8B030D-6E8A-4147-A177-3AD203B41FA5}">
                      <a16:colId xmlns:a16="http://schemas.microsoft.com/office/drawing/2014/main" val="1049391928"/>
                    </a:ext>
                  </a:extLst>
                </a:gridCol>
                <a:gridCol w="3036164">
                  <a:extLst>
                    <a:ext uri="{9D8B030D-6E8A-4147-A177-3AD203B41FA5}">
                      <a16:colId xmlns:a16="http://schemas.microsoft.com/office/drawing/2014/main" val="2261665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Help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3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Instance Field</a:t>
                      </a:r>
                      <a:endParaRPr lang="en-US" sz="1600" b="1" dirty="0">
                        <a:solidFill>
                          <a:srgbClr val="7030A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These are the per-instance properties or variables that hold the state of individual objects. 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This filed is accessible only after create the object instance with new keyword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Instance Method</a:t>
                      </a:r>
                      <a:endParaRPr lang="en-US" sz="1600" b="1" dirty="0">
                        <a:solidFill>
                          <a:srgbClr val="0070C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These are methods that are shared by all instances of the class that are invoked through individual instances.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0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Class fields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These are properties or variables associated with the class rather than the instances of the class.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This filed is accessible without create the object instance. These are </a:t>
                      </a:r>
                      <a:r>
                        <a:rPr lang="en-US" sz="1600" b="1" dirty="0"/>
                        <a:t>static</a:t>
                      </a:r>
                      <a:r>
                        <a:rPr lang="en-US" sz="1600" dirty="0"/>
                        <a:t> fields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37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Class methods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These are methods that are associated with the class rather than with instances.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61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6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C#-Style in JavaScript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400226" y="1616879"/>
            <a:ext cx="939154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One way JavaScript differs from C# is that its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functions are values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there is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distinction between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methods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fields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/>
              <a:t>In JavaScript, there are </a:t>
            </a:r>
            <a:r>
              <a:rPr lang="en-US" sz="1600" b="1" dirty="0"/>
              <a:t>three</a:t>
            </a:r>
            <a:r>
              <a:rPr lang="en-US" sz="1600" dirty="0"/>
              <a:t> different </a:t>
            </a:r>
            <a:r>
              <a:rPr lang="en-US" sz="1600" b="1" dirty="0"/>
              <a:t>objects</a:t>
            </a:r>
            <a:r>
              <a:rPr lang="en-US" sz="1600" dirty="0"/>
              <a:t> involved </a:t>
            </a:r>
            <a:r>
              <a:rPr lang="en-US" sz="1600" b="1" dirty="0"/>
              <a:t>in any class definition</a:t>
            </a:r>
            <a:r>
              <a:rPr lang="en-US" sz="1600" dirty="0"/>
              <a:t>.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306116-9B1F-49C9-BE2B-91EC65285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87217"/>
              </p:ext>
            </p:extLst>
          </p:nvPr>
        </p:nvGraphicFramePr>
        <p:xfrm>
          <a:off x="1588548" y="3170692"/>
          <a:ext cx="9391548" cy="3083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879541183"/>
                    </a:ext>
                  </a:extLst>
                </a:gridCol>
                <a:gridCol w="7214768">
                  <a:extLst>
                    <a:ext uri="{9D8B030D-6E8A-4147-A177-3AD203B41FA5}">
                      <a16:colId xmlns:a16="http://schemas.microsoft.com/office/drawing/2014/main" val="1049391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Member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23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Constructor Object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constructor function (an object) </a:t>
                      </a:r>
                      <a:r>
                        <a:rPr lang="en-US" sz="1600" b="1" dirty="0"/>
                        <a:t>defines</a:t>
                      </a:r>
                      <a:r>
                        <a:rPr lang="en-US" sz="1600" dirty="0"/>
                        <a:t> a </a:t>
                      </a:r>
                      <a:r>
                        <a:rPr lang="en-US" sz="1600" b="1" dirty="0"/>
                        <a:t>name</a:t>
                      </a:r>
                      <a:r>
                        <a:rPr lang="en-US" sz="1600" dirty="0"/>
                        <a:t> for a JavaScript </a:t>
                      </a:r>
                      <a:r>
                        <a:rPr lang="en-US" sz="1600" b="1" dirty="0"/>
                        <a:t>class</a:t>
                      </a:r>
                      <a:r>
                        <a:rPr lang="en-US" sz="1600" dirty="0"/>
                        <a:t>. </a:t>
                      </a:r>
                      <a:r>
                        <a:rPr lang="en-US" sz="1600" b="1" dirty="0"/>
                        <a:t>Properties</a:t>
                      </a:r>
                      <a:r>
                        <a:rPr lang="en-US" sz="1600" dirty="0"/>
                        <a:t> you </a:t>
                      </a:r>
                      <a:r>
                        <a:rPr lang="en-US" sz="1600" b="1" dirty="0"/>
                        <a:t>add</a:t>
                      </a:r>
                      <a:r>
                        <a:rPr lang="en-US" sz="1600" dirty="0"/>
                        <a:t> to this </a:t>
                      </a:r>
                      <a:r>
                        <a:rPr lang="en-US" sz="1600" b="1" dirty="0"/>
                        <a:t>constructor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object</a:t>
                      </a:r>
                      <a:r>
                        <a:rPr lang="en-US" sz="1600" dirty="0"/>
                        <a:t> serve as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class fields </a:t>
                      </a:r>
                      <a:r>
                        <a:rPr lang="en-US" sz="1600" dirty="0"/>
                        <a:t>and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class methods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6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Prototype Object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</a:t>
                      </a:r>
                      <a:r>
                        <a:rPr lang="en-US" sz="1600" b="1" dirty="0"/>
                        <a:t>properties</a:t>
                      </a:r>
                      <a:r>
                        <a:rPr lang="en-US" sz="1600" dirty="0"/>
                        <a:t> of this object are </a:t>
                      </a:r>
                      <a:r>
                        <a:rPr lang="en-US" sz="1600" b="1" dirty="0"/>
                        <a:t>inherited</a:t>
                      </a:r>
                      <a:r>
                        <a:rPr lang="en-US" sz="1600" dirty="0"/>
                        <a:t> by </a:t>
                      </a:r>
                      <a:r>
                        <a:rPr lang="en-US" sz="1600" b="1" dirty="0"/>
                        <a:t>all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instances</a:t>
                      </a:r>
                      <a:r>
                        <a:rPr lang="en-US" sz="1600" dirty="0"/>
                        <a:t> of the class, and properties whose values are functions behave like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instance methods </a:t>
                      </a:r>
                      <a:r>
                        <a:rPr lang="en-US" sz="1600" dirty="0"/>
                        <a:t>of the class.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Instance Object</a:t>
                      </a:r>
                      <a:endParaRPr lang="en-US" sz="16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Each instance of a class is an object in its own right, and </a:t>
                      </a:r>
                      <a:r>
                        <a:rPr lang="en-US" sz="1600" b="1" dirty="0"/>
                        <a:t>properties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defined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directly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on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instance</a:t>
                      </a:r>
                      <a:r>
                        <a:rPr lang="en-US" sz="1600" dirty="0"/>
                        <a:t> are </a:t>
                      </a:r>
                      <a:r>
                        <a:rPr lang="en-US" sz="1600" b="1" dirty="0"/>
                        <a:t>not shared </a:t>
                      </a:r>
                      <a:r>
                        <a:rPr lang="en-US" sz="1600" dirty="0"/>
                        <a:t>by any </a:t>
                      </a:r>
                      <a:r>
                        <a:rPr lang="en-US" sz="1600" b="1" dirty="0"/>
                        <a:t>other instances</a:t>
                      </a:r>
                      <a:r>
                        <a:rPr lang="en-US" sz="1600" dirty="0"/>
                        <a:t>. </a:t>
                      </a:r>
                    </a:p>
                    <a:p>
                      <a:pPr algn="l"/>
                      <a:r>
                        <a:rPr lang="en-US" sz="1600" dirty="0"/>
                        <a:t>Nonfunction properties defined on instances behave as the 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instance fields </a:t>
                      </a:r>
                      <a:r>
                        <a:rPr lang="en-US" sz="1600" dirty="0"/>
                        <a:t>of the class.</a:t>
                      </a:r>
                      <a:endParaRPr lang="en-US" sz="16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3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75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C#-Style in JavaScript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400226" y="1616879"/>
            <a:ext cx="93915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 can reduce the process of class definition in JavaScript to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three-step algorithm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write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constructor function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that sets </a:t>
            </a:r>
            <a:r>
              <a:rPr lang="en-US" sz="1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instance properties/fields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 new objects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define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instance methods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of the constructor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define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 fields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 properties/methos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on the constructor itself</a:t>
            </a:r>
          </a:p>
        </p:txBody>
      </p:sp>
    </p:spTree>
    <p:extLst>
      <p:ext uri="{BB962C8B-B14F-4D97-AF65-F5344CB8AC3E}">
        <p14:creationId xmlns:p14="http://schemas.microsoft.com/office/powerpoint/2010/main" val="931383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C#-Style in JavaScript – Long Example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232188" y="1344404"/>
            <a:ext cx="10104268" cy="156966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/*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* Complex.js: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* This file defines a Complex class to represent complex numbers.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* Recall that a complex number is the sum of a real number and an imaginary number and that the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* imaginary number 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 is the square root of -1.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779F4-5705-49B0-8DC3-00EA5ACB6597}"/>
              </a:ext>
            </a:extLst>
          </p:cNvPr>
          <p:cNvSpPr txBox="1"/>
          <p:nvPr/>
        </p:nvSpPr>
        <p:spPr>
          <a:xfrm>
            <a:off x="1232188" y="3186094"/>
            <a:ext cx="10104268" cy="353943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INSTANCE FIELD:</a:t>
            </a:r>
          </a:p>
          <a:p>
            <a:endParaRPr lang="en-US" sz="1600" b="1" dirty="0"/>
          </a:p>
          <a:p>
            <a:r>
              <a:rPr lang="en-US" sz="1600" dirty="0">
                <a:solidFill>
                  <a:srgbClr val="00B050"/>
                </a:solidFill>
              </a:rPr>
              <a:t>/*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* This constructor function defines the instance fields r and </a:t>
            </a:r>
            <a:r>
              <a:rPr lang="en-US" sz="1600" dirty="0" err="1">
                <a:solidFill>
                  <a:srgbClr val="00B050"/>
                </a:solidFill>
              </a:rPr>
              <a:t>i</a:t>
            </a:r>
            <a:r>
              <a:rPr lang="en-US" sz="1600" dirty="0">
                <a:solidFill>
                  <a:srgbClr val="00B050"/>
                </a:solidFill>
              </a:rPr>
              <a:t> on every instance it creates.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  * These fields hold the real and imaginary parts of the complex number:  they are the state of the object.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*/ </a:t>
            </a:r>
          </a:p>
          <a:p>
            <a:endParaRPr lang="en-US" sz="1600" dirty="0"/>
          </a:p>
          <a:p>
            <a:r>
              <a:rPr lang="en-US" sz="1600" dirty="0"/>
              <a:t>function Complex(</a:t>
            </a:r>
            <a:r>
              <a:rPr lang="en-US" sz="1600" b="1" dirty="0">
                <a:solidFill>
                  <a:srgbClr val="7030A0"/>
                </a:solidFill>
              </a:rPr>
              <a:t>real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FF8BFF"/>
                </a:solidFill>
              </a:rPr>
              <a:t>imaginary</a:t>
            </a:r>
            <a:r>
              <a:rPr lang="en-US" sz="1600" dirty="0"/>
              <a:t>) { </a:t>
            </a:r>
          </a:p>
          <a:p>
            <a:r>
              <a:rPr lang="en-US" sz="1600" dirty="0"/>
              <a:t>	if (</a:t>
            </a:r>
            <a:r>
              <a:rPr lang="en-US" sz="1600" dirty="0" err="1"/>
              <a:t>isNaN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7030A0"/>
                </a:solidFill>
              </a:rPr>
              <a:t>real</a:t>
            </a:r>
            <a:r>
              <a:rPr lang="en-US" sz="1600" dirty="0"/>
              <a:t>) || </a:t>
            </a:r>
            <a:r>
              <a:rPr lang="en-US" sz="1600" dirty="0" err="1"/>
              <a:t>isNaN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FF8BFF"/>
                </a:solidFill>
              </a:rPr>
              <a:t>imaginary</a:t>
            </a:r>
            <a:r>
              <a:rPr lang="en-US" sz="1600" dirty="0"/>
              <a:t>)) 		</a:t>
            </a:r>
            <a:r>
              <a:rPr lang="en-US" sz="1600" dirty="0">
                <a:solidFill>
                  <a:srgbClr val="00B050"/>
                </a:solidFill>
              </a:rPr>
              <a:t>// Ensure that both </a:t>
            </a:r>
            <a:r>
              <a:rPr lang="en-US" sz="1600" dirty="0" err="1">
                <a:solidFill>
                  <a:srgbClr val="00B050"/>
                </a:solidFill>
              </a:rPr>
              <a:t>args</a:t>
            </a:r>
            <a:r>
              <a:rPr lang="en-US" sz="1600" dirty="0">
                <a:solidFill>
                  <a:srgbClr val="00B050"/>
                </a:solidFill>
              </a:rPr>
              <a:t> are numbers. </a:t>
            </a:r>
          </a:p>
          <a:p>
            <a:r>
              <a:rPr lang="en-US" sz="1600" dirty="0"/>
              <a:t>		throw new </a:t>
            </a:r>
            <a:r>
              <a:rPr lang="en-US" sz="1600" dirty="0" err="1"/>
              <a:t>TypeError</a:t>
            </a:r>
            <a:r>
              <a:rPr lang="en-US" sz="1600" dirty="0"/>
              <a:t>(); 				</a:t>
            </a:r>
            <a:r>
              <a:rPr lang="en-US" sz="1600" dirty="0">
                <a:solidFill>
                  <a:srgbClr val="00B050"/>
                </a:solidFill>
              </a:rPr>
              <a:t>// Throw an error if they are not.</a:t>
            </a:r>
            <a:r>
              <a:rPr lang="en-US" sz="1600" dirty="0"/>
              <a:t> </a:t>
            </a:r>
          </a:p>
          <a:p>
            <a:r>
              <a:rPr lang="en-US" sz="1600" dirty="0"/>
              <a:t>	</a:t>
            </a:r>
          </a:p>
          <a:p>
            <a:r>
              <a:rPr lang="en-US" sz="1600" dirty="0"/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/>
              <a:t>r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7030A0"/>
                </a:solidFill>
              </a:rPr>
              <a:t>real</a:t>
            </a:r>
            <a:r>
              <a:rPr lang="en-US" sz="1600" dirty="0"/>
              <a:t>; 							</a:t>
            </a:r>
            <a:r>
              <a:rPr lang="en-US" sz="1600" dirty="0">
                <a:solidFill>
                  <a:srgbClr val="00B050"/>
                </a:solidFill>
              </a:rPr>
              <a:t>// The real part of the complex number. </a:t>
            </a:r>
          </a:p>
          <a:p>
            <a:r>
              <a:rPr lang="en-US" sz="1600" dirty="0"/>
              <a:t>	</a:t>
            </a:r>
            <a:r>
              <a:rPr lang="en-US" sz="1600" b="1" dirty="0" err="1">
                <a:solidFill>
                  <a:srgbClr val="0070C0"/>
                </a:solidFill>
              </a:rPr>
              <a:t>this</a:t>
            </a:r>
            <a:r>
              <a:rPr lang="en-US" sz="1600" dirty="0" err="1"/>
              <a:t>.</a:t>
            </a:r>
            <a:r>
              <a:rPr lang="en-US" sz="1600" b="1" dirty="0" err="1"/>
              <a:t>i</a:t>
            </a:r>
            <a:r>
              <a:rPr lang="en-US" sz="1600" dirty="0"/>
              <a:t> = </a:t>
            </a:r>
            <a:r>
              <a:rPr lang="en-US" sz="1600" b="1" dirty="0">
                <a:solidFill>
                  <a:srgbClr val="FF8BFF"/>
                </a:solidFill>
              </a:rPr>
              <a:t>imaginary</a:t>
            </a:r>
            <a:r>
              <a:rPr lang="en-US" sz="1600" dirty="0"/>
              <a:t>; 						</a:t>
            </a:r>
            <a:r>
              <a:rPr lang="en-US" sz="1600" dirty="0">
                <a:solidFill>
                  <a:srgbClr val="00B050"/>
                </a:solidFill>
              </a:rPr>
              <a:t>// The imaginary part of the number. </a:t>
            </a:r>
          </a:p>
          <a:p>
            <a:r>
              <a:rPr lang="en-US" sz="1600" dirty="0"/>
              <a:t>}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is often useful, to define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 of objects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that share certain properties.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D8508-454F-4F7A-86B7-DD470E651C03}"/>
              </a:ext>
            </a:extLst>
          </p:cNvPr>
          <p:cNvSpPr txBox="1"/>
          <p:nvPr/>
        </p:nvSpPr>
        <p:spPr>
          <a:xfrm>
            <a:off x="1605107" y="3872085"/>
            <a:ext cx="9391547" cy="10772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JavaScript, classes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use prototype-based inheritance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two objects inherit properties from the same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then we say that those objects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instances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same class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342A2-2787-47B0-84D9-3D5807EC86A3}"/>
              </a:ext>
            </a:extLst>
          </p:cNvPr>
          <p:cNvSpPr txBox="1"/>
          <p:nvPr/>
        </p:nvSpPr>
        <p:spPr>
          <a:xfrm>
            <a:off x="1605106" y="5241121"/>
            <a:ext cx="9391547" cy="584775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JavaScript has always allowed the definition of classes. ES6 introduced new syntax,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 keyword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that makes it even easier to create classes.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53E93-BEB1-4574-9D37-3520DA9D8C17}"/>
              </a:ext>
            </a:extLst>
          </p:cNvPr>
          <p:cNvSpPr txBox="1"/>
          <p:nvPr/>
        </p:nvSpPr>
        <p:spPr>
          <a:xfrm>
            <a:off x="1605106" y="2252039"/>
            <a:ext cx="9391547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Members, or instances, of the class have: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their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own properties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to hold or define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their state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they also have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methods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that define their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behavior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these methods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shared by all instances</a:t>
            </a:r>
          </a:p>
        </p:txBody>
      </p:sp>
    </p:spTree>
    <p:extLst>
      <p:ext uri="{BB962C8B-B14F-4D97-AF65-F5344CB8AC3E}">
        <p14:creationId xmlns:p14="http://schemas.microsoft.com/office/powerpoint/2010/main" val="221507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779F4-5705-49B0-8DC3-00EA5ACB6597}"/>
              </a:ext>
            </a:extLst>
          </p:cNvPr>
          <p:cNvSpPr txBox="1"/>
          <p:nvPr/>
        </p:nvSpPr>
        <p:spPr>
          <a:xfrm>
            <a:off x="1232188" y="1344404"/>
            <a:ext cx="10104268" cy="4278094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INSTANCE METHOD: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/*</a:t>
            </a: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 The instance methods of a class are defined as function-valued properties of the prototype object. </a:t>
            </a: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 The methods defined here are inherited by all instances and provide the shared behavior of the class. </a:t>
            </a: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 Note that JavaScript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instance methods 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 use the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keyword </a:t>
            </a:r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access the instance fields. </a:t>
            </a: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*/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Add a complex number to this one and return the sum in a new object.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.add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function(that) {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return new Complex(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+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that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);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};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Convert a complex object to a string in a useful way. </a:t>
            </a:r>
          </a:p>
          <a:p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function() {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return `{${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},${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}}`;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};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C#-Style in JavaScript – Long Example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779F4-5705-49B0-8DC3-00EA5ACB6597}"/>
              </a:ext>
            </a:extLst>
          </p:cNvPr>
          <p:cNvSpPr txBox="1"/>
          <p:nvPr/>
        </p:nvSpPr>
        <p:spPr>
          <a:xfrm>
            <a:off x="1232188" y="1344404"/>
            <a:ext cx="10104268" cy="3293209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 FIELD: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/* </a:t>
            </a: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 Class fields (such as constants) and class methods are defined as properties of the constructor. </a:t>
            </a: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* Note that class methods do not generally use the this keyword: they operate only on their arguments. </a:t>
            </a: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*/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Here are some class fields that hold useful predefined complex numbers. </a:t>
            </a:r>
          </a:p>
          <a:p>
            <a:r>
              <a:rPr lang="en-US" sz="1600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Their names are uppercase to indicate that they are constants.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.ZERO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	= new Complex(0,0); </a:t>
            </a:r>
          </a:p>
          <a:p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.ONE 		= new Complex(1,0); </a:t>
            </a:r>
          </a:p>
          <a:p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Complex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.I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		= new Complex(0,1);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C#-Style in JavaScript – Long Example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19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779F4-5705-49B0-8DC3-00EA5ACB6597}"/>
              </a:ext>
            </a:extLst>
          </p:cNvPr>
          <p:cNvSpPr txBox="1"/>
          <p:nvPr/>
        </p:nvSpPr>
        <p:spPr>
          <a:xfrm>
            <a:off x="620368" y="1459814"/>
            <a:ext cx="11327907" cy="3293209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 METHODS: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// This </a:t>
            </a:r>
            <a:r>
              <a:rPr lang="en-US" sz="1600" b="1" dirty="0">
                <a:solidFill>
                  <a:srgbClr val="00B050"/>
                </a:solidFill>
              </a:rPr>
              <a:t>class method </a:t>
            </a:r>
            <a:r>
              <a:rPr lang="en-US" sz="1600" dirty="0">
                <a:solidFill>
                  <a:srgbClr val="00B050"/>
                </a:solidFill>
              </a:rPr>
              <a:t>parses a string in the format returned by the </a:t>
            </a:r>
            <a:r>
              <a:rPr lang="en-US" sz="1600" dirty="0" err="1">
                <a:solidFill>
                  <a:srgbClr val="00B050"/>
                </a:solidFill>
              </a:rPr>
              <a:t>toString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// instance method and returns a Complex object or throws a </a:t>
            </a:r>
            <a:r>
              <a:rPr lang="en-US" sz="1600" dirty="0" err="1">
                <a:solidFill>
                  <a:srgbClr val="00B050"/>
                </a:solidFill>
              </a:rPr>
              <a:t>TypeError</a:t>
            </a:r>
            <a:r>
              <a:rPr lang="en-US" sz="1600" dirty="0">
                <a:solidFill>
                  <a:srgbClr val="00B050"/>
                </a:solidFill>
              </a:rPr>
              <a:t>. </a:t>
            </a:r>
          </a:p>
          <a:p>
            <a:endParaRPr lang="en-US" sz="1600" dirty="0"/>
          </a:p>
          <a:p>
            <a:r>
              <a:rPr lang="en-US" sz="1600" b="1" dirty="0" err="1">
                <a:solidFill>
                  <a:srgbClr val="C00000"/>
                </a:solidFill>
              </a:rPr>
              <a:t>Complex</a:t>
            </a:r>
            <a:r>
              <a:rPr lang="en-US" sz="1600" dirty="0" err="1"/>
              <a:t>.parse</a:t>
            </a:r>
            <a:r>
              <a:rPr lang="en-US" sz="1600" dirty="0"/>
              <a:t> = function(s) { </a:t>
            </a:r>
          </a:p>
          <a:p>
            <a:r>
              <a:rPr lang="en-US" sz="1600" dirty="0"/>
              <a:t>	try { 														</a:t>
            </a:r>
            <a:r>
              <a:rPr lang="en-US" sz="1600" dirty="0">
                <a:solidFill>
                  <a:srgbClr val="00B050"/>
                </a:solidFill>
              </a:rPr>
              <a:t>// Assume that the parsing will succeed </a:t>
            </a:r>
          </a:p>
          <a:p>
            <a:r>
              <a:rPr lang="en-US" sz="1600" dirty="0"/>
              <a:t>		let m = </a:t>
            </a:r>
            <a:r>
              <a:rPr lang="en-US" sz="1600" b="1" dirty="0">
                <a:solidFill>
                  <a:srgbClr val="C00000"/>
                </a:solidFill>
              </a:rPr>
              <a:t>Complex</a:t>
            </a:r>
            <a:r>
              <a:rPr lang="en-US" sz="1600" dirty="0"/>
              <a:t>._</a:t>
            </a:r>
            <a:r>
              <a:rPr lang="en-US" sz="1600" b="1" dirty="0" err="1">
                <a:solidFill>
                  <a:srgbClr val="FFC000"/>
                </a:solidFill>
              </a:rPr>
              <a:t>format</a:t>
            </a:r>
            <a:r>
              <a:rPr lang="en-US" sz="1600" dirty="0" err="1"/>
              <a:t>.exec</a:t>
            </a:r>
            <a:r>
              <a:rPr lang="en-US" sz="1600" dirty="0"/>
              <a:t>(s); 							</a:t>
            </a:r>
            <a:r>
              <a:rPr lang="en-US" sz="1600" dirty="0">
                <a:solidFill>
                  <a:srgbClr val="00B050"/>
                </a:solidFill>
              </a:rPr>
              <a:t>// Regular expression magic </a:t>
            </a:r>
          </a:p>
          <a:p>
            <a:r>
              <a:rPr lang="en-US" sz="1600" dirty="0"/>
              <a:t>		return new </a:t>
            </a:r>
            <a:r>
              <a:rPr lang="en-US" sz="1600" b="1" dirty="0">
                <a:solidFill>
                  <a:srgbClr val="C00000"/>
                </a:solidFill>
              </a:rPr>
              <a:t>Complex</a:t>
            </a:r>
            <a:r>
              <a:rPr lang="en-US" sz="1600" dirty="0"/>
              <a:t>(</a:t>
            </a:r>
            <a:r>
              <a:rPr lang="en-US" sz="1600" dirty="0" err="1"/>
              <a:t>parseFloat</a:t>
            </a:r>
            <a:r>
              <a:rPr lang="en-US" sz="1600" dirty="0"/>
              <a:t>(m[1]), </a:t>
            </a:r>
            <a:r>
              <a:rPr lang="en-US" sz="1600" dirty="0" err="1"/>
              <a:t>parseFloat</a:t>
            </a:r>
            <a:r>
              <a:rPr lang="en-US" sz="1600" dirty="0"/>
              <a:t>(m[2])); </a:t>
            </a:r>
          </a:p>
          <a:p>
            <a:r>
              <a:rPr lang="en-US" sz="1600" dirty="0"/>
              <a:t>	} catch (x) { 													</a:t>
            </a:r>
            <a:r>
              <a:rPr lang="en-US" sz="1600" dirty="0">
                <a:solidFill>
                  <a:srgbClr val="00B050"/>
                </a:solidFill>
              </a:rPr>
              <a:t>// And throw an exception if it fails </a:t>
            </a:r>
          </a:p>
          <a:p>
            <a:r>
              <a:rPr lang="en-US" sz="1600" dirty="0"/>
              <a:t>		throw new </a:t>
            </a:r>
            <a:r>
              <a:rPr lang="en-US" sz="1600" dirty="0" err="1"/>
              <a:t>TypeError</a:t>
            </a:r>
            <a:r>
              <a:rPr lang="en-US" sz="1600" dirty="0"/>
              <a:t>("Can't parse '" + s + "' as a complex number."); </a:t>
            </a:r>
          </a:p>
          <a:p>
            <a:r>
              <a:rPr lang="en-US" sz="1600" dirty="0"/>
              <a:t>	} </a:t>
            </a:r>
          </a:p>
          <a:p>
            <a:r>
              <a:rPr lang="en-US" sz="1600" dirty="0"/>
              <a:t>};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C#-Style in JavaScript – Long Example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3E6A6-32F2-41FC-887C-EC07C64D5614}"/>
              </a:ext>
            </a:extLst>
          </p:cNvPr>
          <p:cNvSpPr txBox="1"/>
          <p:nvPr/>
        </p:nvSpPr>
        <p:spPr>
          <a:xfrm>
            <a:off x="620367" y="5105798"/>
            <a:ext cx="11327907" cy="156966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PRIVATE CLASS FIELD CONVENSION: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// A "private" class field used in </a:t>
            </a:r>
            <a:r>
              <a:rPr lang="en-US" sz="1600" dirty="0" err="1">
                <a:solidFill>
                  <a:srgbClr val="00B050"/>
                </a:solidFill>
              </a:rPr>
              <a:t>Complex.parse</a:t>
            </a:r>
            <a:r>
              <a:rPr lang="en-US" sz="1600" dirty="0">
                <a:solidFill>
                  <a:srgbClr val="00B050"/>
                </a:solidFill>
              </a:rPr>
              <a:t>() above.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// The underscore in its name indicates that it is intended for internal use and should not be considered public. </a:t>
            </a:r>
          </a:p>
          <a:p>
            <a:endParaRPr lang="en-US" sz="1600" dirty="0"/>
          </a:p>
          <a:p>
            <a:r>
              <a:rPr lang="en-US" sz="1600" b="1" dirty="0" err="1">
                <a:solidFill>
                  <a:srgbClr val="C00000"/>
                </a:solidFill>
              </a:rPr>
              <a:t>Complex</a:t>
            </a:r>
            <a:r>
              <a:rPr lang="en-US" sz="1600" dirty="0" err="1"/>
              <a:t>._</a:t>
            </a:r>
            <a:r>
              <a:rPr lang="en-US" sz="1600" b="1" dirty="0" err="1"/>
              <a:t>format</a:t>
            </a:r>
            <a:r>
              <a:rPr lang="en-US" sz="1600" dirty="0"/>
              <a:t> = /^\{([^,]+),([^}]+)\}$/;</a:t>
            </a:r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74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779F4-5705-49B0-8DC3-00EA5ACB6597}"/>
              </a:ext>
            </a:extLst>
          </p:cNvPr>
          <p:cNvSpPr txBox="1"/>
          <p:nvPr/>
        </p:nvSpPr>
        <p:spPr>
          <a:xfrm>
            <a:off x="620368" y="1459814"/>
            <a:ext cx="11327907" cy="3293209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 METHODS: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// This </a:t>
            </a:r>
            <a:r>
              <a:rPr lang="en-US" sz="1600" b="1" dirty="0">
                <a:solidFill>
                  <a:srgbClr val="00B050"/>
                </a:solidFill>
              </a:rPr>
              <a:t>class method </a:t>
            </a:r>
            <a:r>
              <a:rPr lang="en-US" sz="1600" dirty="0">
                <a:solidFill>
                  <a:srgbClr val="00B050"/>
                </a:solidFill>
              </a:rPr>
              <a:t>parses a string in the format returned by the </a:t>
            </a:r>
            <a:r>
              <a:rPr lang="en-US" sz="1600" dirty="0" err="1">
                <a:solidFill>
                  <a:srgbClr val="00B050"/>
                </a:solidFill>
              </a:rPr>
              <a:t>toString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// instance method and returns a Complex object or throws a </a:t>
            </a:r>
            <a:r>
              <a:rPr lang="en-US" sz="1600" dirty="0" err="1">
                <a:solidFill>
                  <a:srgbClr val="00B050"/>
                </a:solidFill>
              </a:rPr>
              <a:t>TypeError</a:t>
            </a:r>
            <a:r>
              <a:rPr lang="en-US" sz="1600" dirty="0">
                <a:solidFill>
                  <a:srgbClr val="00B050"/>
                </a:solidFill>
              </a:rPr>
              <a:t>. </a:t>
            </a:r>
          </a:p>
          <a:p>
            <a:endParaRPr lang="en-US" sz="1600" dirty="0"/>
          </a:p>
          <a:p>
            <a:r>
              <a:rPr lang="en-US" sz="1600" b="1" dirty="0" err="1">
                <a:solidFill>
                  <a:srgbClr val="C00000"/>
                </a:solidFill>
              </a:rPr>
              <a:t>Complex</a:t>
            </a:r>
            <a:r>
              <a:rPr lang="en-US" sz="1600" dirty="0" err="1"/>
              <a:t>.parse</a:t>
            </a:r>
            <a:r>
              <a:rPr lang="en-US" sz="1600" dirty="0"/>
              <a:t> = function(s) { </a:t>
            </a:r>
          </a:p>
          <a:p>
            <a:r>
              <a:rPr lang="en-US" sz="1600" dirty="0"/>
              <a:t>	try { 														</a:t>
            </a:r>
            <a:r>
              <a:rPr lang="en-US" sz="1600" dirty="0">
                <a:solidFill>
                  <a:srgbClr val="00B050"/>
                </a:solidFill>
              </a:rPr>
              <a:t>// Assume that the parsing will succeed </a:t>
            </a:r>
          </a:p>
          <a:p>
            <a:r>
              <a:rPr lang="en-US" sz="1600" dirty="0"/>
              <a:t>		let m = </a:t>
            </a:r>
            <a:r>
              <a:rPr lang="en-US" sz="1600" b="1" dirty="0">
                <a:solidFill>
                  <a:srgbClr val="C00000"/>
                </a:solidFill>
              </a:rPr>
              <a:t>Complex</a:t>
            </a:r>
            <a:r>
              <a:rPr lang="en-US" sz="1600" dirty="0"/>
              <a:t>._</a:t>
            </a:r>
            <a:r>
              <a:rPr lang="en-US" sz="1600" b="1" dirty="0" err="1">
                <a:solidFill>
                  <a:srgbClr val="FFC000"/>
                </a:solidFill>
              </a:rPr>
              <a:t>format</a:t>
            </a:r>
            <a:r>
              <a:rPr lang="en-US" sz="1600" dirty="0" err="1"/>
              <a:t>.exec</a:t>
            </a:r>
            <a:r>
              <a:rPr lang="en-US" sz="1600" dirty="0"/>
              <a:t>(s); 							</a:t>
            </a:r>
            <a:r>
              <a:rPr lang="en-US" sz="1600" dirty="0">
                <a:solidFill>
                  <a:srgbClr val="00B050"/>
                </a:solidFill>
              </a:rPr>
              <a:t>// Regular expression magic </a:t>
            </a:r>
          </a:p>
          <a:p>
            <a:r>
              <a:rPr lang="en-US" sz="1600" dirty="0"/>
              <a:t>		return new </a:t>
            </a:r>
            <a:r>
              <a:rPr lang="en-US" sz="1600" b="1" dirty="0">
                <a:solidFill>
                  <a:srgbClr val="C00000"/>
                </a:solidFill>
              </a:rPr>
              <a:t>Complex</a:t>
            </a:r>
            <a:r>
              <a:rPr lang="en-US" sz="1600" dirty="0"/>
              <a:t>(</a:t>
            </a:r>
            <a:r>
              <a:rPr lang="en-US" sz="1600" dirty="0" err="1"/>
              <a:t>parseFloat</a:t>
            </a:r>
            <a:r>
              <a:rPr lang="en-US" sz="1600" dirty="0"/>
              <a:t>(m[1]), </a:t>
            </a:r>
            <a:r>
              <a:rPr lang="en-US" sz="1600" dirty="0" err="1"/>
              <a:t>parseFloat</a:t>
            </a:r>
            <a:r>
              <a:rPr lang="en-US" sz="1600" dirty="0"/>
              <a:t>(m[2])); </a:t>
            </a:r>
          </a:p>
          <a:p>
            <a:r>
              <a:rPr lang="en-US" sz="1600" dirty="0"/>
              <a:t>	} catch (x) { 													</a:t>
            </a:r>
            <a:r>
              <a:rPr lang="en-US" sz="1600" dirty="0">
                <a:solidFill>
                  <a:srgbClr val="00B050"/>
                </a:solidFill>
              </a:rPr>
              <a:t>// And throw an exception if it fails </a:t>
            </a:r>
          </a:p>
          <a:p>
            <a:r>
              <a:rPr lang="en-US" sz="1600" dirty="0"/>
              <a:t>		throw new </a:t>
            </a:r>
            <a:r>
              <a:rPr lang="en-US" sz="1600" dirty="0" err="1"/>
              <a:t>TypeError</a:t>
            </a:r>
            <a:r>
              <a:rPr lang="en-US" sz="1600" dirty="0"/>
              <a:t>("Can't parse '" + s + "' as a complex number."); </a:t>
            </a:r>
          </a:p>
          <a:p>
            <a:r>
              <a:rPr lang="en-US" sz="1600" dirty="0"/>
              <a:t>	} </a:t>
            </a:r>
          </a:p>
          <a:p>
            <a:r>
              <a:rPr lang="en-US" sz="1600" dirty="0"/>
              <a:t>};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C#-Style in JavaScript – Long Example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3E6A6-32F2-41FC-887C-EC07C64D5614}"/>
              </a:ext>
            </a:extLst>
          </p:cNvPr>
          <p:cNvSpPr txBox="1"/>
          <p:nvPr/>
        </p:nvSpPr>
        <p:spPr>
          <a:xfrm>
            <a:off x="620367" y="5105798"/>
            <a:ext cx="11327907" cy="156966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PRIVATE CLASS FIELD CONVENSION: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// A "private" class field used in </a:t>
            </a:r>
            <a:r>
              <a:rPr lang="en-US" sz="1600" dirty="0" err="1">
                <a:solidFill>
                  <a:srgbClr val="00B050"/>
                </a:solidFill>
              </a:rPr>
              <a:t>Complex.parse</a:t>
            </a:r>
            <a:r>
              <a:rPr lang="en-US" sz="1600" dirty="0">
                <a:solidFill>
                  <a:srgbClr val="00B050"/>
                </a:solidFill>
              </a:rPr>
              <a:t>() above.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// The underscore in its name indicates that it is intended for internal use and should not be considered public. </a:t>
            </a:r>
          </a:p>
          <a:p>
            <a:endParaRPr lang="en-US" sz="1600" dirty="0"/>
          </a:p>
          <a:p>
            <a:r>
              <a:rPr lang="en-US" sz="1600" b="1" dirty="0" err="1">
                <a:solidFill>
                  <a:srgbClr val="C00000"/>
                </a:solidFill>
              </a:rPr>
              <a:t>Complex</a:t>
            </a:r>
            <a:r>
              <a:rPr lang="en-US" sz="1600" dirty="0" err="1"/>
              <a:t>._</a:t>
            </a:r>
            <a:r>
              <a:rPr lang="en-US" sz="1600" b="1" dirty="0" err="1"/>
              <a:t>format</a:t>
            </a:r>
            <a:r>
              <a:rPr lang="en-US" sz="1600" dirty="0"/>
              <a:t> = /^\{([^,]+),([^}]+)\}$/;</a:t>
            </a:r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44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A779F4-5705-49B0-8DC3-00EA5ACB6597}"/>
              </a:ext>
            </a:extLst>
          </p:cNvPr>
          <p:cNvSpPr txBox="1"/>
          <p:nvPr/>
        </p:nvSpPr>
        <p:spPr>
          <a:xfrm>
            <a:off x="1973679" y="1504203"/>
            <a:ext cx="8621286" cy="3046988"/>
          </a:xfrm>
          <a:prstGeom prst="rect">
            <a:avLst/>
          </a:prstGeom>
          <a:solidFill>
            <a:srgbClr val="FFE7B7"/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var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= new </a:t>
            </a:r>
            <a:r>
              <a:rPr lang="en-US" sz="1600" b="1" dirty="0">
                <a:solidFill>
                  <a:srgbClr val="C00000"/>
                </a:solidFill>
              </a:rPr>
              <a:t>Complex</a:t>
            </a:r>
            <a:r>
              <a:rPr lang="en-US" sz="1600" dirty="0"/>
              <a:t>(2,3); 				</a:t>
            </a:r>
            <a:r>
              <a:rPr lang="en-US" sz="1600" dirty="0">
                <a:solidFill>
                  <a:srgbClr val="00B050"/>
                </a:solidFill>
              </a:rPr>
              <a:t>// Create a new object with the constructor </a:t>
            </a:r>
          </a:p>
          <a:p>
            <a:r>
              <a:rPr lang="en-US" sz="1600" dirty="0"/>
              <a:t>var </a:t>
            </a:r>
            <a:r>
              <a:rPr lang="en-US" sz="1600" b="1" dirty="0">
                <a:solidFill>
                  <a:srgbClr val="7030A0"/>
                </a:solidFill>
              </a:rPr>
              <a:t>d</a:t>
            </a:r>
            <a:r>
              <a:rPr lang="en-US" sz="1600" dirty="0"/>
              <a:t> = new </a:t>
            </a:r>
            <a:r>
              <a:rPr lang="en-US" sz="1600" b="1" dirty="0">
                <a:solidFill>
                  <a:srgbClr val="C00000"/>
                </a:solidFill>
              </a:rPr>
              <a:t>Complex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0070C0"/>
                </a:solidFill>
              </a:rPr>
              <a:t>c</a:t>
            </a:r>
            <a:r>
              <a:rPr lang="en-US" sz="1600" dirty="0" err="1"/>
              <a:t>.i,</a:t>
            </a:r>
            <a:r>
              <a:rPr lang="en-US" sz="1600" b="1" dirty="0" err="1">
                <a:solidFill>
                  <a:srgbClr val="0070C0"/>
                </a:solidFill>
              </a:rPr>
              <a:t>c</a:t>
            </a:r>
            <a:r>
              <a:rPr lang="en-US" sz="1600" dirty="0" err="1"/>
              <a:t>.r</a:t>
            </a:r>
            <a:r>
              <a:rPr lang="en-US" sz="1600" dirty="0"/>
              <a:t>); 			</a:t>
            </a:r>
            <a:r>
              <a:rPr lang="en-US" sz="1600" dirty="0">
                <a:solidFill>
                  <a:srgbClr val="00B050"/>
                </a:solidFill>
              </a:rPr>
              <a:t>// Use instance properties of c </a:t>
            </a:r>
          </a:p>
          <a:p>
            <a:endParaRPr lang="en-US" sz="1600" dirty="0"/>
          </a:p>
          <a:p>
            <a:r>
              <a:rPr lang="en-US" sz="1600" b="1" dirty="0" err="1">
                <a:solidFill>
                  <a:srgbClr val="0070C0"/>
                </a:solidFill>
              </a:rPr>
              <a:t>c</a:t>
            </a:r>
            <a:r>
              <a:rPr lang="en-US" sz="1600" dirty="0" err="1"/>
              <a:t>.add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7030A0"/>
                </a:solidFill>
              </a:rPr>
              <a:t>d</a:t>
            </a:r>
            <a:r>
              <a:rPr lang="en-US" sz="1600" dirty="0"/>
              <a:t>).</a:t>
            </a:r>
            <a:r>
              <a:rPr lang="en-US" sz="1600" dirty="0" err="1"/>
              <a:t>toString</a:t>
            </a:r>
            <a:r>
              <a:rPr lang="en-US" sz="1600" dirty="0"/>
              <a:t>(); 					</a:t>
            </a:r>
            <a:r>
              <a:rPr lang="en-US" sz="1600" dirty="0">
                <a:solidFill>
                  <a:srgbClr val="00B050"/>
                </a:solidFill>
              </a:rPr>
              <a:t>// =&gt; "{5,5}": use instance methods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B050"/>
                </a:solidFill>
              </a:rPr>
              <a:t>// A more complex expression that uses a class method and field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// 1. Convert </a:t>
            </a:r>
            <a:r>
              <a:rPr lang="en-US" sz="1600" b="1" dirty="0">
                <a:solidFill>
                  <a:srgbClr val="0070C0"/>
                </a:solidFill>
              </a:rPr>
              <a:t>c</a:t>
            </a:r>
            <a:r>
              <a:rPr lang="en-US" sz="1600" dirty="0">
                <a:solidFill>
                  <a:srgbClr val="00B050"/>
                </a:solidFill>
              </a:rPr>
              <a:t> to a string and back again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// 2. Add its negative to it</a:t>
            </a:r>
          </a:p>
          <a:p>
            <a:r>
              <a:rPr lang="en-US" sz="1600" dirty="0">
                <a:solidFill>
                  <a:srgbClr val="00B050"/>
                </a:solidFill>
              </a:rPr>
              <a:t>// 3. Check it will equal to zero</a:t>
            </a:r>
          </a:p>
          <a:p>
            <a:r>
              <a:rPr lang="en-US" sz="1600" b="1" dirty="0" err="1">
                <a:solidFill>
                  <a:srgbClr val="C00000"/>
                </a:solidFill>
              </a:rPr>
              <a:t>Complex</a:t>
            </a:r>
            <a:r>
              <a:rPr lang="en-US" sz="1600" dirty="0" err="1"/>
              <a:t>.parse</a:t>
            </a:r>
            <a:r>
              <a:rPr lang="en-US" sz="1600" dirty="0"/>
              <a:t>(</a:t>
            </a:r>
            <a:r>
              <a:rPr lang="en-US" sz="1600" b="1" dirty="0" err="1">
                <a:solidFill>
                  <a:srgbClr val="0070C0"/>
                </a:solidFill>
              </a:rPr>
              <a:t>c.</a:t>
            </a:r>
            <a:r>
              <a:rPr lang="en-US" sz="1600" dirty="0" err="1"/>
              <a:t>toString</a:t>
            </a:r>
            <a:r>
              <a:rPr lang="en-US" sz="1600" dirty="0"/>
              <a:t>())</a:t>
            </a:r>
          </a:p>
          <a:p>
            <a:r>
              <a:rPr lang="en-US" sz="1600" dirty="0"/>
              <a:t>. add(</a:t>
            </a:r>
            <a:r>
              <a:rPr lang="en-US" sz="1600" b="1" dirty="0" err="1">
                <a:solidFill>
                  <a:srgbClr val="0070C0"/>
                </a:solidFill>
              </a:rPr>
              <a:t>c</a:t>
            </a:r>
            <a:r>
              <a:rPr lang="en-US" sz="1600" dirty="0" err="1"/>
              <a:t>.neg</a:t>
            </a:r>
            <a:r>
              <a:rPr lang="en-US" sz="1600" dirty="0"/>
              <a:t>())</a:t>
            </a:r>
          </a:p>
          <a:p>
            <a:r>
              <a:rPr lang="en-US" sz="1600" dirty="0"/>
              <a:t>. equals(</a:t>
            </a:r>
            <a:r>
              <a:rPr lang="en-US" sz="1600" b="1" dirty="0" err="1">
                <a:solidFill>
                  <a:srgbClr val="C00000"/>
                </a:solidFill>
              </a:rPr>
              <a:t>Complex</a:t>
            </a:r>
            <a:r>
              <a:rPr lang="en-US" sz="1600" dirty="0" err="1"/>
              <a:t>.ZERO</a:t>
            </a:r>
            <a:r>
              <a:rPr lang="en-US" sz="1600" dirty="0"/>
              <a:t>) 					</a:t>
            </a:r>
            <a:endParaRPr lang="en-US" sz="16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9554510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C#-Style in JavaScript – Usage</a:t>
            </a:r>
            <a:endParaRPr lang="en-US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53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Prototypes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JavaScript,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is a set of objects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properties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from the same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object.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D8508-454F-4F7A-86B7-DD470E651C03}"/>
              </a:ext>
            </a:extLst>
          </p:cNvPr>
          <p:cNvSpPr txBox="1"/>
          <p:nvPr/>
        </p:nvSpPr>
        <p:spPr>
          <a:xfrm>
            <a:off x="1605106" y="2889114"/>
            <a:ext cx="9391547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Usually, the instances of a class require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further initialization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it is common to define a function that creates and initializes the new object.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843EA-1D2D-4406-BD23-F2E05AEB0D4B}"/>
              </a:ext>
            </a:extLst>
          </p:cNvPr>
          <p:cNvSpPr txBox="1"/>
          <p:nvPr/>
        </p:nvSpPr>
        <p:spPr>
          <a:xfrm>
            <a:off x="1605106" y="2256828"/>
            <a:ext cx="9391547" cy="338554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prototype object, therefore, is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feature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 a class. </a:t>
            </a:r>
          </a:p>
        </p:txBody>
      </p:sp>
    </p:spTree>
    <p:extLst>
      <p:ext uri="{BB962C8B-B14F-4D97-AF65-F5344CB8AC3E}">
        <p14:creationId xmlns:p14="http://schemas.microsoft.com/office/powerpoint/2010/main" val="231184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Prototypes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following code defines: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object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a class that represents a range of values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factory function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that creates and initializes a new instance of the class.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253E93-BEB1-4574-9D37-3520DA9D8C17}"/>
              </a:ext>
            </a:extLst>
          </p:cNvPr>
          <p:cNvSpPr txBox="1"/>
          <p:nvPr/>
        </p:nvSpPr>
        <p:spPr>
          <a:xfrm>
            <a:off x="2916918" y="3167334"/>
            <a:ext cx="6358164" cy="2062103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 let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.create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); 		      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prototype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.to = 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return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1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Prototypes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659CE-D4F8-43FA-9E0E-4A75A797D614}"/>
              </a:ext>
            </a:extLst>
          </p:cNvPr>
          <p:cNvSpPr txBox="1"/>
          <p:nvPr/>
        </p:nvSpPr>
        <p:spPr>
          <a:xfrm>
            <a:off x="3920971" y="4711635"/>
            <a:ext cx="4350058" cy="1815882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USAGE EXAMPLE: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Create a range object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range(1,3);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(2) 	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true: 2 is in the range </a:t>
            </a:r>
          </a:p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	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"( 1... 3)"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10BE43-A687-416F-AA19-F0041FFCACE0}"/>
              </a:ext>
            </a:extLst>
          </p:cNvPr>
          <p:cNvSpPr txBox="1"/>
          <p:nvPr/>
        </p:nvSpPr>
        <p:spPr>
          <a:xfrm>
            <a:off x="883490" y="1650045"/>
            <a:ext cx="4843427" cy="255454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CLASSIC Version:</a:t>
            </a:r>
          </a:p>
          <a:p>
            <a:pPr algn="just"/>
            <a:endParaRPr lang="en-US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&lt;=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&amp;&amp;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&gt;=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},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`(${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}…${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})`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B4227-8FC5-4D92-89C4-8467EAE7EA12}"/>
              </a:ext>
            </a:extLst>
          </p:cNvPr>
          <p:cNvSpPr txBox="1"/>
          <p:nvPr/>
        </p:nvSpPr>
        <p:spPr>
          <a:xfrm>
            <a:off x="6465084" y="1650045"/>
            <a:ext cx="5447928" cy="2554545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ES6 Version:</a:t>
            </a:r>
          </a:p>
          <a:p>
            <a:pPr algn="just"/>
            <a:endParaRPr lang="en-US" sz="1600" b="1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&lt;=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&amp;&amp;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&gt;=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},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`(${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}…${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})`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57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605106" y="1616879"/>
            <a:ext cx="939154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constructor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is a function designed for the initialization of newly created objects. 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Constructors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invoked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using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keyword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Constructor invocations using new automatically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 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so the constructor itself only needs to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initialize the state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of that new object.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D8508-454F-4F7A-86B7-DD470E651C03}"/>
              </a:ext>
            </a:extLst>
          </p:cNvPr>
          <p:cNvSpPr txBox="1"/>
          <p:nvPr/>
        </p:nvSpPr>
        <p:spPr>
          <a:xfrm>
            <a:off x="1605107" y="4374104"/>
            <a:ext cx="9391547" cy="13234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Only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few objects have a prototype 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it is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objects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that have a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property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means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all objects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created with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same constructor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function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inherit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same object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 are therefore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members of the same class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3843EA-1D2D-4406-BD23-F2E05AEB0D4B}"/>
              </a:ext>
            </a:extLst>
          </p:cNvPr>
          <p:cNvSpPr txBox="1"/>
          <p:nvPr/>
        </p:nvSpPr>
        <p:spPr>
          <a:xfrm>
            <a:off x="1605107" y="3487934"/>
            <a:ext cx="9391547" cy="584775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critical feature of constructor invocations is that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property of the constructor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is used as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 of the new 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74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5C44F-686B-467A-B89F-FA4A0CDDDA49}"/>
              </a:ext>
            </a:extLst>
          </p:cNvPr>
          <p:cNvSpPr txBox="1"/>
          <p:nvPr/>
        </p:nvSpPr>
        <p:spPr>
          <a:xfrm>
            <a:off x="1238162" y="1589576"/>
            <a:ext cx="4857838" cy="329320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</a:t>
            </a:r>
            <a:r>
              <a:rPr lang="en-US" sz="16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.to = 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  <a:p>
            <a:pPr algn="just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6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{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&lt;=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&amp;&amp; 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&gt;=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},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{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	return `(${</a:t>
            </a:r>
            <a:r>
              <a:rPr lang="en-US" sz="1600" b="1" dirty="0" err="1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}…${</a:t>
            </a:r>
            <a:r>
              <a:rPr lang="en-US" sz="1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en-US" sz="1600" b="1" dirty="0">
                <a:solidFill>
                  <a:srgbClr val="FF8B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})`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}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0BDBE-4E88-42C6-A15A-F0F6FD936B33}"/>
              </a:ext>
            </a:extLst>
          </p:cNvPr>
          <p:cNvSpPr txBox="1"/>
          <p:nvPr/>
        </p:nvSpPr>
        <p:spPr>
          <a:xfrm>
            <a:off x="6603780" y="2521059"/>
            <a:ext cx="4350058" cy="1815882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USAGE EXAMPLE:</a:t>
            </a:r>
          </a:p>
          <a:p>
            <a:endParaRPr lang="en-US" sz="1600" b="1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Create a range object 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= new Range(1,3);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.includes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(2) 	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true: 2 is in the range </a:t>
            </a:r>
          </a:p>
          <a:p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.toString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	</a:t>
            </a:r>
            <a:r>
              <a:rPr lang="en-US" sz="1600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= &gt; "( 1... 3)"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5827E-EA70-4647-A8B0-6CF735F2F8B1}"/>
              </a:ext>
            </a:extLst>
          </p:cNvPr>
          <p:cNvSpPr txBox="1"/>
          <p:nvPr/>
        </p:nvSpPr>
        <p:spPr>
          <a:xfrm>
            <a:off x="1238162" y="5373239"/>
            <a:ext cx="9715676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Because the Range() constructor is invoked with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it does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not have to call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Object.create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()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82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345351"/>
            <a:ext cx="9446771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 - Conventions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89977-C911-4A05-A4F8-3DE560FF22B0}"/>
              </a:ext>
            </a:extLst>
          </p:cNvPr>
          <p:cNvSpPr txBox="1"/>
          <p:nvPr/>
        </p:nvSpPr>
        <p:spPr>
          <a:xfrm>
            <a:off x="1238161" y="1716713"/>
            <a:ext cx="9715676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 renamed the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factory function to </a:t>
            </a:r>
            <a:r>
              <a:rPr lang="en-US" sz="16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() when we converted it to a constructor. </a:t>
            </a:r>
          </a:p>
          <a:p>
            <a:pPr algn="just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is a very common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coding convention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constructor functions define have names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capital letters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B6B40-DE17-47D6-A307-09668D1DEE77}"/>
              </a:ext>
            </a:extLst>
          </p:cNvPr>
          <p:cNvSpPr txBox="1"/>
          <p:nvPr/>
        </p:nvSpPr>
        <p:spPr>
          <a:xfrm>
            <a:off x="1238161" y="2948939"/>
            <a:ext cx="9715676" cy="338554"/>
          </a:xfrm>
          <a:prstGeom prst="rect">
            <a:avLst/>
          </a:prstGeom>
          <a:solidFill>
            <a:srgbClr val="F6B3AA"/>
          </a:solidFill>
          <a:ln w="571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Regular functions and methods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have names that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begin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with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lowercase letters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13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4121-CDC8-41BA-846E-58655BA90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45351"/>
            <a:ext cx="7766936" cy="97013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JS| 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Classes and Constructors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B6B40-DE17-47D6-A307-09668D1DEE77}"/>
              </a:ext>
            </a:extLst>
          </p:cNvPr>
          <p:cNvSpPr txBox="1"/>
          <p:nvPr/>
        </p:nvSpPr>
        <p:spPr>
          <a:xfrm>
            <a:off x="1238162" y="1513257"/>
            <a:ext cx="9715676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new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 is automatically created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before the constructor is called, and it is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accessible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Range() constructor merely 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1100" dirty="0" err="1">
                <a:latin typeface="Segoe UI" panose="020B0502040204020203" pitchFamily="34" charset="0"/>
                <a:cs typeface="Segoe UI" panose="020B0502040204020203" pitchFamily="34" charset="0"/>
              </a:rPr>
              <a:t>soltanto</a:t>
            </a:r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has to initialize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Constructors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do not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even have to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return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newly created 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09FF1-FA9C-49BE-95F4-B6A840C06C00}"/>
              </a:ext>
            </a:extLst>
          </p:cNvPr>
          <p:cNvSpPr txBox="1"/>
          <p:nvPr/>
        </p:nvSpPr>
        <p:spPr>
          <a:xfrm>
            <a:off x="1238162" y="3280690"/>
            <a:ext cx="9715676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first example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prototype was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range.methods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This was a convenient, but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arbitrary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second example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the prototype is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Range.prototype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and this name is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mandatory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 invocation of the Range() constructor automatically uses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Range.prototype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as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of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new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Range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object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DCF9B-D3C9-46C6-85F7-EB950B711637}"/>
              </a:ext>
            </a:extLst>
          </p:cNvPr>
          <p:cNvSpPr txBox="1"/>
          <p:nvPr/>
        </p:nvSpPr>
        <p:spPr>
          <a:xfrm>
            <a:off x="1238161" y="5048123"/>
            <a:ext cx="9715675" cy="338554"/>
          </a:xfrm>
          <a:prstGeom prst="rect">
            <a:avLst/>
          </a:prstGeom>
          <a:solidFill>
            <a:srgbClr val="FFE7B7"/>
          </a:solidFill>
          <a:ln w="57150">
            <a:solidFill>
              <a:srgbClr val="FFCC66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range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defined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invoked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in the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same way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 both classes.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77898-943F-4266-98AA-4043564DE981}"/>
              </a:ext>
            </a:extLst>
          </p:cNvPr>
          <p:cNvSpPr txBox="1"/>
          <p:nvPr/>
        </p:nvSpPr>
        <p:spPr>
          <a:xfrm>
            <a:off x="1238160" y="5584450"/>
            <a:ext cx="9715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 that neither of the two range examples uses arrow functions when defining constructors or methods. that functions defined in this way do not have a prototype property and so cannot be used as constructors.</a:t>
            </a:r>
          </a:p>
        </p:txBody>
      </p:sp>
    </p:spTree>
    <p:extLst>
      <p:ext uri="{BB962C8B-B14F-4D97-AF65-F5344CB8AC3E}">
        <p14:creationId xmlns:p14="http://schemas.microsoft.com/office/powerpoint/2010/main" val="259393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2BE1F110D95A43A6786136BCEB8641" ma:contentTypeVersion="13" ma:contentTypeDescription="Create a new document." ma:contentTypeScope="" ma:versionID="ce6829bd29cf2307478b9657f9910775">
  <xsd:schema xmlns:xsd="http://www.w3.org/2001/XMLSchema" xmlns:xs="http://www.w3.org/2001/XMLSchema" xmlns:p="http://schemas.microsoft.com/office/2006/metadata/properties" xmlns:ns3="356f36b9-8e44-4ca5-bba7-af1e5462cc3e" xmlns:ns4="4b418e1e-ab92-4533-8118-c23e1e558c8c" targetNamespace="http://schemas.microsoft.com/office/2006/metadata/properties" ma:root="true" ma:fieldsID="786f6e5f8809c9a460249a9b742b0bd2" ns3:_="" ns4:_="">
    <xsd:import namespace="356f36b9-8e44-4ca5-bba7-af1e5462cc3e"/>
    <xsd:import namespace="4b418e1e-ab92-4533-8118-c23e1e558c8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f36b9-8e44-4ca5-bba7-af1e5462cc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418e1e-ab92-4533-8118-c23e1e55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3782F6-33C2-44BE-9931-FD1B0CDE3DA2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356f36b9-8e44-4ca5-bba7-af1e5462cc3e"/>
    <ds:schemaRef ds:uri="http://purl.org/dc/dcmitype/"/>
    <ds:schemaRef ds:uri="http://schemas.microsoft.com/office/infopath/2007/PartnerControls"/>
    <ds:schemaRef ds:uri="4b418e1e-ab92-4533-8118-c23e1e558c8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20A405D-3484-4ED2-94D4-9C6C74769E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f36b9-8e44-4ca5-bba7-af1e5462cc3e"/>
    <ds:schemaRef ds:uri="4b418e1e-ab92-4533-8118-c23e1e558c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A69156-554A-4CE8-84EF-E59A462C9D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8433</TotalTime>
  <Words>6462</Words>
  <Application>Microsoft Office PowerPoint</Application>
  <PresentationFormat>Widescreen</PresentationFormat>
  <Paragraphs>490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UI</vt:lpstr>
      <vt:lpstr>Trebuchet MS</vt:lpstr>
      <vt:lpstr>Wingdings 3</vt:lpstr>
      <vt:lpstr>Facet</vt:lpstr>
      <vt:lpstr>JavaScript Classes</vt:lpstr>
      <vt:lpstr>JS| Classes</vt:lpstr>
      <vt:lpstr>JS| Classes and Prototypes</vt:lpstr>
      <vt:lpstr>JS| Classes and Prototypes</vt:lpstr>
      <vt:lpstr>JS| Classes and Prototypes</vt:lpstr>
      <vt:lpstr>JS| Classes and Constructors</vt:lpstr>
      <vt:lpstr>JS| Classes and Constructors</vt:lpstr>
      <vt:lpstr>JS| Classes and Constructors - Conventions</vt:lpstr>
      <vt:lpstr>JS| Classes and Constructors</vt:lpstr>
      <vt:lpstr>JS| Classes and Constructors</vt:lpstr>
      <vt:lpstr>JS| Constructors and Class Identity</vt:lpstr>
      <vt:lpstr>JS| The Constructor Property</vt:lpstr>
      <vt:lpstr>JS| The Constructor Property</vt:lpstr>
      <vt:lpstr>JS| The Constructor. Range Example problem</vt:lpstr>
      <vt:lpstr>JS| The Constructor. Range Example solution</vt:lpstr>
      <vt:lpstr>JS| C#-Style in JavaScript</vt:lpstr>
      <vt:lpstr>JS| C#-Style in JavaScript</vt:lpstr>
      <vt:lpstr>JS| C#-Style in JavaScript</vt:lpstr>
      <vt:lpstr>JS| C#-Style in JavaScript – Long Example</vt:lpstr>
      <vt:lpstr>JS| C#-Style in JavaScript – Long Example</vt:lpstr>
      <vt:lpstr>JS| C#-Style in JavaScript – Long Example</vt:lpstr>
      <vt:lpstr>JS| C#-Style in JavaScript – Long Example</vt:lpstr>
      <vt:lpstr>JS| C#-Style in JavaScript – Long Example</vt:lpstr>
      <vt:lpstr>JS| C#-Style in JavaScript –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PROGRAMMAZIONE WEB</dc:title>
  <dc:creator>Viezzi Alberto</dc:creator>
  <cp:lastModifiedBy>Viezzi Alberto</cp:lastModifiedBy>
  <cp:revision>289</cp:revision>
  <dcterms:created xsi:type="dcterms:W3CDTF">2022-01-28T08:52:25Z</dcterms:created>
  <dcterms:modified xsi:type="dcterms:W3CDTF">2022-03-06T17:34:17Z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0x0101009A2BE1F110D95A43A6786136BCEB8641</vt:lpwstr>
  </property>
</Properties>
</file>