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4"/>
  </p:sldMasterIdLst>
  <p:notesMasterIdLst>
    <p:notesMasterId r:id="rId16"/>
  </p:notesMasterIdLst>
  <p:sldIdLst>
    <p:sldId id="276" r:id="rId5"/>
    <p:sldId id="279" r:id="rId6"/>
    <p:sldId id="280" r:id="rId7"/>
    <p:sldId id="282" r:id="rId8"/>
    <p:sldId id="281" r:id="rId9"/>
    <p:sldId id="283" r:id="rId10"/>
    <p:sldId id="284" r:id="rId11"/>
    <p:sldId id="286" r:id="rId12"/>
    <p:sldId id="285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3AA"/>
    <a:srgbClr val="FFE7B7"/>
    <a:srgbClr val="FFCC66"/>
    <a:srgbClr val="FF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59925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DF261-2E64-46EA-8978-57B2C7401E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A873-933D-4D09-931E-CDFDF5E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World Wide Web became popular because ordinary people can use it to do really useful things with minimal training. But behind the scenes, the Web is also a powerful platform for distributed computing.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principles that make the Web usable by ordinary people also work when the “user” is an automated software agent.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Web is based on three technologies: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URL naming convention,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HTTP protocol,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HTML document format.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now, I want to focus on URL and HTTP, and use HTML solely as an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6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4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54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880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756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4523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584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9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7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70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9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4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6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3761AE-869B-4B01-8C88-92F276E5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297" y="3183715"/>
            <a:ext cx="6018384" cy="1528549"/>
          </a:xfrm>
        </p:spPr>
        <p:txBody>
          <a:bodyPr/>
          <a:lstStyle/>
          <a:p>
            <a:pPr algn="l"/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b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8571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B6B40-DE17-47D6-A307-09668D1DEE77}"/>
              </a:ext>
            </a:extLst>
          </p:cNvPr>
          <p:cNvSpPr txBox="1"/>
          <p:nvPr/>
        </p:nvSpPr>
        <p:spPr>
          <a:xfrm>
            <a:off x="1238162" y="1513257"/>
            <a:ext cx="9715676" cy="1569660"/>
          </a:xfrm>
          <a:prstGeom prst="rect">
            <a:avLst/>
          </a:prstGeom>
          <a:solidFill>
            <a:srgbClr val="F6B3AA"/>
          </a:solidFill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Importantly</a:t>
            </a:r>
            <a:r>
              <a:rPr lang="en-US" sz="1600" dirty="0"/>
              <a:t>, note that </a:t>
            </a:r>
            <a:r>
              <a:rPr lang="en-US" sz="1600" b="1" dirty="0"/>
              <a:t>neither </a:t>
            </a:r>
            <a:r>
              <a:rPr lang="en-US" sz="1600" dirty="0"/>
              <a:t>of the two range examples uses </a:t>
            </a:r>
            <a:r>
              <a:rPr lang="en-US" sz="1600" b="1" dirty="0"/>
              <a:t>arrow functions </a:t>
            </a:r>
            <a:r>
              <a:rPr lang="en-US" sz="1600" dirty="0"/>
              <a:t>when defining constructors or methods. </a:t>
            </a:r>
          </a:p>
          <a:p>
            <a:endParaRPr lang="en-US" sz="1600" dirty="0"/>
          </a:p>
          <a:p>
            <a:r>
              <a:rPr lang="en-US" sz="1600" dirty="0"/>
              <a:t>That functions defined in this way: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do not have a </a:t>
            </a:r>
            <a:r>
              <a:rPr lang="en-US" sz="1600" b="1" dirty="0"/>
              <a:t>prototype</a:t>
            </a:r>
            <a:r>
              <a:rPr lang="en-US" sz="1600" dirty="0"/>
              <a:t> property and so cannot be used as constructors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they functions </a:t>
            </a:r>
            <a:r>
              <a:rPr lang="en-US" sz="1600" b="1" dirty="0"/>
              <a:t>inherit </a:t>
            </a:r>
            <a:r>
              <a:rPr lang="en-US" sz="1600" dirty="0"/>
              <a:t>the </a:t>
            </a:r>
            <a:r>
              <a:rPr lang="en-US" sz="1600" b="1" dirty="0"/>
              <a:t>this keyword </a:t>
            </a:r>
            <a:r>
              <a:rPr lang="en-US" sz="1600" dirty="0"/>
              <a:t>from the </a:t>
            </a:r>
            <a:r>
              <a:rPr lang="en-US" sz="1600" b="1" dirty="0"/>
              <a:t>context </a:t>
            </a:r>
            <a:r>
              <a:rPr lang="en-US" sz="1600" dirty="0"/>
              <a:t>in which they </a:t>
            </a:r>
            <a:r>
              <a:rPr lang="en-US" sz="1600" b="1" dirty="0"/>
              <a:t>are defined</a:t>
            </a:r>
          </a:p>
        </p:txBody>
      </p:sp>
    </p:spTree>
    <p:extLst>
      <p:ext uri="{BB962C8B-B14F-4D97-AF65-F5344CB8AC3E}">
        <p14:creationId xmlns:p14="http://schemas.microsoft.com/office/powerpoint/2010/main" val="5404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 and Class Identity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is often useful, to define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of objects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that share certain properties. </a:t>
            </a:r>
          </a:p>
        </p:txBody>
      </p:sp>
    </p:spTree>
    <p:extLst>
      <p:ext uri="{BB962C8B-B14F-4D97-AF65-F5344CB8AC3E}">
        <p14:creationId xmlns:p14="http://schemas.microsoft.com/office/powerpoint/2010/main" val="123302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is often useful, to define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of objects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that share certain properties.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D8508-454F-4F7A-86B7-DD470E651C03}"/>
              </a:ext>
            </a:extLst>
          </p:cNvPr>
          <p:cNvSpPr txBox="1"/>
          <p:nvPr/>
        </p:nvSpPr>
        <p:spPr>
          <a:xfrm>
            <a:off x="1605107" y="3872085"/>
            <a:ext cx="9391547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JavaScript, classes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use prototype-based inheritance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two objects inherit properties from the same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then we say that those objects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instances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class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342A2-2787-47B0-84D9-3D5807EC86A3}"/>
              </a:ext>
            </a:extLst>
          </p:cNvPr>
          <p:cNvSpPr txBox="1"/>
          <p:nvPr/>
        </p:nvSpPr>
        <p:spPr>
          <a:xfrm>
            <a:off x="1605106" y="5241121"/>
            <a:ext cx="9391547" cy="584775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JavaScript has always allowed the definition of classes. ES6 introduced new syntax,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keyword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makes it even easier to create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53E93-BEB1-4574-9D37-3520DA9D8C17}"/>
              </a:ext>
            </a:extLst>
          </p:cNvPr>
          <p:cNvSpPr txBox="1"/>
          <p:nvPr/>
        </p:nvSpPr>
        <p:spPr>
          <a:xfrm>
            <a:off x="1605106" y="2252039"/>
            <a:ext cx="9391547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Members, or instances, of the class have: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their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own properties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 hold or define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their state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they also have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methods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that define their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behavior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these methods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shared by all instances</a:t>
            </a:r>
          </a:p>
        </p:txBody>
      </p:sp>
    </p:spTree>
    <p:extLst>
      <p:ext uri="{BB962C8B-B14F-4D97-AF65-F5344CB8AC3E}">
        <p14:creationId xmlns:p14="http://schemas.microsoft.com/office/powerpoint/2010/main" val="221507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Prototypes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JavaScript,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is a set of objects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from the same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object.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D8508-454F-4F7A-86B7-DD470E651C03}"/>
              </a:ext>
            </a:extLst>
          </p:cNvPr>
          <p:cNvSpPr txBox="1"/>
          <p:nvPr/>
        </p:nvSpPr>
        <p:spPr>
          <a:xfrm>
            <a:off x="1605106" y="2889114"/>
            <a:ext cx="9391547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Usually, the instances of a class require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further initialization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it is common to define a function that creates and initializes the new object.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843EA-1D2D-4406-BD23-F2E05AEB0D4B}"/>
              </a:ext>
            </a:extLst>
          </p:cNvPr>
          <p:cNvSpPr txBox="1"/>
          <p:nvPr/>
        </p:nvSpPr>
        <p:spPr>
          <a:xfrm>
            <a:off x="1605106" y="2256828"/>
            <a:ext cx="9391547" cy="338554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prototype object, therefore, is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feature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 a class. </a:t>
            </a:r>
          </a:p>
        </p:txBody>
      </p:sp>
    </p:spTree>
    <p:extLst>
      <p:ext uri="{BB962C8B-B14F-4D97-AF65-F5344CB8AC3E}">
        <p14:creationId xmlns:p14="http://schemas.microsoft.com/office/powerpoint/2010/main" val="231184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Prototypes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following code defines: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object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a class that represents a range of values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factory function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that creates and initializes a new instance of the class.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53E93-BEB1-4574-9D37-3520DA9D8C17}"/>
              </a:ext>
            </a:extLst>
          </p:cNvPr>
          <p:cNvSpPr txBox="1"/>
          <p:nvPr/>
        </p:nvSpPr>
        <p:spPr>
          <a:xfrm>
            <a:off x="2916918" y="3167334"/>
            <a:ext cx="6358164" cy="206210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 let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.create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); 		     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prototype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.to = 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return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1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Prototypes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659CE-D4F8-43FA-9E0E-4A75A797D614}"/>
              </a:ext>
            </a:extLst>
          </p:cNvPr>
          <p:cNvSpPr txBox="1"/>
          <p:nvPr/>
        </p:nvSpPr>
        <p:spPr>
          <a:xfrm>
            <a:off x="3920971" y="4711635"/>
            <a:ext cx="4350058" cy="1815882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USAGE EXAMPLE: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Create a range object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range(1,3);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(2) 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true: 2 is in the range </a:t>
            </a:r>
          </a:p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"( 1... 3)"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0BE43-A687-416F-AA19-F0041FFCACE0}"/>
              </a:ext>
            </a:extLst>
          </p:cNvPr>
          <p:cNvSpPr txBox="1"/>
          <p:nvPr/>
        </p:nvSpPr>
        <p:spPr>
          <a:xfrm>
            <a:off x="883490" y="1650045"/>
            <a:ext cx="4843427" cy="255454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CLASSIC Version:</a:t>
            </a:r>
          </a:p>
          <a:p>
            <a:pPr algn="just"/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&lt;=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&amp;&amp;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&gt;=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},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`(${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}…${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})`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B4227-8FC5-4D92-89C4-8467EAE7EA12}"/>
              </a:ext>
            </a:extLst>
          </p:cNvPr>
          <p:cNvSpPr txBox="1"/>
          <p:nvPr/>
        </p:nvSpPr>
        <p:spPr>
          <a:xfrm>
            <a:off x="6465084" y="1650045"/>
            <a:ext cx="5447928" cy="255454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ES6 Version:</a:t>
            </a:r>
          </a:p>
          <a:p>
            <a:pPr algn="just"/>
            <a:endParaRPr lang="en-US" sz="1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&lt;=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&amp;&amp;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&gt;=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},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`(${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}…${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})`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5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is a function designed for the initialization of newly created objects.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Constructors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invoked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using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keyword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Constructor invocations using new automatically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so the constructor itself only needs to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initialize the state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that new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D8508-454F-4F7A-86B7-DD470E651C03}"/>
              </a:ext>
            </a:extLst>
          </p:cNvPr>
          <p:cNvSpPr txBox="1"/>
          <p:nvPr/>
        </p:nvSpPr>
        <p:spPr>
          <a:xfrm>
            <a:off x="1605107" y="4374104"/>
            <a:ext cx="9391547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Only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few objects have a prototype 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it is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objects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have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means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all objects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created with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function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object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are therefore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members of the same class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843EA-1D2D-4406-BD23-F2E05AEB0D4B}"/>
              </a:ext>
            </a:extLst>
          </p:cNvPr>
          <p:cNvSpPr txBox="1"/>
          <p:nvPr/>
        </p:nvSpPr>
        <p:spPr>
          <a:xfrm>
            <a:off x="1605107" y="3487934"/>
            <a:ext cx="9391547" cy="584775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critical feature of constructor invocations is that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property of the constructor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is used as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of the new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74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238162" y="1589576"/>
            <a:ext cx="4857838" cy="329320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.to = 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&lt;=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&amp;&amp;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&gt;=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},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`(${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}…${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})`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0BDBE-4E88-42C6-A15A-F0F6FD936B33}"/>
              </a:ext>
            </a:extLst>
          </p:cNvPr>
          <p:cNvSpPr txBox="1"/>
          <p:nvPr/>
        </p:nvSpPr>
        <p:spPr>
          <a:xfrm>
            <a:off x="6603780" y="2521059"/>
            <a:ext cx="4350058" cy="1815882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USAGE EXAMPLE: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Create a range object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new Range(1,3);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(2) 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true: 2 is in the range </a:t>
            </a:r>
          </a:p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"( 1... 3)"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5827E-EA70-4647-A8B0-6CF735F2F8B1}"/>
              </a:ext>
            </a:extLst>
          </p:cNvPr>
          <p:cNvSpPr txBox="1"/>
          <p:nvPr/>
        </p:nvSpPr>
        <p:spPr>
          <a:xfrm>
            <a:off x="1238162" y="5373239"/>
            <a:ext cx="971567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Because the Range() constructor is invoked with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it does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not have to call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Object.create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82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345351"/>
            <a:ext cx="9446771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 - Conventions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89977-C911-4A05-A4F8-3DE560FF22B0}"/>
              </a:ext>
            </a:extLst>
          </p:cNvPr>
          <p:cNvSpPr txBox="1"/>
          <p:nvPr/>
        </p:nvSpPr>
        <p:spPr>
          <a:xfrm>
            <a:off x="1238161" y="1716713"/>
            <a:ext cx="9715676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renamed the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factory function to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when we converted it to a constructor.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very common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coding convention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constructor functions define have names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capital letters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B6B40-DE17-47D6-A307-09668D1DEE77}"/>
              </a:ext>
            </a:extLst>
          </p:cNvPr>
          <p:cNvSpPr txBox="1"/>
          <p:nvPr/>
        </p:nvSpPr>
        <p:spPr>
          <a:xfrm>
            <a:off x="1238161" y="2948939"/>
            <a:ext cx="9715676" cy="338554"/>
          </a:xfrm>
          <a:prstGeom prst="rect">
            <a:avLst/>
          </a:prstGeom>
          <a:solidFill>
            <a:srgbClr val="F6B3AA"/>
          </a:solidFill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Regular functions and methods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have names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lowercase letters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13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B6B40-DE17-47D6-A307-09668D1DEE77}"/>
              </a:ext>
            </a:extLst>
          </p:cNvPr>
          <p:cNvSpPr txBox="1"/>
          <p:nvPr/>
        </p:nvSpPr>
        <p:spPr>
          <a:xfrm>
            <a:off x="1238162" y="1513257"/>
            <a:ext cx="971567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new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 is automatically created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before the constructor is called, and it is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accessible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Range() constructor merely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soltanto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has to initialize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Constructors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 not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even have to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newly created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09FF1-FA9C-49BE-95F4-B6A840C06C00}"/>
              </a:ext>
            </a:extLst>
          </p:cNvPr>
          <p:cNvSpPr txBox="1"/>
          <p:nvPr/>
        </p:nvSpPr>
        <p:spPr>
          <a:xfrm>
            <a:off x="1238162" y="3280690"/>
            <a:ext cx="9715676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first example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prototype was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range.methods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This was a convenient, but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arbitrary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second example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prototype is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Range.prototype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this name is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mandatory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 invocation of the Range() constructor automatically uses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Range.prototype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Range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DCF9B-D3C9-46C6-85F7-EB950B711637}"/>
              </a:ext>
            </a:extLst>
          </p:cNvPr>
          <p:cNvSpPr txBox="1"/>
          <p:nvPr/>
        </p:nvSpPr>
        <p:spPr>
          <a:xfrm>
            <a:off x="1238161" y="5048123"/>
            <a:ext cx="9715675" cy="338554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range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defined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invoked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way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both classes.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77898-943F-4266-98AA-4043564DE981}"/>
              </a:ext>
            </a:extLst>
          </p:cNvPr>
          <p:cNvSpPr txBox="1"/>
          <p:nvPr/>
        </p:nvSpPr>
        <p:spPr>
          <a:xfrm>
            <a:off x="1238160" y="5584450"/>
            <a:ext cx="9715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that neither of the two range examples uses arrow functions when defining constructors or methods. that functions defined in this way do not have a prototype property and so cannot be used as constructors.</a:t>
            </a:r>
          </a:p>
        </p:txBody>
      </p:sp>
    </p:spTree>
    <p:extLst>
      <p:ext uri="{BB962C8B-B14F-4D97-AF65-F5344CB8AC3E}">
        <p14:creationId xmlns:p14="http://schemas.microsoft.com/office/powerpoint/2010/main" val="259393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2BE1F110D95A43A6786136BCEB8641" ma:contentTypeVersion="13" ma:contentTypeDescription="Create a new document." ma:contentTypeScope="" ma:versionID="ce6829bd29cf2307478b9657f9910775">
  <xsd:schema xmlns:xsd="http://www.w3.org/2001/XMLSchema" xmlns:xs="http://www.w3.org/2001/XMLSchema" xmlns:p="http://schemas.microsoft.com/office/2006/metadata/properties" xmlns:ns3="356f36b9-8e44-4ca5-bba7-af1e5462cc3e" xmlns:ns4="4b418e1e-ab92-4533-8118-c23e1e558c8c" targetNamespace="http://schemas.microsoft.com/office/2006/metadata/properties" ma:root="true" ma:fieldsID="786f6e5f8809c9a460249a9b742b0bd2" ns3:_="" ns4:_="">
    <xsd:import namespace="356f36b9-8e44-4ca5-bba7-af1e5462cc3e"/>
    <xsd:import namespace="4b418e1e-ab92-4533-8118-c23e1e558c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f36b9-8e44-4ca5-bba7-af1e5462cc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18e1e-ab92-4533-8118-c23e1e55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782F6-33C2-44BE-9931-FD1B0CDE3DA2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356f36b9-8e44-4ca5-bba7-af1e5462cc3e"/>
    <ds:schemaRef ds:uri="http://purl.org/dc/dcmitype/"/>
    <ds:schemaRef ds:uri="http://schemas.microsoft.com/office/infopath/2007/PartnerControls"/>
    <ds:schemaRef ds:uri="4b418e1e-ab92-4533-8118-c23e1e558c8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20A405D-3484-4ED2-94D4-9C6C74769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f36b9-8e44-4ca5-bba7-af1e5462cc3e"/>
    <ds:schemaRef ds:uri="4b418e1e-ab92-4533-8118-c23e1e558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A69156-554A-4CE8-84EF-E59A462C9D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8243</TotalTime>
  <Words>2569</Words>
  <Application>Microsoft Office PowerPoint</Application>
  <PresentationFormat>Widescreen</PresentationFormat>
  <Paragraphs>203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Trebuchet MS</vt:lpstr>
      <vt:lpstr>Wingdings 3</vt:lpstr>
      <vt:lpstr>Facet</vt:lpstr>
      <vt:lpstr>JavaScript Classes</vt:lpstr>
      <vt:lpstr>JS| Classes</vt:lpstr>
      <vt:lpstr>JS| Classes and Prototypes</vt:lpstr>
      <vt:lpstr>JS| Classes and Prototypes</vt:lpstr>
      <vt:lpstr>JS| Classes and Prototypes</vt:lpstr>
      <vt:lpstr>JS| Classes and Constructors</vt:lpstr>
      <vt:lpstr>JS| Classes and Constructors</vt:lpstr>
      <vt:lpstr>JS| Classes and Constructors - Conventions</vt:lpstr>
      <vt:lpstr>JS| Classes and Constructors</vt:lpstr>
      <vt:lpstr>JS| Classes and Constructors</vt:lpstr>
      <vt:lpstr>JS| Constructors and Class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WEB</dc:title>
  <dc:creator>Viezzi Alberto</dc:creator>
  <cp:lastModifiedBy>Viezzi Alberto</cp:lastModifiedBy>
  <cp:revision>257</cp:revision>
  <dcterms:created xsi:type="dcterms:W3CDTF">2022-01-28T08:52:25Z</dcterms:created>
  <dcterms:modified xsi:type="dcterms:W3CDTF">2022-03-06T14:24:02Z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0x0101009A2BE1F110D95A43A6786136BCEB8641</vt:lpwstr>
  </property>
</Properties>
</file>