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5" r:id="rId4"/>
  </p:sldMasterIdLst>
  <p:notesMasterIdLst>
    <p:notesMasterId r:id="rId21"/>
  </p:notesMasterIdLst>
  <p:sldIdLst>
    <p:sldId id="276" r:id="rId5"/>
    <p:sldId id="279" r:id="rId6"/>
    <p:sldId id="280" r:id="rId7"/>
    <p:sldId id="282" r:id="rId8"/>
    <p:sldId id="293" r:id="rId9"/>
    <p:sldId id="283" r:id="rId10"/>
    <p:sldId id="284" r:id="rId11"/>
    <p:sldId id="292" r:id="rId12"/>
    <p:sldId id="289" r:id="rId13"/>
    <p:sldId id="290" r:id="rId14"/>
    <p:sldId id="288" r:id="rId15"/>
    <p:sldId id="285" r:id="rId16"/>
    <p:sldId id="287" r:id="rId17"/>
    <p:sldId id="295" r:id="rId18"/>
    <p:sldId id="296"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B3AA"/>
    <a:srgbClr val="FF8BFF"/>
    <a:srgbClr val="FFE7B7"/>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59925" autoAdjust="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DF261-2E64-46EA-8978-57B2C7401E71}" type="datetimeFigureOut">
              <a:rPr lang="en-US" smtClean="0"/>
              <a:t>3/4/2022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22A873-933D-4D09-931E-CDFDF5E37688}" type="slidenum">
              <a:rPr lang="en-US" smtClean="0"/>
              <a:t>‹#›</a:t>
            </a:fld>
            <a:endParaRPr lang="en-US"/>
          </a:p>
        </p:txBody>
      </p:sp>
    </p:spTree>
    <p:extLst>
      <p:ext uri="{BB962C8B-B14F-4D97-AF65-F5344CB8AC3E}">
        <p14:creationId xmlns:p14="http://schemas.microsoft.com/office/powerpoint/2010/main" val="250130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The World Wide Web became popular because ordinary people can use it to do really useful things with minimal training. But behind the scenes, the Web is also a powerful platform for distributed computing.</a:t>
            </a:r>
          </a:p>
          <a:p>
            <a:pPr algn="just"/>
            <a:endParaRPr lang="en-US" dirty="0"/>
          </a:p>
          <a:p>
            <a:pPr algn="just"/>
            <a:r>
              <a:rPr lang="en-US" dirty="0"/>
              <a:t>The principles that make the Web usable by ordinary people also work when the “user” is an automated software agent.</a:t>
            </a:r>
          </a:p>
          <a:p>
            <a:pPr algn="just"/>
            <a:endParaRPr lang="en-US" dirty="0"/>
          </a:p>
          <a:p>
            <a:pPr algn="just"/>
            <a:r>
              <a:rPr lang="en-US" dirty="0"/>
              <a:t>The Web is based on three technologies: </a:t>
            </a:r>
          </a:p>
          <a:p>
            <a:pPr marL="342900" indent="-342900" algn="just">
              <a:buFont typeface="+mj-lt"/>
              <a:buAutoNum type="arabicPeriod"/>
            </a:pPr>
            <a:r>
              <a:rPr lang="en-US" dirty="0"/>
              <a:t>the URL naming convention, </a:t>
            </a:r>
          </a:p>
          <a:p>
            <a:pPr marL="342900" indent="-342900" algn="just">
              <a:buFont typeface="+mj-lt"/>
              <a:buAutoNum type="arabicPeriod"/>
            </a:pPr>
            <a:r>
              <a:rPr lang="en-US" dirty="0"/>
              <a:t>the HTTP protocol, </a:t>
            </a:r>
          </a:p>
          <a:p>
            <a:pPr marL="342900" indent="-342900" algn="just">
              <a:buFont typeface="+mj-lt"/>
              <a:buAutoNum type="arabicPeriod"/>
            </a:pPr>
            <a:r>
              <a:rPr lang="en-US" dirty="0"/>
              <a:t>HTML document format.</a:t>
            </a:r>
          </a:p>
          <a:p>
            <a:pPr marL="342900" indent="-342900" algn="just">
              <a:buFont typeface="+mj-lt"/>
              <a:buAutoNum type="arabicPeriod"/>
            </a:pPr>
            <a:endParaRPr lang="en-US" dirty="0"/>
          </a:p>
          <a:p>
            <a:pPr algn="just"/>
            <a:r>
              <a:rPr lang="en-US" dirty="0"/>
              <a:t>For now, I want to focus on URL and HTTP, and use HTML solely as an example.</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a:t>
            </a:fld>
            <a:endParaRPr lang="en-US" dirty="0"/>
          </a:p>
        </p:txBody>
      </p:sp>
    </p:spTree>
    <p:extLst>
      <p:ext uri="{BB962C8B-B14F-4D97-AF65-F5344CB8AC3E}">
        <p14:creationId xmlns:p14="http://schemas.microsoft.com/office/powerpoint/2010/main" val="2499661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10</a:t>
            </a:fld>
            <a:endParaRPr lang="en-US"/>
          </a:p>
        </p:txBody>
      </p:sp>
    </p:spTree>
    <p:extLst>
      <p:ext uri="{BB962C8B-B14F-4D97-AF65-F5344CB8AC3E}">
        <p14:creationId xmlns:p14="http://schemas.microsoft.com/office/powerpoint/2010/main" val="2831828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11</a:t>
            </a:fld>
            <a:endParaRPr lang="en-US"/>
          </a:p>
        </p:txBody>
      </p:sp>
    </p:spTree>
    <p:extLst>
      <p:ext uri="{BB962C8B-B14F-4D97-AF65-F5344CB8AC3E}">
        <p14:creationId xmlns:p14="http://schemas.microsoft.com/office/powerpoint/2010/main" val="1259309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12</a:t>
            </a:fld>
            <a:endParaRPr lang="en-US"/>
          </a:p>
        </p:txBody>
      </p:sp>
    </p:spTree>
    <p:extLst>
      <p:ext uri="{BB962C8B-B14F-4D97-AF65-F5344CB8AC3E}">
        <p14:creationId xmlns:p14="http://schemas.microsoft.com/office/powerpoint/2010/main" val="3027158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13</a:t>
            </a:fld>
            <a:endParaRPr lang="en-US"/>
          </a:p>
        </p:txBody>
      </p:sp>
    </p:spTree>
    <p:extLst>
      <p:ext uri="{BB962C8B-B14F-4D97-AF65-F5344CB8AC3E}">
        <p14:creationId xmlns:p14="http://schemas.microsoft.com/office/powerpoint/2010/main" val="3047951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14</a:t>
            </a:fld>
            <a:endParaRPr lang="en-US"/>
          </a:p>
        </p:txBody>
      </p:sp>
    </p:spTree>
    <p:extLst>
      <p:ext uri="{BB962C8B-B14F-4D97-AF65-F5344CB8AC3E}">
        <p14:creationId xmlns:p14="http://schemas.microsoft.com/office/powerpoint/2010/main" val="11395159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15</a:t>
            </a:fld>
            <a:endParaRPr lang="en-US"/>
          </a:p>
        </p:txBody>
      </p:sp>
    </p:spTree>
    <p:extLst>
      <p:ext uri="{BB962C8B-B14F-4D97-AF65-F5344CB8AC3E}">
        <p14:creationId xmlns:p14="http://schemas.microsoft.com/office/powerpoint/2010/main" val="2040145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16</a:t>
            </a:fld>
            <a:endParaRPr lang="en-US"/>
          </a:p>
        </p:txBody>
      </p:sp>
    </p:spTree>
    <p:extLst>
      <p:ext uri="{BB962C8B-B14F-4D97-AF65-F5344CB8AC3E}">
        <p14:creationId xmlns:p14="http://schemas.microsoft.com/office/powerpoint/2010/main" val="2884698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a:t>
            </a:fld>
            <a:endParaRPr lang="en-US"/>
          </a:p>
        </p:txBody>
      </p:sp>
    </p:spTree>
    <p:extLst>
      <p:ext uri="{BB962C8B-B14F-4D97-AF65-F5344CB8AC3E}">
        <p14:creationId xmlns:p14="http://schemas.microsoft.com/office/powerpoint/2010/main" val="1332063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3</a:t>
            </a:fld>
            <a:endParaRPr lang="en-US"/>
          </a:p>
        </p:txBody>
      </p:sp>
    </p:spTree>
    <p:extLst>
      <p:ext uri="{BB962C8B-B14F-4D97-AF65-F5344CB8AC3E}">
        <p14:creationId xmlns:p14="http://schemas.microsoft.com/office/powerpoint/2010/main" val="2747132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4</a:t>
            </a:fld>
            <a:endParaRPr lang="en-US"/>
          </a:p>
        </p:txBody>
      </p:sp>
    </p:spTree>
    <p:extLst>
      <p:ext uri="{BB962C8B-B14F-4D97-AF65-F5344CB8AC3E}">
        <p14:creationId xmlns:p14="http://schemas.microsoft.com/office/powerpoint/2010/main" val="2000236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5</a:t>
            </a:fld>
            <a:endParaRPr lang="en-US"/>
          </a:p>
        </p:txBody>
      </p:sp>
    </p:spTree>
    <p:extLst>
      <p:ext uri="{BB962C8B-B14F-4D97-AF65-F5344CB8AC3E}">
        <p14:creationId xmlns:p14="http://schemas.microsoft.com/office/powerpoint/2010/main" val="4171964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6</a:t>
            </a:fld>
            <a:endParaRPr lang="en-US"/>
          </a:p>
        </p:txBody>
      </p:sp>
    </p:spTree>
    <p:extLst>
      <p:ext uri="{BB962C8B-B14F-4D97-AF65-F5344CB8AC3E}">
        <p14:creationId xmlns:p14="http://schemas.microsoft.com/office/powerpoint/2010/main" val="501385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7</a:t>
            </a:fld>
            <a:endParaRPr lang="en-US"/>
          </a:p>
        </p:txBody>
      </p:sp>
    </p:spTree>
    <p:extLst>
      <p:ext uri="{BB962C8B-B14F-4D97-AF65-F5344CB8AC3E}">
        <p14:creationId xmlns:p14="http://schemas.microsoft.com/office/powerpoint/2010/main" val="1575855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8</a:t>
            </a:fld>
            <a:endParaRPr lang="en-US"/>
          </a:p>
        </p:txBody>
      </p:sp>
    </p:spTree>
    <p:extLst>
      <p:ext uri="{BB962C8B-B14F-4D97-AF65-F5344CB8AC3E}">
        <p14:creationId xmlns:p14="http://schemas.microsoft.com/office/powerpoint/2010/main" val="165552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9</a:t>
            </a:fld>
            <a:endParaRPr lang="en-US"/>
          </a:p>
        </p:txBody>
      </p:sp>
    </p:spTree>
    <p:extLst>
      <p:ext uri="{BB962C8B-B14F-4D97-AF65-F5344CB8AC3E}">
        <p14:creationId xmlns:p14="http://schemas.microsoft.com/office/powerpoint/2010/main" val="614712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55934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6825540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058806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9103756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104523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4375840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625393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835917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303979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627549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965889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3/4/2022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76067701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3/4/2022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64925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3/4/2022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82517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70292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
        <p:nvSpPr>
          <p:cNvPr id="5" name="Date Placeholder 4"/>
          <p:cNvSpPr>
            <a:spLocks noGrp="1"/>
          </p:cNvSpPr>
          <p:nvPr>
            <p:ph type="dt" sz="half" idx="10"/>
          </p:nvPr>
        </p:nvSpPr>
        <p:spPr/>
        <p:txBody>
          <a:bodyPr/>
          <a:lstStyle/>
          <a:p>
            <a:fld id="{1160EA64-D806-43AC-9DF2-F8C432F32B4C}" type="datetimeFigureOut">
              <a:rPr lang="en-US" smtClean="0"/>
              <a:pPr/>
              <a:t>3/4/2022</a:t>
            </a:fld>
            <a:endParaRPr lang="en-US" dirty="0"/>
          </a:p>
        </p:txBody>
      </p:sp>
    </p:spTree>
    <p:extLst>
      <p:ext uri="{BB962C8B-B14F-4D97-AF65-F5344CB8AC3E}">
        <p14:creationId xmlns:p14="http://schemas.microsoft.com/office/powerpoint/2010/main" val="3558242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60EA64-D806-43AC-9DF2-F8C432F32B4C}" type="datetimeFigureOut">
              <a:rPr lang="en-US" smtClean="0"/>
              <a:t>3/4/2022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921766009"/>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C3761AE-869B-4B01-8C88-92F276E5A2E4}"/>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382541" y="2313704"/>
            <a:ext cx="6018384" cy="1528549"/>
          </a:xfrm>
        </p:spPr>
        <p:txBody>
          <a:bodyPr/>
          <a:lstStyle/>
          <a:p>
            <a:pPr algn="l"/>
            <a:r>
              <a:rPr lang="en-US" sz="9600" b="1" dirty="0">
                <a:solidFill>
                  <a:schemeClr val="tx1">
                    <a:lumMod val="75000"/>
                    <a:lumOff val="25000"/>
                  </a:schemeClr>
                </a:solidFill>
                <a:latin typeface="Segoe UI" panose="020B0502040204020203" pitchFamily="34" charset="0"/>
                <a:cs typeface="Segoe UI" panose="020B0502040204020203" pitchFamily="34" charset="0"/>
              </a:rPr>
              <a:t>JavaScript</a:t>
            </a:r>
          </a:p>
        </p:txBody>
      </p:sp>
    </p:spTree>
    <p:extLst>
      <p:ext uri="{BB962C8B-B14F-4D97-AF65-F5344CB8AC3E}">
        <p14:creationId xmlns:p14="http://schemas.microsoft.com/office/powerpoint/2010/main" val="885716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Arrow Functions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16879"/>
            <a:ext cx="9391548" cy="630942"/>
          </a:xfrm>
          <a:prstGeom prst="rect">
            <a:avLst/>
          </a:prstGeom>
          <a:noFill/>
        </p:spPr>
        <p:txBody>
          <a:bodyPr wrap="square" rtlCol="0">
            <a:spAutoFit/>
          </a:bodyPr>
          <a:lstStyle/>
          <a:p>
            <a:r>
              <a:rPr lang="en-US" sz="1750" dirty="0">
                <a:latin typeface="Segoe UI" panose="020B0502040204020203" pitchFamily="34" charset="0"/>
                <a:cs typeface="Segoe UI" panose="020B0502040204020203" pitchFamily="34" charset="0"/>
              </a:rPr>
              <a:t>In ES6, you can define functions using a particularly compact syntax known as </a:t>
            </a:r>
            <a:r>
              <a:rPr lang="en-US" sz="1750" b="1" dirty="0">
                <a:latin typeface="Segoe UI" panose="020B0502040204020203" pitchFamily="34" charset="0"/>
                <a:cs typeface="Segoe UI" panose="020B0502040204020203" pitchFamily="34" charset="0"/>
              </a:rPr>
              <a:t>arrow functions.</a:t>
            </a:r>
          </a:p>
        </p:txBody>
      </p:sp>
      <p:sp>
        <p:nvSpPr>
          <p:cNvPr id="6" name="TextBox 5">
            <a:extLst>
              <a:ext uri="{FF2B5EF4-FFF2-40B4-BE49-F238E27FC236}">
                <a16:creationId xmlns:a16="http://schemas.microsoft.com/office/drawing/2014/main" id="{99B3F60E-8CE8-492E-B73D-688459762947}"/>
              </a:ext>
            </a:extLst>
          </p:cNvPr>
          <p:cNvSpPr txBox="1"/>
          <p:nvPr/>
        </p:nvSpPr>
        <p:spPr>
          <a:xfrm>
            <a:off x="1507066" y="3681608"/>
            <a:ext cx="4271911" cy="338554"/>
          </a:xfrm>
          <a:prstGeom prst="rect">
            <a:avLst/>
          </a:prstGeom>
          <a:noFill/>
          <a:ln w="57150">
            <a:solidFill>
              <a:srgbClr val="0070C0"/>
            </a:solidFill>
          </a:ln>
        </p:spPr>
        <p:txBody>
          <a:bodyPr wrap="square">
            <a:spAutoFit/>
          </a:bodyPr>
          <a:lstStyle/>
          <a:p>
            <a:r>
              <a:rPr lang="en-US" sz="1600" dirty="0"/>
              <a:t>const sum = (x, y) = &gt; { return x + y; };</a:t>
            </a:r>
          </a:p>
        </p:txBody>
      </p:sp>
      <p:sp>
        <p:nvSpPr>
          <p:cNvPr id="11" name="TextBox 10">
            <a:extLst>
              <a:ext uri="{FF2B5EF4-FFF2-40B4-BE49-F238E27FC236}">
                <a16:creationId xmlns:a16="http://schemas.microsoft.com/office/drawing/2014/main" id="{F34F8848-B3A1-4489-8B3A-118A923CA640}"/>
              </a:ext>
            </a:extLst>
          </p:cNvPr>
          <p:cNvSpPr txBox="1"/>
          <p:nvPr/>
        </p:nvSpPr>
        <p:spPr>
          <a:xfrm>
            <a:off x="1507066" y="2549216"/>
            <a:ext cx="9489587" cy="830997"/>
          </a:xfrm>
          <a:prstGeom prst="rect">
            <a:avLst/>
          </a:prstGeom>
          <a:solidFill>
            <a:schemeClr val="accent1">
              <a:lumMod val="40000"/>
              <a:lumOff val="60000"/>
            </a:schemeClr>
          </a:solidFill>
          <a:ln w="57150">
            <a:solidFill>
              <a:srgbClr val="0070C0"/>
            </a:solidFill>
          </a:ln>
        </p:spPr>
        <p:txBody>
          <a:bodyPr wrap="square">
            <a:spAutoFit/>
          </a:bodyPr>
          <a:lstStyle/>
          <a:p>
            <a:pPr marL="342900" indent="-342900">
              <a:buFont typeface="Arial" panose="020B0604020202020204" pitchFamily="34" charset="0"/>
              <a:buChar char="•"/>
            </a:pPr>
            <a:r>
              <a:rPr lang="en-US" sz="1600" dirty="0">
                <a:latin typeface="Segoe UI" panose="020B0502040204020203" pitchFamily="34" charset="0"/>
                <a:cs typeface="Segoe UI" panose="020B0502040204020203" pitchFamily="34" charset="0"/>
              </a:rPr>
              <a:t>The </a:t>
            </a:r>
            <a:r>
              <a:rPr lang="en-US" sz="1600" b="1" dirty="0">
                <a:latin typeface="Segoe UI" panose="020B0502040204020203" pitchFamily="34" charset="0"/>
                <a:cs typeface="Segoe UI" panose="020B0502040204020203" pitchFamily="34" charset="0"/>
              </a:rPr>
              <a:t>function keyword is not used</a:t>
            </a:r>
            <a:r>
              <a:rPr lang="en-US" sz="1600" dirty="0">
                <a:latin typeface="Segoe UI" panose="020B0502040204020203" pitchFamily="34" charset="0"/>
                <a:cs typeface="Segoe UI" panose="020B0502040204020203" pitchFamily="34" charset="0"/>
              </a:rPr>
              <a:t>, and, since arrow functions are expressions instead of statements.</a:t>
            </a:r>
          </a:p>
          <a:p>
            <a:pPr marL="342900" indent="-342900">
              <a:buFont typeface="Arial" panose="020B0604020202020204" pitchFamily="34" charset="0"/>
              <a:buChar char="•"/>
            </a:pPr>
            <a:r>
              <a:rPr lang="en-US" sz="1600" dirty="0">
                <a:latin typeface="Segoe UI" panose="020B0502040204020203" pitchFamily="34" charset="0"/>
                <a:cs typeface="Segoe UI" panose="020B0502040204020203" pitchFamily="34" charset="0"/>
              </a:rPr>
              <a:t>There is </a:t>
            </a:r>
            <a:r>
              <a:rPr lang="en-US" sz="1600" b="1" dirty="0">
                <a:latin typeface="Segoe UI" panose="020B0502040204020203" pitchFamily="34" charset="0"/>
                <a:cs typeface="Segoe UI" panose="020B0502040204020203" pitchFamily="34" charset="0"/>
              </a:rPr>
              <a:t>no</a:t>
            </a:r>
            <a:r>
              <a:rPr lang="en-US" sz="1600" dirty="0">
                <a:latin typeface="Segoe UI" panose="020B0502040204020203" pitchFamily="34" charset="0"/>
                <a:cs typeface="Segoe UI" panose="020B0502040204020203" pitchFamily="34" charset="0"/>
              </a:rPr>
              <a:t> need for a function </a:t>
            </a:r>
            <a:r>
              <a:rPr lang="en-US" sz="1600" b="1" dirty="0">
                <a:latin typeface="Segoe UI" panose="020B0502040204020203" pitchFamily="34" charset="0"/>
                <a:cs typeface="Segoe UI" panose="020B0502040204020203" pitchFamily="34" charset="0"/>
              </a:rPr>
              <a:t>name</a:t>
            </a:r>
            <a:r>
              <a:rPr lang="en-US" sz="16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994480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E5D8058-EB78-4D5B-B4C3-0B087F783CEE}"/>
              </a:ext>
            </a:extLst>
          </p:cNvPr>
          <p:cNvSpPr txBox="1"/>
          <p:nvPr/>
        </p:nvSpPr>
        <p:spPr>
          <a:xfrm>
            <a:off x="1507066" y="1616879"/>
            <a:ext cx="9489586" cy="646331"/>
          </a:xfrm>
          <a:prstGeom prst="rect">
            <a:avLst/>
          </a:prstGeom>
          <a:solidFill>
            <a:srgbClr val="F6B3AA"/>
          </a:solidFill>
          <a:ln w="57150">
            <a:solidFill>
              <a:srgbClr val="C00000"/>
            </a:solidFill>
          </a:ln>
        </p:spPr>
        <p:txBody>
          <a:bodyPr wrap="square">
            <a:spAutoFit/>
          </a:bodyPr>
          <a:lstStyle/>
          <a:p>
            <a:r>
              <a:rPr lang="en-US" dirty="0">
                <a:latin typeface="Segoe UI" panose="020B0502040204020203" pitchFamily="34" charset="0"/>
                <a:cs typeface="Segoe UI" panose="020B0502040204020203" pitchFamily="34" charset="0"/>
              </a:rPr>
              <a:t>They do </a:t>
            </a:r>
            <a:r>
              <a:rPr lang="en-US" b="1" dirty="0">
                <a:latin typeface="Segoe UI" panose="020B0502040204020203" pitchFamily="34" charset="0"/>
                <a:cs typeface="Segoe UI" panose="020B0502040204020203" pitchFamily="34" charset="0"/>
              </a:rPr>
              <a:t>not have a prototype property, </a:t>
            </a:r>
            <a:r>
              <a:rPr lang="en-US" dirty="0">
                <a:latin typeface="Segoe UI" panose="020B0502040204020203" pitchFamily="34" charset="0"/>
                <a:cs typeface="Segoe UI" panose="020B0502040204020203" pitchFamily="34" charset="0"/>
              </a:rPr>
              <a:t>which means that they cannot be used as constructor functions for new classes.</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Arrow Functions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BE53E234-7C67-4715-A9F9-21EA02AE3C51}"/>
              </a:ext>
            </a:extLst>
          </p:cNvPr>
          <p:cNvSpPr txBox="1"/>
          <p:nvPr/>
        </p:nvSpPr>
        <p:spPr>
          <a:xfrm>
            <a:off x="1507066" y="2568078"/>
            <a:ext cx="9489586" cy="923330"/>
          </a:xfrm>
          <a:prstGeom prst="rect">
            <a:avLst/>
          </a:prstGeom>
          <a:solidFill>
            <a:schemeClr val="accent3">
              <a:lumMod val="60000"/>
              <a:lumOff val="40000"/>
            </a:schemeClr>
          </a:solidFill>
          <a:ln w="57150">
            <a:solidFill>
              <a:srgbClr val="00B050"/>
            </a:solidFill>
          </a:ln>
        </p:spPr>
        <p:txBody>
          <a:bodyPr wrap="square">
            <a:spAutoFit/>
          </a:bodyPr>
          <a:lstStyle/>
          <a:p>
            <a:r>
              <a:rPr lang="en-US" b="1" dirty="0">
                <a:latin typeface="Segoe UI" panose="020B0502040204020203" pitchFamily="34" charset="0"/>
                <a:cs typeface="Segoe UI" panose="020B0502040204020203" pitchFamily="34" charset="0"/>
              </a:rPr>
              <a:t>EXECUTION-CONTEXT</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They inherit the value of the this keyword from the environment in which they are defined</a:t>
            </a:r>
          </a:p>
        </p:txBody>
      </p:sp>
      <p:pic>
        <p:nvPicPr>
          <p:cNvPr id="7" name="Picture 6">
            <a:extLst>
              <a:ext uri="{FF2B5EF4-FFF2-40B4-BE49-F238E27FC236}">
                <a16:creationId xmlns:a16="http://schemas.microsoft.com/office/drawing/2014/main" id="{0DF3C225-5C88-461B-8E3B-80625D0C8597}"/>
              </a:ext>
            </a:extLst>
          </p:cNvPr>
          <p:cNvPicPr>
            <a:picLocks noChangeAspect="1"/>
          </p:cNvPicPr>
          <p:nvPr/>
        </p:nvPicPr>
        <p:blipFill>
          <a:blip r:embed="rId3"/>
          <a:stretch>
            <a:fillRect/>
          </a:stretch>
        </p:blipFill>
        <p:spPr>
          <a:xfrm>
            <a:off x="541537" y="2489985"/>
            <a:ext cx="1079515" cy="1079515"/>
          </a:xfrm>
          <a:prstGeom prst="rect">
            <a:avLst/>
          </a:prstGeom>
        </p:spPr>
      </p:pic>
    </p:spTree>
    <p:extLst>
      <p:ext uri="{BB962C8B-B14F-4D97-AF65-F5344CB8AC3E}">
        <p14:creationId xmlns:p14="http://schemas.microsoft.com/office/powerpoint/2010/main" val="705533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Arrow Functions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ADE11ADF-D9C2-4170-B9D6-2031B8310B43}"/>
              </a:ext>
            </a:extLst>
          </p:cNvPr>
          <p:cNvSpPr txBox="1"/>
          <p:nvPr/>
        </p:nvSpPr>
        <p:spPr>
          <a:xfrm>
            <a:off x="1507067" y="2251894"/>
            <a:ext cx="4271911" cy="338554"/>
          </a:xfrm>
          <a:prstGeom prst="rect">
            <a:avLst/>
          </a:prstGeom>
          <a:solidFill>
            <a:schemeClr val="bg1"/>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const sum = (x, y) = &gt; x + y;</a:t>
            </a:r>
          </a:p>
        </p:txBody>
      </p:sp>
      <p:sp>
        <p:nvSpPr>
          <p:cNvPr id="17" name="TextBox 16">
            <a:extLst>
              <a:ext uri="{FF2B5EF4-FFF2-40B4-BE49-F238E27FC236}">
                <a16:creationId xmlns:a16="http://schemas.microsoft.com/office/drawing/2014/main" id="{A4FE7923-DDC7-4624-A54D-73D9E103DB18}"/>
              </a:ext>
            </a:extLst>
          </p:cNvPr>
          <p:cNvSpPr txBox="1"/>
          <p:nvPr/>
        </p:nvSpPr>
        <p:spPr>
          <a:xfrm>
            <a:off x="1507067" y="1616879"/>
            <a:ext cx="9489587" cy="338554"/>
          </a:xfrm>
          <a:prstGeom prst="rect">
            <a:avLst/>
          </a:prstGeom>
          <a:solidFill>
            <a:schemeClr val="accent3">
              <a:lumMod val="40000"/>
              <a:lumOff val="6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If the body of the function is a </a:t>
            </a:r>
            <a:r>
              <a:rPr lang="en-US" sz="1600" b="1" dirty="0">
                <a:latin typeface="Segoe UI" panose="020B0502040204020203" pitchFamily="34" charset="0"/>
                <a:cs typeface="Segoe UI" panose="020B0502040204020203" pitchFamily="34" charset="0"/>
              </a:rPr>
              <a:t>single return statement</a:t>
            </a:r>
            <a:r>
              <a:rPr lang="en-US" sz="1600" dirty="0">
                <a:latin typeface="Segoe UI" panose="020B0502040204020203" pitchFamily="34" charset="0"/>
                <a:cs typeface="Segoe UI" panose="020B0502040204020203" pitchFamily="34" charset="0"/>
              </a:rPr>
              <a:t>, you can omit the return keyword.</a:t>
            </a:r>
          </a:p>
        </p:txBody>
      </p:sp>
      <p:sp>
        <p:nvSpPr>
          <p:cNvPr id="19" name="TextBox 18">
            <a:extLst>
              <a:ext uri="{FF2B5EF4-FFF2-40B4-BE49-F238E27FC236}">
                <a16:creationId xmlns:a16="http://schemas.microsoft.com/office/drawing/2014/main" id="{7E575447-AB60-4496-8B26-A1773BC83688}"/>
              </a:ext>
            </a:extLst>
          </p:cNvPr>
          <p:cNvSpPr txBox="1"/>
          <p:nvPr/>
        </p:nvSpPr>
        <p:spPr>
          <a:xfrm>
            <a:off x="1507067" y="2897262"/>
            <a:ext cx="9489587" cy="334707"/>
          </a:xfrm>
          <a:prstGeom prst="rect">
            <a:avLst/>
          </a:prstGeom>
          <a:solidFill>
            <a:srgbClr val="F6B3AA"/>
          </a:solidFill>
          <a:ln w="57150">
            <a:solidFill>
              <a:srgbClr val="C00000"/>
            </a:solidFill>
          </a:ln>
        </p:spPr>
        <p:txBody>
          <a:bodyPr wrap="square">
            <a:spAutoFit/>
          </a:bodyPr>
          <a:lstStyle/>
          <a:p>
            <a:r>
              <a:rPr lang="en-US" sz="1575" dirty="0">
                <a:latin typeface="Segoe UI" panose="020B0502040204020203" pitchFamily="34" charset="0"/>
                <a:cs typeface="Segoe UI" panose="020B0502040204020203" pitchFamily="34" charset="0"/>
              </a:rPr>
              <a:t>If an arrow function has </a:t>
            </a:r>
            <a:r>
              <a:rPr lang="en-US" sz="1575" b="1" dirty="0">
                <a:latin typeface="Segoe UI" panose="020B0502040204020203" pitchFamily="34" charset="0"/>
                <a:cs typeface="Segoe UI" panose="020B0502040204020203" pitchFamily="34" charset="0"/>
              </a:rPr>
              <a:t>exactly one parameter</a:t>
            </a:r>
            <a:r>
              <a:rPr lang="en-US" sz="1575" dirty="0">
                <a:latin typeface="Segoe UI" panose="020B0502040204020203" pitchFamily="34" charset="0"/>
                <a:cs typeface="Segoe UI" panose="020B0502040204020203" pitchFamily="34" charset="0"/>
              </a:rPr>
              <a:t>, you can omit the parentheses around the parameter list.</a:t>
            </a:r>
          </a:p>
        </p:txBody>
      </p:sp>
      <p:sp>
        <p:nvSpPr>
          <p:cNvPr id="20" name="TextBox 19">
            <a:extLst>
              <a:ext uri="{FF2B5EF4-FFF2-40B4-BE49-F238E27FC236}">
                <a16:creationId xmlns:a16="http://schemas.microsoft.com/office/drawing/2014/main" id="{8D9E3182-2493-4859-B5CD-ABD3BFCCDAE1}"/>
              </a:ext>
            </a:extLst>
          </p:cNvPr>
          <p:cNvSpPr txBox="1"/>
          <p:nvPr/>
        </p:nvSpPr>
        <p:spPr>
          <a:xfrm>
            <a:off x="1507067" y="3542630"/>
            <a:ext cx="4271911" cy="338554"/>
          </a:xfrm>
          <a:prstGeom prst="rect">
            <a:avLst/>
          </a:prstGeom>
          <a:solidFill>
            <a:schemeClr val="bg1"/>
          </a:solidFill>
          <a:ln w="57150">
            <a:solidFill>
              <a:srgbClr val="C00000"/>
            </a:solidFill>
          </a:ln>
        </p:spPr>
        <p:txBody>
          <a:bodyPr wrap="square">
            <a:spAutoFit/>
          </a:bodyPr>
          <a:lstStyle/>
          <a:p>
            <a:r>
              <a:rPr lang="en-US" sz="1600" dirty="0">
                <a:latin typeface="Segoe UI" panose="020B0502040204020203" pitchFamily="34" charset="0"/>
                <a:cs typeface="Segoe UI" panose="020B0502040204020203" pitchFamily="34" charset="0"/>
              </a:rPr>
              <a:t>const polynomial = x = &gt; x* x + 2* x + 3;</a:t>
            </a:r>
          </a:p>
        </p:txBody>
      </p:sp>
    </p:spTree>
    <p:extLst>
      <p:ext uri="{BB962C8B-B14F-4D97-AF65-F5344CB8AC3E}">
        <p14:creationId xmlns:p14="http://schemas.microsoft.com/office/powerpoint/2010/main" val="938260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Arrow Functions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7B10DF81-C99E-45C5-A526-9F9E3D9DB662}"/>
              </a:ext>
            </a:extLst>
          </p:cNvPr>
          <p:cNvSpPr txBox="1"/>
          <p:nvPr/>
        </p:nvSpPr>
        <p:spPr>
          <a:xfrm>
            <a:off x="1507067" y="1616879"/>
            <a:ext cx="9489587" cy="338554"/>
          </a:xfrm>
          <a:prstGeom prst="rect">
            <a:avLst/>
          </a:prstGeom>
          <a:solidFill>
            <a:srgbClr val="FFE7B7"/>
          </a:solidFill>
          <a:ln w="57150">
            <a:solidFill>
              <a:srgbClr val="FFC000"/>
            </a:solidFill>
          </a:ln>
        </p:spPr>
        <p:txBody>
          <a:bodyPr wrap="square">
            <a:spAutoFit/>
          </a:bodyPr>
          <a:lstStyle/>
          <a:p>
            <a:r>
              <a:rPr lang="en-US" sz="1600" dirty="0">
                <a:latin typeface="Segoe UI" panose="020B0502040204020203" pitchFamily="34" charset="0"/>
                <a:cs typeface="Segoe UI" panose="020B0502040204020203" pitchFamily="34" charset="0"/>
              </a:rPr>
              <a:t>An arrow function with </a:t>
            </a:r>
            <a:r>
              <a:rPr lang="en-US" sz="1600" b="1" dirty="0">
                <a:latin typeface="Segoe UI" panose="020B0502040204020203" pitchFamily="34" charset="0"/>
                <a:cs typeface="Segoe UI" panose="020B0502040204020203" pitchFamily="34" charset="0"/>
              </a:rPr>
              <a:t>no arguments </a:t>
            </a:r>
            <a:r>
              <a:rPr lang="en-US" sz="1600" dirty="0">
                <a:latin typeface="Segoe UI" panose="020B0502040204020203" pitchFamily="34" charset="0"/>
                <a:cs typeface="Segoe UI" panose="020B0502040204020203" pitchFamily="34" charset="0"/>
              </a:rPr>
              <a:t>at all must be written with an empty pair of parentheses.</a:t>
            </a:r>
          </a:p>
        </p:txBody>
      </p:sp>
      <p:sp>
        <p:nvSpPr>
          <p:cNvPr id="22" name="TextBox 21">
            <a:extLst>
              <a:ext uri="{FF2B5EF4-FFF2-40B4-BE49-F238E27FC236}">
                <a16:creationId xmlns:a16="http://schemas.microsoft.com/office/drawing/2014/main" id="{4143B619-6642-42CC-9480-84553DB70820}"/>
              </a:ext>
            </a:extLst>
          </p:cNvPr>
          <p:cNvSpPr txBox="1"/>
          <p:nvPr/>
        </p:nvSpPr>
        <p:spPr>
          <a:xfrm>
            <a:off x="1507067" y="2266094"/>
            <a:ext cx="4271911" cy="338554"/>
          </a:xfrm>
          <a:prstGeom prst="rect">
            <a:avLst/>
          </a:prstGeom>
          <a:solidFill>
            <a:schemeClr val="bg1"/>
          </a:solidFill>
          <a:ln w="57150">
            <a:solidFill>
              <a:srgbClr val="FFC000"/>
            </a:solidFill>
          </a:ln>
        </p:spPr>
        <p:txBody>
          <a:bodyPr wrap="square">
            <a:spAutoFit/>
          </a:bodyPr>
          <a:lstStyle/>
          <a:p>
            <a:r>
              <a:rPr lang="en-US" sz="1600" dirty="0">
                <a:latin typeface="Segoe UI" panose="020B0502040204020203" pitchFamily="34" charset="0"/>
                <a:cs typeface="Segoe UI" panose="020B0502040204020203" pitchFamily="34" charset="0"/>
              </a:rPr>
              <a:t>const </a:t>
            </a:r>
            <a:r>
              <a:rPr lang="en-US" sz="1600" dirty="0" err="1">
                <a:latin typeface="Segoe UI" panose="020B0502040204020203" pitchFamily="34" charset="0"/>
                <a:cs typeface="Segoe UI" panose="020B0502040204020203" pitchFamily="34" charset="0"/>
              </a:rPr>
              <a:t>constantFunc</a:t>
            </a:r>
            <a:r>
              <a:rPr lang="en-US" sz="1600" dirty="0">
                <a:latin typeface="Segoe UI" panose="020B0502040204020203" pitchFamily="34" charset="0"/>
                <a:cs typeface="Segoe UI" panose="020B0502040204020203" pitchFamily="34" charset="0"/>
              </a:rPr>
              <a:t> = () = &gt; 42;</a:t>
            </a:r>
          </a:p>
        </p:txBody>
      </p:sp>
      <p:sp>
        <p:nvSpPr>
          <p:cNvPr id="24" name="TextBox 23">
            <a:extLst>
              <a:ext uri="{FF2B5EF4-FFF2-40B4-BE49-F238E27FC236}">
                <a16:creationId xmlns:a16="http://schemas.microsoft.com/office/drawing/2014/main" id="{1C371C81-7175-4CED-BAF2-06063EFC66F5}"/>
              </a:ext>
            </a:extLst>
          </p:cNvPr>
          <p:cNvSpPr txBox="1"/>
          <p:nvPr/>
        </p:nvSpPr>
        <p:spPr>
          <a:xfrm>
            <a:off x="1507067" y="2907615"/>
            <a:ext cx="9489586" cy="584775"/>
          </a:xfrm>
          <a:prstGeom prst="rect">
            <a:avLst/>
          </a:prstGeom>
          <a:solidFill>
            <a:srgbClr val="FF8BFF"/>
          </a:solidFill>
          <a:ln w="57150">
            <a:solidFill>
              <a:srgbClr val="7030A0"/>
            </a:solidFill>
          </a:ln>
        </p:spPr>
        <p:txBody>
          <a:bodyPr wrap="square">
            <a:spAutoFit/>
          </a:bodyPr>
          <a:lstStyle/>
          <a:p>
            <a:r>
              <a:rPr lang="en-US" sz="1600" dirty="0"/>
              <a:t>If the body of your arrow function is a </a:t>
            </a:r>
            <a:r>
              <a:rPr lang="en-US" sz="1600" b="1" dirty="0"/>
              <a:t>single return statement </a:t>
            </a:r>
            <a:r>
              <a:rPr lang="en-US" sz="1600" dirty="0"/>
              <a:t>but the expression to be </a:t>
            </a:r>
            <a:r>
              <a:rPr lang="en-US" sz="1600" b="1" dirty="0"/>
              <a:t>returned</a:t>
            </a:r>
            <a:r>
              <a:rPr lang="en-US" sz="1600" dirty="0"/>
              <a:t> is an </a:t>
            </a:r>
            <a:r>
              <a:rPr lang="en-US" sz="1600" b="1" dirty="0"/>
              <a:t>object literal</a:t>
            </a:r>
            <a:r>
              <a:rPr lang="en-US" sz="1600" dirty="0"/>
              <a:t>.</a:t>
            </a:r>
          </a:p>
        </p:txBody>
      </p:sp>
      <p:sp>
        <p:nvSpPr>
          <p:cNvPr id="26" name="TextBox 25">
            <a:extLst>
              <a:ext uri="{FF2B5EF4-FFF2-40B4-BE49-F238E27FC236}">
                <a16:creationId xmlns:a16="http://schemas.microsoft.com/office/drawing/2014/main" id="{64A4DD5E-230F-491D-BB98-2ECD4D04BF28}"/>
              </a:ext>
            </a:extLst>
          </p:cNvPr>
          <p:cNvSpPr txBox="1"/>
          <p:nvPr/>
        </p:nvSpPr>
        <p:spPr>
          <a:xfrm>
            <a:off x="1507067" y="3795357"/>
            <a:ext cx="10113804" cy="584775"/>
          </a:xfrm>
          <a:prstGeom prst="rect">
            <a:avLst/>
          </a:prstGeom>
          <a:noFill/>
          <a:ln w="57150">
            <a:solidFill>
              <a:srgbClr val="7030A0"/>
            </a:solidFill>
          </a:ln>
        </p:spPr>
        <p:txBody>
          <a:bodyPr wrap="square">
            <a:spAutoFit/>
          </a:bodyPr>
          <a:lstStyle/>
          <a:p>
            <a:r>
              <a:rPr lang="en-US" sz="1600" dirty="0">
                <a:latin typeface="Segoe UI" panose="020B0502040204020203" pitchFamily="34" charset="0"/>
                <a:cs typeface="Segoe UI" panose="020B0502040204020203" pitchFamily="34" charset="0"/>
              </a:rPr>
              <a:t>const f = x = &gt; { return { value: x }; }; </a:t>
            </a:r>
          </a:p>
          <a:p>
            <a:r>
              <a:rPr lang="en-US" sz="1600" dirty="0">
                <a:latin typeface="Segoe UI" panose="020B0502040204020203" pitchFamily="34" charset="0"/>
                <a:cs typeface="Segoe UI" panose="020B0502040204020203" pitchFamily="34" charset="0"/>
              </a:rPr>
              <a:t>const g = x = &gt; ({ value: x }); // Good: g() returns an object</a:t>
            </a:r>
          </a:p>
        </p:txBody>
      </p:sp>
    </p:spTree>
    <p:extLst>
      <p:ext uri="{BB962C8B-B14F-4D97-AF65-F5344CB8AC3E}">
        <p14:creationId xmlns:p14="http://schemas.microsoft.com/office/powerpoint/2010/main" val="3255555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Nested Functions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16879"/>
            <a:ext cx="9391548" cy="361637"/>
          </a:xfrm>
          <a:prstGeom prst="rect">
            <a:avLst/>
          </a:prstGeom>
          <a:noFill/>
        </p:spPr>
        <p:txBody>
          <a:bodyPr wrap="square" rtlCol="0">
            <a:spAutoFit/>
          </a:bodyPr>
          <a:lstStyle/>
          <a:p>
            <a:r>
              <a:rPr lang="en-US" sz="1750" dirty="0">
                <a:latin typeface="Segoe UI" panose="020B0502040204020203" pitchFamily="34" charset="0"/>
                <a:cs typeface="Segoe UI" panose="020B0502040204020203" pitchFamily="34" charset="0"/>
              </a:rPr>
              <a:t>In JavaScript, functions may be </a:t>
            </a:r>
            <a:r>
              <a:rPr lang="en-US" sz="1750" b="1" dirty="0">
                <a:latin typeface="Segoe UI" panose="020B0502040204020203" pitchFamily="34" charset="0"/>
                <a:cs typeface="Segoe UI" panose="020B0502040204020203" pitchFamily="34" charset="0"/>
              </a:rPr>
              <a:t>nested</a:t>
            </a:r>
            <a:r>
              <a:rPr lang="en-US" sz="1750" dirty="0">
                <a:latin typeface="Segoe UI" panose="020B0502040204020203" pitchFamily="34" charset="0"/>
                <a:cs typeface="Segoe UI" panose="020B0502040204020203" pitchFamily="34" charset="0"/>
              </a:rPr>
              <a:t> within other functions.</a:t>
            </a:r>
          </a:p>
        </p:txBody>
      </p:sp>
      <p:sp>
        <p:nvSpPr>
          <p:cNvPr id="7" name="TextBox 6">
            <a:extLst>
              <a:ext uri="{FF2B5EF4-FFF2-40B4-BE49-F238E27FC236}">
                <a16:creationId xmlns:a16="http://schemas.microsoft.com/office/drawing/2014/main" id="{9AEA2E5D-57A8-4E07-B512-3F1CF17228E5}"/>
              </a:ext>
            </a:extLst>
          </p:cNvPr>
          <p:cNvSpPr txBox="1"/>
          <p:nvPr/>
        </p:nvSpPr>
        <p:spPr>
          <a:xfrm>
            <a:off x="1605106" y="2279911"/>
            <a:ext cx="5035391" cy="2031325"/>
          </a:xfrm>
          <a:prstGeom prst="rect">
            <a:avLst/>
          </a:prstGeom>
          <a:noFill/>
          <a:ln w="57150">
            <a:solidFill>
              <a:srgbClr val="0070C0"/>
            </a:solidFill>
          </a:ln>
        </p:spPr>
        <p:txBody>
          <a:bodyPr wrap="square">
            <a:spAutoFit/>
          </a:bodyPr>
          <a:lstStyle/>
          <a:p>
            <a:r>
              <a:rPr lang="en-US" b="1" dirty="0">
                <a:solidFill>
                  <a:srgbClr val="00B050"/>
                </a:solidFill>
              </a:rPr>
              <a:t>function</a:t>
            </a:r>
            <a:r>
              <a:rPr lang="en-US" dirty="0"/>
              <a:t> hypotenuse( a, b) { </a:t>
            </a:r>
          </a:p>
          <a:p>
            <a:r>
              <a:rPr lang="en-US" dirty="0"/>
              <a:t>	</a:t>
            </a:r>
            <a:r>
              <a:rPr lang="en-US" b="1" dirty="0">
                <a:solidFill>
                  <a:srgbClr val="00B050"/>
                </a:solidFill>
              </a:rPr>
              <a:t>function</a:t>
            </a:r>
            <a:r>
              <a:rPr lang="en-US" dirty="0"/>
              <a:t> square( x) { </a:t>
            </a:r>
          </a:p>
          <a:p>
            <a:r>
              <a:rPr lang="en-US" dirty="0"/>
              <a:t>		return x* x;</a:t>
            </a:r>
          </a:p>
          <a:p>
            <a:r>
              <a:rPr lang="en-US" dirty="0"/>
              <a:t>	 } </a:t>
            </a:r>
          </a:p>
          <a:p>
            <a:endParaRPr lang="en-US" dirty="0"/>
          </a:p>
          <a:p>
            <a:r>
              <a:rPr lang="en-US" dirty="0"/>
              <a:t>	return </a:t>
            </a:r>
            <a:r>
              <a:rPr lang="en-US" dirty="0" err="1"/>
              <a:t>Math.sqrt</a:t>
            </a:r>
            <a:r>
              <a:rPr lang="en-US" dirty="0"/>
              <a:t>( square( a) + square( b)); </a:t>
            </a:r>
          </a:p>
          <a:p>
            <a:r>
              <a:rPr lang="en-US" dirty="0"/>
              <a:t>}</a:t>
            </a:r>
          </a:p>
        </p:txBody>
      </p:sp>
      <p:sp>
        <p:nvSpPr>
          <p:cNvPr id="9" name="TextBox 8">
            <a:extLst>
              <a:ext uri="{FF2B5EF4-FFF2-40B4-BE49-F238E27FC236}">
                <a16:creationId xmlns:a16="http://schemas.microsoft.com/office/drawing/2014/main" id="{0EED3BF8-4FF9-41F4-B7D5-551987374DB9}"/>
              </a:ext>
            </a:extLst>
          </p:cNvPr>
          <p:cNvSpPr txBox="1"/>
          <p:nvPr/>
        </p:nvSpPr>
        <p:spPr>
          <a:xfrm>
            <a:off x="1605106" y="4612631"/>
            <a:ext cx="9391548" cy="646331"/>
          </a:xfrm>
          <a:prstGeom prst="rect">
            <a:avLst/>
          </a:prstGeom>
          <a:solidFill>
            <a:schemeClr val="accent3">
              <a:lumMod val="60000"/>
              <a:lumOff val="40000"/>
            </a:schemeClr>
          </a:solidFill>
          <a:ln w="57150">
            <a:solidFill>
              <a:srgbClr val="00B050"/>
            </a:solidFill>
          </a:ln>
        </p:spPr>
        <p:txBody>
          <a:bodyPr wrap="square">
            <a:spAutoFit/>
          </a:bodyPr>
          <a:lstStyle/>
          <a:p>
            <a:r>
              <a:rPr lang="en-US" b="1" dirty="0"/>
              <a:t>Variable scoping rules</a:t>
            </a:r>
            <a:r>
              <a:rPr lang="en-US" dirty="0"/>
              <a:t>: they can access the parameters and variables of the function (or functions) they are nested within.</a:t>
            </a:r>
          </a:p>
        </p:txBody>
      </p:sp>
    </p:spTree>
    <p:extLst>
      <p:ext uri="{BB962C8B-B14F-4D97-AF65-F5344CB8AC3E}">
        <p14:creationId xmlns:p14="http://schemas.microsoft.com/office/powerpoint/2010/main" val="2504470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Invoking Functions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25757"/>
            <a:ext cx="9391548" cy="4131900"/>
          </a:xfrm>
          <a:prstGeom prst="rect">
            <a:avLst/>
          </a:prstGeom>
          <a:noFill/>
        </p:spPr>
        <p:txBody>
          <a:bodyPr wrap="square" rtlCol="0">
            <a:spAutoFit/>
          </a:bodyPr>
          <a:lstStyle/>
          <a:p>
            <a:r>
              <a:rPr lang="en-US" sz="1750" dirty="0">
                <a:latin typeface="Segoe UI" panose="020B0502040204020203" pitchFamily="34" charset="0"/>
                <a:cs typeface="Segoe UI" panose="020B0502040204020203" pitchFamily="34" charset="0"/>
              </a:rPr>
              <a:t>The JavaScript code that makes up the body of a function is not executed when the function is defined, but rather when it is </a:t>
            </a:r>
            <a:r>
              <a:rPr lang="en-US" sz="1750" b="1" dirty="0">
                <a:latin typeface="Segoe UI" panose="020B0502040204020203" pitchFamily="34" charset="0"/>
                <a:cs typeface="Segoe UI" panose="020B0502040204020203" pitchFamily="34" charset="0"/>
              </a:rPr>
              <a:t>invoked</a:t>
            </a:r>
            <a:r>
              <a:rPr lang="en-US" sz="1750" dirty="0">
                <a:latin typeface="Segoe UI" panose="020B0502040204020203" pitchFamily="34" charset="0"/>
                <a:cs typeface="Segoe UI" panose="020B0502040204020203" pitchFamily="34" charset="0"/>
              </a:rPr>
              <a:t>. </a:t>
            </a:r>
          </a:p>
          <a:p>
            <a:endParaRPr lang="en-US" sz="1750" dirty="0">
              <a:latin typeface="Segoe UI" panose="020B0502040204020203" pitchFamily="34" charset="0"/>
              <a:cs typeface="Segoe UI" panose="020B0502040204020203" pitchFamily="34" charset="0"/>
            </a:endParaRPr>
          </a:p>
          <a:p>
            <a:r>
              <a:rPr lang="en-US" sz="1750" dirty="0">
                <a:latin typeface="Segoe UI" panose="020B0502040204020203" pitchFamily="34" charset="0"/>
                <a:cs typeface="Segoe UI" panose="020B0502040204020203" pitchFamily="34" charset="0"/>
              </a:rPr>
              <a:t>JavaScript </a:t>
            </a:r>
            <a:r>
              <a:rPr lang="en-US" sz="1750" b="1" dirty="0">
                <a:latin typeface="Segoe UI" panose="020B0502040204020203" pitchFamily="34" charset="0"/>
                <a:cs typeface="Segoe UI" panose="020B0502040204020203" pitchFamily="34" charset="0"/>
              </a:rPr>
              <a:t>functions</a:t>
            </a:r>
            <a:r>
              <a:rPr lang="en-US" sz="1750" dirty="0">
                <a:latin typeface="Segoe UI" panose="020B0502040204020203" pitchFamily="34" charset="0"/>
                <a:cs typeface="Segoe UI" panose="020B0502040204020203" pitchFamily="34" charset="0"/>
              </a:rPr>
              <a:t> can be </a:t>
            </a:r>
            <a:r>
              <a:rPr lang="en-US" sz="1750" b="1" dirty="0">
                <a:latin typeface="Segoe UI" panose="020B0502040204020203" pitchFamily="34" charset="0"/>
                <a:cs typeface="Segoe UI" panose="020B0502040204020203" pitchFamily="34" charset="0"/>
              </a:rPr>
              <a:t>invoked</a:t>
            </a:r>
            <a:r>
              <a:rPr lang="en-US" sz="1750" dirty="0">
                <a:latin typeface="Segoe UI" panose="020B0502040204020203" pitchFamily="34" charset="0"/>
                <a:cs typeface="Segoe UI" panose="020B0502040204020203" pitchFamily="34" charset="0"/>
              </a:rPr>
              <a:t> in five ways:</a:t>
            </a:r>
          </a:p>
          <a:p>
            <a:endParaRPr lang="en-US" sz="1750" dirty="0">
              <a:latin typeface="Segoe UI" panose="020B0502040204020203" pitchFamily="34" charset="0"/>
              <a:cs typeface="Segoe UI" panose="020B0502040204020203" pitchFamily="34" charset="0"/>
            </a:endParaRPr>
          </a:p>
          <a:p>
            <a:pPr marL="342900" indent="-342900">
              <a:buFont typeface="+mj-lt"/>
              <a:buAutoNum type="arabicPeriod"/>
            </a:pPr>
            <a:r>
              <a:rPr lang="en-US" sz="1750" b="1" dirty="0">
                <a:latin typeface="Segoe UI" panose="020B0502040204020203" pitchFamily="34" charset="0"/>
                <a:cs typeface="Segoe UI" panose="020B0502040204020203" pitchFamily="34" charset="0"/>
              </a:rPr>
              <a:t>as functions </a:t>
            </a:r>
          </a:p>
          <a:p>
            <a:pPr marL="342900" indent="-342900">
              <a:buFont typeface="+mj-lt"/>
              <a:buAutoNum type="arabicPeriod"/>
            </a:pPr>
            <a:endParaRPr lang="en-US" sz="1750" dirty="0">
              <a:latin typeface="Segoe UI" panose="020B0502040204020203" pitchFamily="34" charset="0"/>
              <a:cs typeface="Segoe UI" panose="020B0502040204020203" pitchFamily="34" charset="0"/>
            </a:endParaRPr>
          </a:p>
          <a:p>
            <a:pPr marL="342900" indent="-342900">
              <a:buFont typeface="+mj-lt"/>
              <a:buAutoNum type="arabicPeriod"/>
            </a:pPr>
            <a:r>
              <a:rPr lang="en-US" sz="1750" b="1" dirty="0">
                <a:latin typeface="Segoe UI" panose="020B0502040204020203" pitchFamily="34" charset="0"/>
                <a:cs typeface="Segoe UI" panose="020B0502040204020203" pitchFamily="34" charset="0"/>
              </a:rPr>
              <a:t>as methods </a:t>
            </a:r>
          </a:p>
          <a:p>
            <a:pPr marL="342900" indent="-342900">
              <a:buFont typeface="+mj-lt"/>
              <a:buAutoNum type="arabicPeriod"/>
            </a:pPr>
            <a:endParaRPr lang="en-US" sz="1750" dirty="0">
              <a:latin typeface="Segoe UI" panose="020B0502040204020203" pitchFamily="34" charset="0"/>
              <a:cs typeface="Segoe UI" panose="020B0502040204020203" pitchFamily="34" charset="0"/>
            </a:endParaRPr>
          </a:p>
          <a:p>
            <a:pPr marL="342900" indent="-342900">
              <a:buFont typeface="+mj-lt"/>
              <a:buAutoNum type="arabicPeriod"/>
            </a:pPr>
            <a:r>
              <a:rPr lang="en-US" sz="1750" b="1" dirty="0">
                <a:latin typeface="Segoe UI" panose="020B0502040204020203" pitchFamily="34" charset="0"/>
                <a:cs typeface="Segoe UI" panose="020B0502040204020203" pitchFamily="34" charset="0"/>
              </a:rPr>
              <a:t>as constructors </a:t>
            </a:r>
          </a:p>
          <a:p>
            <a:pPr marL="342900" indent="-342900">
              <a:buFont typeface="+mj-lt"/>
              <a:buAutoNum type="arabicPeriod"/>
            </a:pPr>
            <a:endParaRPr lang="en-US" sz="1750" dirty="0">
              <a:latin typeface="Segoe UI" panose="020B0502040204020203" pitchFamily="34" charset="0"/>
              <a:cs typeface="Segoe UI" panose="020B0502040204020203" pitchFamily="34" charset="0"/>
            </a:endParaRPr>
          </a:p>
          <a:p>
            <a:pPr marL="342900" indent="-342900">
              <a:buFont typeface="+mj-lt"/>
              <a:buAutoNum type="arabicPeriod"/>
            </a:pPr>
            <a:r>
              <a:rPr lang="en-US" sz="1750" b="1" dirty="0">
                <a:latin typeface="Segoe UI" panose="020B0502040204020203" pitchFamily="34" charset="0"/>
                <a:cs typeface="Segoe UI" panose="020B0502040204020203" pitchFamily="34" charset="0"/>
              </a:rPr>
              <a:t>indirectly </a:t>
            </a:r>
            <a:r>
              <a:rPr lang="en-US" sz="1750" dirty="0">
                <a:latin typeface="Segoe UI" panose="020B0502040204020203" pitchFamily="34" charset="0"/>
                <a:cs typeface="Segoe UI" panose="020B0502040204020203" pitchFamily="34" charset="0"/>
              </a:rPr>
              <a:t>through their call() and apply() methods </a:t>
            </a:r>
          </a:p>
          <a:p>
            <a:pPr marL="342900" indent="-342900">
              <a:buFont typeface="+mj-lt"/>
              <a:buAutoNum type="arabicPeriod"/>
            </a:pPr>
            <a:endParaRPr lang="en-US" sz="1750" dirty="0">
              <a:latin typeface="Segoe UI" panose="020B0502040204020203" pitchFamily="34" charset="0"/>
              <a:cs typeface="Segoe UI" panose="020B0502040204020203" pitchFamily="34" charset="0"/>
            </a:endParaRPr>
          </a:p>
          <a:p>
            <a:pPr marL="342900" indent="-342900">
              <a:buFont typeface="+mj-lt"/>
              <a:buAutoNum type="arabicPeriod"/>
            </a:pPr>
            <a:r>
              <a:rPr lang="en-US" sz="1750" b="1" dirty="0">
                <a:latin typeface="Segoe UI" panose="020B0502040204020203" pitchFamily="34" charset="0"/>
                <a:cs typeface="Segoe UI" panose="020B0502040204020203" pitchFamily="34" charset="0"/>
              </a:rPr>
              <a:t>implicitly,</a:t>
            </a:r>
            <a:r>
              <a:rPr lang="en-US" sz="1750" dirty="0">
                <a:latin typeface="Segoe UI" panose="020B0502040204020203" pitchFamily="34" charset="0"/>
                <a:cs typeface="Segoe UI" panose="020B0502040204020203" pitchFamily="34" charset="0"/>
              </a:rPr>
              <a:t> via JavaScript language features that do not appear like normal function invocations</a:t>
            </a:r>
          </a:p>
        </p:txBody>
      </p:sp>
    </p:spTree>
    <p:extLst>
      <p:ext uri="{BB962C8B-B14F-4D97-AF65-F5344CB8AC3E}">
        <p14:creationId xmlns:p14="http://schemas.microsoft.com/office/powerpoint/2010/main" val="2760857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Classes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16879"/>
            <a:ext cx="9391548" cy="646331"/>
          </a:xfrm>
          <a:prstGeom prst="rect">
            <a:avLst/>
          </a:prstGeom>
          <a:noFill/>
        </p:spPr>
        <p:txBody>
          <a:bodyPr wrap="square" rtlCol="0">
            <a:spAutoFit/>
          </a:bodyPr>
          <a:lstStyle/>
          <a:p>
            <a:r>
              <a:rPr lang="en-US" dirty="0">
                <a:solidFill>
                  <a:schemeClr val="tx1">
                    <a:lumMod val="85000"/>
                    <a:lumOff val="15000"/>
                  </a:schemeClr>
                </a:solidFill>
                <a:latin typeface="Segoe UI" panose="020B0502040204020203" pitchFamily="34" charset="0"/>
                <a:cs typeface="Segoe UI" panose="020B0502040204020203" pitchFamily="34" charset="0"/>
              </a:rPr>
              <a:t>If you have programmed in a strongly-typed object-oriented language, you may be accustomed to thinking about four kinds of class members:</a:t>
            </a:r>
          </a:p>
        </p:txBody>
      </p:sp>
      <p:graphicFrame>
        <p:nvGraphicFramePr>
          <p:cNvPr id="4" name="Table 4">
            <a:extLst>
              <a:ext uri="{FF2B5EF4-FFF2-40B4-BE49-F238E27FC236}">
                <a16:creationId xmlns:a16="http://schemas.microsoft.com/office/drawing/2014/main" id="{666F5F5C-126F-44D4-A379-0FB33D1E1859}"/>
              </a:ext>
            </a:extLst>
          </p:cNvPr>
          <p:cNvGraphicFramePr>
            <a:graphicFrameLocks noGrp="1"/>
          </p:cNvGraphicFramePr>
          <p:nvPr>
            <p:extLst>
              <p:ext uri="{D42A27DB-BD31-4B8C-83A1-F6EECF244321}">
                <p14:modId xmlns:p14="http://schemas.microsoft.com/office/powerpoint/2010/main" val="1308282488"/>
              </p:ext>
            </p:extLst>
          </p:nvPr>
        </p:nvGraphicFramePr>
        <p:xfrm>
          <a:off x="1605105" y="2627979"/>
          <a:ext cx="9518769" cy="2931160"/>
        </p:xfrm>
        <a:graphic>
          <a:graphicData uri="http://schemas.openxmlformats.org/drawingml/2006/table">
            <a:tbl>
              <a:tblPr firstRow="1" bandRow="1">
                <a:tableStyleId>{5C22544A-7EE6-4342-B048-85BDC9FD1C3A}</a:tableStyleId>
              </a:tblPr>
              <a:tblGrid>
                <a:gridCol w="2561994">
                  <a:extLst>
                    <a:ext uri="{9D8B030D-6E8A-4147-A177-3AD203B41FA5}">
                      <a16:colId xmlns:a16="http://schemas.microsoft.com/office/drawing/2014/main" val="2705662205"/>
                    </a:ext>
                  </a:extLst>
                </a:gridCol>
                <a:gridCol w="6956775">
                  <a:extLst>
                    <a:ext uri="{9D8B030D-6E8A-4147-A177-3AD203B41FA5}">
                      <a16:colId xmlns:a16="http://schemas.microsoft.com/office/drawing/2014/main" val="2045003766"/>
                    </a:ext>
                  </a:extLst>
                </a:gridCol>
              </a:tblGrid>
              <a:tr h="370840">
                <a:tc>
                  <a:txBody>
                    <a:bodyPr/>
                    <a:lstStyle/>
                    <a:p>
                      <a:r>
                        <a:rPr lang="en-US" dirty="0">
                          <a:solidFill>
                            <a:schemeClr val="tx1">
                              <a:lumMod val="85000"/>
                              <a:lumOff val="15000"/>
                            </a:schemeClr>
                          </a:solidFill>
                        </a:rPr>
                        <a:t>Definition</a:t>
                      </a:r>
                    </a:p>
                  </a:txBody>
                  <a:tcPr anchor="ctr"/>
                </a:tc>
                <a:tc>
                  <a:txBody>
                    <a:bodyPr/>
                    <a:lstStyle/>
                    <a:p>
                      <a:r>
                        <a:rPr lang="en-US" dirty="0">
                          <a:solidFill>
                            <a:schemeClr val="tx1">
                              <a:lumMod val="85000"/>
                              <a:lumOff val="15000"/>
                            </a:schemeClr>
                          </a:solidFill>
                        </a:rPr>
                        <a:t>Description</a:t>
                      </a:r>
                    </a:p>
                  </a:txBody>
                  <a:tcPr anchor="ctr"/>
                </a:tc>
                <a:extLst>
                  <a:ext uri="{0D108BD9-81ED-4DB2-BD59-A6C34878D82A}">
                    <a16:rowId xmlns:a16="http://schemas.microsoft.com/office/drawing/2014/main" val="2657822919"/>
                  </a:ext>
                </a:extLst>
              </a:tr>
              <a:tr h="370840">
                <a:tc>
                  <a:txBody>
                    <a:bodyPr/>
                    <a:lstStyle/>
                    <a:p>
                      <a:r>
                        <a:rPr lang="en-US" b="1" dirty="0"/>
                        <a:t>Instance Fields</a:t>
                      </a:r>
                    </a:p>
                  </a:txBody>
                  <a:tcPr anchor="ctr"/>
                </a:tc>
                <a:tc>
                  <a:txBody>
                    <a:bodyPr/>
                    <a:lstStyle/>
                    <a:p>
                      <a:r>
                        <a:rPr lang="en-US" dirty="0"/>
                        <a:t>These are the per-instance properties or variables that hold the state of individual objects.</a:t>
                      </a:r>
                    </a:p>
                  </a:txBody>
                  <a:tcPr anchor="ctr"/>
                </a:tc>
                <a:extLst>
                  <a:ext uri="{0D108BD9-81ED-4DB2-BD59-A6C34878D82A}">
                    <a16:rowId xmlns:a16="http://schemas.microsoft.com/office/drawing/2014/main" val="724326093"/>
                  </a:ext>
                </a:extLst>
              </a:tr>
              <a:tr h="370840">
                <a:tc>
                  <a:txBody>
                    <a:bodyPr/>
                    <a:lstStyle/>
                    <a:p>
                      <a:r>
                        <a:rPr lang="en-US" b="1" dirty="0"/>
                        <a:t>Instance Methods</a:t>
                      </a:r>
                    </a:p>
                  </a:txBody>
                  <a:tcPr anchor="ctr"/>
                </a:tc>
                <a:tc>
                  <a:txBody>
                    <a:bodyPr/>
                    <a:lstStyle/>
                    <a:p>
                      <a:r>
                        <a:rPr lang="en-US" dirty="0"/>
                        <a:t>These are methods that are shared by all instances of the class that are invoked through individual instances. </a:t>
                      </a:r>
                    </a:p>
                  </a:txBody>
                  <a:tcPr anchor="ctr"/>
                </a:tc>
                <a:extLst>
                  <a:ext uri="{0D108BD9-81ED-4DB2-BD59-A6C34878D82A}">
                    <a16:rowId xmlns:a16="http://schemas.microsoft.com/office/drawing/2014/main" val="1866573411"/>
                  </a:ext>
                </a:extLst>
              </a:tr>
              <a:tr h="370840">
                <a:tc>
                  <a:txBody>
                    <a:bodyPr/>
                    <a:lstStyle/>
                    <a:p>
                      <a:r>
                        <a:rPr lang="en-US" b="1" dirty="0"/>
                        <a:t>Class Fields</a:t>
                      </a:r>
                    </a:p>
                  </a:txBody>
                  <a:tcPr anchor="ctr"/>
                </a:tc>
                <a:tc>
                  <a:txBody>
                    <a:bodyPr/>
                    <a:lstStyle/>
                    <a:p>
                      <a:r>
                        <a:rPr lang="en-US" dirty="0"/>
                        <a:t>These are properties or variables associated with the class rather than the instances of the class.</a:t>
                      </a:r>
                    </a:p>
                  </a:txBody>
                  <a:tcPr anchor="ctr"/>
                </a:tc>
                <a:extLst>
                  <a:ext uri="{0D108BD9-81ED-4DB2-BD59-A6C34878D82A}">
                    <a16:rowId xmlns:a16="http://schemas.microsoft.com/office/drawing/2014/main" val="319372882"/>
                  </a:ext>
                </a:extLst>
              </a:tr>
              <a:tr h="370840">
                <a:tc>
                  <a:txBody>
                    <a:bodyPr/>
                    <a:lstStyle/>
                    <a:p>
                      <a:r>
                        <a:rPr lang="en-US" b="1" dirty="0"/>
                        <a:t>Class Methods</a:t>
                      </a:r>
                    </a:p>
                  </a:txBody>
                  <a:tcPr anchor="ctr"/>
                </a:tc>
                <a:tc>
                  <a:txBody>
                    <a:bodyPr/>
                    <a:lstStyle/>
                    <a:p>
                      <a:r>
                        <a:rPr lang="en-US" dirty="0"/>
                        <a:t>These are methods that are associated with the class rather than with instances.</a:t>
                      </a:r>
                    </a:p>
                  </a:txBody>
                  <a:tcPr anchor="ctr"/>
                </a:tc>
                <a:extLst>
                  <a:ext uri="{0D108BD9-81ED-4DB2-BD59-A6C34878D82A}">
                    <a16:rowId xmlns:a16="http://schemas.microsoft.com/office/drawing/2014/main" val="4085358298"/>
                  </a:ext>
                </a:extLst>
              </a:tr>
            </a:tbl>
          </a:graphicData>
        </a:graphic>
      </p:graphicFrame>
    </p:spTree>
    <p:extLst>
      <p:ext uri="{BB962C8B-B14F-4D97-AF65-F5344CB8AC3E}">
        <p14:creationId xmlns:p14="http://schemas.microsoft.com/office/powerpoint/2010/main" val="700715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16879"/>
            <a:ext cx="9391548" cy="5209118"/>
          </a:xfrm>
          <a:prstGeom prst="rect">
            <a:avLst/>
          </a:prstGeom>
          <a:noFill/>
        </p:spPr>
        <p:txBody>
          <a:bodyPr wrap="square" rtlCol="0">
            <a:spAutoFit/>
          </a:bodyPr>
          <a:lstStyle/>
          <a:p>
            <a:pPr algn="just"/>
            <a:r>
              <a:rPr lang="en-US" sz="1750" dirty="0">
                <a:latin typeface="Segoe UI" panose="020B0502040204020203" pitchFamily="34" charset="0"/>
                <a:cs typeface="Segoe UI" panose="020B0502040204020203" pitchFamily="34" charset="0"/>
              </a:rPr>
              <a:t>A </a:t>
            </a:r>
            <a:r>
              <a:rPr lang="en-US" sz="1750" b="1" dirty="0">
                <a:latin typeface="Segoe UI" panose="020B0502040204020203" pitchFamily="34" charset="0"/>
                <a:cs typeface="Segoe UI" panose="020B0502040204020203" pitchFamily="34" charset="0"/>
              </a:rPr>
              <a:t>function</a:t>
            </a:r>
            <a:r>
              <a:rPr lang="en-US" sz="1750" dirty="0">
                <a:latin typeface="Segoe UI" panose="020B0502040204020203" pitchFamily="34" charset="0"/>
                <a:cs typeface="Segoe UI" panose="020B0502040204020203" pitchFamily="34" charset="0"/>
              </a:rPr>
              <a:t> is a block of JavaScript code that is defined once but may be executed, or </a:t>
            </a:r>
            <a:r>
              <a:rPr lang="en-US" sz="1750" b="1" dirty="0">
                <a:latin typeface="Segoe UI" panose="020B0502040204020203" pitchFamily="34" charset="0"/>
                <a:cs typeface="Segoe UI" panose="020B0502040204020203" pitchFamily="34" charset="0"/>
              </a:rPr>
              <a:t>invoked</a:t>
            </a:r>
            <a:r>
              <a:rPr lang="en-US" sz="1750" dirty="0">
                <a:latin typeface="Segoe UI" panose="020B0502040204020203" pitchFamily="34" charset="0"/>
                <a:cs typeface="Segoe UI" panose="020B0502040204020203" pitchFamily="34" charset="0"/>
              </a:rPr>
              <a:t>, any number of times.</a:t>
            </a:r>
          </a:p>
          <a:p>
            <a:pPr algn="just"/>
            <a:endParaRPr lang="en-US" sz="1750" dirty="0">
              <a:solidFill>
                <a:schemeClr val="tx1">
                  <a:lumMod val="85000"/>
                  <a:lumOff val="15000"/>
                </a:schemeClr>
              </a:solidFill>
              <a:latin typeface="Segoe UI" panose="020B0502040204020203" pitchFamily="34" charset="0"/>
              <a:cs typeface="Segoe UI" panose="020B0502040204020203" pitchFamily="34" charset="0"/>
            </a:endParaRPr>
          </a:p>
          <a:p>
            <a:pPr algn="just"/>
            <a:r>
              <a:rPr lang="en-US" sz="1750" dirty="0">
                <a:latin typeface="Segoe UI" panose="020B0502040204020203" pitchFamily="34" charset="0"/>
                <a:cs typeface="Segoe UI" panose="020B0502040204020203" pitchFamily="34" charset="0"/>
              </a:rPr>
              <a:t>Functions are </a:t>
            </a:r>
            <a:r>
              <a:rPr lang="en-US" sz="1750" b="1" dirty="0">
                <a:latin typeface="Segoe UI" panose="020B0502040204020203" pitchFamily="34" charset="0"/>
                <a:cs typeface="Segoe UI" panose="020B0502040204020203" pitchFamily="34" charset="0"/>
              </a:rPr>
              <a:t>objects</a:t>
            </a:r>
            <a:r>
              <a:rPr lang="en-US" sz="1750" dirty="0">
                <a:latin typeface="Segoe UI" panose="020B0502040204020203" pitchFamily="34" charset="0"/>
                <a:cs typeface="Segoe UI" panose="020B0502040204020203" pitchFamily="34" charset="0"/>
              </a:rPr>
              <a:t>, and they can be manipulated by programs.</a:t>
            </a:r>
            <a:endParaRPr lang="en-US" sz="1750" dirty="0">
              <a:solidFill>
                <a:schemeClr val="tx1">
                  <a:lumMod val="85000"/>
                  <a:lumOff val="15000"/>
                </a:schemeClr>
              </a:solidFill>
              <a:latin typeface="Segoe UI" panose="020B0502040204020203" pitchFamily="34" charset="0"/>
              <a:cs typeface="Segoe UI" panose="020B0502040204020203" pitchFamily="34" charset="0"/>
            </a:endParaRPr>
          </a:p>
          <a:p>
            <a:pPr algn="just"/>
            <a:endParaRPr lang="en-US" sz="1750" dirty="0">
              <a:solidFill>
                <a:schemeClr val="tx1">
                  <a:lumMod val="85000"/>
                  <a:lumOff val="15000"/>
                </a:schemeClr>
              </a:solidFill>
              <a:latin typeface="Segoe UI" panose="020B0502040204020203" pitchFamily="34" charset="0"/>
              <a:cs typeface="Segoe UI" panose="020B0502040204020203" pitchFamily="34" charset="0"/>
            </a:endParaRPr>
          </a:p>
          <a:p>
            <a:pPr algn="just"/>
            <a:r>
              <a:rPr lang="en-US" sz="1750" dirty="0">
                <a:latin typeface="Segoe UI" panose="020B0502040204020203" pitchFamily="34" charset="0"/>
                <a:cs typeface="Segoe UI" panose="020B0502040204020203" pitchFamily="34" charset="0"/>
              </a:rPr>
              <a:t>Functions are </a:t>
            </a:r>
            <a:r>
              <a:rPr lang="en-US" sz="1750" b="1" dirty="0">
                <a:latin typeface="Segoe UI" panose="020B0502040204020203" pitchFamily="34" charset="0"/>
                <a:cs typeface="Segoe UI" panose="020B0502040204020203" pitchFamily="34" charset="0"/>
              </a:rPr>
              <a:t>parameterized</a:t>
            </a:r>
            <a:r>
              <a:rPr lang="en-US" sz="1750" dirty="0">
                <a:latin typeface="Segoe UI" panose="020B0502040204020203" pitchFamily="34" charset="0"/>
                <a:cs typeface="Segoe UI" panose="020B0502040204020203" pitchFamily="34" charset="0"/>
              </a:rPr>
              <a:t>: a function definition may include a list of identifiers, known as </a:t>
            </a:r>
            <a:r>
              <a:rPr lang="en-US" sz="1750" b="1" dirty="0">
                <a:latin typeface="Segoe UI" panose="020B0502040204020203" pitchFamily="34" charset="0"/>
                <a:cs typeface="Segoe UI" panose="020B0502040204020203" pitchFamily="34" charset="0"/>
              </a:rPr>
              <a:t>parameters</a:t>
            </a:r>
            <a:r>
              <a:rPr lang="en-US" sz="1750" dirty="0">
                <a:latin typeface="Segoe UI" panose="020B0502040204020203" pitchFamily="34" charset="0"/>
                <a:cs typeface="Segoe UI" panose="020B0502040204020203" pitchFamily="34" charset="0"/>
              </a:rPr>
              <a:t>, that work as local variables for the body of the function; often use their argument values to compute a return value that becomes the value of the function-invocation expression.</a:t>
            </a:r>
          </a:p>
          <a:p>
            <a:pPr algn="just"/>
            <a:endParaRPr lang="en-US" sz="1750" dirty="0">
              <a:solidFill>
                <a:schemeClr val="tx1">
                  <a:lumMod val="85000"/>
                  <a:lumOff val="15000"/>
                </a:schemeClr>
              </a:solidFill>
              <a:latin typeface="Segoe UI" panose="020B0502040204020203" pitchFamily="34" charset="0"/>
              <a:cs typeface="Segoe UI" panose="020B0502040204020203" pitchFamily="34" charset="0"/>
            </a:endParaRPr>
          </a:p>
          <a:p>
            <a:pPr algn="just"/>
            <a:r>
              <a:rPr lang="en-US" sz="1750" dirty="0">
                <a:latin typeface="Segoe UI" panose="020B0502040204020203" pitchFamily="34" charset="0"/>
                <a:cs typeface="Segoe UI" panose="020B0502040204020203" pitchFamily="34" charset="0"/>
              </a:rPr>
              <a:t>In addition to the arguments, each invocation has another value: the </a:t>
            </a:r>
            <a:r>
              <a:rPr lang="en-US" sz="1750" b="1" dirty="0">
                <a:latin typeface="Segoe UI" panose="020B0502040204020203" pitchFamily="34" charset="0"/>
                <a:cs typeface="Segoe UI" panose="020B0502040204020203" pitchFamily="34" charset="0"/>
              </a:rPr>
              <a:t>invocation context</a:t>
            </a:r>
            <a:r>
              <a:rPr lang="en-US" sz="1750" dirty="0">
                <a:latin typeface="Segoe UI" panose="020B0502040204020203" pitchFamily="34" charset="0"/>
                <a:cs typeface="Segoe UI" panose="020B0502040204020203" pitchFamily="34" charset="0"/>
              </a:rPr>
              <a:t> that is the value of the this keyword</a:t>
            </a:r>
            <a:endParaRPr lang="en-US" sz="1750" dirty="0">
              <a:solidFill>
                <a:schemeClr val="tx1">
                  <a:lumMod val="85000"/>
                  <a:lumOff val="15000"/>
                </a:schemeClr>
              </a:solidFill>
              <a:latin typeface="Segoe UI" panose="020B0502040204020203" pitchFamily="34" charset="0"/>
              <a:cs typeface="Segoe UI" panose="020B0502040204020203" pitchFamily="34" charset="0"/>
            </a:endParaRPr>
          </a:p>
          <a:p>
            <a:pPr algn="just"/>
            <a:endParaRPr lang="en-US" sz="1750" dirty="0">
              <a:solidFill>
                <a:schemeClr val="tx1">
                  <a:lumMod val="85000"/>
                  <a:lumOff val="15000"/>
                </a:schemeClr>
              </a:solidFill>
              <a:latin typeface="Segoe UI" panose="020B0502040204020203" pitchFamily="34" charset="0"/>
              <a:cs typeface="Segoe UI" panose="020B0502040204020203" pitchFamily="34" charset="0"/>
            </a:endParaRPr>
          </a:p>
          <a:p>
            <a:pPr algn="just"/>
            <a:r>
              <a:rPr lang="en-US" sz="1750" dirty="0">
                <a:latin typeface="Segoe UI" panose="020B0502040204020203" pitchFamily="34" charset="0"/>
                <a:cs typeface="Segoe UI" panose="020B0502040204020203" pitchFamily="34" charset="0"/>
              </a:rPr>
              <a:t>If a function is assigned to the property of an object, it is known as a </a:t>
            </a:r>
            <a:r>
              <a:rPr lang="en-US" sz="1750" b="1" dirty="0">
                <a:latin typeface="Segoe UI" panose="020B0502040204020203" pitchFamily="34" charset="0"/>
                <a:cs typeface="Segoe UI" panose="020B0502040204020203" pitchFamily="34" charset="0"/>
              </a:rPr>
              <a:t>method</a:t>
            </a:r>
            <a:r>
              <a:rPr lang="en-US" sz="1750" dirty="0">
                <a:latin typeface="Segoe UI" panose="020B0502040204020203" pitchFamily="34" charset="0"/>
                <a:cs typeface="Segoe UI" panose="020B0502040204020203" pitchFamily="34" charset="0"/>
              </a:rPr>
              <a:t> of that object.</a:t>
            </a:r>
          </a:p>
          <a:p>
            <a:pPr algn="just"/>
            <a:endParaRPr lang="en-US" sz="1750" dirty="0">
              <a:latin typeface="Segoe UI" panose="020B0502040204020203" pitchFamily="34" charset="0"/>
              <a:cs typeface="Segoe UI" panose="020B0502040204020203" pitchFamily="34" charset="0"/>
            </a:endParaRPr>
          </a:p>
          <a:p>
            <a:pPr algn="just"/>
            <a:r>
              <a:rPr lang="en-US" sz="1750" dirty="0">
                <a:latin typeface="Segoe UI" panose="020B0502040204020203" pitchFamily="34" charset="0"/>
                <a:cs typeface="Segoe UI" panose="020B0502040204020203" pitchFamily="34" charset="0"/>
              </a:rPr>
              <a:t>JavaScript function definitions can be nested within other functions, and they have access to any variables that are in scope where they are defined. This means that JavaScript functions are </a:t>
            </a:r>
            <a:r>
              <a:rPr lang="en-US" sz="1750" b="1" dirty="0">
                <a:latin typeface="Segoe UI" panose="020B0502040204020203" pitchFamily="34" charset="0"/>
                <a:cs typeface="Segoe UI" panose="020B0502040204020203" pitchFamily="34" charset="0"/>
              </a:rPr>
              <a:t>closures</a:t>
            </a:r>
            <a:r>
              <a:rPr lang="en-US" sz="1750" dirty="0">
                <a:latin typeface="Segoe UI" panose="020B0502040204020203" pitchFamily="34" charset="0"/>
                <a:cs typeface="Segoe UI" panose="020B0502040204020203" pitchFamily="34" charset="0"/>
              </a:rPr>
              <a:t>.</a:t>
            </a:r>
          </a:p>
          <a:p>
            <a:pPr algn="just"/>
            <a:endParaRPr lang="en-US" sz="175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15073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Defining Functions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16879"/>
            <a:ext cx="9391548" cy="2516073"/>
          </a:xfrm>
          <a:prstGeom prst="rect">
            <a:avLst/>
          </a:prstGeom>
          <a:noFill/>
        </p:spPr>
        <p:txBody>
          <a:bodyPr wrap="square" rtlCol="0">
            <a:spAutoFit/>
          </a:bodyPr>
          <a:lstStyle/>
          <a:p>
            <a:pPr algn="just"/>
            <a:r>
              <a:rPr lang="en-US" sz="1750" dirty="0">
                <a:latin typeface="Segoe UI" panose="020B0502040204020203" pitchFamily="34" charset="0"/>
                <a:cs typeface="Segoe UI" panose="020B0502040204020203" pitchFamily="34" charset="0"/>
              </a:rPr>
              <a:t>The most straightforward way to define a JavaScript function is with the </a:t>
            </a:r>
            <a:r>
              <a:rPr lang="en-US" sz="1750" b="1" dirty="0">
                <a:latin typeface="Segoe UI" panose="020B0502040204020203" pitchFamily="34" charset="0"/>
                <a:cs typeface="Segoe UI" panose="020B0502040204020203" pitchFamily="34" charset="0"/>
              </a:rPr>
              <a:t>function keyword</a:t>
            </a:r>
            <a:r>
              <a:rPr lang="en-US" sz="1750" dirty="0">
                <a:latin typeface="Segoe UI" panose="020B0502040204020203" pitchFamily="34" charset="0"/>
                <a:cs typeface="Segoe UI" panose="020B0502040204020203" pitchFamily="34" charset="0"/>
              </a:rPr>
              <a:t>, which can be used as a:</a:t>
            </a:r>
          </a:p>
          <a:p>
            <a:pPr algn="just"/>
            <a:endParaRPr lang="en-US" sz="1750" dirty="0">
              <a:latin typeface="Segoe UI" panose="020B0502040204020203" pitchFamily="34" charset="0"/>
              <a:cs typeface="Segoe UI" panose="020B0502040204020203" pitchFamily="34" charset="0"/>
            </a:endParaRPr>
          </a:p>
          <a:p>
            <a:pPr marL="342900" indent="-342900" algn="just">
              <a:buFont typeface="+mj-lt"/>
              <a:buAutoNum type="arabicPeriod"/>
            </a:pPr>
            <a:r>
              <a:rPr lang="en-US" sz="1750" b="1" dirty="0">
                <a:latin typeface="Segoe UI" panose="020B0502040204020203" pitchFamily="34" charset="0"/>
                <a:cs typeface="Segoe UI" panose="020B0502040204020203" pitchFamily="34" charset="0"/>
              </a:rPr>
              <a:t>declaration</a:t>
            </a:r>
            <a:r>
              <a:rPr lang="en-US" sz="1750" dirty="0">
                <a:latin typeface="Segoe UI" panose="020B0502040204020203" pitchFamily="34" charset="0"/>
                <a:cs typeface="Segoe UI" panose="020B0502040204020203" pitchFamily="34" charset="0"/>
              </a:rPr>
              <a:t> </a:t>
            </a:r>
          </a:p>
          <a:p>
            <a:pPr marL="342900" indent="-342900" algn="just">
              <a:buFont typeface="+mj-lt"/>
              <a:buAutoNum type="arabicPeriod"/>
            </a:pPr>
            <a:r>
              <a:rPr lang="en-US" sz="1750" b="1" dirty="0">
                <a:solidFill>
                  <a:schemeClr val="tx1">
                    <a:lumMod val="85000"/>
                    <a:lumOff val="15000"/>
                  </a:schemeClr>
                </a:solidFill>
                <a:latin typeface="Segoe UI" panose="020B0502040204020203" pitchFamily="34" charset="0"/>
                <a:cs typeface="Segoe UI" panose="020B0502040204020203" pitchFamily="34" charset="0"/>
              </a:rPr>
              <a:t>expression</a:t>
            </a:r>
            <a:endParaRPr lang="en-US" sz="1750" b="1" dirty="0">
              <a:latin typeface="Segoe UI" panose="020B0502040204020203" pitchFamily="34" charset="0"/>
              <a:cs typeface="Segoe UI" panose="020B0502040204020203" pitchFamily="34" charset="0"/>
            </a:endParaRPr>
          </a:p>
          <a:p>
            <a:pPr algn="just"/>
            <a:endParaRPr lang="en-US" sz="1750" dirty="0">
              <a:latin typeface="Segoe UI" panose="020B0502040204020203" pitchFamily="34" charset="0"/>
              <a:cs typeface="Segoe UI" panose="020B0502040204020203" pitchFamily="34" charset="0"/>
            </a:endParaRPr>
          </a:p>
          <a:p>
            <a:pPr algn="just"/>
            <a:r>
              <a:rPr lang="en-US" sz="1750" dirty="0">
                <a:latin typeface="Segoe UI" panose="020B0502040204020203" pitchFamily="34" charset="0"/>
                <a:cs typeface="Segoe UI" panose="020B0502040204020203" pitchFamily="34" charset="0"/>
              </a:rPr>
              <a:t>ES6 defines an important new way to define functions without the function keyword:</a:t>
            </a:r>
          </a:p>
          <a:p>
            <a:pPr algn="just"/>
            <a:endParaRPr lang="en-US" sz="1750" dirty="0">
              <a:latin typeface="Segoe UI" panose="020B0502040204020203" pitchFamily="34" charset="0"/>
              <a:cs typeface="Segoe UI" panose="020B0502040204020203" pitchFamily="34" charset="0"/>
            </a:endParaRPr>
          </a:p>
          <a:p>
            <a:pPr marL="342900" indent="-342900" algn="just">
              <a:buFont typeface="+mj-lt"/>
              <a:buAutoNum type="arabicPeriod" startAt="3"/>
            </a:pPr>
            <a:r>
              <a:rPr lang="en-US" sz="1750" b="1" dirty="0">
                <a:latin typeface="Segoe UI" panose="020B0502040204020203" pitchFamily="34" charset="0"/>
                <a:cs typeface="Segoe UI" panose="020B0502040204020203" pitchFamily="34" charset="0"/>
              </a:rPr>
              <a:t> arrow functions </a:t>
            </a:r>
            <a:r>
              <a:rPr lang="en-US" sz="1600" i="1" dirty="0">
                <a:latin typeface="Segoe UI" panose="020B0502040204020203" pitchFamily="34" charset="0"/>
                <a:cs typeface="Segoe UI" panose="020B0502040204020203" pitchFamily="34" charset="0"/>
              </a:rPr>
              <a:t>(a particularly compact syntax)</a:t>
            </a:r>
          </a:p>
        </p:txBody>
      </p:sp>
    </p:spTree>
    <p:extLst>
      <p:ext uri="{BB962C8B-B14F-4D97-AF65-F5344CB8AC3E}">
        <p14:creationId xmlns:p14="http://schemas.microsoft.com/office/powerpoint/2010/main" val="3040585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Declaration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16879"/>
            <a:ext cx="9391548" cy="3323987"/>
          </a:xfrm>
          <a:prstGeom prst="rect">
            <a:avLst/>
          </a:prstGeom>
          <a:noFill/>
        </p:spPr>
        <p:txBody>
          <a:bodyPr wrap="square" rtlCol="0">
            <a:spAutoFit/>
          </a:bodyPr>
          <a:lstStyle/>
          <a:p>
            <a:r>
              <a:rPr lang="en-US" sz="1750" b="1" dirty="0">
                <a:latin typeface="Segoe UI" panose="020B0502040204020203" pitchFamily="34" charset="0"/>
                <a:cs typeface="Segoe UI" panose="020B0502040204020203" pitchFamily="34" charset="0"/>
              </a:rPr>
              <a:t>Function declarations </a:t>
            </a:r>
            <a:r>
              <a:rPr lang="en-US" sz="1750" dirty="0">
                <a:latin typeface="Segoe UI" panose="020B0502040204020203" pitchFamily="34" charset="0"/>
                <a:cs typeface="Segoe UI" panose="020B0502040204020203" pitchFamily="34" charset="0"/>
              </a:rPr>
              <a:t>consist of the function keyword, followed by these components: </a:t>
            </a:r>
          </a:p>
          <a:p>
            <a:endParaRPr lang="en-US" sz="1750" i="1" dirty="0">
              <a:latin typeface="Segoe UI" panose="020B0502040204020203" pitchFamily="34" charset="0"/>
              <a:cs typeface="Segoe UI" panose="020B0502040204020203" pitchFamily="34" charset="0"/>
            </a:endParaRPr>
          </a:p>
          <a:p>
            <a:pPr marL="342900" indent="-342900">
              <a:buFont typeface="+mj-lt"/>
              <a:buAutoNum type="arabicPeriod"/>
            </a:pPr>
            <a:r>
              <a:rPr lang="en-US" sz="1750" dirty="0">
                <a:latin typeface="Segoe UI" panose="020B0502040204020203" pitchFamily="34" charset="0"/>
                <a:cs typeface="Segoe UI" panose="020B0502040204020203" pitchFamily="34" charset="0"/>
              </a:rPr>
              <a:t>An </a:t>
            </a:r>
            <a:r>
              <a:rPr lang="en-US" sz="1750" b="1" dirty="0">
                <a:latin typeface="Segoe UI" panose="020B0502040204020203" pitchFamily="34" charset="0"/>
                <a:cs typeface="Segoe UI" panose="020B0502040204020203" pitchFamily="34" charset="0"/>
              </a:rPr>
              <a:t>identifier</a:t>
            </a:r>
            <a:r>
              <a:rPr lang="en-US" sz="1750" dirty="0">
                <a:latin typeface="Segoe UI" panose="020B0502040204020203" pitchFamily="34" charset="0"/>
                <a:cs typeface="Segoe UI" panose="020B0502040204020203" pitchFamily="34" charset="0"/>
              </a:rPr>
              <a:t> that names the function. </a:t>
            </a:r>
            <a:br>
              <a:rPr lang="en-US" sz="1750" dirty="0">
                <a:latin typeface="Segoe UI" panose="020B0502040204020203" pitchFamily="34" charset="0"/>
                <a:cs typeface="Segoe UI" panose="020B0502040204020203" pitchFamily="34" charset="0"/>
              </a:rPr>
            </a:br>
            <a:r>
              <a:rPr lang="en-US" sz="1750" dirty="0">
                <a:latin typeface="Segoe UI" panose="020B0502040204020203" pitchFamily="34" charset="0"/>
                <a:cs typeface="Segoe UI" panose="020B0502040204020203" pitchFamily="34" charset="0"/>
              </a:rPr>
              <a:t>The name is a required part of function declarations: it is used as the name of a variable, and the newly defined function object is assigned to the variable.</a:t>
            </a:r>
          </a:p>
          <a:p>
            <a:pPr marL="342900" indent="-342900">
              <a:buFont typeface="+mj-lt"/>
              <a:buAutoNum type="arabicPeriod"/>
            </a:pPr>
            <a:endParaRPr lang="en-US" sz="1750" dirty="0">
              <a:latin typeface="Segoe UI" panose="020B0502040204020203" pitchFamily="34" charset="0"/>
              <a:cs typeface="Segoe UI" panose="020B0502040204020203" pitchFamily="34" charset="0"/>
            </a:endParaRPr>
          </a:p>
          <a:p>
            <a:pPr marL="342900" indent="-342900">
              <a:buFont typeface="+mj-lt"/>
              <a:buAutoNum type="arabicPeriod"/>
            </a:pPr>
            <a:r>
              <a:rPr lang="en-US" sz="1750" dirty="0">
                <a:latin typeface="Segoe UI" panose="020B0502040204020203" pitchFamily="34" charset="0"/>
                <a:cs typeface="Segoe UI" panose="020B0502040204020203" pitchFamily="34" charset="0"/>
              </a:rPr>
              <a:t>A pair of parentheses around a comma-separated list of zero or more identifiers. </a:t>
            </a:r>
            <a:br>
              <a:rPr lang="en-US" sz="1750" dirty="0">
                <a:latin typeface="Segoe UI" panose="020B0502040204020203" pitchFamily="34" charset="0"/>
                <a:cs typeface="Segoe UI" panose="020B0502040204020203" pitchFamily="34" charset="0"/>
              </a:rPr>
            </a:br>
            <a:r>
              <a:rPr lang="en-US" sz="1750" dirty="0">
                <a:latin typeface="Segoe UI" panose="020B0502040204020203" pitchFamily="34" charset="0"/>
                <a:cs typeface="Segoe UI" panose="020B0502040204020203" pitchFamily="34" charset="0"/>
              </a:rPr>
              <a:t>These identifiers are the </a:t>
            </a:r>
            <a:r>
              <a:rPr lang="en-US" sz="1750" b="1" dirty="0">
                <a:latin typeface="Segoe UI" panose="020B0502040204020203" pitchFamily="34" charset="0"/>
                <a:cs typeface="Segoe UI" panose="020B0502040204020203" pitchFamily="34" charset="0"/>
              </a:rPr>
              <a:t>parameter</a:t>
            </a:r>
            <a:r>
              <a:rPr lang="en-US" sz="1750" dirty="0">
                <a:latin typeface="Segoe UI" panose="020B0502040204020203" pitchFamily="34" charset="0"/>
                <a:cs typeface="Segoe UI" panose="020B0502040204020203" pitchFamily="34" charset="0"/>
              </a:rPr>
              <a:t> names for the function</a:t>
            </a:r>
          </a:p>
          <a:p>
            <a:pPr marL="342900" indent="-342900">
              <a:buFont typeface="+mj-lt"/>
              <a:buAutoNum type="arabicPeriod"/>
            </a:pPr>
            <a:endParaRPr lang="en-US" sz="1750" dirty="0">
              <a:latin typeface="Segoe UI" panose="020B0502040204020203" pitchFamily="34" charset="0"/>
              <a:cs typeface="Segoe UI" panose="020B0502040204020203" pitchFamily="34" charset="0"/>
            </a:endParaRPr>
          </a:p>
          <a:p>
            <a:pPr marL="342900" indent="-342900">
              <a:buFont typeface="+mj-lt"/>
              <a:buAutoNum type="arabicPeriod"/>
            </a:pPr>
            <a:r>
              <a:rPr lang="en-US" sz="1750" dirty="0">
                <a:latin typeface="Segoe UI" panose="020B0502040204020203" pitchFamily="34" charset="0"/>
                <a:cs typeface="Segoe UI" panose="020B0502040204020203" pitchFamily="34" charset="0"/>
              </a:rPr>
              <a:t>A pair of curly braces with zero or more JavaScript statements inside. </a:t>
            </a:r>
            <a:br>
              <a:rPr lang="en-US" sz="1750" dirty="0">
                <a:latin typeface="Segoe UI" panose="020B0502040204020203" pitchFamily="34" charset="0"/>
                <a:cs typeface="Segoe UI" panose="020B0502040204020203" pitchFamily="34" charset="0"/>
              </a:rPr>
            </a:br>
            <a:r>
              <a:rPr lang="en-US" sz="1750" dirty="0">
                <a:latin typeface="Segoe UI" panose="020B0502040204020203" pitchFamily="34" charset="0"/>
                <a:cs typeface="Segoe UI" panose="020B0502040204020203" pitchFamily="34" charset="0"/>
              </a:rPr>
              <a:t>These statements are the </a:t>
            </a:r>
            <a:r>
              <a:rPr lang="en-US" sz="1750" b="1" dirty="0">
                <a:latin typeface="Segoe UI" panose="020B0502040204020203" pitchFamily="34" charset="0"/>
                <a:cs typeface="Segoe UI" panose="020B0502040204020203" pitchFamily="34" charset="0"/>
              </a:rPr>
              <a:t>body</a:t>
            </a:r>
            <a:r>
              <a:rPr lang="en-US" sz="1750" dirty="0">
                <a:latin typeface="Segoe UI" panose="020B0502040204020203" pitchFamily="34" charset="0"/>
                <a:cs typeface="Segoe UI" panose="020B0502040204020203" pitchFamily="34" charset="0"/>
              </a:rPr>
              <a:t> of the function: they are executed whenever the function is </a:t>
            </a:r>
            <a:r>
              <a:rPr lang="en-US" sz="1750" b="1" dirty="0">
                <a:latin typeface="Segoe UI" panose="020B0502040204020203" pitchFamily="34" charset="0"/>
                <a:cs typeface="Segoe UI" panose="020B0502040204020203" pitchFamily="34" charset="0"/>
              </a:rPr>
              <a:t>invoked</a:t>
            </a:r>
            <a:r>
              <a:rPr lang="en-US" sz="1750" dirty="0">
                <a:latin typeface="Segoe UI" panose="020B0502040204020203" pitchFamily="34" charset="0"/>
                <a:cs typeface="Segoe UI" panose="020B0502040204020203" pitchFamily="34" charset="0"/>
              </a:rPr>
              <a:t>.</a:t>
            </a:r>
          </a:p>
        </p:txBody>
      </p:sp>
      <p:sp>
        <p:nvSpPr>
          <p:cNvPr id="4" name="TextBox 3">
            <a:extLst>
              <a:ext uri="{FF2B5EF4-FFF2-40B4-BE49-F238E27FC236}">
                <a16:creationId xmlns:a16="http://schemas.microsoft.com/office/drawing/2014/main" id="{7D400F2E-635B-47D8-9FDE-ECECCE418515}"/>
              </a:ext>
            </a:extLst>
          </p:cNvPr>
          <p:cNvSpPr txBox="1"/>
          <p:nvPr/>
        </p:nvSpPr>
        <p:spPr>
          <a:xfrm>
            <a:off x="1605106" y="5241121"/>
            <a:ext cx="9391548" cy="1323439"/>
          </a:xfrm>
          <a:prstGeom prst="rect">
            <a:avLst/>
          </a:prstGeom>
          <a:solidFill>
            <a:schemeClr val="accent1">
              <a:lumMod val="40000"/>
              <a:lumOff val="60000"/>
            </a:schemeClr>
          </a:solidFill>
          <a:ln w="57150">
            <a:solidFill>
              <a:srgbClr val="0070C0"/>
            </a:solidFill>
          </a:ln>
        </p:spPr>
        <p:txBody>
          <a:bodyPr wrap="square" rtlCol="0">
            <a:spAutoFit/>
          </a:bodyPr>
          <a:lstStyle/>
          <a:p>
            <a:pPr algn="just"/>
            <a:r>
              <a:rPr lang="en-US" sz="1600" dirty="0">
                <a:latin typeface="Segoe UI" panose="020B0502040204020203" pitchFamily="34" charset="0"/>
                <a:cs typeface="Segoe UI" panose="020B0502040204020203" pitchFamily="34" charset="0"/>
              </a:rPr>
              <a:t>Function declaration statements are “hoisted” to the top of the enclosing script, function, or block so that functions defined in this way may be invoked from code that appears before the definition.</a:t>
            </a:r>
          </a:p>
          <a:p>
            <a:pPr algn="just"/>
            <a:endParaRPr lang="en-US" sz="1600" dirty="0">
              <a:latin typeface="Segoe UI" panose="020B0502040204020203" pitchFamily="34" charset="0"/>
              <a:cs typeface="Segoe UI" panose="020B0502040204020203" pitchFamily="34" charset="0"/>
            </a:endParaRPr>
          </a:p>
          <a:p>
            <a:pPr algn="just"/>
            <a:r>
              <a:rPr lang="en-US" sz="1600" dirty="0">
                <a:latin typeface="Segoe UI" panose="020B0502040204020203" pitchFamily="34" charset="0"/>
                <a:cs typeface="Segoe UI" panose="020B0502040204020203" pitchFamily="34" charset="0"/>
              </a:rPr>
              <a:t>Prior to ES6, function declarations were only allowed at the top level within a JavaScript file or within another function.</a:t>
            </a:r>
          </a:p>
        </p:txBody>
      </p:sp>
    </p:spTree>
    <p:extLst>
      <p:ext uri="{BB962C8B-B14F-4D97-AF65-F5344CB8AC3E}">
        <p14:creationId xmlns:p14="http://schemas.microsoft.com/office/powerpoint/2010/main" val="2357781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347EA0-F5FD-4C3F-8B86-AD1D1071EF8B}"/>
              </a:ext>
            </a:extLst>
          </p:cNvPr>
          <p:cNvSpPr txBox="1"/>
          <p:nvPr/>
        </p:nvSpPr>
        <p:spPr>
          <a:xfrm>
            <a:off x="1507066" y="2564605"/>
            <a:ext cx="9489586" cy="923330"/>
          </a:xfrm>
          <a:prstGeom prst="rect">
            <a:avLst/>
          </a:prstGeom>
          <a:solidFill>
            <a:schemeClr val="accent3">
              <a:lumMod val="60000"/>
              <a:lumOff val="40000"/>
            </a:schemeClr>
          </a:solidFill>
          <a:ln w="57150">
            <a:solidFill>
              <a:srgbClr val="00B050"/>
            </a:solidFill>
          </a:ln>
        </p:spPr>
        <p:txBody>
          <a:bodyPr wrap="square">
            <a:spAutoFit/>
          </a:bodyPr>
          <a:lstStyle/>
          <a:p>
            <a:r>
              <a:rPr lang="en-US" b="1" dirty="0">
                <a:latin typeface="Segoe UI" panose="020B0502040204020203" pitchFamily="34" charset="0"/>
                <a:cs typeface="Segoe UI" panose="020B0502040204020203" pitchFamily="34" charset="0"/>
              </a:rPr>
              <a:t>EXECUTION-CONTEXT: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They defining their own invocation context.</a:t>
            </a:r>
          </a:p>
        </p:txBody>
      </p:sp>
      <p:sp>
        <p:nvSpPr>
          <p:cNvPr id="9" name="TextBox 8">
            <a:extLst>
              <a:ext uri="{FF2B5EF4-FFF2-40B4-BE49-F238E27FC236}">
                <a16:creationId xmlns:a16="http://schemas.microsoft.com/office/drawing/2014/main" id="{0E5D8058-EB78-4D5B-B4C3-0B087F783CEE}"/>
              </a:ext>
            </a:extLst>
          </p:cNvPr>
          <p:cNvSpPr txBox="1"/>
          <p:nvPr/>
        </p:nvSpPr>
        <p:spPr>
          <a:xfrm>
            <a:off x="1507066" y="1616879"/>
            <a:ext cx="9489586" cy="646331"/>
          </a:xfrm>
          <a:prstGeom prst="rect">
            <a:avLst/>
          </a:prstGeom>
          <a:solidFill>
            <a:srgbClr val="F6B3AA"/>
          </a:solidFill>
          <a:ln w="57150">
            <a:solidFill>
              <a:srgbClr val="C00000"/>
            </a:solidFill>
          </a:ln>
        </p:spPr>
        <p:txBody>
          <a:bodyPr wrap="square">
            <a:spAutoFit/>
          </a:bodyPr>
          <a:lstStyle/>
          <a:p>
            <a:r>
              <a:rPr lang="en-US" dirty="0">
                <a:latin typeface="Segoe UI" panose="020B0502040204020203" pitchFamily="34" charset="0"/>
                <a:cs typeface="Segoe UI" panose="020B0502040204020203" pitchFamily="34" charset="0"/>
              </a:rPr>
              <a:t>They </a:t>
            </a:r>
            <a:r>
              <a:rPr lang="en-US" b="1" dirty="0">
                <a:latin typeface="Segoe UI" panose="020B0502040204020203" pitchFamily="34" charset="0"/>
                <a:cs typeface="Segoe UI" panose="020B0502040204020203" pitchFamily="34" charset="0"/>
              </a:rPr>
              <a:t>have a prototype property, </a:t>
            </a:r>
            <a:r>
              <a:rPr lang="en-US" dirty="0">
                <a:latin typeface="Segoe UI" panose="020B0502040204020203" pitchFamily="34" charset="0"/>
                <a:cs typeface="Segoe UI" panose="020B0502040204020203" pitchFamily="34" charset="0"/>
              </a:rPr>
              <a:t>which means that they can be used as constructor functions for new classes.</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Declaration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0DF3C225-5C88-461B-8E3B-80625D0C8597}"/>
              </a:ext>
            </a:extLst>
          </p:cNvPr>
          <p:cNvPicPr>
            <a:picLocks noChangeAspect="1"/>
          </p:cNvPicPr>
          <p:nvPr/>
        </p:nvPicPr>
        <p:blipFill>
          <a:blip r:embed="rId3"/>
          <a:stretch>
            <a:fillRect/>
          </a:stretch>
        </p:blipFill>
        <p:spPr>
          <a:xfrm>
            <a:off x="541537" y="2489985"/>
            <a:ext cx="1079515" cy="1079515"/>
          </a:xfrm>
          <a:prstGeom prst="rect">
            <a:avLst/>
          </a:prstGeom>
        </p:spPr>
      </p:pic>
    </p:spTree>
    <p:extLst>
      <p:ext uri="{BB962C8B-B14F-4D97-AF65-F5344CB8AC3E}">
        <p14:creationId xmlns:p14="http://schemas.microsoft.com/office/powerpoint/2010/main" val="182709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Declaration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E0E1FDF9-CA02-4D94-8AEE-718ECCE8CB05}"/>
              </a:ext>
            </a:extLst>
          </p:cNvPr>
          <p:cNvSpPr txBox="1"/>
          <p:nvPr/>
        </p:nvSpPr>
        <p:spPr>
          <a:xfrm>
            <a:off x="1507066" y="1634888"/>
            <a:ext cx="4588933" cy="2031325"/>
          </a:xfrm>
          <a:prstGeom prst="rect">
            <a:avLst/>
          </a:prstGeom>
          <a:noFill/>
          <a:ln w="57150">
            <a:solidFill>
              <a:srgbClr val="0070C0"/>
            </a:solidFill>
          </a:ln>
        </p:spPr>
        <p:txBody>
          <a:bodyPr wrap="square">
            <a:spAutoFit/>
          </a:bodyPr>
          <a:lstStyle/>
          <a:p>
            <a:r>
              <a:rPr lang="en-US" b="1" dirty="0">
                <a:latin typeface="Segoe UI" panose="020B0502040204020203" pitchFamily="34" charset="0"/>
                <a:cs typeface="Segoe UI" panose="020B0502040204020203" pitchFamily="34" charset="0"/>
              </a:rPr>
              <a:t>VOID:</a:t>
            </a:r>
          </a:p>
          <a:p>
            <a:endParaRPr lang="en-US" dirty="0">
              <a:latin typeface="Segoe UI" panose="020B0502040204020203" pitchFamily="34" charset="0"/>
              <a:cs typeface="Segoe UI" panose="020B0502040204020203" pitchFamily="34" charset="0"/>
            </a:endParaRPr>
          </a:p>
          <a:p>
            <a:r>
              <a:rPr lang="en-US" b="1" dirty="0">
                <a:solidFill>
                  <a:srgbClr val="00B050"/>
                </a:solidFill>
                <a:latin typeface="Segoe UI" panose="020B0502040204020203" pitchFamily="34" charset="0"/>
                <a:cs typeface="Segoe UI" panose="020B0502040204020203" pitchFamily="34" charset="0"/>
              </a:rPr>
              <a:t>function</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printProps</a:t>
            </a:r>
            <a:r>
              <a:rPr lang="en-US" dirty="0">
                <a:latin typeface="Segoe UI" panose="020B0502040204020203" pitchFamily="34" charset="0"/>
                <a:cs typeface="Segoe UI" panose="020B0502040204020203" pitchFamily="34" charset="0"/>
              </a:rPr>
              <a:t>(o) {</a:t>
            </a:r>
          </a:p>
          <a:p>
            <a:r>
              <a:rPr lang="en-US" dirty="0">
                <a:latin typeface="Segoe UI" panose="020B0502040204020203" pitchFamily="34" charset="0"/>
                <a:cs typeface="Segoe UI" panose="020B0502040204020203" pitchFamily="34" charset="0"/>
              </a:rPr>
              <a:t>	for( let p in o) { </a:t>
            </a:r>
          </a:p>
          <a:p>
            <a:r>
              <a:rPr lang="en-US" dirty="0">
                <a:latin typeface="Segoe UI" panose="020B0502040204020203" pitchFamily="34" charset="0"/>
                <a:cs typeface="Segoe UI" panose="020B0502040204020203" pitchFamily="34" charset="0"/>
              </a:rPr>
              <a:t>		console.log( ` ${ p}: ${ o[ p]}\ n `); </a:t>
            </a:r>
          </a:p>
          <a:p>
            <a:r>
              <a:rPr lang="en-US" dirty="0">
                <a:latin typeface="Segoe UI" panose="020B0502040204020203" pitchFamily="34" charset="0"/>
                <a:cs typeface="Segoe UI" panose="020B0502040204020203" pitchFamily="34" charset="0"/>
              </a:rPr>
              <a:t>	} </a:t>
            </a:r>
          </a:p>
          <a:p>
            <a:r>
              <a:rPr lang="en-US" dirty="0">
                <a:latin typeface="Segoe UI" panose="020B0502040204020203" pitchFamily="34" charset="0"/>
                <a:cs typeface="Segoe UI" panose="020B0502040204020203" pitchFamily="34" charset="0"/>
              </a:rPr>
              <a:t>}</a:t>
            </a:r>
          </a:p>
        </p:txBody>
      </p:sp>
      <p:sp>
        <p:nvSpPr>
          <p:cNvPr id="7" name="TextBox 6">
            <a:extLst>
              <a:ext uri="{FF2B5EF4-FFF2-40B4-BE49-F238E27FC236}">
                <a16:creationId xmlns:a16="http://schemas.microsoft.com/office/drawing/2014/main" id="{2169D8BC-0164-4903-9A6B-C2B0444EDDCE}"/>
              </a:ext>
            </a:extLst>
          </p:cNvPr>
          <p:cNvSpPr txBox="1"/>
          <p:nvPr/>
        </p:nvSpPr>
        <p:spPr>
          <a:xfrm>
            <a:off x="6407719" y="1634888"/>
            <a:ext cx="4588933" cy="1754326"/>
          </a:xfrm>
          <a:prstGeom prst="rect">
            <a:avLst/>
          </a:prstGeom>
          <a:noFill/>
          <a:ln w="57150">
            <a:solidFill>
              <a:srgbClr val="0070C0"/>
            </a:solidFill>
          </a:ln>
        </p:spPr>
        <p:txBody>
          <a:bodyPr wrap="square">
            <a:spAutoFit/>
          </a:bodyPr>
          <a:lstStyle/>
          <a:p>
            <a:r>
              <a:rPr lang="en-US" b="1" dirty="0">
                <a:latin typeface="Segoe UI" panose="020B0502040204020203" pitchFamily="34" charset="0"/>
                <a:cs typeface="Segoe UI" panose="020B0502040204020203" pitchFamily="34" charset="0"/>
              </a:rPr>
              <a:t>RETURN:</a:t>
            </a:r>
          </a:p>
          <a:p>
            <a:endParaRPr lang="en-US" dirty="0">
              <a:latin typeface="Segoe UI" panose="020B0502040204020203" pitchFamily="34" charset="0"/>
              <a:cs typeface="Segoe UI" panose="020B0502040204020203" pitchFamily="34" charset="0"/>
            </a:endParaRPr>
          </a:p>
          <a:p>
            <a:r>
              <a:rPr lang="en-US" b="1" dirty="0">
                <a:solidFill>
                  <a:srgbClr val="00B050"/>
                </a:solidFill>
                <a:latin typeface="Segoe UI" panose="020B0502040204020203" pitchFamily="34" charset="0"/>
                <a:cs typeface="Segoe UI" panose="020B0502040204020203" pitchFamily="34" charset="0"/>
              </a:rPr>
              <a:t>function</a:t>
            </a:r>
            <a:r>
              <a:rPr lang="en-US" dirty="0">
                <a:latin typeface="Segoe UI" panose="020B0502040204020203" pitchFamily="34" charset="0"/>
                <a:cs typeface="Segoe UI" panose="020B0502040204020203" pitchFamily="34" charset="0"/>
              </a:rPr>
              <a:t> distance( x1, y1, x2, y2) { </a:t>
            </a:r>
          </a:p>
          <a:p>
            <a:r>
              <a:rPr lang="en-US" dirty="0">
                <a:latin typeface="Segoe UI" panose="020B0502040204020203" pitchFamily="34" charset="0"/>
                <a:cs typeface="Segoe UI" panose="020B0502040204020203" pitchFamily="34" charset="0"/>
              </a:rPr>
              <a:t>	let dx = x2 - x1; let </a:t>
            </a:r>
            <a:r>
              <a:rPr lang="en-US" dirty="0" err="1">
                <a:latin typeface="Segoe UI" panose="020B0502040204020203" pitchFamily="34" charset="0"/>
                <a:cs typeface="Segoe UI" panose="020B0502040204020203" pitchFamily="34" charset="0"/>
              </a:rPr>
              <a:t>dy</a:t>
            </a:r>
            <a:r>
              <a:rPr lang="en-US" dirty="0">
                <a:latin typeface="Segoe UI" panose="020B0502040204020203" pitchFamily="34" charset="0"/>
                <a:cs typeface="Segoe UI" panose="020B0502040204020203" pitchFamily="34" charset="0"/>
              </a:rPr>
              <a:t> = y2 - y1; </a:t>
            </a:r>
          </a:p>
          <a:p>
            <a:r>
              <a:rPr lang="en-US" dirty="0">
                <a:latin typeface="Segoe UI" panose="020B0502040204020203" pitchFamily="34" charset="0"/>
                <a:cs typeface="Segoe UI" panose="020B0502040204020203" pitchFamily="34" charset="0"/>
              </a:rPr>
              <a:t>	return </a:t>
            </a:r>
            <a:r>
              <a:rPr lang="en-US" dirty="0" err="1">
                <a:latin typeface="Segoe UI" panose="020B0502040204020203" pitchFamily="34" charset="0"/>
                <a:cs typeface="Segoe UI" panose="020B0502040204020203" pitchFamily="34" charset="0"/>
              </a:rPr>
              <a:t>Math.sqrt</a:t>
            </a:r>
            <a:r>
              <a:rPr lang="en-US" dirty="0">
                <a:latin typeface="Segoe UI" panose="020B0502040204020203" pitchFamily="34" charset="0"/>
                <a:cs typeface="Segoe UI" panose="020B0502040204020203" pitchFamily="34" charset="0"/>
              </a:rPr>
              <a:t>( dx* dx + </a:t>
            </a:r>
            <a:r>
              <a:rPr lang="en-US" dirty="0" err="1">
                <a:latin typeface="Segoe UI" panose="020B0502040204020203" pitchFamily="34" charset="0"/>
                <a:cs typeface="Segoe UI" panose="020B0502040204020203" pitchFamily="34" charset="0"/>
              </a:rPr>
              <a:t>dy</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dy</a:t>
            </a:r>
            <a:r>
              <a:rPr lang="en-US" dirty="0">
                <a:latin typeface="Segoe UI" panose="020B0502040204020203" pitchFamily="34" charset="0"/>
                <a:cs typeface="Segoe UI" panose="020B0502040204020203" pitchFamily="34" charset="0"/>
              </a:rPr>
              <a:t>); </a:t>
            </a:r>
          </a:p>
          <a:p>
            <a:r>
              <a:rPr lang="en-US" dirty="0">
                <a:latin typeface="Segoe UI" panose="020B0502040204020203" pitchFamily="34" charset="0"/>
                <a:cs typeface="Segoe UI" panose="020B0502040204020203" pitchFamily="34" charset="0"/>
              </a:rPr>
              <a:t>}</a:t>
            </a:r>
          </a:p>
        </p:txBody>
      </p:sp>
      <p:sp>
        <p:nvSpPr>
          <p:cNvPr id="9" name="TextBox 8">
            <a:extLst>
              <a:ext uri="{FF2B5EF4-FFF2-40B4-BE49-F238E27FC236}">
                <a16:creationId xmlns:a16="http://schemas.microsoft.com/office/drawing/2014/main" id="{78B5E995-EA38-43EA-A481-94F9E49CC9E4}"/>
              </a:ext>
            </a:extLst>
          </p:cNvPr>
          <p:cNvSpPr txBox="1"/>
          <p:nvPr/>
        </p:nvSpPr>
        <p:spPr>
          <a:xfrm>
            <a:off x="1507066" y="5589319"/>
            <a:ext cx="9489586" cy="923330"/>
          </a:xfrm>
          <a:prstGeom prst="rect">
            <a:avLst/>
          </a:prstGeom>
          <a:solidFill>
            <a:schemeClr val="accent3">
              <a:lumMod val="60000"/>
              <a:lumOff val="40000"/>
            </a:schemeClr>
          </a:solidFill>
          <a:ln w="57150">
            <a:solidFill>
              <a:srgbClr val="00B050"/>
            </a:solidFill>
          </a:ln>
        </p:spPr>
        <p:txBody>
          <a:bodyPr wrap="square">
            <a:spAutoFit/>
          </a:bodyPr>
          <a:lstStyle/>
          <a:p>
            <a:r>
              <a:rPr lang="en-US" b="1" dirty="0"/>
              <a:t>EXECUTION-CONTEXT</a:t>
            </a:r>
            <a:r>
              <a:rPr lang="en-US" dirty="0"/>
              <a:t>:</a:t>
            </a:r>
          </a:p>
          <a:p>
            <a:endParaRPr lang="en-US" dirty="0"/>
          </a:p>
          <a:p>
            <a:r>
              <a:rPr lang="en-US" dirty="0"/>
              <a:t>They defining their own invocation context.</a:t>
            </a:r>
          </a:p>
        </p:txBody>
      </p:sp>
      <p:pic>
        <p:nvPicPr>
          <p:cNvPr id="10" name="Picture 9">
            <a:extLst>
              <a:ext uri="{FF2B5EF4-FFF2-40B4-BE49-F238E27FC236}">
                <a16:creationId xmlns:a16="http://schemas.microsoft.com/office/drawing/2014/main" id="{43C8684D-929F-4949-A2E1-C3897F7437E3}"/>
              </a:ext>
            </a:extLst>
          </p:cNvPr>
          <p:cNvPicPr>
            <a:picLocks noChangeAspect="1"/>
          </p:cNvPicPr>
          <p:nvPr/>
        </p:nvPicPr>
        <p:blipFill>
          <a:blip r:embed="rId3"/>
          <a:stretch>
            <a:fillRect/>
          </a:stretch>
        </p:blipFill>
        <p:spPr>
          <a:xfrm>
            <a:off x="10067278" y="5649151"/>
            <a:ext cx="816746" cy="816746"/>
          </a:xfrm>
          <a:prstGeom prst="rect">
            <a:avLst/>
          </a:prstGeom>
        </p:spPr>
      </p:pic>
    </p:spTree>
    <p:extLst>
      <p:ext uri="{BB962C8B-B14F-4D97-AF65-F5344CB8AC3E}">
        <p14:creationId xmlns:p14="http://schemas.microsoft.com/office/powerpoint/2010/main" val="1820852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Expressions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16879"/>
            <a:ext cx="9391548" cy="630942"/>
          </a:xfrm>
          <a:prstGeom prst="rect">
            <a:avLst/>
          </a:prstGeom>
          <a:noFill/>
        </p:spPr>
        <p:txBody>
          <a:bodyPr wrap="square" rtlCol="0">
            <a:spAutoFit/>
          </a:bodyPr>
          <a:lstStyle/>
          <a:p>
            <a:r>
              <a:rPr lang="en-US" sz="1750" b="1" dirty="0">
                <a:latin typeface="Segoe UI" panose="020B0502040204020203" pitchFamily="34" charset="0"/>
                <a:cs typeface="Segoe UI" panose="020B0502040204020203" pitchFamily="34" charset="0"/>
              </a:rPr>
              <a:t>Function expressions </a:t>
            </a:r>
            <a:r>
              <a:rPr lang="en-US" sz="1750" dirty="0">
                <a:latin typeface="Segoe UI" panose="020B0502040204020203" pitchFamily="34" charset="0"/>
                <a:cs typeface="Segoe UI" panose="020B0502040204020203" pitchFamily="34" charset="0"/>
              </a:rPr>
              <a:t>look a lot like function declarations, but they appear within the context of a larger expression or statement, and the name </a:t>
            </a:r>
            <a:r>
              <a:rPr lang="en-US" sz="1750" b="1" dirty="0">
                <a:latin typeface="Segoe UI" panose="020B0502040204020203" pitchFamily="34" charset="0"/>
                <a:cs typeface="Segoe UI" panose="020B0502040204020203" pitchFamily="34" charset="0"/>
              </a:rPr>
              <a:t>is optional</a:t>
            </a:r>
            <a:r>
              <a:rPr lang="en-US" sz="1750" dirty="0">
                <a:latin typeface="Segoe UI" panose="020B0502040204020203" pitchFamily="34" charset="0"/>
                <a:cs typeface="Segoe UI" panose="020B0502040204020203" pitchFamily="34" charset="0"/>
              </a:rPr>
              <a:t>.</a:t>
            </a:r>
          </a:p>
        </p:txBody>
      </p:sp>
      <p:sp>
        <p:nvSpPr>
          <p:cNvPr id="9" name="TextBox 8">
            <a:extLst>
              <a:ext uri="{FF2B5EF4-FFF2-40B4-BE49-F238E27FC236}">
                <a16:creationId xmlns:a16="http://schemas.microsoft.com/office/drawing/2014/main" id="{78AC2BA4-7C68-4A0F-83B4-3B9205C2173C}"/>
              </a:ext>
            </a:extLst>
          </p:cNvPr>
          <p:cNvSpPr txBox="1"/>
          <p:nvPr/>
        </p:nvSpPr>
        <p:spPr>
          <a:xfrm>
            <a:off x="1605106" y="2549216"/>
            <a:ext cx="9489587" cy="584775"/>
          </a:xfrm>
          <a:prstGeom prst="rect">
            <a:avLst/>
          </a:prstGeom>
          <a:solidFill>
            <a:schemeClr val="accent1">
              <a:lumMod val="40000"/>
              <a:lumOff val="60000"/>
            </a:schemeClr>
          </a:solid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The function </a:t>
            </a:r>
            <a:r>
              <a:rPr lang="en-US" sz="1600" b="1" dirty="0">
                <a:latin typeface="Segoe UI" panose="020B0502040204020203" pitchFamily="34" charset="0"/>
                <a:cs typeface="Segoe UI" panose="020B0502040204020203" pitchFamily="34" charset="0"/>
              </a:rPr>
              <a:t>name is optional </a:t>
            </a:r>
            <a:r>
              <a:rPr lang="en-US" sz="1600" dirty="0">
                <a:latin typeface="Segoe UI" panose="020B0502040204020203" pitchFamily="34" charset="0"/>
                <a:cs typeface="Segoe UI" panose="020B0502040204020203" pitchFamily="34" charset="0"/>
              </a:rPr>
              <a:t>for functions defined as expressions. In that case the function is called </a:t>
            </a:r>
            <a:r>
              <a:rPr lang="en-US" sz="1600" b="1" dirty="0">
                <a:latin typeface="Segoe UI" panose="020B0502040204020203" pitchFamily="34" charset="0"/>
                <a:cs typeface="Segoe UI" panose="020B0502040204020203" pitchFamily="34" charset="0"/>
              </a:rPr>
              <a:t>anonymous function</a:t>
            </a:r>
            <a:r>
              <a:rPr lang="en-US" sz="1600" dirty="0">
                <a:latin typeface="Segoe UI" panose="020B0502040204020203" pitchFamily="34" charset="0"/>
                <a:cs typeface="Segoe UI" panose="020B0502040204020203" pitchFamily="34" charset="0"/>
              </a:rPr>
              <a:t>.</a:t>
            </a:r>
          </a:p>
        </p:txBody>
      </p:sp>
      <p:sp>
        <p:nvSpPr>
          <p:cNvPr id="10" name="TextBox 9">
            <a:extLst>
              <a:ext uri="{FF2B5EF4-FFF2-40B4-BE49-F238E27FC236}">
                <a16:creationId xmlns:a16="http://schemas.microsoft.com/office/drawing/2014/main" id="{E9FF24B8-FFA9-490F-A0F6-63916D37FCC0}"/>
              </a:ext>
            </a:extLst>
          </p:cNvPr>
          <p:cNvSpPr txBox="1"/>
          <p:nvPr/>
        </p:nvSpPr>
        <p:spPr>
          <a:xfrm>
            <a:off x="1605106" y="3435386"/>
            <a:ext cx="9489587" cy="338554"/>
          </a:xfrm>
          <a:prstGeom prst="rect">
            <a:avLst/>
          </a:prstGeom>
          <a:solidFill>
            <a:schemeClr val="accent1">
              <a:lumMod val="40000"/>
              <a:lumOff val="60000"/>
            </a:schemeClr>
          </a:solid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These functions do </a:t>
            </a:r>
            <a:r>
              <a:rPr lang="en-US" sz="1600" b="1" dirty="0">
                <a:latin typeface="Segoe UI" panose="020B0502040204020203" pitchFamily="34" charset="0"/>
                <a:cs typeface="Segoe UI" panose="020B0502040204020203" pitchFamily="34" charset="0"/>
              </a:rPr>
              <a:t>not exist until the expression </a:t>
            </a:r>
            <a:r>
              <a:rPr lang="en-US" sz="1600" dirty="0">
                <a:latin typeface="Segoe UI" panose="020B0502040204020203" pitchFamily="34" charset="0"/>
                <a:cs typeface="Segoe UI" panose="020B0502040204020203" pitchFamily="34" charset="0"/>
              </a:rPr>
              <a:t>that defines them are actually </a:t>
            </a:r>
            <a:r>
              <a:rPr lang="en-US" sz="1600" b="1" dirty="0">
                <a:latin typeface="Segoe UI" panose="020B0502040204020203" pitchFamily="34" charset="0"/>
                <a:cs typeface="Segoe UI" panose="020B0502040204020203" pitchFamily="34" charset="0"/>
              </a:rPr>
              <a:t>evaluated.</a:t>
            </a:r>
          </a:p>
        </p:txBody>
      </p:sp>
    </p:spTree>
    <p:extLst>
      <p:ext uri="{BB962C8B-B14F-4D97-AF65-F5344CB8AC3E}">
        <p14:creationId xmlns:p14="http://schemas.microsoft.com/office/powerpoint/2010/main" val="832849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347EA0-F5FD-4C3F-8B86-AD1D1071EF8B}"/>
              </a:ext>
            </a:extLst>
          </p:cNvPr>
          <p:cNvSpPr txBox="1"/>
          <p:nvPr/>
        </p:nvSpPr>
        <p:spPr>
          <a:xfrm>
            <a:off x="1507066" y="2564605"/>
            <a:ext cx="9489586" cy="923330"/>
          </a:xfrm>
          <a:prstGeom prst="rect">
            <a:avLst/>
          </a:prstGeom>
          <a:solidFill>
            <a:schemeClr val="accent3">
              <a:lumMod val="60000"/>
              <a:lumOff val="40000"/>
            </a:schemeClr>
          </a:solidFill>
          <a:ln w="57150">
            <a:solidFill>
              <a:srgbClr val="00B050"/>
            </a:solidFill>
          </a:ln>
        </p:spPr>
        <p:txBody>
          <a:bodyPr wrap="square">
            <a:spAutoFit/>
          </a:bodyPr>
          <a:lstStyle/>
          <a:p>
            <a:r>
              <a:rPr lang="en-US" b="1" dirty="0">
                <a:latin typeface="Segoe UI" panose="020B0502040204020203" pitchFamily="34" charset="0"/>
                <a:cs typeface="Segoe UI" panose="020B0502040204020203" pitchFamily="34" charset="0"/>
              </a:rPr>
              <a:t>EXECUTION-CONTEXT: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They defining their own invocation context.</a:t>
            </a:r>
          </a:p>
        </p:txBody>
      </p:sp>
      <p:sp>
        <p:nvSpPr>
          <p:cNvPr id="9" name="TextBox 8">
            <a:extLst>
              <a:ext uri="{FF2B5EF4-FFF2-40B4-BE49-F238E27FC236}">
                <a16:creationId xmlns:a16="http://schemas.microsoft.com/office/drawing/2014/main" id="{0E5D8058-EB78-4D5B-B4C3-0B087F783CEE}"/>
              </a:ext>
            </a:extLst>
          </p:cNvPr>
          <p:cNvSpPr txBox="1"/>
          <p:nvPr/>
        </p:nvSpPr>
        <p:spPr>
          <a:xfrm>
            <a:off x="1507066" y="1616879"/>
            <a:ext cx="9489586" cy="646331"/>
          </a:xfrm>
          <a:prstGeom prst="rect">
            <a:avLst/>
          </a:prstGeom>
          <a:solidFill>
            <a:srgbClr val="F6B3AA"/>
          </a:solidFill>
          <a:ln w="57150">
            <a:solidFill>
              <a:srgbClr val="C00000"/>
            </a:solidFill>
          </a:ln>
        </p:spPr>
        <p:txBody>
          <a:bodyPr wrap="square">
            <a:spAutoFit/>
          </a:bodyPr>
          <a:lstStyle/>
          <a:p>
            <a:r>
              <a:rPr lang="en-US" dirty="0">
                <a:latin typeface="Segoe UI" panose="020B0502040204020203" pitchFamily="34" charset="0"/>
                <a:cs typeface="Segoe UI" panose="020B0502040204020203" pitchFamily="34" charset="0"/>
              </a:rPr>
              <a:t>They </a:t>
            </a:r>
            <a:r>
              <a:rPr lang="en-US" b="1" dirty="0">
                <a:latin typeface="Segoe UI" panose="020B0502040204020203" pitchFamily="34" charset="0"/>
                <a:cs typeface="Segoe UI" panose="020B0502040204020203" pitchFamily="34" charset="0"/>
              </a:rPr>
              <a:t>have a prototype property, </a:t>
            </a:r>
            <a:r>
              <a:rPr lang="en-US" dirty="0">
                <a:latin typeface="Segoe UI" panose="020B0502040204020203" pitchFamily="34" charset="0"/>
                <a:cs typeface="Segoe UI" panose="020B0502040204020203" pitchFamily="34" charset="0"/>
              </a:rPr>
              <a:t>which means that they can be used as constructor functions for new classes.</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Expressions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0DF3C225-5C88-461B-8E3B-80625D0C8597}"/>
              </a:ext>
            </a:extLst>
          </p:cNvPr>
          <p:cNvPicPr>
            <a:picLocks noChangeAspect="1"/>
          </p:cNvPicPr>
          <p:nvPr/>
        </p:nvPicPr>
        <p:blipFill>
          <a:blip r:embed="rId3"/>
          <a:stretch>
            <a:fillRect/>
          </a:stretch>
        </p:blipFill>
        <p:spPr>
          <a:xfrm>
            <a:off x="541537" y="2489985"/>
            <a:ext cx="1079515" cy="1079515"/>
          </a:xfrm>
          <a:prstGeom prst="rect">
            <a:avLst/>
          </a:prstGeom>
        </p:spPr>
      </p:pic>
    </p:spTree>
    <p:extLst>
      <p:ext uri="{BB962C8B-B14F-4D97-AF65-F5344CB8AC3E}">
        <p14:creationId xmlns:p14="http://schemas.microsoft.com/office/powerpoint/2010/main" val="3043876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Expressions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99B3F60E-8CE8-492E-B73D-688459762947}"/>
              </a:ext>
            </a:extLst>
          </p:cNvPr>
          <p:cNvSpPr txBox="1"/>
          <p:nvPr/>
        </p:nvSpPr>
        <p:spPr>
          <a:xfrm>
            <a:off x="1605106" y="1616879"/>
            <a:ext cx="4271911" cy="1438855"/>
          </a:xfrm>
          <a:prstGeom prst="rect">
            <a:avLst/>
          </a:prstGeom>
          <a:noFill/>
          <a:ln w="57150">
            <a:solidFill>
              <a:srgbClr val="0070C0"/>
            </a:solidFill>
          </a:ln>
        </p:spPr>
        <p:txBody>
          <a:bodyPr wrap="square">
            <a:spAutoFit/>
          </a:bodyPr>
          <a:lstStyle/>
          <a:p>
            <a:r>
              <a:rPr lang="en-US" sz="1750" b="1" dirty="0">
                <a:latin typeface="Segoe UI" panose="020B0502040204020203" pitchFamily="34" charset="0"/>
                <a:cs typeface="Segoe UI" panose="020B0502040204020203" pitchFamily="34" charset="0"/>
              </a:rPr>
              <a:t>ANONYMOUS:</a:t>
            </a:r>
          </a:p>
          <a:p>
            <a:endParaRPr lang="en-US" sz="1750" b="1" dirty="0">
              <a:latin typeface="Segoe UI" panose="020B0502040204020203" pitchFamily="34" charset="0"/>
              <a:cs typeface="Segoe UI" panose="020B0502040204020203" pitchFamily="34" charset="0"/>
            </a:endParaRPr>
          </a:p>
          <a:p>
            <a:r>
              <a:rPr lang="en-US" sz="1750" dirty="0">
                <a:latin typeface="Segoe UI" panose="020B0502040204020203" pitchFamily="34" charset="0"/>
                <a:cs typeface="Segoe UI" panose="020B0502040204020203" pitchFamily="34" charset="0"/>
              </a:rPr>
              <a:t>const square = </a:t>
            </a:r>
            <a:r>
              <a:rPr lang="en-US" sz="1750" b="1" dirty="0">
                <a:solidFill>
                  <a:srgbClr val="00B050"/>
                </a:solidFill>
                <a:latin typeface="Segoe UI" panose="020B0502040204020203" pitchFamily="34" charset="0"/>
                <a:cs typeface="Segoe UI" panose="020B0502040204020203" pitchFamily="34" charset="0"/>
              </a:rPr>
              <a:t>function</a:t>
            </a:r>
            <a:r>
              <a:rPr lang="en-US" sz="1750" dirty="0">
                <a:latin typeface="Segoe UI" panose="020B0502040204020203" pitchFamily="34" charset="0"/>
                <a:cs typeface="Segoe UI" panose="020B0502040204020203" pitchFamily="34" charset="0"/>
              </a:rPr>
              <a:t>(x) { </a:t>
            </a:r>
          </a:p>
          <a:p>
            <a:r>
              <a:rPr lang="en-US" sz="1750" dirty="0">
                <a:latin typeface="Segoe UI" panose="020B0502040204020203" pitchFamily="34" charset="0"/>
                <a:cs typeface="Segoe UI" panose="020B0502040204020203" pitchFamily="34" charset="0"/>
              </a:rPr>
              <a:t>	return x* x; </a:t>
            </a:r>
          </a:p>
          <a:p>
            <a:r>
              <a:rPr lang="en-US" sz="1750" dirty="0">
                <a:latin typeface="Segoe UI" panose="020B0502040204020203" pitchFamily="34" charset="0"/>
                <a:cs typeface="Segoe UI" panose="020B0502040204020203" pitchFamily="34" charset="0"/>
              </a:rPr>
              <a:t>};</a:t>
            </a:r>
          </a:p>
        </p:txBody>
      </p:sp>
      <p:sp>
        <p:nvSpPr>
          <p:cNvPr id="8" name="TextBox 7">
            <a:extLst>
              <a:ext uri="{FF2B5EF4-FFF2-40B4-BE49-F238E27FC236}">
                <a16:creationId xmlns:a16="http://schemas.microsoft.com/office/drawing/2014/main" id="{EC2946DF-CA95-4E2D-B890-E4AEDD2E0076}"/>
              </a:ext>
            </a:extLst>
          </p:cNvPr>
          <p:cNvSpPr txBox="1"/>
          <p:nvPr/>
        </p:nvSpPr>
        <p:spPr>
          <a:xfrm>
            <a:off x="1605106" y="3357129"/>
            <a:ext cx="4271911" cy="2031325"/>
          </a:xfrm>
          <a:prstGeom prst="rect">
            <a:avLst/>
          </a:prstGeom>
          <a:noFill/>
          <a:ln w="57150">
            <a:solidFill>
              <a:srgbClr val="0070C0"/>
            </a:solidFill>
          </a:ln>
        </p:spPr>
        <p:txBody>
          <a:bodyPr wrap="square">
            <a:spAutoFit/>
          </a:bodyPr>
          <a:lstStyle/>
          <a:p>
            <a:r>
              <a:rPr lang="en-US" b="1" dirty="0"/>
              <a:t>RECURSION:</a:t>
            </a:r>
          </a:p>
          <a:p>
            <a:endParaRPr lang="en-US" dirty="0"/>
          </a:p>
          <a:p>
            <a:r>
              <a:rPr lang="en-US" dirty="0"/>
              <a:t>const f = </a:t>
            </a:r>
          </a:p>
          <a:p>
            <a:r>
              <a:rPr lang="en-US" b="1" dirty="0">
                <a:solidFill>
                  <a:srgbClr val="00B050"/>
                </a:solidFill>
              </a:rPr>
              <a:t>	function</a:t>
            </a:r>
            <a:r>
              <a:rPr lang="en-US" dirty="0"/>
              <a:t> </a:t>
            </a:r>
            <a:r>
              <a:rPr lang="en-US" b="1" dirty="0">
                <a:solidFill>
                  <a:srgbClr val="FF0000"/>
                </a:solidFill>
              </a:rPr>
              <a:t>fact</a:t>
            </a:r>
            <a:r>
              <a:rPr lang="en-US" dirty="0"/>
              <a:t>( x) { </a:t>
            </a:r>
          </a:p>
          <a:p>
            <a:r>
              <a:rPr lang="en-US" dirty="0"/>
              <a:t>		if (x &lt; = 1) return 1; </a:t>
            </a:r>
          </a:p>
          <a:p>
            <a:r>
              <a:rPr lang="en-US" dirty="0"/>
              <a:t>		else return x* </a:t>
            </a:r>
            <a:r>
              <a:rPr lang="en-US" b="1" dirty="0">
                <a:solidFill>
                  <a:srgbClr val="FF0000"/>
                </a:solidFill>
              </a:rPr>
              <a:t>fact</a:t>
            </a:r>
            <a:r>
              <a:rPr lang="en-US" dirty="0"/>
              <a:t>( x-1); </a:t>
            </a:r>
          </a:p>
          <a:p>
            <a:r>
              <a:rPr lang="en-US" dirty="0"/>
              <a:t>	};</a:t>
            </a:r>
          </a:p>
        </p:txBody>
      </p:sp>
    </p:spTree>
    <p:extLst>
      <p:ext uri="{BB962C8B-B14F-4D97-AF65-F5344CB8AC3E}">
        <p14:creationId xmlns:p14="http://schemas.microsoft.com/office/powerpoint/2010/main" val="15431748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A2BE1F110D95A43A6786136BCEB8641" ma:contentTypeVersion="13" ma:contentTypeDescription="Create a new document." ma:contentTypeScope="" ma:versionID="ce6829bd29cf2307478b9657f9910775">
  <xsd:schema xmlns:xsd="http://www.w3.org/2001/XMLSchema" xmlns:xs="http://www.w3.org/2001/XMLSchema" xmlns:p="http://schemas.microsoft.com/office/2006/metadata/properties" xmlns:ns3="356f36b9-8e44-4ca5-bba7-af1e5462cc3e" xmlns:ns4="4b418e1e-ab92-4533-8118-c23e1e558c8c" targetNamespace="http://schemas.microsoft.com/office/2006/metadata/properties" ma:root="true" ma:fieldsID="786f6e5f8809c9a460249a9b742b0bd2" ns3:_="" ns4:_="">
    <xsd:import namespace="356f36b9-8e44-4ca5-bba7-af1e5462cc3e"/>
    <xsd:import namespace="4b418e1e-ab92-4533-8118-c23e1e558c8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6f36b9-8e44-4ca5-bba7-af1e5462cc3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418e1e-ab92-4533-8118-c23e1e558c8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3782F6-33C2-44BE-9931-FD1B0CDE3DA2}">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356f36b9-8e44-4ca5-bba7-af1e5462cc3e"/>
    <ds:schemaRef ds:uri="http://purl.org/dc/dcmitype/"/>
    <ds:schemaRef ds:uri="http://schemas.microsoft.com/office/infopath/2007/PartnerControls"/>
    <ds:schemaRef ds:uri="4b418e1e-ab92-4533-8118-c23e1e558c8c"/>
    <ds:schemaRef ds:uri="http://www.w3.org/XML/1998/namespace"/>
    <ds:schemaRef ds:uri="http://purl.org/dc/elements/1.1/"/>
  </ds:schemaRefs>
</ds:datastoreItem>
</file>

<file path=customXml/itemProps2.xml><?xml version="1.0" encoding="utf-8"?>
<ds:datastoreItem xmlns:ds="http://schemas.openxmlformats.org/officeDocument/2006/customXml" ds:itemID="{820A405D-3484-4ED2-94D4-9C6C74769E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6f36b9-8e44-4ca5-bba7-af1e5462cc3e"/>
    <ds:schemaRef ds:uri="4b418e1e-ab92-4533-8118-c23e1e558c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6A69156-554A-4CE8-84EF-E59A462C9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7296</TotalTime>
  <Words>3545</Words>
  <Application>Microsoft Office PowerPoint</Application>
  <PresentationFormat>Widescreen</PresentationFormat>
  <Paragraphs>265</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Segoe UI</vt:lpstr>
      <vt:lpstr>Trebuchet MS</vt:lpstr>
      <vt:lpstr>Wingdings 3</vt:lpstr>
      <vt:lpstr>Facet</vt:lpstr>
      <vt:lpstr>JavaScript</vt:lpstr>
      <vt:lpstr>JS| Functions</vt:lpstr>
      <vt:lpstr>JS| Defining Functions</vt:lpstr>
      <vt:lpstr>JS| Functions Declaration</vt:lpstr>
      <vt:lpstr>JS| Functions Declaration</vt:lpstr>
      <vt:lpstr>JS| Functions Declaration</vt:lpstr>
      <vt:lpstr>JS| Functions Expressions</vt:lpstr>
      <vt:lpstr>JS| Functions Expressions</vt:lpstr>
      <vt:lpstr>JS| Functions Expressions</vt:lpstr>
      <vt:lpstr>JS| Arrow Functions</vt:lpstr>
      <vt:lpstr>JS| Arrow Functions</vt:lpstr>
      <vt:lpstr>JS| Arrow Functions</vt:lpstr>
      <vt:lpstr>JS| Arrow Functions</vt:lpstr>
      <vt:lpstr>JS| Nested Functions</vt:lpstr>
      <vt:lpstr>JS| Invoking Functions</vt:lpstr>
      <vt:lpstr>JS| Classes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PROGRAMMAZIONE WEB</dc:title>
  <dc:creator>Viezzi Alberto</dc:creator>
  <cp:lastModifiedBy>Viezzi Alberto</cp:lastModifiedBy>
  <cp:revision>133</cp:revision>
  <dcterms:created xsi:type="dcterms:W3CDTF">2022-01-28T08:52:25Z</dcterms:created>
  <dcterms:modified xsi:type="dcterms:W3CDTF">2022-03-05T07:25:01Z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0x0101009A2BE1F110D95A43A6786136BCEB8641</vt:lpwstr>
  </property>
</Properties>
</file>