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4"/>
  </p:sldMasterIdLst>
  <p:notesMasterIdLst>
    <p:notesMasterId r:id="rId24"/>
  </p:notesMasterIdLst>
  <p:sldIdLst>
    <p:sldId id="256" r:id="rId5"/>
    <p:sldId id="274" r:id="rId6"/>
    <p:sldId id="275" r:id="rId7"/>
    <p:sldId id="276" r:id="rId8"/>
    <p:sldId id="277" r:id="rId9"/>
    <p:sldId id="278" r:id="rId10"/>
    <p:sldId id="279" r:id="rId11"/>
    <p:sldId id="280" r:id="rId12"/>
    <p:sldId id="281" r:id="rId13"/>
    <p:sldId id="265" r:id="rId14"/>
    <p:sldId id="268" r:id="rId15"/>
    <p:sldId id="266" r:id="rId16"/>
    <p:sldId id="267" r:id="rId17"/>
    <p:sldId id="269" r:id="rId18"/>
    <p:sldId id="270" r:id="rId19"/>
    <p:sldId id="271" r:id="rId20"/>
    <p:sldId id="272" r:id="rId21"/>
    <p:sldId id="273" r:id="rId22"/>
    <p:sldId id="25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59925" autoAdjust="0"/>
  </p:normalViewPr>
  <p:slideViewPr>
    <p:cSldViewPr snapToGrid="0">
      <p:cViewPr varScale="1">
        <p:scale>
          <a:sx n="86" d="100"/>
          <a:sy n="86" d="100"/>
        </p:scale>
        <p:origin x="4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C4CD09-F53C-4DAC-AB00-BD28C7CF23C8}" type="doc">
      <dgm:prSet loTypeId="urn:microsoft.com/office/officeart/2008/layout/HalfCircleOrganizationChart" loCatId="hierarchy" qsTypeId="urn:microsoft.com/office/officeart/2005/8/quickstyle/simple1" qsCatId="simple" csTypeId="urn:microsoft.com/office/officeart/2005/8/colors/accent2_3" csCatId="accent2" phldr="1"/>
      <dgm:spPr/>
      <dgm:t>
        <a:bodyPr/>
        <a:lstStyle/>
        <a:p>
          <a:endParaRPr lang="en-US"/>
        </a:p>
      </dgm:t>
    </dgm:pt>
    <dgm:pt modelId="{397F4552-0D36-4B86-AB6F-26F560DF00F9}">
      <dgm:prSet phldrT="[Text]" custT="1"/>
      <dgm:spPr/>
      <dgm:t>
        <a:bodyPr/>
        <a:lstStyle/>
        <a:p>
          <a:r>
            <a:rPr lang="en-US" sz="1600" dirty="0"/>
            <a:t>3 TECNOLOGIE</a:t>
          </a:r>
        </a:p>
      </dgm:t>
    </dgm:pt>
    <dgm:pt modelId="{EE9B7CA9-DDFC-4415-AF7E-83F9B4BBE9B0}" type="parTrans" cxnId="{6B8FBA3C-5A93-454C-82F4-B08BD6B1549A}">
      <dgm:prSet/>
      <dgm:spPr/>
      <dgm:t>
        <a:bodyPr/>
        <a:lstStyle/>
        <a:p>
          <a:endParaRPr lang="en-US" sz="1600"/>
        </a:p>
      </dgm:t>
    </dgm:pt>
    <dgm:pt modelId="{B0A9F7EE-4192-4251-84EB-79EF06479654}" type="sibTrans" cxnId="{6B8FBA3C-5A93-454C-82F4-B08BD6B1549A}">
      <dgm:prSet/>
      <dgm:spPr/>
      <dgm:t>
        <a:bodyPr/>
        <a:lstStyle/>
        <a:p>
          <a:endParaRPr lang="en-US" sz="1600"/>
        </a:p>
      </dgm:t>
    </dgm:pt>
    <dgm:pt modelId="{A7B7EC56-F6C7-4AF2-8BE0-D2A3583A4935}">
      <dgm:prSet phldrT="[Text]" custT="1"/>
      <dgm:spPr/>
      <dgm:t>
        <a:bodyPr/>
        <a:lstStyle/>
        <a:p>
          <a:r>
            <a:rPr lang="it-IT" sz="1600" dirty="0"/>
            <a:t>Convenzione di denominazione degli URL</a:t>
          </a:r>
          <a:endParaRPr lang="en-US" sz="1600" dirty="0"/>
        </a:p>
      </dgm:t>
    </dgm:pt>
    <dgm:pt modelId="{DE42F941-5A8C-465C-86DD-FA254923A234}" type="parTrans" cxnId="{8747C555-525C-48BF-BED6-0B20934BBEBB}">
      <dgm:prSet/>
      <dgm:spPr/>
      <dgm:t>
        <a:bodyPr/>
        <a:lstStyle/>
        <a:p>
          <a:endParaRPr lang="en-US" sz="1600"/>
        </a:p>
      </dgm:t>
    </dgm:pt>
    <dgm:pt modelId="{1BE3FC73-A348-4C49-A9A5-FD6447A352AD}" type="sibTrans" cxnId="{8747C555-525C-48BF-BED6-0B20934BBEBB}">
      <dgm:prSet/>
      <dgm:spPr/>
      <dgm:t>
        <a:bodyPr/>
        <a:lstStyle/>
        <a:p>
          <a:endParaRPr lang="en-US" sz="1600"/>
        </a:p>
      </dgm:t>
    </dgm:pt>
    <dgm:pt modelId="{291A958F-B943-4D3B-A466-773359137936}">
      <dgm:prSet custT="1"/>
      <dgm:spPr/>
      <dgm:t>
        <a:bodyPr/>
        <a:lstStyle/>
        <a:p>
          <a:r>
            <a:rPr lang="en-US" sz="1600" dirty="0" err="1"/>
            <a:t>Protocollo</a:t>
          </a:r>
          <a:r>
            <a:rPr lang="en-US" sz="1600" dirty="0"/>
            <a:t> HTTP</a:t>
          </a:r>
        </a:p>
      </dgm:t>
    </dgm:pt>
    <dgm:pt modelId="{B883CA0B-2270-4DB2-9F8D-4BFE5FB8F7F3}" type="parTrans" cxnId="{884ED094-0B43-4178-BDE5-942CE9A56A03}">
      <dgm:prSet/>
      <dgm:spPr/>
      <dgm:t>
        <a:bodyPr/>
        <a:lstStyle/>
        <a:p>
          <a:endParaRPr lang="en-US"/>
        </a:p>
      </dgm:t>
    </dgm:pt>
    <dgm:pt modelId="{F49118C8-D945-4ECD-98CF-D233C9B09492}" type="sibTrans" cxnId="{884ED094-0B43-4178-BDE5-942CE9A56A03}">
      <dgm:prSet/>
      <dgm:spPr/>
      <dgm:t>
        <a:bodyPr/>
        <a:lstStyle/>
        <a:p>
          <a:endParaRPr lang="en-US"/>
        </a:p>
      </dgm:t>
    </dgm:pt>
    <dgm:pt modelId="{60CD869E-AFD1-4F43-A614-E1B797D02164}">
      <dgm:prSet custT="1"/>
      <dgm:spPr/>
      <dgm:t>
        <a:bodyPr/>
        <a:lstStyle/>
        <a:p>
          <a:r>
            <a:rPr lang="en-US" sz="1600" dirty="0"/>
            <a:t>Formato </a:t>
          </a:r>
          <a:r>
            <a:rPr lang="en-US" sz="1600" dirty="0" err="1"/>
            <a:t>documento</a:t>
          </a:r>
          <a:r>
            <a:rPr lang="en-US" sz="1600" dirty="0"/>
            <a:t> HTML</a:t>
          </a:r>
        </a:p>
      </dgm:t>
    </dgm:pt>
    <dgm:pt modelId="{22338B4A-EA8F-4EB3-8402-7F84D23FEA65}" type="parTrans" cxnId="{B4539567-B107-4539-AD6D-195E77F79D48}">
      <dgm:prSet/>
      <dgm:spPr/>
      <dgm:t>
        <a:bodyPr/>
        <a:lstStyle/>
        <a:p>
          <a:endParaRPr lang="en-US"/>
        </a:p>
      </dgm:t>
    </dgm:pt>
    <dgm:pt modelId="{551B51AD-4455-4371-B046-2642B3BDD92C}" type="sibTrans" cxnId="{B4539567-B107-4539-AD6D-195E77F79D48}">
      <dgm:prSet/>
      <dgm:spPr/>
      <dgm:t>
        <a:bodyPr/>
        <a:lstStyle/>
        <a:p>
          <a:endParaRPr lang="en-US"/>
        </a:p>
      </dgm:t>
    </dgm:pt>
    <dgm:pt modelId="{51A2B902-CB5F-4A2F-8669-3557D44C7EF3}" type="pres">
      <dgm:prSet presAssocID="{6BC4CD09-F53C-4DAC-AB00-BD28C7CF23C8}" presName="Name0" presStyleCnt="0">
        <dgm:presLayoutVars>
          <dgm:orgChart val="1"/>
          <dgm:chPref val="1"/>
          <dgm:dir/>
          <dgm:animOne val="branch"/>
          <dgm:animLvl val="lvl"/>
          <dgm:resizeHandles/>
        </dgm:presLayoutVars>
      </dgm:prSet>
      <dgm:spPr/>
    </dgm:pt>
    <dgm:pt modelId="{D47EDAD7-84ED-475F-AC11-0FDBCA55B903}" type="pres">
      <dgm:prSet presAssocID="{397F4552-0D36-4B86-AB6F-26F560DF00F9}" presName="hierRoot1" presStyleCnt="0">
        <dgm:presLayoutVars>
          <dgm:hierBranch val="init"/>
        </dgm:presLayoutVars>
      </dgm:prSet>
      <dgm:spPr/>
    </dgm:pt>
    <dgm:pt modelId="{F9B669CF-389A-4FCE-89EF-7CA64D53ABE4}" type="pres">
      <dgm:prSet presAssocID="{397F4552-0D36-4B86-AB6F-26F560DF00F9}" presName="rootComposite1" presStyleCnt="0"/>
      <dgm:spPr/>
    </dgm:pt>
    <dgm:pt modelId="{582AB01B-9030-4C56-B1F0-5E2FF233FFE1}" type="pres">
      <dgm:prSet presAssocID="{397F4552-0D36-4B86-AB6F-26F560DF00F9}" presName="rootText1" presStyleLbl="alignAcc1" presStyleIdx="0" presStyleCnt="0">
        <dgm:presLayoutVars>
          <dgm:chPref val="3"/>
        </dgm:presLayoutVars>
      </dgm:prSet>
      <dgm:spPr/>
    </dgm:pt>
    <dgm:pt modelId="{BC617AD0-3F31-4500-B233-1CC744771414}" type="pres">
      <dgm:prSet presAssocID="{397F4552-0D36-4B86-AB6F-26F560DF00F9}" presName="topArc1" presStyleLbl="parChTrans1D1" presStyleIdx="0" presStyleCnt="8"/>
      <dgm:spPr/>
    </dgm:pt>
    <dgm:pt modelId="{7867F744-88F8-484B-9CBB-812B1231042D}" type="pres">
      <dgm:prSet presAssocID="{397F4552-0D36-4B86-AB6F-26F560DF00F9}" presName="bottomArc1" presStyleLbl="parChTrans1D1" presStyleIdx="1" presStyleCnt="8"/>
      <dgm:spPr/>
    </dgm:pt>
    <dgm:pt modelId="{22C0E8CF-537B-4EB0-A6BA-7EE6A2EFA09D}" type="pres">
      <dgm:prSet presAssocID="{397F4552-0D36-4B86-AB6F-26F560DF00F9}" presName="topConnNode1" presStyleLbl="node1" presStyleIdx="0" presStyleCnt="0"/>
      <dgm:spPr/>
    </dgm:pt>
    <dgm:pt modelId="{07AC20BB-1950-48D2-97D8-094DC424C8A4}" type="pres">
      <dgm:prSet presAssocID="{397F4552-0D36-4B86-AB6F-26F560DF00F9}" presName="hierChild2" presStyleCnt="0"/>
      <dgm:spPr/>
    </dgm:pt>
    <dgm:pt modelId="{877A0235-5A42-4F38-8FB3-4D0B8D4209D6}" type="pres">
      <dgm:prSet presAssocID="{DE42F941-5A8C-465C-86DD-FA254923A234}" presName="Name28" presStyleLbl="parChTrans1D2" presStyleIdx="0" presStyleCnt="3"/>
      <dgm:spPr/>
    </dgm:pt>
    <dgm:pt modelId="{7CBF9B64-21DF-423F-8517-7A3CF1C2CA44}" type="pres">
      <dgm:prSet presAssocID="{A7B7EC56-F6C7-4AF2-8BE0-D2A3583A4935}" presName="hierRoot2" presStyleCnt="0">
        <dgm:presLayoutVars>
          <dgm:hierBranch val="init"/>
        </dgm:presLayoutVars>
      </dgm:prSet>
      <dgm:spPr/>
    </dgm:pt>
    <dgm:pt modelId="{74672EA8-A214-46BE-8CF9-2C9FA2E91097}" type="pres">
      <dgm:prSet presAssocID="{A7B7EC56-F6C7-4AF2-8BE0-D2A3583A4935}" presName="rootComposite2" presStyleCnt="0"/>
      <dgm:spPr/>
    </dgm:pt>
    <dgm:pt modelId="{A86B12BD-8809-470E-80FD-E0A1E766C6A5}" type="pres">
      <dgm:prSet presAssocID="{A7B7EC56-F6C7-4AF2-8BE0-D2A3583A4935}" presName="rootText2" presStyleLbl="alignAcc1" presStyleIdx="0" presStyleCnt="0">
        <dgm:presLayoutVars>
          <dgm:chPref val="3"/>
        </dgm:presLayoutVars>
      </dgm:prSet>
      <dgm:spPr/>
    </dgm:pt>
    <dgm:pt modelId="{3D619818-EA7E-4EAF-B809-D198F3AE2AC1}" type="pres">
      <dgm:prSet presAssocID="{A7B7EC56-F6C7-4AF2-8BE0-D2A3583A4935}" presName="topArc2" presStyleLbl="parChTrans1D1" presStyleIdx="2" presStyleCnt="8"/>
      <dgm:spPr/>
    </dgm:pt>
    <dgm:pt modelId="{47349A35-D992-40CB-81DE-9BB864F2A1BF}" type="pres">
      <dgm:prSet presAssocID="{A7B7EC56-F6C7-4AF2-8BE0-D2A3583A4935}" presName="bottomArc2" presStyleLbl="parChTrans1D1" presStyleIdx="3" presStyleCnt="8"/>
      <dgm:spPr/>
    </dgm:pt>
    <dgm:pt modelId="{8582BEAD-E734-409B-AF33-DD21B47B2076}" type="pres">
      <dgm:prSet presAssocID="{A7B7EC56-F6C7-4AF2-8BE0-D2A3583A4935}" presName="topConnNode2" presStyleLbl="node2" presStyleIdx="0" presStyleCnt="0"/>
      <dgm:spPr/>
    </dgm:pt>
    <dgm:pt modelId="{5572B788-37C9-4F5C-8DC9-E206014AE78C}" type="pres">
      <dgm:prSet presAssocID="{A7B7EC56-F6C7-4AF2-8BE0-D2A3583A4935}" presName="hierChild4" presStyleCnt="0"/>
      <dgm:spPr/>
    </dgm:pt>
    <dgm:pt modelId="{41CDCABD-A379-4A96-953D-0C259C7EA57C}" type="pres">
      <dgm:prSet presAssocID="{A7B7EC56-F6C7-4AF2-8BE0-D2A3583A4935}" presName="hierChild5" presStyleCnt="0"/>
      <dgm:spPr/>
    </dgm:pt>
    <dgm:pt modelId="{250EEC97-C4FF-411F-B22C-4658545C6335}" type="pres">
      <dgm:prSet presAssocID="{B883CA0B-2270-4DB2-9F8D-4BFE5FB8F7F3}" presName="Name28" presStyleLbl="parChTrans1D2" presStyleIdx="1" presStyleCnt="3"/>
      <dgm:spPr/>
    </dgm:pt>
    <dgm:pt modelId="{9BA533CB-7F40-4B5E-AF65-9CB96F1D3E40}" type="pres">
      <dgm:prSet presAssocID="{291A958F-B943-4D3B-A466-773359137936}" presName="hierRoot2" presStyleCnt="0">
        <dgm:presLayoutVars>
          <dgm:hierBranch val="init"/>
        </dgm:presLayoutVars>
      </dgm:prSet>
      <dgm:spPr/>
    </dgm:pt>
    <dgm:pt modelId="{05B9905A-B8AB-44B8-8672-C9F9AAA146E8}" type="pres">
      <dgm:prSet presAssocID="{291A958F-B943-4D3B-A466-773359137936}" presName="rootComposite2" presStyleCnt="0"/>
      <dgm:spPr/>
    </dgm:pt>
    <dgm:pt modelId="{62B09A1E-DE6C-44AA-A203-1D4291F30395}" type="pres">
      <dgm:prSet presAssocID="{291A958F-B943-4D3B-A466-773359137936}" presName="rootText2" presStyleLbl="alignAcc1" presStyleIdx="0" presStyleCnt="0">
        <dgm:presLayoutVars>
          <dgm:chPref val="3"/>
        </dgm:presLayoutVars>
      </dgm:prSet>
      <dgm:spPr/>
    </dgm:pt>
    <dgm:pt modelId="{6CD8192D-98A6-4FF3-9757-0A28B5119EC3}" type="pres">
      <dgm:prSet presAssocID="{291A958F-B943-4D3B-A466-773359137936}" presName="topArc2" presStyleLbl="parChTrans1D1" presStyleIdx="4" presStyleCnt="8"/>
      <dgm:spPr/>
    </dgm:pt>
    <dgm:pt modelId="{4E064C07-C7F3-4584-8A78-24CCD2C65E93}" type="pres">
      <dgm:prSet presAssocID="{291A958F-B943-4D3B-A466-773359137936}" presName="bottomArc2" presStyleLbl="parChTrans1D1" presStyleIdx="5" presStyleCnt="8"/>
      <dgm:spPr/>
    </dgm:pt>
    <dgm:pt modelId="{7AED3E5D-6BA9-4D76-95BC-6CE72312FA77}" type="pres">
      <dgm:prSet presAssocID="{291A958F-B943-4D3B-A466-773359137936}" presName="topConnNode2" presStyleLbl="node2" presStyleIdx="0" presStyleCnt="0"/>
      <dgm:spPr/>
    </dgm:pt>
    <dgm:pt modelId="{BF5E52AF-79CE-4844-948F-39803D32E31E}" type="pres">
      <dgm:prSet presAssocID="{291A958F-B943-4D3B-A466-773359137936}" presName="hierChild4" presStyleCnt="0"/>
      <dgm:spPr/>
    </dgm:pt>
    <dgm:pt modelId="{8E937573-C2FF-427A-AB97-0707D5BF603D}" type="pres">
      <dgm:prSet presAssocID="{291A958F-B943-4D3B-A466-773359137936}" presName="hierChild5" presStyleCnt="0"/>
      <dgm:spPr/>
    </dgm:pt>
    <dgm:pt modelId="{0DBD1377-43EC-4686-B23C-C863FB839F28}" type="pres">
      <dgm:prSet presAssocID="{22338B4A-EA8F-4EB3-8402-7F84D23FEA65}" presName="Name28" presStyleLbl="parChTrans1D2" presStyleIdx="2" presStyleCnt="3"/>
      <dgm:spPr/>
    </dgm:pt>
    <dgm:pt modelId="{0FA563FF-6C61-4E53-9289-82A7E2436766}" type="pres">
      <dgm:prSet presAssocID="{60CD869E-AFD1-4F43-A614-E1B797D02164}" presName="hierRoot2" presStyleCnt="0">
        <dgm:presLayoutVars>
          <dgm:hierBranch val="init"/>
        </dgm:presLayoutVars>
      </dgm:prSet>
      <dgm:spPr/>
    </dgm:pt>
    <dgm:pt modelId="{30BF8789-1067-40EF-931D-A5DE7D46AB3A}" type="pres">
      <dgm:prSet presAssocID="{60CD869E-AFD1-4F43-A614-E1B797D02164}" presName="rootComposite2" presStyleCnt="0"/>
      <dgm:spPr/>
    </dgm:pt>
    <dgm:pt modelId="{EF20BDBC-9554-49EE-9E85-587606B8E224}" type="pres">
      <dgm:prSet presAssocID="{60CD869E-AFD1-4F43-A614-E1B797D02164}" presName="rootText2" presStyleLbl="alignAcc1" presStyleIdx="0" presStyleCnt="0">
        <dgm:presLayoutVars>
          <dgm:chPref val="3"/>
        </dgm:presLayoutVars>
      </dgm:prSet>
      <dgm:spPr/>
    </dgm:pt>
    <dgm:pt modelId="{9EFA6E76-3595-4B82-9FCE-8F98AFE4331E}" type="pres">
      <dgm:prSet presAssocID="{60CD869E-AFD1-4F43-A614-E1B797D02164}" presName="topArc2" presStyleLbl="parChTrans1D1" presStyleIdx="6" presStyleCnt="8"/>
      <dgm:spPr/>
    </dgm:pt>
    <dgm:pt modelId="{CAE9F2FA-202C-4CCD-BD99-8D32FBB4718F}" type="pres">
      <dgm:prSet presAssocID="{60CD869E-AFD1-4F43-A614-E1B797D02164}" presName="bottomArc2" presStyleLbl="parChTrans1D1" presStyleIdx="7" presStyleCnt="8"/>
      <dgm:spPr/>
    </dgm:pt>
    <dgm:pt modelId="{6BA6253D-29DA-4E99-9CBE-B560044C48F2}" type="pres">
      <dgm:prSet presAssocID="{60CD869E-AFD1-4F43-A614-E1B797D02164}" presName="topConnNode2" presStyleLbl="node2" presStyleIdx="0" presStyleCnt="0"/>
      <dgm:spPr/>
    </dgm:pt>
    <dgm:pt modelId="{02E1336C-78E6-47AE-930A-C33AA713E6A4}" type="pres">
      <dgm:prSet presAssocID="{60CD869E-AFD1-4F43-A614-E1B797D02164}" presName="hierChild4" presStyleCnt="0"/>
      <dgm:spPr/>
    </dgm:pt>
    <dgm:pt modelId="{3DF58168-8A9B-4A34-9533-18147CAC4A9D}" type="pres">
      <dgm:prSet presAssocID="{60CD869E-AFD1-4F43-A614-E1B797D02164}" presName="hierChild5" presStyleCnt="0"/>
      <dgm:spPr/>
    </dgm:pt>
    <dgm:pt modelId="{A9EEEA9F-DB5E-4CA6-8E78-D40D7091D639}" type="pres">
      <dgm:prSet presAssocID="{397F4552-0D36-4B86-AB6F-26F560DF00F9}" presName="hierChild3" presStyleCnt="0"/>
      <dgm:spPr/>
    </dgm:pt>
  </dgm:ptLst>
  <dgm:cxnLst>
    <dgm:cxn modelId="{2D95D914-0E71-4726-8C80-235F281165E8}" type="presOf" srcId="{DE42F941-5A8C-465C-86DD-FA254923A234}" destId="{877A0235-5A42-4F38-8FB3-4D0B8D4209D6}" srcOrd="0" destOrd="0" presId="urn:microsoft.com/office/officeart/2008/layout/HalfCircleOrganizationChart"/>
    <dgm:cxn modelId="{5C903A34-DA46-4783-B7D3-8FC2569715FD}" type="presOf" srcId="{60CD869E-AFD1-4F43-A614-E1B797D02164}" destId="{6BA6253D-29DA-4E99-9CBE-B560044C48F2}" srcOrd="1" destOrd="0" presId="urn:microsoft.com/office/officeart/2008/layout/HalfCircleOrganizationChart"/>
    <dgm:cxn modelId="{6B8FBA3C-5A93-454C-82F4-B08BD6B1549A}" srcId="{6BC4CD09-F53C-4DAC-AB00-BD28C7CF23C8}" destId="{397F4552-0D36-4B86-AB6F-26F560DF00F9}" srcOrd="0" destOrd="0" parTransId="{EE9B7CA9-DDFC-4415-AF7E-83F9B4BBE9B0}" sibTransId="{B0A9F7EE-4192-4251-84EB-79EF06479654}"/>
    <dgm:cxn modelId="{6EA2FA3E-5893-4035-AFC5-11F0216BE574}" type="presOf" srcId="{B883CA0B-2270-4DB2-9F8D-4BFE5FB8F7F3}" destId="{250EEC97-C4FF-411F-B22C-4658545C6335}" srcOrd="0" destOrd="0" presId="urn:microsoft.com/office/officeart/2008/layout/HalfCircleOrganizationChart"/>
    <dgm:cxn modelId="{78C72641-CF8F-43DB-B3F2-79E9FEE0DF19}" type="presOf" srcId="{6BC4CD09-F53C-4DAC-AB00-BD28C7CF23C8}" destId="{51A2B902-CB5F-4A2F-8669-3557D44C7EF3}" srcOrd="0" destOrd="0" presId="urn:microsoft.com/office/officeart/2008/layout/HalfCircleOrganizationChart"/>
    <dgm:cxn modelId="{B4539567-B107-4539-AD6D-195E77F79D48}" srcId="{397F4552-0D36-4B86-AB6F-26F560DF00F9}" destId="{60CD869E-AFD1-4F43-A614-E1B797D02164}" srcOrd="2" destOrd="0" parTransId="{22338B4A-EA8F-4EB3-8402-7F84D23FEA65}" sibTransId="{551B51AD-4455-4371-B046-2642B3BDD92C}"/>
    <dgm:cxn modelId="{56026A49-3556-4E44-91F1-867FA502C894}" type="presOf" srcId="{291A958F-B943-4D3B-A466-773359137936}" destId="{7AED3E5D-6BA9-4D76-95BC-6CE72312FA77}" srcOrd="1" destOrd="0" presId="urn:microsoft.com/office/officeart/2008/layout/HalfCircleOrganizationChart"/>
    <dgm:cxn modelId="{8747C555-525C-48BF-BED6-0B20934BBEBB}" srcId="{397F4552-0D36-4B86-AB6F-26F560DF00F9}" destId="{A7B7EC56-F6C7-4AF2-8BE0-D2A3583A4935}" srcOrd="0" destOrd="0" parTransId="{DE42F941-5A8C-465C-86DD-FA254923A234}" sibTransId="{1BE3FC73-A348-4C49-A9A5-FD6447A352AD}"/>
    <dgm:cxn modelId="{A61DAC80-7B1C-4C68-A52A-626E92FEA5F1}" type="presOf" srcId="{60CD869E-AFD1-4F43-A614-E1B797D02164}" destId="{EF20BDBC-9554-49EE-9E85-587606B8E224}" srcOrd="0" destOrd="0" presId="urn:microsoft.com/office/officeart/2008/layout/HalfCircleOrganizationChart"/>
    <dgm:cxn modelId="{0D86D083-124A-4BB7-86E5-13233825F256}" type="presOf" srcId="{397F4552-0D36-4B86-AB6F-26F560DF00F9}" destId="{582AB01B-9030-4C56-B1F0-5E2FF233FFE1}" srcOrd="0" destOrd="0" presId="urn:microsoft.com/office/officeart/2008/layout/HalfCircleOrganizationChart"/>
    <dgm:cxn modelId="{884ED094-0B43-4178-BDE5-942CE9A56A03}" srcId="{397F4552-0D36-4B86-AB6F-26F560DF00F9}" destId="{291A958F-B943-4D3B-A466-773359137936}" srcOrd="1" destOrd="0" parTransId="{B883CA0B-2270-4DB2-9F8D-4BFE5FB8F7F3}" sibTransId="{F49118C8-D945-4ECD-98CF-D233C9B09492}"/>
    <dgm:cxn modelId="{A183B7AF-C9AC-410A-8487-1431FE919718}" type="presOf" srcId="{22338B4A-EA8F-4EB3-8402-7F84D23FEA65}" destId="{0DBD1377-43EC-4686-B23C-C863FB839F28}" srcOrd="0" destOrd="0" presId="urn:microsoft.com/office/officeart/2008/layout/HalfCircleOrganizationChart"/>
    <dgm:cxn modelId="{5923EEC7-C04E-4AB1-9D7D-7A0558ECE31B}" type="presOf" srcId="{397F4552-0D36-4B86-AB6F-26F560DF00F9}" destId="{22C0E8CF-537B-4EB0-A6BA-7EE6A2EFA09D}" srcOrd="1" destOrd="0" presId="urn:microsoft.com/office/officeart/2008/layout/HalfCircleOrganizationChart"/>
    <dgm:cxn modelId="{28BC9AC9-CF1C-48AF-AAD8-0C609E20BF5A}" type="presOf" srcId="{A7B7EC56-F6C7-4AF2-8BE0-D2A3583A4935}" destId="{A86B12BD-8809-470E-80FD-E0A1E766C6A5}" srcOrd="0" destOrd="0" presId="urn:microsoft.com/office/officeart/2008/layout/HalfCircleOrganizationChart"/>
    <dgm:cxn modelId="{9AE22AD7-108B-420E-85BA-C4708FB3B602}" type="presOf" srcId="{291A958F-B943-4D3B-A466-773359137936}" destId="{62B09A1E-DE6C-44AA-A203-1D4291F30395}" srcOrd="0" destOrd="0" presId="urn:microsoft.com/office/officeart/2008/layout/HalfCircleOrganizationChart"/>
    <dgm:cxn modelId="{325969E4-B4C9-44B3-8031-43C022388A9F}" type="presOf" srcId="{A7B7EC56-F6C7-4AF2-8BE0-D2A3583A4935}" destId="{8582BEAD-E734-409B-AF33-DD21B47B2076}" srcOrd="1" destOrd="0" presId="urn:microsoft.com/office/officeart/2008/layout/HalfCircleOrganizationChart"/>
    <dgm:cxn modelId="{C80A674D-C044-426F-9108-73B68979C04C}" type="presParOf" srcId="{51A2B902-CB5F-4A2F-8669-3557D44C7EF3}" destId="{D47EDAD7-84ED-475F-AC11-0FDBCA55B903}" srcOrd="0" destOrd="0" presId="urn:microsoft.com/office/officeart/2008/layout/HalfCircleOrganizationChart"/>
    <dgm:cxn modelId="{184AEE1D-E1DB-467A-94AD-A51271E15C76}" type="presParOf" srcId="{D47EDAD7-84ED-475F-AC11-0FDBCA55B903}" destId="{F9B669CF-389A-4FCE-89EF-7CA64D53ABE4}" srcOrd="0" destOrd="0" presId="urn:microsoft.com/office/officeart/2008/layout/HalfCircleOrganizationChart"/>
    <dgm:cxn modelId="{1ECE15B6-BB95-4E7B-82CC-F004B7E23654}" type="presParOf" srcId="{F9B669CF-389A-4FCE-89EF-7CA64D53ABE4}" destId="{582AB01B-9030-4C56-B1F0-5E2FF233FFE1}" srcOrd="0" destOrd="0" presId="urn:microsoft.com/office/officeart/2008/layout/HalfCircleOrganizationChart"/>
    <dgm:cxn modelId="{36573E9E-6545-48CC-BFDC-AAA88821E9EC}" type="presParOf" srcId="{F9B669CF-389A-4FCE-89EF-7CA64D53ABE4}" destId="{BC617AD0-3F31-4500-B233-1CC744771414}" srcOrd="1" destOrd="0" presId="urn:microsoft.com/office/officeart/2008/layout/HalfCircleOrganizationChart"/>
    <dgm:cxn modelId="{1CAEEDC3-EDEE-4296-9687-A55DDCF0FD3E}" type="presParOf" srcId="{F9B669CF-389A-4FCE-89EF-7CA64D53ABE4}" destId="{7867F744-88F8-484B-9CBB-812B1231042D}" srcOrd="2" destOrd="0" presId="urn:microsoft.com/office/officeart/2008/layout/HalfCircleOrganizationChart"/>
    <dgm:cxn modelId="{C0C4D392-6580-4374-8CA8-3BB74F4EBD64}" type="presParOf" srcId="{F9B669CF-389A-4FCE-89EF-7CA64D53ABE4}" destId="{22C0E8CF-537B-4EB0-A6BA-7EE6A2EFA09D}" srcOrd="3" destOrd="0" presId="urn:microsoft.com/office/officeart/2008/layout/HalfCircleOrganizationChart"/>
    <dgm:cxn modelId="{3F352909-7702-4471-96C0-AC861464EED1}" type="presParOf" srcId="{D47EDAD7-84ED-475F-AC11-0FDBCA55B903}" destId="{07AC20BB-1950-48D2-97D8-094DC424C8A4}" srcOrd="1" destOrd="0" presId="urn:microsoft.com/office/officeart/2008/layout/HalfCircleOrganizationChart"/>
    <dgm:cxn modelId="{5072A72B-6DA1-4D00-B29F-BBB2E5538D23}" type="presParOf" srcId="{07AC20BB-1950-48D2-97D8-094DC424C8A4}" destId="{877A0235-5A42-4F38-8FB3-4D0B8D4209D6}" srcOrd="0" destOrd="0" presId="urn:microsoft.com/office/officeart/2008/layout/HalfCircleOrganizationChart"/>
    <dgm:cxn modelId="{181E825E-630B-4F00-B362-60F767F073FC}" type="presParOf" srcId="{07AC20BB-1950-48D2-97D8-094DC424C8A4}" destId="{7CBF9B64-21DF-423F-8517-7A3CF1C2CA44}" srcOrd="1" destOrd="0" presId="urn:microsoft.com/office/officeart/2008/layout/HalfCircleOrganizationChart"/>
    <dgm:cxn modelId="{D07980C8-F556-4C01-BE70-AD1F3A22509E}" type="presParOf" srcId="{7CBF9B64-21DF-423F-8517-7A3CF1C2CA44}" destId="{74672EA8-A214-46BE-8CF9-2C9FA2E91097}" srcOrd="0" destOrd="0" presId="urn:microsoft.com/office/officeart/2008/layout/HalfCircleOrganizationChart"/>
    <dgm:cxn modelId="{EC5616C8-9E7E-44B3-961A-D43EABC71F74}" type="presParOf" srcId="{74672EA8-A214-46BE-8CF9-2C9FA2E91097}" destId="{A86B12BD-8809-470E-80FD-E0A1E766C6A5}" srcOrd="0" destOrd="0" presId="urn:microsoft.com/office/officeart/2008/layout/HalfCircleOrganizationChart"/>
    <dgm:cxn modelId="{EB0B192A-C378-4259-9F48-E97D92A651B5}" type="presParOf" srcId="{74672EA8-A214-46BE-8CF9-2C9FA2E91097}" destId="{3D619818-EA7E-4EAF-B809-D198F3AE2AC1}" srcOrd="1" destOrd="0" presId="urn:microsoft.com/office/officeart/2008/layout/HalfCircleOrganizationChart"/>
    <dgm:cxn modelId="{CF4A338B-A836-4E93-8A5D-D32F3248D417}" type="presParOf" srcId="{74672EA8-A214-46BE-8CF9-2C9FA2E91097}" destId="{47349A35-D992-40CB-81DE-9BB864F2A1BF}" srcOrd="2" destOrd="0" presId="urn:microsoft.com/office/officeart/2008/layout/HalfCircleOrganizationChart"/>
    <dgm:cxn modelId="{5F4D6839-AD0C-4A6B-9F1F-A9FF66BBF9BB}" type="presParOf" srcId="{74672EA8-A214-46BE-8CF9-2C9FA2E91097}" destId="{8582BEAD-E734-409B-AF33-DD21B47B2076}" srcOrd="3" destOrd="0" presId="urn:microsoft.com/office/officeart/2008/layout/HalfCircleOrganizationChart"/>
    <dgm:cxn modelId="{FA4C200F-6851-495B-8E2A-F56E0A7766D9}" type="presParOf" srcId="{7CBF9B64-21DF-423F-8517-7A3CF1C2CA44}" destId="{5572B788-37C9-4F5C-8DC9-E206014AE78C}" srcOrd="1" destOrd="0" presId="urn:microsoft.com/office/officeart/2008/layout/HalfCircleOrganizationChart"/>
    <dgm:cxn modelId="{D6C93454-8ED7-418C-9B91-9DB8FE08BADC}" type="presParOf" srcId="{7CBF9B64-21DF-423F-8517-7A3CF1C2CA44}" destId="{41CDCABD-A379-4A96-953D-0C259C7EA57C}" srcOrd="2" destOrd="0" presId="urn:microsoft.com/office/officeart/2008/layout/HalfCircleOrganizationChart"/>
    <dgm:cxn modelId="{371F85FD-0EF5-42CD-B909-36094D6A0459}" type="presParOf" srcId="{07AC20BB-1950-48D2-97D8-094DC424C8A4}" destId="{250EEC97-C4FF-411F-B22C-4658545C6335}" srcOrd="2" destOrd="0" presId="urn:microsoft.com/office/officeart/2008/layout/HalfCircleOrganizationChart"/>
    <dgm:cxn modelId="{396DBA20-37CD-411B-8644-33C25EEFBF2B}" type="presParOf" srcId="{07AC20BB-1950-48D2-97D8-094DC424C8A4}" destId="{9BA533CB-7F40-4B5E-AF65-9CB96F1D3E40}" srcOrd="3" destOrd="0" presId="urn:microsoft.com/office/officeart/2008/layout/HalfCircleOrganizationChart"/>
    <dgm:cxn modelId="{2BC95442-8914-4E30-B733-FFFA40DD117C}" type="presParOf" srcId="{9BA533CB-7F40-4B5E-AF65-9CB96F1D3E40}" destId="{05B9905A-B8AB-44B8-8672-C9F9AAA146E8}" srcOrd="0" destOrd="0" presId="urn:microsoft.com/office/officeart/2008/layout/HalfCircleOrganizationChart"/>
    <dgm:cxn modelId="{12A74280-CFE8-4F8A-82F0-1BA0EF17100C}" type="presParOf" srcId="{05B9905A-B8AB-44B8-8672-C9F9AAA146E8}" destId="{62B09A1E-DE6C-44AA-A203-1D4291F30395}" srcOrd="0" destOrd="0" presId="urn:microsoft.com/office/officeart/2008/layout/HalfCircleOrganizationChart"/>
    <dgm:cxn modelId="{3E8F8DE6-0049-4E06-93EA-DD768D78BC64}" type="presParOf" srcId="{05B9905A-B8AB-44B8-8672-C9F9AAA146E8}" destId="{6CD8192D-98A6-4FF3-9757-0A28B5119EC3}" srcOrd="1" destOrd="0" presId="urn:microsoft.com/office/officeart/2008/layout/HalfCircleOrganizationChart"/>
    <dgm:cxn modelId="{4B522FA0-9D6D-4D4B-9575-FF5A7424DBA8}" type="presParOf" srcId="{05B9905A-B8AB-44B8-8672-C9F9AAA146E8}" destId="{4E064C07-C7F3-4584-8A78-24CCD2C65E93}" srcOrd="2" destOrd="0" presId="urn:microsoft.com/office/officeart/2008/layout/HalfCircleOrganizationChart"/>
    <dgm:cxn modelId="{DFEDF0F1-B7FF-4485-9BAE-5181C2DDB725}" type="presParOf" srcId="{05B9905A-B8AB-44B8-8672-C9F9AAA146E8}" destId="{7AED3E5D-6BA9-4D76-95BC-6CE72312FA77}" srcOrd="3" destOrd="0" presId="urn:microsoft.com/office/officeart/2008/layout/HalfCircleOrganizationChart"/>
    <dgm:cxn modelId="{E7017819-E756-4085-BD42-26F431F4DA75}" type="presParOf" srcId="{9BA533CB-7F40-4B5E-AF65-9CB96F1D3E40}" destId="{BF5E52AF-79CE-4844-948F-39803D32E31E}" srcOrd="1" destOrd="0" presId="urn:microsoft.com/office/officeart/2008/layout/HalfCircleOrganizationChart"/>
    <dgm:cxn modelId="{85B080FC-F5BD-42F7-859C-0858573F56F4}" type="presParOf" srcId="{9BA533CB-7F40-4B5E-AF65-9CB96F1D3E40}" destId="{8E937573-C2FF-427A-AB97-0707D5BF603D}" srcOrd="2" destOrd="0" presId="urn:microsoft.com/office/officeart/2008/layout/HalfCircleOrganizationChart"/>
    <dgm:cxn modelId="{233B1CFB-3CDF-49CB-8E6B-2BDEDBBC06FF}" type="presParOf" srcId="{07AC20BB-1950-48D2-97D8-094DC424C8A4}" destId="{0DBD1377-43EC-4686-B23C-C863FB839F28}" srcOrd="4" destOrd="0" presId="urn:microsoft.com/office/officeart/2008/layout/HalfCircleOrganizationChart"/>
    <dgm:cxn modelId="{DA0FB83C-7EED-4398-95D8-52E2C4089DD0}" type="presParOf" srcId="{07AC20BB-1950-48D2-97D8-094DC424C8A4}" destId="{0FA563FF-6C61-4E53-9289-82A7E2436766}" srcOrd="5" destOrd="0" presId="urn:microsoft.com/office/officeart/2008/layout/HalfCircleOrganizationChart"/>
    <dgm:cxn modelId="{E4A77A3E-E315-4E1C-99D5-194193E87593}" type="presParOf" srcId="{0FA563FF-6C61-4E53-9289-82A7E2436766}" destId="{30BF8789-1067-40EF-931D-A5DE7D46AB3A}" srcOrd="0" destOrd="0" presId="urn:microsoft.com/office/officeart/2008/layout/HalfCircleOrganizationChart"/>
    <dgm:cxn modelId="{C3152A09-1CB6-41E8-A535-BCC155C8940A}" type="presParOf" srcId="{30BF8789-1067-40EF-931D-A5DE7D46AB3A}" destId="{EF20BDBC-9554-49EE-9E85-587606B8E224}" srcOrd="0" destOrd="0" presId="urn:microsoft.com/office/officeart/2008/layout/HalfCircleOrganizationChart"/>
    <dgm:cxn modelId="{85715BA8-2FCA-499D-A2E8-5119964469B3}" type="presParOf" srcId="{30BF8789-1067-40EF-931D-A5DE7D46AB3A}" destId="{9EFA6E76-3595-4B82-9FCE-8F98AFE4331E}" srcOrd="1" destOrd="0" presId="urn:microsoft.com/office/officeart/2008/layout/HalfCircleOrganizationChart"/>
    <dgm:cxn modelId="{177EB935-E13F-4364-86DB-44FF2021B385}" type="presParOf" srcId="{30BF8789-1067-40EF-931D-A5DE7D46AB3A}" destId="{CAE9F2FA-202C-4CCD-BD99-8D32FBB4718F}" srcOrd="2" destOrd="0" presId="urn:microsoft.com/office/officeart/2008/layout/HalfCircleOrganizationChart"/>
    <dgm:cxn modelId="{A19844A7-04AD-4EBA-A336-59E7C2AA7D21}" type="presParOf" srcId="{30BF8789-1067-40EF-931D-A5DE7D46AB3A}" destId="{6BA6253D-29DA-4E99-9CBE-B560044C48F2}" srcOrd="3" destOrd="0" presId="urn:microsoft.com/office/officeart/2008/layout/HalfCircleOrganizationChart"/>
    <dgm:cxn modelId="{377B4EAF-6BAC-408F-918C-7A023D95CC6E}" type="presParOf" srcId="{0FA563FF-6C61-4E53-9289-82A7E2436766}" destId="{02E1336C-78E6-47AE-930A-C33AA713E6A4}" srcOrd="1" destOrd="0" presId="urn:microsoft.com/office/officeart/2008/layout/HalfCircleOrganizationChart"/>
    <dgm:cxn modelId="{31F0A724-1F76-4099-806E-E1ED94BBD22F}" type="presParOf" srcId="{0FA563FF-6C61-4E53-9289-82A7E2436766}" destId="{3DF58168-8A9B-4A34-9533-18147CAC4A9D}" srcOrd="2" destOrd="0" presId="urn:microsoft.com/office/officeart/2008/layout/HalfCircleOrganizationChart"/>
    <dgm:cxn modelId="{0D6291BE-2313-4FA0-8B5A-83C69F38793C}" type="presParOf" srcId="{D47EDAD7-84ED-475F-AC11-0FDBCA55B903}" destId="{A9EEEA9F-DB5E-4CA6-8E78-D40D7091D639}" srcOrd="2"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D1377-43EC-4686-B23C-C863FB839F28}">
      <dsp:nvSpPr>
        <dsp:cNvPr id="0" name=""/>
        <dsp:cNvSpPr/>
      </dsp:nvSpPr>
      <dsp:spPr>
        <a:xfrm>
          <a:off x="4063999" y="2459823"/>
          <a:ext cx="2875309" cy="499020"/>
        </a:xfrm>
        <a:custGeom>
          <a:avLst/>
          <a:gdLst/>
          <a:ahLst/>
          <a:cxnLst/>
          <a:rect l="0" t="0" r="0" b="0"/>
          <a:pathLst>
            <a:path>
              <a:moveTo>
                <a:pt x="0" y="0"/>
              </a:moveTo>
              <a:lnTo>
                <a:pt x="0" y="249510"/>
              </a:lnTo>
              <a:lnTo>
                <a:pt x="2875309" y="249510"/>
              </a:lnTo>
              <a:lnTo>
                <a:pt x="2875309" y="499020"/>
              </a:lnTo>
            </a:path>
          </a:pathLst>
        </a:custGeom>
        <a:noFill/>
        <a:ln w="19050" cap="rnd" cmpd="sng" algn="ctr">
          <a:solidFill>
            <a:schemeClr val="accent2">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0EEC97-C4FF-411F-B22C-4658545C6335}">
      <dsp:nvSpPr>
        <dsp:cNvPr id="0" name=""/>
        <dsp:cNvSpPr/>
      </dsp:nvSpPr>
      <dsp:spPr>
        <a:xfrm>
          <a:off x="4018279" y="2459823"/>
          <a:ext cx="91440" cy="499020"/>
        </a:xfrm>
        <a:custGeom>
          <a:avLst/>
          <a:gdLst/>
          <a:ahLst/>
          <a:cxnLst/>
          <a:rect l="0" t="0" r="0" b="0"/>
          <a:pathLst>
            <a:path>
              <a:moveTo>
                <a:pt x="45720" y="0"/>
              </a:moveTo>
              <a:lnTo>
                <a:pt x="45720" y="499020"/>
              </a:lnTo>
            </a:path>
          </a:pathLst>
        </a:custGeom>
        <a:noFill/>
        <a:ln w="19050" cap="rnd" cmpd="sng" algn="ctr">
          <a:solidFill>
            <a:schemeClr val="accent2">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7A0235-5A42-4F38-8FB3-4D0B8D4209D6}">
      <dsp:nvSpPr>
        <dsp:cNvPr id="0" name=""/>
        <dsp:cNvSpPr/>
      </dsp:nvSpPr>
      <dsp:spPr>
        <a:xfrm>
          <a:off x="1188690" y="2459823"/>
          <a:ext cx="2875309" cy="499020"/>
        </a:xfrm>
        <a:custGeom>
          <a:avLst/>
          <a:gdLst/>
          <a:ahLst/>
          <a:cxnLst/>
          <a:rect l="0" t="0" r="0" b="0"/>
          <a:pathLst>
            <a:path>
              <a:moveTo>
                <a:pt x="2875309" y="0"/>
              </a:moveTo>
              <a:lnTo>
                <a:pt x="2875309" y="249510"/>
              </a:lnTo>
              <a:lnTo>
                <a:pt x="0" y="249510"/>
              </a:lnTo>
              <a:lnTo>
                <a:pt x="0" y="499020"/>
              </a:lnTo>
            </a:path>
          </a:pathLst>
        </a:custGeom>
        <a:noFill/>
        <a:ln w="19050" cap="rnd" cmpd="sng" algn="ctr">
          <a:solidFill>
            <a:schemeClr val="accent2">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617AD0-3F31-4500-B233-1CC744771414}">
      <dsp:nvSpPr>
        <dsp:cNvPr id="0" name=""/>
        <dsp:cNvSpPr/>
      </dsp:nvSpPr>
      <dsp:spPr>
        <a:xfrm>
          <a:off x="3469927" y="1271678"/>
          <a:ext cx="1188144" cy="1188144"/>
        </a:xfrm>
        <a:prstGeom prst="arc">
          <a:avLst>
            <a:gd name="adj1" fmla="val 13200000"/>
            <a:gd name="adj2" fmla="val 19200000"/>
          </a:avLst>
        </a:prstGeom>
        <a:noFill/>
        <a:ln w="19050" cap="rnd"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67F744-88F8-484B-9CBB-812B1231042D}">
      <dsp:nvSpPr>
        <dsp:cNvPr id="0" name=""/>
        <dsp:cNvSpPr/>
      </dsp:nvSpPr>
      <dsp:spPr>
        <a:xfrm>
          <a:off x="3469927" y="1271678"/>
          <a:ext cx="1188144" cy="1188144"/>
        </a:xfrm>
        <a:prstGeom prst="arc">
          <a:avLst>
            <a:gd name="adj1" fmla="val 2400000"/>
            <a:gd name="adj2" fmla="val 8400000"/>
          </a:avLst>
        </a:prstGeom>
        <a:noFill/>
        <a:ln w="19050" cap="rnd"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2AB01B-9030-4C56-B1F0-5E2FF233FFE1}">
      <dsp:nvSpPr>
        <dsp:cNvPr id="0" name=""/>
        <dsp:cNvSpPr/>
      </dsp:nvSpPr>
      <dsp:spPr>
        <a:xfrm>
          <a:off x="2875855" y="1485544"/>
          <a:ext cx="2376289" cy="760412"/>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3 TECNOLOGIE</a:t>
          </a:r>
        </a:p>
      </dsp:txBody>
      <dsp:txXfrm>
        <a:off x="2875855" y="1485544"/>
        <a:ext cx="2376289" cy="760412"/>
      </dsp:txXfrm>
    </dsp:sp>
    <dsp:sp modelId="{3D619818-EA7E-4EAF-B809-D198F3AE2AC1}">
      <dsp:nvSpPr>
        <dsp:cNvPr id="0" name=""/>
        <dsp:cNvSpPr/>
      </dsp:nvSpPr>
      <dsp:spPr>
        <a:xfrm>
          <a:off x="594617" y="2958843"/>
          <a:ext cx="1188144" cy="1188144"/>
        </a:xfrm>
        <a:prstGeom prst="arc">
          <a:avLst>
            <a:gd name="adj1" fmla="val 13200000"/>
            <a:gd name="adj2" fmla="val 19200000"/>
          </a:avLst>
        </a:prstGeom>
        <a:noFill/>
        <a:ln w="19050" cap="rnd"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349A35-D992-40CB-81DE-9BB864F2A1BF}">
      <dsp:nvSpPr>
        <dsp:cNvPr id="0" name=""/>
        <dsp:cNvSpPr/>
      </dsp:nvSpPr>
      <dsp:spPr>
        <a:xfrm>
          <a:off x="594617" y="2958843"/>
          <a:ext cx="1188144" cy="1188144"/>
        </a:xfrm>
        <a:prstGeom prst="arc">
          <a:avLst>
            <a:gd name="adj1" fmla="val 2400000"/>
            <a:gd name="adj2" fmla="val 8400000"/>
          </a:avLst>
        </a:prstGeom>
        <a:noFill/>
        <a:ln w="19050" cap="rnd"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6B12BD-8809-470E-80FD-E0A1E766C6A5}">
      <dsp:nvSpPr>
        <dsp:cNvPr id="0" name=""/>
        <dsp:cNvSpPr/>
      </dsp:nvSpPr>
      <dsp:spPr>
        <a:xfrm>
          <a:off x="545" y="3172709"/>
          <a:ext cx="2376289" cy="760412"/>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it-IT" sz="1600" kern="1200" dirty="0"/>
            <a:t>Convenzione di denominazione degli URL</a:t>
          </a:r>
          <a:endParaRPr lang="en-US" sz="1600" kern="1200" dirty="0"/>
        </a:p>
      </dsp:txBody>
      <dsp:txXfrm>
        <a:off x="545" y="3172709"/>
        <a:ext cx="2376289" cy="760412"/>
      </dsp:txXfrm>
    </dsp:sp>
    <dsp:sp modelId="{6CD8192D-98A6-4FF3-9757-0A28B5119EC3}">
      <dsp:nvSpPr>
        <dsp:cNvPr id="0" name=""/>
        <dsp:cNvSpPr/>
      </dsp:nvSpPr>
      <dsp:spPr>
        <a:xfrm>
          <a:off x="3469927" y="2958843"/>
          <a:ext cx="1188144" cy="1188144"/>
        </a:xfrm>
        <a:prstGeom prst="arc">
          <a:avLst>
            <a:gd name="adj1" fmla="val 13200000"/>
            <a:gd name="adj2" fmla="val 19200000"/>
          </a:avLst>
        </a:prstGeom>
        <a:noFill/>
        <a:ln w="19050" cap="rnd"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064C07-C7F3-4584-8A78-24CCD2C65E93}">
      <dsp:nvSpPr>
        <dsp:cNvPr id="0" name=""/>
        <dsp:cNvSpPr/>
      </dsp:nvSpPr>
      <dsp:spPr>
        <a:xfrm>
          <a:off x="3469927" y="2958843"/>
          <a:ext cx="1188144" cy="1188144"/>
        </a:xfrm>
        <a:prstGeom prst="arc">
          <a:avLst>
            <a:gd name="adj1" fmla="val 2400000"/>
            <a:gd name="adj2" fmla="val 8400000"/>
          </a:avLst>
        </a:prstGeom>
        <a:noFill/>
        <a:ln w="19050" cap="rnd"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B09A1E-DE6C-44AA-A203-1D4291F30395}">
      <dsp:nvSpPr>
        <dsp:cNvPr id="0" name=""/>
        <dsp:cNvSpPr/>
      </dsp:nvSpPr>
      <dsp:spPr>
        <a:xfrm>
          <a:off x="2875855" y="3172709"/>
          <a:ext cx="2376289" cy="760412"/>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err="1"/>
            <a:t>Protocollo</a:t>
          </a:r>
          <a:r>
            <a:rPr lang="en-US" sz="1600" kern="1200" dirty="0"/>
            <a:t> HTTP</a:t>
          </a:r>
        </a:p>
      </dsp:txBody>
      <dsp:txXfrm>
        <a:off x="2875855" y="3172709"/>
        <a:ext cx="2376289" cy="760412"/>
      </dsp:txXfrm>
    </dsp:sp>
    <dsp:sp modelId="{9EFA6E76-3595-4B82-9FCE-8F98AFE4331E}">
      <dsp:nvSpPr>
        <dsp:cNvPr id="0" name=""/>
        <dsp:cNvSpPr/>
      </dsp:nvSpPr>
      <dsp:spPr>
        <a:xfrm>
          <a:off x="6345237" y="2958843"/>
          <a:ext cx="1188144" cy="1188144"/>
        </a:xfrm>
        <a:prstGeom prst="arc">
          <a:avLst>
            <a:gd name="adj1" fmla="val 13200000"/>
            <a:gd name="adj2" fmla="val 19200000"/>
          </a:avLst>
        </a:prstGeom>
        <a:noFill/>
        <a:ln w="19050" cap="rnd"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E9F2FA-202C-4CCD-BD99-8D32FBB4718F}">
      <dsp:nvSpPr>
        <dsp:cNvPr id="0" name=""/>
        <dsp:cNvSpPr/>
      </dsp:nvSpPr>
      <dsp:spPr>
        <a:xfrm>
          <a:off x="6345237" y="2958843"/>
          <a:ext cx="1188144" cy="1188144"/>
        </a:xfrm>
        <a:prstGeom prst="arc">
          <a:avLst>
            <a:gd name="adj1" fmla="val 2400000"/>
            <a:gd name="adj2" fmla="val 8400000"/>
          </a:avLst>
        </a:prstGeom>
        <a:noFill/>
        <a:ln w="19050" cap="rnd"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20BDBC-9554-49EE-9E85-587606B8E224}">
      <dsp:nvSpPr>
        <dsp:cNvPr id="0" name=""/>
        <dsp:cNvSpPr/>
      </dsp:nvSpPr>
      <dsp:spPr>
        <a:xfrm>
          <a:off x="5751165" y="3172709"/>
          <a:ext cx="2376289" cy="760412"/>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Formato </a:t>
          </a:r>
          <a:r>
            <a:rPr lang="en-US" sz="1600" kern="1200" dirty="0" err="1"/>
            <a:t>documento</a:t>
          </a:r>
          <a:r>
            <a:rPr lang="en-US" sz="1600" kern="1200" dirty="0"/>
            <a:t> HTML</a:t>
          </a:r>
        </a:p>
      </dsp:txBody>
      <dsp:txXfrm>
        <a:off x="5751165" y="3172709"/>
        <a:ext cx="2376289" cy="760412"/>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DF261-2E64-46EA-8978-57B2C7401E71}" type="datetimeFigureOut">
              <a:rPr lang="en-US" smtClean="0"/>
              <a:t>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22A873-933D-4D09-931E-CDFDF5E37688}" type="slidenum">
              <a:rPr lang="en-US" smtClean="0"/>
              <a:t>‹#›</a:t>
            </a:fld>
            <a:endParaRPr lang="en-US"/>
          </a:p>
        </p:txBody>
      </p:sp>
    </p:spTree>
    <p:extLst>
      <p:ext uri="{BB962C8B-B14F-4D97-AF65-F5344CB8AC3E}">
        <p14:creationId xmlns:p14="http://schemas.microsoft.com/office/powerpoint/2010/main" val="2501307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The World Wide Web became popular because ordinary people can use it to do really useful things with minimal training. But behind the scenes, the Web is also a powerful platform for distributed computing.</a:t>
            </a:r>
          </a:p>
          <a:p>
            <a:pPr algn="just"/>
            <a:endParaRPr lang="en-US" dirty="0"/>
          </a:p>
          <a:p>
            <a:pPr algn="just"/>
            <a:r>
              <a:rPr lang="en-US" dirty="0"/>
              <a:t>The principles that make the Web usable by ordinary people also work when the “user” is an automated software agent.</a:t>
            </a:r>
          </a:p>
          <a:p>
            <a:pPr algn="just"/>
            <a:endParaRPr lang="en-US" dirty="0"/>
          </a:p>
          <a:p>
            <a:pPr algn="just"/>
            <a:r>
              <a:rPr lang="en-US" dirty="0"/>
              <a:t>The Web is based on three technologies: </a:t>
            </a:r>
          </a:p>
          <a:p>
            <a:pPr marL="342900" indent="-342900" algn="just">
              <a:buFont typeface="+mj-lt"/>
              <a:buAutoNum type="arabicPeriod"/>
            </a:pPr>
            <a:r>
              <a:rPr lang="en-US" dirty="0"/>
              <a:t>the URL naming convention, </a:t>
            </a:r>
          </a:p>
          <a:p>
            <a:pPr marL="342900" indent="-342900" algn="just">
              <a:buFont typeface="+mj-lt"/>
              <a:buAutoNum type="arabicPeriod"/>
            </a:pPr>
            <a:r>
              <a:rPr lang="en-US" dirty="0"/>
              <a:t>the HTTP protocol, </a:t>
            </a:r>
          </a:p>
          <a:p>
            <a:pPr marL="342900" indent="-342900" algn="just">
              <a:buFont typeface="+mj-lt"/>
              <a:buAutoNum type="arabicPeriod"/>
            </a:pPr>
            <a:r>
              <a:rPr lang="en-US" dirty="0"/>
              <a:t>HTML document format.</a:t>
            </a:r>
          </a:p>
          <a:p>
            <a:pPr marL="342900" indent="-342900" algn="just">
              <a:buFont typeface="+mj-lt"/>
              <a:buAutoNum type="arabicPeriod"/>
            </a:pPr>
            <a:endParaRPr lang="en-US" dirty="0"/>
          </a:p>
          <a:p>
            <a:pPr algn="just"/>
            <a:r>
              <a:rPr lang="en-US" dirty="0"/>
              <a:t>For now, I want to focus on URL and HTTP, and use HTML solely as an example.</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4</a:t>
            </a:fld>
            <a:endParaRPr lang="en-US"/>
          </a:p>
        </p:txBody>
      </p:sp>
    </p:spTree>
    <p:extLst>
      <p:ext uri="{BB962C8B-B14F-4D97-AF65-F5344CB8AC3E}">
        <p14:creationId xmlns:p14="http://schemas.microsoft.com/office/powerpoint/2010/main" val="2499661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One day Alice is walking around town and she sees a billboard.</a:t>
            </a:r>
          </a:p>
          <a:p>
            <a:pPr algn="just"/>
            <a:endParaRPr lang="en-US" dirty="0"/>
          </a:p>
          <a:p>
            <a:pPr algn="just"/>
            <a:r>
              <a:rPr lang="en-US" dirty="0"/>
              <a:t>Alice is old enough to remember the mid-1990s, so she recalls the public’s reaction when URLs started showing up on billboards. At first, people made fun of these weird-looking strings. It wasn’t clear what “http://” or “youtypeitwepostit.com” meant. But 20 years later, everyone knows what to do with a URL: you type it into the address bar of your web browser and hit Enter.</a:t>
            </a:r>
          </a:p>
          <a:p>
            <a:pPr algn="just"/>
            <a:endParaRPr lang="en-US" dirty="0"/>
          </a:p>
          <a:p>
            <a:pPr algn="just"/>
            <a:r>
              <a:rPr lang="en-US" dirty="0"/>
              <a:t>And that’s what Alice does: she pulls out her mobile phone and puts </a:t>
            </a:r>
            <a:r>
              <a:rPr lang="en-US" i="1" dirty="0"/>
              <a:t>http://www.youtypeitwepostit.com/</a:t>
            </a:r>
            <a:r>
              <a:rPr lang="en-US" dirty="0"/>
              <a:t> in her browser’s address bar. The first episode of our story ends on a cliffhanger: what’s at the other end of that URL?</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5</a:t>
            </a:fld>
            <a:endParaRPr lang="en-US"/>
          </a:p>
        </p:txBody>
      </p:sp>
    </p:spTree>
    <p:extLst>
      <p:ext uri="{BB962C8B-B14F-4D97-AF65-F5344CB8AC3E}">
        <p14:creationId xmlns:p14="http://schemas.microsoft.com/office/powerpoint/2010/main" val="3745798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6</a:t>
            </a:fld>
            <a:endParaRPr lang="en-US"/>
          </a:p>
        </p:txBody>
      </p:sp>
    </p:spTree>
    <p:extLst>
      <p:ext uri="{BB962C8B-B14F-4D97-AF65-F5344CB8AC3E}">
        <p14:creationId xmlns:p14="http://schemas.microsoft.com/office/powerpoint/2010/main" val="2884698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When a web browser sends an HTTP request for a resource, the server sends a document in response (usually an HTML document, but sometimes a binary image or something else).</a:t>
            </a:r>
          </a:p>
          <a:p>
            <a:pPr algn="l"/>
            <a:r>
              <a:rPr lang="en-US" dirty="0"/>
              <a:t>Whatever document the server sends, we call that document a </a:t>
            </a:r>
            <a:r>
              <a:rPr lang="en-US" b="1" i="1" dirty="0"/>
              <a:t>representation</a:t>
            </a:r>
            <a:r>
              <a:rPr lang="en-US" b="1" dirty="0"/>
              <a:t> </a:t>
            </a:r>
            <a:r>
              <a:rPr lang="en-US" dirty="0"/>
              <a:t>of the </a:t>
            </a:r>
            <a:r>
              <a:rPr lang="en-US" b="1" dirty="0"/>
              <a:t>resource</a:t>
            </a:r>
            <a:r>
              <a:rPr lang="en-US" dirty="0"/>
              <a:t>.</a:t>
            </a:r>
          </a:p>
          <a:p>
            <a:pPr algn="l"/>
            <a:endParaRPr lang="en-US" dirty="0"/>
          </a:p>
          <a:p>
            <a:pPr algn="l"/>
            <a:r>
              <a:rPr lang="en-US" dirty="0"/>
              <a:t>So each </a:t>
            </a:r>
            <a:r>
              <a:rPr lang="en-US" b="1" dirty="0"/>
              <a:t>URL</a:t>
            </a:r>
            <a:r>
              <a:rPr lang="en-US" dirty="0"/>
              <a:t> identifies a </a:t>
            </a:r>
            <a:r>
              <a:rPr lang="en-US" b="1" dirty="0"/>
              <a:t>resource</a:t>
            </a:r>
            <a:r>
              <a:rPr lang="en-US" dirty="0"/>
              <a:t>. When a client makes an HTTP request to a URL, it gets a </a:t>
            </a:r>
            <a:r>
              <a:rPr lang="en-US" b="1" dirty="0"/>
              <a:t>representation</a:t>
            </a:r>
            <a:r>
              <a:rPr lang="en-US" dirty="0"/>
              <a:t> of the underlying </a:t>
            </a:r>
            <a:r>
              <a:rPr lang="en-US" b="1" dirty="0"/>
              <a:t>resource</a:t>
            </a:r>
            <a:r>
              <a:rPr lang="en-US" dirty="0"/>
              <a:t>.</a:t>
            </a:r>
          </a:p>
          <a:p>
            <a:pPr algn="l"/>
            <a:endParaRPr lang="en-US" dirty="0"/>
          </a:p>
          <a:p>
            <a:pPr algn="l"/>
            <a:r>
              <a:rPr lang="en-US" dirty="0"/>
              <a:t>The client never sees a </a:t>
            </a:r>
            <a:r>
              <a:rPr lang="en-US" b="1" dirty="0"/>
              <a:t>resource</a:t>
            </a:r>
            <a:r>
              <a:rPr lang="en-US" dirty="0"/>
              <a:t> directly.</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7</a:t>
            </a:fld>
            <a:endParaRPr lang="en-US"/>
          </a:p>
        </p:txBody>
      </p:sp>
    </p:spTree>
    <p:extLst>
      <p:ext uri="{BB962C8B-B14F-4D97-AF65-F5344CB8AC3E}">
        <p14:creationId xmlns:p14="http://schemas.microsoft.com/office/powerpoint/2010/main" val="3432767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 URL identifies one and only one resource. </a:t>
            </a:r>
          </a:p>
          <a:p>
            <a:pPr algn="l"/>
            <a:r>
              <a:rPr lang="en-US" dirty="0"/>
              <a:t>If a website has two conceptually different things on it, we expect the site to treat them as two resources with different URLs.</a:t>
            </a:r>
          </a:p>
          <a:p>
            <a:pPr algn="l"/>
            <a:r>
              <a:rPr lang="en-US" dirty="0"/>
              <a:t>We get frustrated when a website violates this rule. </a:t>
            </a:r>
          </a:p>
          <a:p>
            <a:pPr algn="l"/>
            <a:endParaRPr lang="en-US" b="1" dirty="0"/>
          </a:p>
          <a:p>
            <a:pPr algn="l"/>
            <a:endParaRPr lang="en-US" b="1" dirty="0"/>
          </a:p>
          <a:p>
            <a:pPr algn="l"/>
            <a:endParaRPr lang="en-US" b="1" dirty="0"/>
          </a:p>
          <a:p>
            <a:pPr algn="l"/>
            <a:r>
              <a:rPr lang="en-US" b="1" dirty="0"/>
              <a:t>The principle of addressability just says that every resource should have its own URL. If something is important to your application, it should have a unique name, a URL, so that you and your users can refer to it unambiguously.</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8</a:t>
            </a:fld>
            <a:endParaRPr lang="en-US"/>
          </a:p>
        </p:txBody>
      </p:sp>
    </p:spTree>
    <p:extLst>
      <p:ext uri="{BB962C8B-B14F-4D97-AF65-F5344CB8AC3E}">
        <p14:creationId xmlns:p14="http://schemas.microsoft.com/office/powerpoint/2010/main" val="2314278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Back to our story. </a:t>
            </a:r>
          </a:p>
          <a:p>
            <a:pPr algn="l"/>
            <a:endParaRPr lang="en-US" dirty="0"/>
          </a:p>
          <a:p>
            <a:pPr algn="l"/>
            <a:r>
              <a:rPr lang="en-US" dirty="0"/>
              <a:t>When Alice enters the URL from the billboard into her browser’s address bar, it sends an HTTP request over the Internet to the web server at </a:t>
            </a:r>
            <a:r>
              <a:rPr lang="en-US" i="1" dirty="0">
                <a:hlinkClick r:id="rId3"/>
              </a:rPr>
              <a:t>http://www.youtypeitwepostit.com/</a:t>
            </a:r>
            <a:r>
              <a:rPr lang="en-US" dirty="0"/>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GET / HTTP/1.1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Host: www.youtypeitwepostit.com</a:t>
            </a:r>
            <a:r>
              <a:rPr kumimoji="0" lang="en-US" altLang="en-US" sz="7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9</a:t>
            </a:fld>
            <a:endParaRPr lang="en-US"/>
          </a:p>
        </p:txBody>
      </p:sp>
    </p:spTree>
    <p:extLst>
      <p:ext uri="{BB962C8B-B14F-4D97-AF65-F5344CB8AC3E}">
        <p14:creationId xmlns:p14="http://schemas.microsoft.com/office/powerpoint/2010/main" val="2169923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520600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24067626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174707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38038905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2494351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6333148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873583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181941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749597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23466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925079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2484226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489603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927814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225900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
        <p:nvSpPr>
          <p:cNvPr id="5" name="Date Placeholder 4"/>
          <p:cNvSpPr>
            <a:spLocks noGrp="1"/>
          </p:cNvSpPr>
          <p:nvPr>
            <p:ph type="dt" sz="half" idx="10"/>
          </p:nvPr>
        </p:nvSpPr>
        <p:spPr/>
        <p:txBody>
          <a:bodyPr/>
          <a:lstStyle/>
          <a:p>
            <a:fld id="{1160EA64-D806-43AC-9DF2-F8C432F32B4C}" type="datetimeFigureOut">
              <a:rPr lang="en-US" smtClean="0"/>
              <a:pPr/>
              <a:t>2/1/2022</a:t>
            </a:fld>
            <a:endParaRPr lang="en-US" dirty="0"/>
          </a:p>
        </p:txBody>
      </p:sp>
    </p:spTree>
    <p:extLst>
      <p:ext uri="{BB962C8B-B14F-4D97-AF65-F5344CB8AC3E}">
        <p14:creationId xmlns:p14="http://schemas.microsoft.com/office/powerpoint/2010/main" val="3761936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60EA64-D806-43AC-9DF2-F8C432F32B4C}" type="datetimeFigureOut">
              <a:rPr lang="en-US" smtClean="0"/>
              <a:t>2/1/2022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411121548"/>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www.youtypeitwepostit.com/messages" TargetMode="External"/><Relationship Id="rId2" Type="http://schemas.openxmlformats.org/officeDocument/2006/relationships/hyperlink" Target="http://www.youtypeitwepostit.com/about" TargetMode="Externa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datatracker.ietf.org/doc/html/rfc2616/"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datatracker.ietf.org/doc/html/rfc2616/"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goodfreephotos.com/vector-images/blue-calendar-vector-clipart.png.php"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www.daxiongmao.eu/wiki/index.php?title=File:Web_server.png"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hyperlink" Target="https://www.rawpixel.com/image/395023/free-illustration-image-design-doodle-exploration?referral=40&amp;source=pinterest"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gif"/><Relationship Id="rId5" Type="http://schemas.openxmlformats.org/officeDocument/2006/relationships/hyperlink" Target="http://www.publicdomainfiles.com/show_file.php?id=13488049232098" TargetMode="Externa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pixabay.com/fr/ordinateur-r%C3%A9seau-serveur-web-156951/"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gif"/><Relationship Id="rId5" Type="http://schemas.openxmlformats.org/officeDocument/2006/relationships/hyperlink" Target="http://www.publicdomainfiles.com/show_file.php?id=13488049232098" TargetMode="Externa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p:txBody>
          <a:bodyPr/>
          <a:lstStyle/>
          <a:p>
            <a:r>
              <a:rPr lang="en-US" dirty="0"/>
              <a:t>PROGRAMMAZIONE WEB</a:t>
            </a:r>
          </a:p>
        </p:txBody>
      </p:sp>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p:txBody>
          <a:bodyPr/>
          <a:lstStyle/>
          <a:p>
            <a:r>
              <a:rPr lang="en-US" dirty="0"/>
              <a:t>CORSO ENAIP 2022</a:t>
            </a:r>
          </a:p>
        </p:txBody>
      </p:sp>
    </p:spTree>
    <p:extLst>
      <p:ext uri="{BB962C8B-B14F-4D97-AF65-F5344CB8AC3E}">
        <p14:creationId xmlns:p14="http://schemas.microsoft.com/office/powerpoint/2010/main" val="1911273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sz="4000" b="1" dirty="0">
                <a:effectLst/>
              </a:rPr>
              <a:t>Episode 2: </a:t>
            </a:r>
            <a:r>
              <a:rPr lang="en-US" sz="1200" b="1" dirty="0">
                <a:effectLst/>
              </a:rPr>
              <a:t>The Home Page</a:t>
            </a:r>
          </a:p>
        </p:txBody>
      </p:sp>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1507067" y="1284087"/>
            <a:ext cx="7766936" cy="642825"/>
          </a:xfrm>
        </p:spPr>
        <p:txBody>
          <a:bodyPr>
            <a:normAutofit/>
          </a:bodyPr>
          <a:lstStyle/>
          <a:p>
            <a:pPr algn="l"/>
            <a:r>
              <a:rPr lang="en-US" dirty="0"/>
              <a:t>The web server handles this request (neither Alice nor her web browser need to know how) and sends a response:</a:t>
            </a:r>
          </a:p>
          <a:p>
            <a:pPr algn="l"/>
            <a:endParaRPr lang="en-US" dirty="0"/>
          </a:p>
        </p:txBody>
      </p:sp>
      <p:sp>
        <p:nvSpPr>
          <p:cNvPr id="4" name="TextBox 3">
            <a:extLst>
              <a:ext uri="{FF2B5EF4-FFF2-40B4-BE49-F238E27FC236}">
                <a16:creationId xmlns:a16="http://schemas.microsoft.com/office/drawing/2014/main" id="{AFD03EFC-0462-4B7A-B9E0-20073EECC30F}"/>
              </a:ext>
            </a:extLst>
          </p:cNvPr>
          <p:cNvSpPr txBox="1"/>
          <p:nvPr/>
        </p:nvSpPr>
        <p:spPr>
          <a:xfrm>
            <a:off x="1507067" y="1875893"/>
            <a:ext cx="3579110" cy="3877985"/>
          </a:xfrm>
          <a:prstGeom prst="rect">
            <a:avLst/>
          </a:prstGeom>
          <a:noFill/>
        </p:spPr>
        <p:txBody>
          <a:bodyPr wrap="square" rtlCol="0">
            <a:spAutoFit/>
          </a:bodyPr>
          <a:lstStyle/>
          <a:p>
            <a:pPr algn="l"/>
            <a:r>
              <a:rPr lang="en-US" sz="1200" dirty="0"/>
              <a:t>HTTP/1.1 200 OK</a:t>
            </a:r>
          </a:p>
          <a:p>
            <a:pPr algn="l"/>
            <a:r>
              <a:rPr lang="en-US" sz="1200" dirty="0"/>
              <a:t>Content-type: text/html</a:t>
            </a:r>
          </a:p>
          <a:p>
            <a:pPr algn="l"/>
            <a:endParaRPr lang="en-US" sz="1200" dirty="0"/>
          </a:p>
          <a:p>
            <a:pPr algn="l"/>
            <a:r>
              <a:rPr lang="en-US" sz="1200" dirty="0"/>
              <a:t>&lt;!DOCTYPE html&gt;</a:t>
            </a:r>
          </a:p>
          <a:p>
            <a:pPr algn="l"/>
            <a:r>
              <a:rPr lang="en-US" sz="1200" dirty="0"/>
              <a:t>&lt;html&gt;</a:t>
            </a:r>
          </a:p>
          <a:p>
            <a:pPr algn="l"/>
            <a:r>
              <a:rPr lang="en-US" sz="1200" dirty="0"/>
              <a:t>    &lt;head&gt;</a:t>
            </a:r>
          </a:p>
          <a:p>
            <a:pPr algn="l"/>
            <a:r>
              <a:rPr lang="en-US" sz="1200" dirty="0"/>
              <a:t>        &lt;title&gt;Home&lt;/title&gt;</a:t>
            </a:r>
          </a:p>
          <a:p>
            <a:pPr algn="l"/>
            <a:r>
              <a:rPr lang="en-US" sz="1200" dirty="0"/>
              <a:t>    &lt;/head&gt;</a:t>
            </a:r>
          </a:p>
          <a:p>
            <a:pPr algn="l"/>
            <a:r>
              <a:rPr lang="en-US" sz="1200" dirty="0"/>
              <a:t>    &lt;body&gt;</a:t>
            </a:r>
          </a:p>
          <a:p>
            <a:pPr algn="l"/>
            <a:r>
              <a:rPr lang="en-US" sz="1200" dirty="0"/>
              <a:t>        &lt;div&gt;</a:t>
            </a:r>
          </a:p>
          <a:p>
            <a:pPr algn="l"/>
            <a:r>
              <a:rPr lang="en-US" sz="1200" dirty="0"/>
              <a:t>          &lt;h1&gt;You type it, we post it!&lt;/h1&gt;</a:t>
            </a:r>
          </a:p>
          <a:p>
            <a:pPr algn="l"/>
            <a:r>
              <a:rPr lang="en-US" sz="1200" dirty="0"/>
              <a:t>          &lt;p&gt;Exciting! Amazing!&lt;/p&gt;</a:t>
            </a:r>
          </a:p>
          <a:p>
            <a:pPr algn="l"/>
            <a:r>
              <a:rPr lang="en-US" sz="1200" dirty="0"/>
              <a:t>          &lt;p class="links"&gt;</a:t>
            </a:r>
          </a:p>
          <a:p>
            <a:pPr algn="l"/>
            <a:r>
              <a:rPr lang="en-US" sz="1200" dirty="0"/>
              <a:t>            &lt;a </a:t>
            </a:r>
            <a:r>
              <a:rPr lang="en-US" sz="1200" dirty="0" err="1"/>
              <a:t>href</a:t>
            </a:r>
            <a:r>
              <a:rPr lang="en-US" sz="1200" dirty="0"/>
              <a:t>="/messages"&gt;Get started&lt;/a&gt;</a:t>
            </a:r>
          </a:p>
          <a:p>
            <a:pPr algn="l"/>
            <a:r>
              <a:rPr lang="en-US" sz="1200" dirty="0"/>
              <a:t>            &lt;a </a:t>
            </a:r>
            <a:r>
              <a:rPr lang="en-US" sz="1200" dirty="0" err="1"/>
              <a:t>href</a:t>
            </a:r>
            <a:r>
              <a:rPr lang="en-US" sz="1200" dirty="0"/>
              <a:t>="/about"&gt;About this site&lt;/a&gt;</a:t>
            </a:r>
          </a:p>
          <a:p>
            <a:pPr algn="l"/>
            <a:r>
              <a:rPr lang="en-US" sz="1200" dirty="0"/>
              <a:t>          &lt;/p&gt;</a:t>
            </a:r>
          </a:p>
          <a:p>
            <a:pPr algn="l"/>
            <a:r>
              <a:rPr lang="en-US" sz="1200" dirty="0"/>
              <a:t>        &lt;/div&gt;</a:t>
            </a:r>
          </a:p>
          <a:p>
            <a:pPr algn="l"/>
            <a:r>
              <a:rPr lang="en-US" sz="1200" dirty="0"/>
              <a:t>    &lt;/body&gt;</a:t>
            </a:r>
          </a:p>
          <a:p>
            <a:pPr algn="l"/>
            <a:r>
              <a:rPr lang="en-US" sz="1200" dirty="0"/>
              <a:t>&lt;/html&gt;</a:t>
            </a:r>
          </a:p>
          <a:p>
            <a:endParaRPr lang="en-US" dirty="0"/>
          </a:p>
        </p:txBody>
      </p:sp>
      <p:sp>
        <p:nvSpPr>
          <p:cNvPr id="6" name="Subtitle 2">
            <a:extLst>
              <a:ext uri="{FF2B5EF4-FFF2-40B4-BE49-F238E27FC236}">
                <a16:creationId xmlns:a16="http://schemas.microsoft.com/office/drawing/2014/main" id="{DC99FF1F-5463-4833-86D0-3E53437021D4}"/>
              </a:ext>
            </a:extLst>
          </p:cNvPr>
          <p:cNvSpPr txBox="1">
            <a:spLocks/>
          </p:cNvSpPr>
          <p:nvPr/>
        </p:nvSpPr>
        <p:spPr>
          <a:xfrm>
            <a:off x="3751786" y="5133988"/>
            <a:ext cx="7103775" cy="1549373"/>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dirty="0"/>
              <a:t>The 200 at the beginning of the response is a status code, also called a </a:t>
            </a:r>
            <a:r>
              <a:rPr lang="en-US" b="1" dirty="0"/>
              <a:t>response code</a:t>
            </a:r>
            <a:r>
              <a:rPr lang="en-US" dirty="0"/>
              <a:t>. It’s a quick way for the server to tell the client approximately what happened to the client’s request. 200 (OK) means that the request was fulfilled with no problems.</a:t>
            </a:r>
          </a:p>
        </p:txBody>
      </p:sp>
    </p:spTree>
    <p:extLst>
      <p:ext uri="{BB962C8B-B14F-4D97-AF65-F5344CB8AC3E}">
        <p14:creationId xmlns:p14="http://schemas.microsoft.com/office/powerpoint/2010/main" val="1636726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sz="4000" b="1" dirty="0">
                <a:effectLst/>
              </a:rPr>
              <a:t>Episode 2: </a:t>
            </a:r>
            <a:r>
              <a:rPr lang="en-US" sz="1200" b="1" dirty="0">
                <a:effectLst/>
              </a:rPr>
              <a:t>The Home Page</a:t>
            </a:r>
          </a:p>
        </p:txBody>
      </p:sp>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1507067" y="1284087"/>
            <a:ext cx="7766936" cy="4300425"/>
          </a:xfrm>
        </p:spPr>
        <p:txBody>
          <a:bodyPr>
            <a:normAutofit/>
          </a:bodyPr>
          <a:lstStyle/>
          <a:p>
            <a:pPr algn="l"/>
            <a:r>
              <a:rPr lang="en-US" dirty="0"/>
              <a:t>Alice’s web browser decodes the response as an HTML document and displays it graphically </a:t>
            </a:r>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pic>
        <p:nvPicPr>
          <p:cNvPr id="7" name="Picture 6">
            <a:extLst>
              <a:ext uri="{FF2B5EF4-FFF2-40B4-BE49-F238E27FC236}">
                <a16:creationId xmlns:a16="http://schemas.microsoft.com/office/drawing/2014/main" id="{25260672-7418-432D-A680-C042FCAF94CB}"/>
              </a:ext>
            </a:extLst>
          </p:cNvPr>
          <p:cNvPicPr>
            <a:picLocks noChangeAspect="1"/>
          </p:cNvPicPr>
          <p:nvPr/>
        </p:nvPicPr>
        <p:blipFill>
          <a:blip r:embed="rId2"/>
          <a:stretch>
            <a:fillRect/>
          </a:stretch>
        </p:blipFill>
        <p:spPr>
          <a:xfrm>
            <a:off x="2352939" y="2008018"/>
            <a:ext cx="5652967" cy="1823970"/>
          </a:xfrm>
          <a:prstGeom prst="rect">
            <a:avLst/>
          </a:prstGeom>
        </p:spPr>
      </p:pic>
    </p:spTree>
    <p:extLst>
      <p:ext uri="{BB962C8B-B14F-4D97-AF65-F5344CB8AC3E}">
        <p14:creationId xmlns:p14="http://schemas.microsoft.com/office/powerpoint/2010/main" val="665279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sz="4000" b="1" dirty="0">
                <a:effectLst/>
              </a:rPr>
              <a:t>Families of Status Codes</a:t>
            </a:r>
            <a:endParaRPr lang="en-US" sz="1200" b="1" dirty="0">
              <a:effectLst/>
            </a:endParaRPr>
          </a:p>
        </p:txBody>
      </p:sp>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1507067" y="1390048"/>
            <a:ext cx="7766936" cy="4987206"/>
          </a:xfrm>
        </p:spPr>
        <p:txBody>
          <a:bodyPr>
            <a:normAutofit fontScale="92500" lnSpcReduction="10000"/>
          </a:bodyPr>
          <a:lstStyle/>
          <a:p>
            <a:pPr marL="285750" indent="-285750" algn="l">
              <a:buFont typeface="Wingdings" panose="05000000000000000000" pitchFamily="2" charset="2"/>
              <a:buChar char="ü"/>
            </a:pPr>
            <a:r>
              <a:rPr lang="en-US" dirty="0">
                <a:effectLst/>
              </a:rPr>
              <a:t>1xx: Informational</a:t>
            </a:r>
            <a:br>
              <a:rPr lang="en-US" dirty="0">
                <a:effectLst/>
              </a:rPr>
            </a:br>
            <a:r>
              <a:rPr lang="en-US" dirty="0">
                <a:effectLst/>
              </a:rPr>
              <a:t>These response codes are used only in negotiations between an HTTP client and server. </a:t>
            </a:r>
          </a:p>
          <a:p>
            <a:pPr marL="285750" indent="-285750" algn="l">
              <a:buFont typeface="Wingdings" panose="05000000000000000000" pitchFamily="2" charset="2"/>
              <a:buChar char="ü"/>
            </a:pPr>
            <a:r>
              <a:rPr lang="en-US" dirty="0">
                <a:effectLst/>
              </a:rPr>
              <a:t>2xx: Successful</a:t>
            </a:r>
            <a:br>
              <a:rPr lang="en-US" dirty="0">
                <a:effectLst/>
              </a:rPr>
            </a:br>
            <a:r>
              <a:rPr lang="en-US" dirty="0">
                <a:effectLst/>
              </a:rPr>
              <a:t>Whatever state transition the client asked for has happened.</a:t>
            </a:r>
          </a:p>
          <a:p>
            <a:pPr marL="285750" indent="-285750" algn="l">
              <a:buFont typeface="Wingdings" panose="05000000000000000000" pitchFamily="2" charset="2"/>
              <a:buChar char="ü"/>
            </a:pPr>
            <a:r>
              <a:rPr lang="en-US" dirty="0">
                <a:effectLst/>
              </a:rPr>
              <a:t>3xx: Redirection</a:t>
            </a:r>
            <a:br>
              <a:rPr lang="en-US" dirty="0">
                <a:effectLst/>
              </a:rPr>
            </a:br>
            <a:r>
              <a:rPr lang="en-US" dirty="0"/>
              <a:t>The state transition the client asked for has not happened. But if the client is willing to make a slightly different HTTP request, </a:t>
            </a:r>
            <a:r>
              <a:rPr lang="en-US" i="1" dirty="0"/>
              <a:t>that</a:t>
            </a:r>
            <a:r>
              <a:rPr lang="en-US" dirty="0"/>
              <a:t> request should do what the client is asking for.</a:t>
            </a:r>
          </a:p>
          <a:p>
            <a:pPr marL="285750" indent="-285750" algn="l">
              <a:buFont typeface="Wingdings" panose="05000000000000000000" pitchFamily="2" charset="2"/>
              <a:buChar char="ü"/>
            </a:pPr>
            <a:r>
              <a:rPr lang="en-US" dirty="0">
                <a:effectLst/>
              </a:rPr>
              <a:t>4xx: Client Error</a:t>
            </a:r>
            <a:br>
              <a:rPr lang="en-US" dirty="0">
                <a:effectLst/>
              </a:rPr>
            </a:br>
            <a:r>
              <a:rPr lang="en-US" dirty="0">
                <a:effectLst/>
              </a:rPr>
              <a:t>The state transition the client has asked for has not happened, due to a problem with the HTTP request. The request was malformed, incoherent, self-contradictory, or one that the server cannot accept. </a:t>
            </a:r>
          </a:p>
          <a:p>
            <a:pPr marL="285750" indent="-285750" algn="l">
              <a:buFont typeface="Wingdings" panose="05000000000000000000" pitchFamily="2" charset="2"/>
              <a:buChar char="ü"/>
            </a:pPr>
            <a:r>
              <a:rPr lang="en-US" dirty="0">
                <a:effectLst/>
              </a:rPr>
              <a:t>5xx: Server Error</a:t>
            </a:r>
            <a:br>
              <a:rPr lang="en-US" dirty="0">
                <a:effectLst/>
              </a:rPr>
            </a:br>
            <a:r>
              <a:rPr lang="en-US" dirty="0">
                <a:effectLst/>
              </a:rPr>
              <a:t>The state transition the client has asked for has not happened, due to a problem on the server side. There’s probably nothing the client can do but wait for the problem to be fixed.</a:t>
            </a:r>
          </a:p>
          <a:p>
            <a:pPr algn="l"/>
            <a:endParaRPr lang="en-US" dirty="0"/>
          </a:p>
        </p:txBody>
      </p:sp>
    </p:spTree>
    <p:extLst>
      <p:ext uri="{BB962C8B-B14F-4D97-AF65-F5344CB8AC3E}">
        <p14:creationId xmlns:p14="http://schemas.microsoft.com/office/powerpoint/2010/main" val="1761839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sz="4000" b="1" dirty="0">
                <a:effectLst/>
              </a:rPr>
              <a:t>Short Sessions</a:t>
            </a:r>
            <a:endParaRPr lang="en-US" sz="1200" b="1" dirty="0">
              <a:effectLst/>
            </a:endParaRPr>
          </a:p>
        </p:txBody>
      </p:sp>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1507067" y="1390048"/>
            <a:ext cx="7766936" cy="4987206"/>
          </a:xfrm>
        </p:spPr>
        <p:txBody>
          <a:bodyPr>
            <a:normAutofit lnSpcReduction="10000"/>
          </a:bodyPr>
          <a:lstStyle/>
          <a:p>
            <a:pPr algn="l"/>
            <a:r>
              <a:rPr lang="en-US" dirty="0"/>
              <a:t>From Alice’s perspective, she’s “landed” on that page, which is her current “location” in cyberspace. </a:t>
            </a:r>
          </a:p>
          <a:p>
            <a:pPr algn="l"/>
            <a:r>
              <a:rPr lang="en-US" dirty="0"/>
              <a:t>But as far as the server is concerned, Alice isn’t anywhere. </a:t>
            </a:r>
            <a:r>
              <a:rPr lang="en-US" b="1" dirty="0"/>
              <a:t>The server has already forgotten about her.</a:t>
            </a:r>
          </a:p>
          <a:p>
            <a:pPr algn="l"/>
            <a:r>
              <a:rPr lang="en-US" dirty="0"/>
              <a:t>HTTP sessions last for one request. The client sends a request, and the server responds. This means Alice could turn her phone off overnight, and when her browser restored the, she could click on one of the two links on this page and it would still work. </a:t>
            </a:r>
          </a:p>
          <a:p>
            <a:pPr algn="l"/>
            <a:r>
              <a:rPr lang="en-US" dirty="0"/>
              <a:t>(Compare this to an SSH session, which is terminated if you turn your computer off.)</a:t>
            </a:r>
          </a:p>
          <a:p>
            <a:pPr algn="l"/>
            <a:r>
              <a:rPr lang="en-US" dirty="0"/>
              <a:t>Alice could leave this web page open in her phone for six months, and when she finally clicks on a link, the web server would respond as if she’d only waited a few seconds. The web server isn’t sitting up late at night worrying about Alice. When she’s not making an HTTP request, the server doesn’t know Alice exists.</a:t>
            </a:r>
          </a:p>
          <a:p>
            <a:pPr algn="l"/>
            <a:r>
              <a:rPr lang="en-US" b="1" dirty="0"/>
              <a:t>This principle is sometimes called statelessness.</a:t>
            </a:r>
          </a:p>
        </p:txBody>
      </p:sp>
    </p:spTree>
    <p:extLst>
      <p:ext uri="{BB962C8B-B14F-4D97-AF65-F5344CB8AC3E}">
        <p14:creationId xmlns:p14="http://schemas.microsoft.com/office/powerpoint/2010/main" val="696190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sz="4000" b="1" dirty="0">
                <a:effectLst/>
              </a:rPr>
              <a:t>Self-</a:t>
            </a:r>
            <a:r>
              <a:rPr lang="en-US" sz="4000" b="1" dirty="0" err="1">
                <a:effectLst/>
              </a:rPr>
              <a:t>Descricptive</a:t>
            </a:r>
            <a:r>
              <a:rPr lang="en-US" sz="4000" b="1" dirty="0">
                <a:effectLst/>
              </a:rPr>
              <a:t> Messages</a:t>
            </a:r>
            <a:br>
              <a:rPr lang="en-US" sz="800" b="1" dirty="0"/>
            </a:br>
            <a:endParaRPr lang="en-US" sz="1200" b="1" dirty="0">
              <a:effectLst/>
            </a:endParaRPr>
          </a:p>
        </p:txBody>
      </p:sp>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1507067" y="1390048"/>
            <a:ext cx="7766936" cy="4987206"/>
          </a:xfrm>
        </p:spPr>
        <p:txBody>
          <a:bodyPr>
            <a:normAutofit/>
          </a:bodyPr>
          <a:lstStyle/>
          <a:p>
            <a:pPr algn="l"/>
            <a:r>
              <a:rPr lang="en-US" dirty="0"/>
              <a:t>It’s clear from looking at the HTML that this site is more than just a home page. </a:t>
            </a:r>
          </a:p>
          <a:p>
            <a:pPr algn="l"/>
            <a:r>
              <a:rPr lang="en-US" dirty="0"/>
              <a:t>The markup for the home page contains two links: </a:t>
            </a:r>
          </a:p>
          <a:p>
            <a:pPr marL="285750" indent="-285750" algn="l">
              <a:buFont typeface="Arial" panose="020B0604020202020204" pitchFamily="34" charset="0"/>
              <a:buChar char="•"/>
            </a:pPr>
            <a:r>
              <a:rPr lang="en-US" i="1" dirty="0"/>
              <a:t>/about</a:t>
            </a:r>
            <a:r>
              <a:rPr lang="en-US" dirty="0"/>
              <a:t> (i.e., to </a:t>
            </a:r>
            <a:r>
              <a:rPr lang="en-US" dirty="0">
                <a:hlinkClick r:id="rId2"/>
              </a:rPr>
              <a:t>http://www.youtypeitwepostit.com/about</a:t>
            </a:r>
            <a:r>
              <a:rPr lang="en-US" dirty="0"/>
              <a:t>)</a:t>
            </a:r>
          </a:p>
          <a:p>
            <a:pPr marL="285750" indent="-285750" algn="l">
              <a:buFont typeface="Arial" panose="020B0604020202020204" pitchFamily="34" charset="0"/>
              <a:buChar char="•"/>
            </a:pPr>
            <a:r>
              <a:rPr lang="en-US" i="1" dirty="0"/>
              <a:t>/messages</a:t>
            </a:r>
            <a:r>
              <a:rPr lang="en-US" dirty="0"/>
              <a:t> (i.e., </a:t>
            </a:r>
            <a:r>
              <a:rPr lang="en-US" dirty="0">
                <a:hlinkClick r:id="rId3"/>
              </a:rPr>
              <a:t>http://www.youtypeitwepostit.com/messages</a:t>
            </a:r>
            <a:r>
              <a:rPr lang="en-US" dirty="0"/>
              <a:t>). </a:t>
            </a:r>
          </a:p>
          <a:p>
            <a:pPr algn="l"/>
            <a:r>
              <a:rPr lang="en-US" dirty="0"/>
              <a:t>At first Alice only knew one URL—the URL to the home page—but now she knows three. </a:t>
            </a:r>
            <a:r>
              <a:rPr lang="en-US" b="1" dirty="0"/>
              <a:t>The server is slowly revealing its structure to her.</a:t>
            </a:r>
          </a:p>
          <a:p>
            <a:pPr algn="l"/>
            <a:endParaRPr lang="en-US" b="1" dirty="0"/>
          </a:p>
          <a:p>
            <a:pPr algn="l"/>
            <a:endParaRPr lang="en-US" b="1" dirty="0"/>
          </a:p>
          <a:p>
            <a:pPr algn="l"/>
            <a:endParaRPr lang="en-US" b="1" dirty="0"/>
          </a:p>
          <a:p>
            <a:pPr algn="l"/>
            <a:endParaRPr lang="en-US" b="1" dirty="0"/>
          </a:p>
          <a:p>
            <a:pPr algn="l"/>
            <a:r>
              <a:rPr lang="en-US" dirty="0"/>
              <a:t>What’s on the other end of the </a:t>
            </a:r>
            <a:r>
              <a:rPr lang="en-US" i="1" dirty="0"/>
              <a:t>/messages</a:t>
            </a:r>
            <a:r>
              <a:rPr lang="en-US" dirty="0"/>
              <a:t> and </a:t>
            </a:r>
            <a:r>
              <a:rPr lang="en-US" i="1" dirty="0"/>
              <a:t>/about</a:t>
            </a:r>
            <a:r>
              <a:rPr lang="en-US" dirty="0"/>
              <a:t> links? The only way to be sure is to follow them and find out.</a:t>
            </a:r>
            <a:endParaRPr lang="en-US" b="1" dirty="0"/>
          </a:p>
          <a:p>
            <a:pPr algn="l"/>
            <a:endParaRPr lang="en-US" dirty="0"/>
          </a:p>
        </p:txBody>
      </p:sp>
      <p:pic>
        <p:nvPicPr>
          <p:cNvPr id="5" name="Picture 4">
            <a:extLst>
              <a:ext uri="{FF2B5EF4-FFF2-40B4-BE49-F238E27FC236}">
                <a16:creationId xmlns:a16="http://schemas.microsoft.com/office/drawing/2014/main" id="{6652B111-0368-4230-A290-FD11B2BB0346}"/>
              </a:ext>
            </a:extLst>
          </p:cNvPr>
          <p:cNvPicPr>
            <a:picLocks noChangeAspect="1"/>
          </p:cNvPicPr>
          <p:nvPr/>
        </p:nvPicPr>
        <p:blipFill>
          <a:blip r:embed="rId4"/>
          <a:stretch>
            <a:fillRect/>
          </a:stretch>
        </p:blipFill>
        <p:spPr>
          <a:xfrm>
            <a:off x="3063167" y="3975482"/>
            <a:ext cx="4402960" cy="1396188"/>
          </a:xfrm>
          <a:prstGeom prst="rect">
            <a:avLst/>
          </a:prstGeom>
        </p:spPr>
      </p:pic>
    </p:spTree>
    <p:extLst>
      <p:ext uri="{BB962C8B-B14F-4D97-AF65-F5344CB8AC3E}">
        <p14:creationId xmlns:p14="http://schemas.microsoft.com/office/powerpoint/2010/main" val="1007038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sz="4000" b="1" dirty="0">
                <a:effectLst/>
              </a:rPr>
              <a:t>Episode 3: The Link</a:t>
            </a:r>
            <a:br>
              <a:rPr lang="en-US" sz="800" b="1" dirty="0"/>
            </a:br>
            <a:endParaRPr lang="en-US" sz="1200" b="1" dirty="0">
              <a:effectLst/>
            </a:endParaRPr>
          </a:p>
        </p:txBody>
      </p:sp>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1507067" y="1390048"/>
            <a:ext cx="7766936" cy="4987206"/>
          </a:xfrm>
        </p:spPr>
        <p:txBody>
          <a:bodyPr>
            <a:normAutofit/>
          </a:bodyPr>
          <a:lstStyle/>
          <a:p>
            <a:pPr algn="l"/>
            <a:r>
              <a:rPr lang="en-US" dirty="0"/>
              <a:t>Alice clicks the link that says “Get started.” Of course, whenever you click a link in your web browser, you’re telling your web browser to make an HTTP request.</a:t>
            </a:r>
          </a:p>
          <a:p>
            <a:pPr algn="l"/>
            <a:r>
              <a:rPr lang="en-US" dirty="0"/>
              <a:t>The code for the link Alice clicked on looks like this:</a:t>
            </a:r>
          </a:p>
          <a:p>
            <a:pPr algn="l"/>
            <a:endParaRPr lang="en-US" dirty="0"/>
          </a:p>
          <a:p>
            <a:pPr algn="l"/>
            <a:r>
              <a:rPr lang="en-US" dirty="0"/>
              <a:t>So her browser makes this HTTP request to the same server as before:</a:t>
            </a:r>
          </a:p>
          <a:p>
            <a:pPr algn="l"/>
            <a:endParaRPr lang="en-US" dirty="0"/>
          </a:p>
          <a:p>
            <a:pPr algn="l"/>
            <a:endParaRPr lang="en-US" dirty="0"/>
          </a:p>
          <a:p>
            <a:pPr algn="l"/>
            <a:r>
              <a:rPr lang="en-US" dirty="0"/>
              <a:t>That GET in the request is an </a:t>
            </a:r>
            <a:r>
              <a:rPr lang="en-US" b="1" i="1" dirty="0"/>
              <a:t>HTTP method</a:t>
            </a:r>
            <a:r>
              <a:rPr lang="en-US" dirty="0"/>
              <a:t>, also known as an </a:t>
            </a:r>
            <a:r>
              <a:rPr lang="en-US" b="1" i="1" dirty="0"/>
              <a:t>HTTP verb</a:t>
            </a:r>
            <a:r>
              <a:rPr lang="en-US" dirty="0"/>
              <a:t>. </a:t>
            </a:r>
          </a:p>
          <a:p>
            <a:pPr algn="l"/>
            <a:r>
              <a:rPr lang="en-US" dirty="0"/>
              <a:t>The HTTP method is the client’s way of telling the server what it wants to do to a resource. </a:t>
            </a:r>
          </a:p>
          <a:p>
            <a:pPr algn="l"/>
            <a:r>
              <a:rPr lang="en-US" dirty="0"/>
              <a:t>“GET” is the most common HTTP method. It means “give me a representation of this resource.” For a web browser, GET is the default.</a:t>
            </a:r>
          </a:p>
          <a:p>
            <a:pPr algn="l"/>
            <a:endParaRPr lang="en-US" dirty="0"/>
          </a:p>
          <a:p>
            <a:pPr algn="l"/>
            <a:endParaRPr lang="en-US" dirty="0"/>
          </a:p>
          <a:p>
            <a:pPr algn="l"/>
            <a:endParaRPr lang="en-US" dirty="0"/>
          </a:p>
        </p:txBody>
      </p:sp>
      <p:sp>
        <p:nvSpPr>
          <p:cNvPr id="4" name="Rectangle 1">
            <a:extLst>
              <a:ext uri="{FF2B5EF4-FFF2-40B4-BE49-F238E27FC236}">
                <a16:creationId xmlns:a16="http://schemas.microsoft.com/office/drawing/2014/main" id="{F266316B-48BD-4138-B290-561ADA5D578E}"/>
              </a:ext>
            </a:extLst>
          </p:cNvPr>
          <p:cNvSpPr>
            <a:spLocks noChangeArrowheads="1"/>
          </p:cNvSpPr>
          <p:nvPr/>
        </p:nvSpPr>
        <p:spPr bwMode="auto">
          <a:xfrm>
            <a:off x="1507067" y="2742728"/>
            <a:ext cx="253127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&lt;a href="/messages"&gt;Get started&lt;/a&gt;</a:t>
            </a:r>
            <a:r>
              <a:rPr kumimoji="0" lang="en-US" altLang="en-US" sz="4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CEBCEE78-827C-48ED-A37A-F86BDE8C8A2B}"/>
              </a:ext>
            </a:extLst>
          </p:cNvPr>
          <p:cNvSpPr>
            <a:spLocks noChangeArrowheads="1"/>
          </p:cNvSpPr>
          <p:nvPr/>
        </p:nvSpPr>
        <p:spPr bwMode="auto">
          <a:xfrm>
            <a:off x="1507067" y="3572335"/>
            <a:ext cx="31160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GET /messages HTTP/1.1 Host: www.youtypeitwepostit.com</a:t>
            </a:r>
            <a:r>
              <a:rPr kumimoji="0" lang="en-US" altLang="en-US" sz="4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2495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sz="4000" b="1" dirty="0">
                <a:effectLst/>
              </a:rPr>
              <a:t>Episode 3: The Link</a:t>
            </a:r>
            <a:br>
              <a:rPr lang="en-US" sz="800" b="1" dirty="0"/>
            </a:br>
            <a:endParaRPr lang="en-US" sz="1200" b="1" dirty="0">
              <a:effectLst/>
            </a:endParaRPr>
          </a:p>
        </p:txBody>
      </p:sp>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1507067" y="1390048"/>
            <a:ext cx="7766936" cy="670238"/>
          </a:xfrm>
        </p:spPr>
        <p:txBody>
          <a:bodyPr>
            <a:normAutofit/>
          </a:bodyPr>
          <a:lstStyle/>
          <a:p>
            <a:pPr algn="l"/>
            <a:r>
              <a:rPr lang="en-US" dirty="0"/>
              <a:t>The server handles this particular GET request by sending a representation of </a:t>
            </a:r>
            <a:r>
              <a:rPr lang="en-US" i="1" dirty="0"/>
              <a:t>/messages</a:t>
            </a:r>
            <a:r>
              <a:rPr lang="en-US" dirty="0"/>
              <a:t>:</a:t>
            </a:r>
          </a:p>
        </p:txBody>
      </p:sp>
      <p:sp>
        <p:nvSpPr>
          <p:cNvPr id="5" name="TextBox 4">
            <a:extLst>
              <a:ext uri="{FF2B5EF4-FFF2-40B4-BE49-F238E27FC236}">
                <a16:creationId xmlns:a16="http://schemas.microsoft.com/office/drawing/2014/main" id="{0E36D0CA-5509-4184-B05E-675DDDAA6055}"/>
              </a:ext>
            </a:extLst>
          </p:cNvPr>
          <p:cNvSpPr txBox="1"/>
          <p:nvPr/>
        </p:nvSpPr>
        <p:spPr>
          <a:xfrm>
            <a:off x="1369638" y="2582297"/>
            <a:ext cx="1345917" cy="3736089"/>
          </a:xfrm>
          <a:prstGeom prst="rect">
            <a:avLst/>
          </a:prstGeom>
          <a:noFill/>
        </p:spPr>
        <p:txBody>
          <a:bodyPr wrap="square" rtlCol="0">
            <a:spAutoFit/>
          </a:bodyPr>
          <a:lstStyle/>
          <a:p>
            <a:endParaRPr lang="en-US" dirty="0"/>
          </a:p>
        </p:txBody>
      </p:sp>
      <p:sp>
        <p:nvSpPr>
          <p:cNvPr id="7" name="Rectangle 1">
            <a:extLst>
              <a:ext uri="{FF2B5EF4-FFF2-40B4-BE49-F238E27FC236}">
                <a16:creationId xmlns:a16="http://schemas.microsoft.com/office/drawing/2014/main" id="{C0159B7A-9D25-4F9F-80D6-4AC2955AD44B}"/>
              </a:ext>
            </a:extLst>
          </p:cNvPr>
          <p:cNvSpPr>
            <a:spLocks noChangeArrowheads="1"/>
          </p:cNvSpPr>
          <p:nvPr/>
        </p:nvSpPr>
        <p:spPr bwMode="auto">
          <a:xfrm>
            <a:off x="1507067" y="2060286"/>
            <a:ext cx="436007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Unicode MS"/>
              </a:rPr>
              <a:t>HTTP/1.1 200 OK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Unicode MS"/>
              </a:rPr>
              <a:t>Content-type: text/html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Unicode MS"/>
              </a:rPr>
              <a:t>... &lt;!DOCTYPE html&gt;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Unicode MS"/>
              </a:rPr>
              <a:t>&lt;html&gt;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Unicode MS"/>
              </a:rPr>
              <a:t> &lt;head&gt;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Unicode MS"/>
              </a:rPr>
              <a:t>&lt;title&gt;Messages&lt;/title&gt;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Unicode MS"/>
              </a:rPr>
              <a:t>&lt;/head&gt;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Unicode MS"/>
              </a:rPr>
              <a:t>&lt;body&gt;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Unicode MS"/>
              </a:rPr>
              <a:t>&lt;div&gt;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Unicode MS"/>
              </a:rPr>
              <a:t>&lt;h1&gt;Messages&lt;/h1&gt;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Unicode MS"/>
              </a:rPr>
              <a:t>&lt;p&gt; Enter your message below: &lt;/p&gt;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Unicode MS"/>
              </a:rPr>
              <a:t>&lt;form action="http://youtypeitwepostit.com/messages" method="post"&gt;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Unicode MS"/>
              </a:rPr>
              <a:t> &lt;input type="text" name="message" value="" required="true"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Unicode MS"/>
              </a:rPr>
              <a:t>                   </a:t>
            </a:r>
            <a:r>
              <a:rPr kumimoji="0" lang="en-US" altLang="en-US" sz="800" b="0" i="0" u="none" strike="noStrike" cap="none" normalizeH="0" baseline="0" dirty="0" err="1">
                <a:ln>
                  <a:noFill/>
                </a:ln>
                <a:solidFill>
                  <a:schemeClr val="tx1"/>
                </a:solidFill>
                <a:effectLst/>
                <a:latin typeface="Arial Unicode MS"/>
              </a:rPr>
              <a:t>maxlength</a:t>
            </a:r>
            <a:r>
              <a:rPr kumimoji="0" lang="en-US" altLang="en-US" sz="800" b="0" i="0" u="none" strike="noStrike" cap="none" normalizeH="0" baseline="0" dirty="0">
                <a:ln>
                  <a:noFill/>
                </a:ln>
                <a:solidFill>
                  <a:schemeClr val="tx1"/>
                </a:solidFill>
                <a:effectLst/>
                <a:latin typeface="Arial Unicode MS"/>
              </a:rPr>
              <a:t>="6"/&gt;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Unicode MS"/>
              </a:rPr>
              <a:t>            &lt;input type="submit" value="Post" /&gt;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Unicode MS"/>
              </a:rPr>
              <a:t>        &lt;/form&gt;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Unicode MS"/>
              </a:rPr>
              <a:t>        &lt;div&gt;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Unicode MS"/>
              </a:rPr>
              <a:t>          &lt;p&gt;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Unicode MS"/>
              </a:rPr>
              <a:t>            Here are some other messages, too: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Unicode MS"/>
              </a:rPr>
              <a:t>          &lt;/p&gt;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Unicode MS"/>
              </a:rPr>
              <a:t>          &lt;ul&gt;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Unicode MS"/>
              </a:rPr>
              <a:t>            &lt;li&gt;&lt;a </a:t>
            </a:r>
            <a:r>
              <a:rPr kumimoji="0" lang="en-US" altLang="en-US" sz="800" b="0" i="0" u="none" strike="noStrike" cap="none" normalizeH="0" baseline="0" dirty="0" err="1">
                <a:ln>
                  <a:noFill/>
                </a:ln>
                <a:solidFill>
                  <a:schemeClr val="tx1"/>
                </a:solidFill>
                <a:effectLst/>
                <a:latin typeface="Arial Unicode MS"/>
              </a:rPr>
              <a:t>href</a:t>
            </a:r>
            <a:r>
              <a:rPr kumimoji="0" lang="en-US" altLang="en-US" sz="800" b="0" i="0" u="none" strike="noStrike" cap="none" normalizeH="0" baseline="0" dirty="0">
                <a:ln>
                  <a:noFill/>
                </a:ln>
                <a:solidFill>
                  <a:schemeClr val="tx1"/>
                </a:solidFill>
                <a:effectLst/>
                <a:latin typeface="Arial Unicode MS"/>
              </a:rPr>
              <a:t>="/messages/32740753167308867"&gt;Later&lt;/a&gt;&lt;/li&gt;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Unicode MS"/>
              </a:rPr>
              <a:t>            &lt;li&gt;&lt;a </a:t>
            </a:r>
            <a:r>
              <a:rPr kumimoji="0" lang="en-US" altLang="en-US" sz="800" b="0" i="0" u="none" strike="noStrike" cap="none" normalizeH="0" baseline="0" dirty="0" err="1">
                <a:ln>
                  <a:noFill/>
                </a:ln>
                <a:solidFill>
                  <a:schemeClr val="tx1"/>
                </a:solidFill>
                <a:effectLst/>
                <a:latin typeface="Arial Unicode MS"/>
              </a:rPr>
              <a:t>href</a:t>
            </a:r>
            <a:r>
              <a:rPr kumimoji="0" lang="en-US" altLang="en-US" sz="800" b="0" i="0" u="none" strike="noStrike" cap="none" normalizeH="0" baseline="0" dirty="0">
                <a:ln>
                  <a:noFill/>
                </a:ln>
                <a:solidFill>
                  <a:schemeClr val="tx1"/>
                </a:solidFill>
                <a:effectLst/>
                <a:latin typeface="Arial Unicode MS"/>
              </a:rPr>
              <a:t>="/messages/7534227794967592"&gt;Hello&lt;/a&gt;&lt;/li&gt;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Unicode MS"/>
              </a:rPr>
              <a:t>          &lt;/ul&gt;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Unicode MS"/>
              </a:rPr>
              <a:t>        &lt;/div&gt;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Unicode MS"/>
              </a:rPr>
              <a:t>        &lt;p class="links"&gt;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Unicode MS"/>
              </a:rPr>
              <a:t>          &lt;a </a:t>
            </a:r>
            <a:r>
              <a:rPr kumimoji="0" lang="en-US" altLang="en-US" sz="800" b="0" i="0" u="none" strike="noStrike" cap="none" normalizeH="0" baseline="0" dirty="0" err="1">
                <a:ln>
                  <a:noFill/>
                </a:ln>
                <a:solidFill>
                  <a:schemeClr val="tx1"/>
                </a:solidFill>
                <a:effectLst/>
                <a:latin typeface="Arial Unicode MS"/>
              </a:rPr>
              <a:t>href</a:t>
            </a:r>
            <a:r>
              <a:rPr kumimoji="0" lang="en-US" altLang="en-US" sz="800" b="0" i="0" u="none" strike="noStrike" cap="none" normalizeH="0" baseline="0" dirty="0">
                <a:ln>
                  <a:noFill/>
                </a:ln>
                <a:solidFill>
                  <a:schemeClr val="tx1"/>
                </a:solidFill>
                <a:effectLst/>
                <a:latin typeface="Arial Unicode MS"/>
              </a:rPr>
              <a:t>="http://youtypeitwepostit.com/"&gt;Home&lt;/a&gt;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Unicode MS"/>
              </a:rPr>
              <a:t>        &lt;/p&gt;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Unicode MS"/>
              </a:rPr>
              <a:t>      &lt;/div&gt;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Unicode MS"/>
              </a:rPr>
              <a:t>    &lt;/body&gt;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Unicode MS"/>
              </a:rPr>
              <a:t>&lt;/html&gt;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Unicode MS"/>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9" name="Subtitle 2">
            <a:extLst>
              <a:ext uri="{FF2B5EF4-FFF2-40B4-BE49-F238E27FC236}">
                <a16:creationId xmlns:a16="http://schemas.microsoft.com/office/drawing/2014/main" id="{85741D67-90A6-4EF2-8ADD-AE158D6FFED3}"/>
              </a:ext>
            </a:extLst>
          </p:cNvPr>
          <p:cNvSpPr txBox="1">
            <a:spLocks/>
          </p:cNvSpPr>
          <p:nvPr/>
        </p:nvSpPr>
        <p:spPr>
          <a:xfrm>
            <a:off x="7268105" y="2215947"/>
            <a:ext cx="3713039" cy="670238"/>
          </a:xfrm>
          <a:prstGeom prst="rect">
            <a:avLst/>
          </a:prstGeom>
        </p:spPr>
        <p:txBody>
          <a:bodyPr vert="horz" lIns="91440" tIns="45720" rIns="91440" bIns="45720" rtlCol="0" anchor="t">
            <a:normAutofit fontScale="85000" lnSpcReduction="2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a:t>The server handles this particular GET request by sending a representation of </a:t>
            </a:r>
            <a:r>
              <a:rPr lang="en-US" i="1"/>
              <a:t>/messages</a:t>
            </a:r>
            <a:r>
              <a:rPr lang="en-US"/>
              <a:t>:</a:t>
            </a:r>
            <a:endParaRPr lang="en-US" dirty="0"/>
          </a:p>
        </p:txBody>
      </p:sp>
      <p:pic>
        <p:nvPicPr>
          <p:cNvPr id="11" name="Picture 10">
            <a:extLst>
              <a:ext uri="{FF2B5EF4-FFF2-40B4-BE49-F238E27FC236}">
                <a16:creationId xmlns:a16="http://schemas.microsoft.com/office/drawing/2014/main" id="{FBC10C21-152F-48CD-A13E-76DFDC94E8B7}"/>
              </a:ext>
            </a:extLst>
          </p:cNvPr>
          <p:cNvPicPr>
            <a:picLocks noChangeAspect="1"/>
          </p:cNvPicPr>
          <p:nvPr/>
        </p:nvPicPr>
        <p:blipFill>
          <a:blip r:embed="rId2"/>
          <a:stretch>
            <a:fillRect/>
          </a:stretch>
        </p:blipFill>
        <p:spPr>
          <a:xfrm>
            <a:off x="7268105" y="3041846"/>
            <a:ext cx="2466909" cy="2617637"/>
          </a:xfrm>
          <a:prstGeom prst="rect">
            <a:avLst/>
          </a:prstGeom>
        </p:spPr>
      </p:pic>
      <p:pic>
        <p:nvPicPr>
          <p:cNvPr id="13" name="Picture 12">
            <a:extLst>
              <a:ext uri="{FF2B5EF4-FFF2-40B4-BE49-F238E27FC236}">
                <a16:creationId xmlns:a16="http://schemas.microsoft.com/office/drawing/2014/main" id="{D7A80002-D673-483B-93B7-C914DAFB7195}"/>
              </a:ext>
            </a:extLst>
          </p:cNvPr>
          <p:cNvPicPr>
            <a:picLocks noChangeAspect="1"/>
          </p:cNvPicPr>
          <p:nvPr/>
        </p:nvPicPr>
        <p:blipFill>
          <a:blip r:embed="rId3"/>
          <a:stretch>
            <a:fillRect/>
          </a:stretch>
        </p:blipFill>
        <p:spPr>
          <a:xfrm>
            <a:off x="8257071" y="262093"/>
            <a:ext cx="3179466" cy="1738008"/>
          </a:xfrm>
          <a:prstGeom prst="rect">
            <a:avLst/>
          </a:prstGeom>
        </p:spPr>
      </p:pic>
    </p:spTree>
    <p:extLst>
      <p:ext uri="{BB962C8B-B14F-4D97-AF65-F5344CB8AC3E}">
        <p14:creationId xmlns:p14="http://schemas.microsoft.com/office/powerpoint/2010/main" val="124521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sz="4000" b="1" dirty="0">
                <a:effectLst/>
              </a:rPr>
              <a:t>Standardized Methods</a:t>
            </a:r>
            <a:br>
              <a:rPr lang="en-US" sz="800" b="1" dirty="0"/>
            </a:br>
            <a:br>
              <a:rPr lang="en-US" sz="800" b="1" dirty="0"/>
            </a:br>
            <a:endParaRPr lang="en-US" sz="1200" b="1" dirty="0">
              <a:effectLst/>
            </a:endParaRPr>
          </a:p>
        </p:txBody>
      </p:sp>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1507067" y="1390048"/>
            <a:ext cx="7766936" cy="5057846"/>
          </a:xfrm>
        </p:spPr>
        <p:txBody>
          <a:bodyPr>
            <a:normAutofit/>
          </a:bodyPr>
          <a:lstStyle/>
          <a:p>
            <a:pPr algn="l"/>
            <a:r>
              <a:rPr lang="en-US" dirty="0"/>
              <a:t>Both of Alice’s HTTP requests used GET as their HTTP method. But there’s a bit of HTML in the latest representation that will trigger an HTTP POST request if Alice clicks the Post button:</a:t>
            </a:r>
          </a:p>
          <a:p>
            <a:pPr algn="l"/>
            <a:endParaRPr lang="en-US" dirty="0"/>
          </a:p>
          <a:p>
            <a:pPr algn="l"/>
            <a:endParaRPr lang="en-US" dirty="0"/>
          </a:p>
          <a:p>
            <a:pPr algn="l"/>
            <a:r>
              <a:rPr lang="en-US" dirty="0"/>
              <a:t>The HTTP standard (RFC 2616) defines eight methods a client can apply to a resource. In this book, I’ll focus on five of them: GET, HEAD, POST, PUT, and DELETE. Right now the important thing to keep in mind is that there are a small number of standard methods.</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sp>
        <p:nvSpPr>
          <p:cNvPr id="5" name="TextBox 4">
            <a:extLst>
              <a:ext uri="{FF2B5EF4-FFF2-40B4-BE49-F238E27FC236}">
                <a16:creationId xmlns:a16="http://schemas.microsoft.com/office/drawing/2014/main" id="{0E36D0CA-5509-4184-B05E-675DDDAA6055}"/>
              </a:ext>
            </a:extLst>
          </p:cNvPr>
          <p:cNvSpPr txBox="1"/>
          <p:nvPr/>
        </p:nvSpPr>
        <p:spPr>
          <a:xfrm>
            <a:off x="1369638" y="2582297"/>
            <a:ext cx="1345917" cy="3736089"/>
          </a:xfrm>
          <a:prstGeom prst="rect">
            <a:avLst/>
          </a:prstGeom>
          <a:noFill/>
        </p:spPr>
        <p:txBody>
          <a:bodyPr wrap="square" rtlCol="0">
            <a:spAutoFit/>
          </a:bodyPr>
          <a:lstStyle/>
          <a:p>
            <a:endParaRPr lang="en-US" dirty="0"/>
          </a:p>
        </p:txBody>
      </p:sp>
      <p:sp>
        <p:nvSpPr>
          <p:cNvPr id="4" name="Rectangle 1">
            <a:extLst>
              <a:ext uri="{FF2B5EF4-FFF2-40B4-BE49-F238E27FC236}">
                <a16:creationId xmlns:a16="http://schemas.microsoft.com/office/drawing/2014/main" id="{55BF794E-AF45-4A21-B9E4-0930015A70DC}"/>
              </a:ext>
            </a:extLst>
          </p:cNvPr>
          <p:cNvSpPr>
            <a:spLocks noChangeArrowheads="1"/>
          </p:cNvSpPr>
          <p:nvPr/>
        </p:nvSpPr>
        <p:spPr bwMode="auto">
          <a:xfrm>
            <a:off x="1507067" y="2362470"/>
            <a:ext cx="721316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&lt;form action="http://youtypeitwepostit.com/messages" method="post"&gt;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&lt;input type="text" name="message" value="" required="true" </a:t>
            </a:r>
            <a:r>
              <a:rPr kumimoji="0" lang="en-US" altLang="en-US" sz="1000" b="0" i="0" u="none" strike="noStrike" cap="none" normalizeH="0" baseline="0" dirty="0" err="1">
                <a:ln>
                  <a:noFill/>
                </a:ln>
                <a:solidFill>
                  <a:schemeClr val="tx1"/>
                </a:solidFill>
                <a:effectLst/>
                <a:latin typeface="Arial Unicode MS"/>
              </a:rPr>
              <a:t>maxlength</a:t>
            </a:r>
            <a:r>
              <a:rPr kumimoji="0" lang="en-US" altLang="en-US" sz="1000" b="0" i="0" u="none" strike="noStrike" cap="none" normalizeH="0" baseline="0" dirty="0">
                <a:ln>
                  <a:noFill/>
                </a:ln>
                <a:solidFill>
                  <a:schemeClr val="tx1"/>
                </a:solidFill>
                <a:effectLst/>
                <a:latin typeface="Arial Unicode MS"/>
              </a:rPr>
              <a:t>="6"/&gt;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&lt;input type="submit" /&gt;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&lt;/form&gt;</a:t>
            </a:r>
            <a:r>
              <a:rPr kumimoji="0" lang="en-US" altLang="en-US" sz="4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354BDB6E-B295-4A0A-B5B7-0BDB33786CE3}"/>
              </a:ext>
            </a:extLst>
          </p:cNvPr>
          <p:cNvSpPr txBox="1"/>
          <p:nvPr/>
        </p:nvSpPr>
        <p:spPr>
          <a:xfrm>
            <a:off x="1507067" y="4574459"/>
            <a:ext cx="6096654" cy="369332"/>
          </a:xfrm>
          <a:prstGeom prst="rect">
            <a:avLst/>
          </a:prstGeom>
          <a:noFill/>
        </p:spPr>
        <p:txBody>
          <a:bodyPr wrap="square">
            <a:spAutoFit/>
          </a:bodyPr>
          <a:lstStyle/>
          <a:p>
            <a:r>
              <a:rPr lang="en-US" dirty="0">
                <a:hlinkClick r:id="rId2"/>
              </a:rPr>
              <a:t>https://datatracker.ietf.org/doc/html/rfc2616/</a:t>
            </a:r>
            <a:endParaRPr lang="en-US" dirty="0"/>
          </a:p>
        </p:txBody>
      </p:sp>
    </p:spTree>
    <p:extLst>
      <p:ext uri="{BB962C8B-B14F-4D97-AF65-F5344CB8AC3E}">
        <p14:creationId xmlns:p14="http://schemas.microsoft.com/office/powerpoint/2010/main" val="472201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sz="4000" b="1" dirty="0">
                <a:effectLst/>
              </a:rPr>
              <a:t>Episodes 4: the </a:t>
            </a:r>
            <a:r>
              <a:rPr lang="en-US" sz="4000" b="1" dirty="0" err="1">
                <a:effectLst/>
              </a:rPr>
              <a:t>Forme</a:t>
            </a:r>
            <a:r>
              <a:rPr lang="en-US" sz="4000" b="1" dirty="0">
                <a:effectLst/>
              </a:rPr>
              <a:t> and the Redirect</a:t>
            </a:r>
            <a:endParaRPr lang="en-US" sz="1200" b="1" dirty="0">
              <a:effectLst/>
            </a:endParaRPr>
          </a:p>
        </p:txBody>
      </p:sp>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1507067" y="1390048"/>
            <a:ext cx="7766936" cy="5057846"/>
          </a:xfrm>
        </p:spPr>
        <p:txBody>
          <a:bodyPr>
            <a:normAutofit/>
          </a:bodyPr>
          <a:lstStyle/>
          <a:p>
            <a:pPr algn="l"/>
            <a:r>
              <a:rPr lang="en-US" b="1" dirty="0">
                <a:effectLst/>
              </a:rPr>
              <a:t>Episode 4: The Form and the Redirect</a:t>
            </a:r>
          </a:p>
          <a:p>
            <a:pPr algn="l"/>
            <a:endParaRPr lang="en-US" dirty="0"/>
          </a:p>
        </p:txBody>
      </p:sp>
      <p:sp>
        <p:nvSpPr>
          <p:cNvPr id="5" name="TextBox 4">
            <a:extLst>
              <a:ext uri="{FF2B5EF4-FFF2-40B4-BE49-F238E27FC236}">
                <a16:creationId xmlns:a16="http://schemas.microsoft.com/office/drawing/2014/main" id="{0E36D0CA-5509-4184-B05E-675DDDAA6055}"/>
              </a:ext>
            </a:extLst>
          </p:cNvPr>
          <p:cNvSpPr txBox="1"/>
          <p:nvPr/>
        </p:nvSpPr>
        <p:spPr>
          <a:xfrm>
            <a:off x="1369638" y="2582297"/>
            <a:ext cx="1345917" cy="3736089"/>
          </a:xfrm>
          <a:prstGeom prst="rect">
            <a:avLst/>
          </a:prstGeom>
          <a:noFill/>
        </p:spPr>
        <p:txBody>
          <a:bodyPr wrap="square" rtlCol="0">
            <a:spAutoFit/>
          </a:bodyPr>
          <a:lstStyle/>
          <a:p>
            <a:endParaRPr lang="en-US" dirty="0"/>
          </a:p>
        </p:txBody>
      </p:sp>
      <p:sp>
        <p:nvSpPr>
          <p:cNvPr id="4" name="Rectangle 1">
            <a:extLst>
              <a:ext uri="{FF2B5EF4-FFF2-40B4-BE49-F238E27FC236}">
                <a16:creationId xmlns:a16="http://schemas.microsoft.com/office/drawing/2014/main" id="{55BF794E-AF45-4A21-B9E4-0930015A70DC}"/>
              </a:ext>
            </a:extLst>
          </p:cNvPr>
          <p:cNvSpPr>
            <a:spLocks noChangeArrowheads="1"/>
          </p:cNvSpPr>
          <p:nvPr/>
        </p:nvSpPr>
        <p:spPr bwMode="auto">
          <a:xfrm>
            <a:off x="1507067" y="2362470"/>
            <a:ext cx="721316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&lt;form action="http://youtypeitwepostit.com/messages" method="post"&gt;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&lt;input type="text" name="message" value="" required="true" </a:t>
            </a:r>
            <a:r>
              <a:rPr kumimoji="0" lang="en-US" altLang="en-US" sz="1000" b="0" i="0" u="none" strike="noStrike" cap="none" normalizeH="0" baseline="0" dirty="0" err="1">
                <a:ln>
                  <a:noFill/>
                </a:ln>
                <a:solidFill>
                  <a:schemeClr val="tx1"/>
                </a:solidFill>
                <a:effectLst/>
                <a:latin typeface="Arial Unicode MS"/>
              </a:rPr>
              <a:t>maxlength</a:t>
            </a:r>
            <a:r>
              <a:rPr kumimoji="0" lang="en-US" altLang="en-US" sz="1000" b="0" i="0" u="none" strike="noStrike" cap="none" normalizeH="0" baseline="0" dirty="0">
                <a:ln>
                  <a:noFill/>
                </a:ln>
                <a:solidFill>
                  <a:schemeClr val="tx1"/>
                </a:solidFill>
                <a:effectLst/>
                <a:latin typeface="Arial Unicode MS"/>
              </a:rPr>
              <a:t>="6"/&gt;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&lt;input type="submit" /&gt;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&lt;/form&gt;</a:t>
            </a:r>
            <a:r>
              <a:rPr kumimoji="0" lang="en-US" altLang="en-US" sz="4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354BDB6E-B295-4A0A-B5B7-0BDB33786CE3}"/>
              </a:ext>
            </a:extLst>
          </p:cNvPr>
          <p:cNvSpPr txBox="1"/>
          <p:nvPr/>
        </p:nvSpPr>
        <p:spPr>
          <a:xfrm>
            <a:off x="1507067" y="4574459"/>
            <a:ext cx="6096654" cy="369332"/>
          </a:xfrm>
          <a:prstGeom prst="rect">
            <a:avLst/>
          </a:prstGeom>
          <a:noFill/>
        </p:spPr>
        <p:txBody>
          <a:bodyPr wrap="square">
            <a:spAutoFit/>
          </a:bodyPr>
          <a:lstStyle/>
          <a:p>
            <a:r>
              <a:rPr lang="en-US" dirty="0">
                <a:hlinkClick r:id="rId2"/>
              </a:rPr>
              <a:t>https://datatracker.ietf.org/doc/html/rfc2616/</a:t>
            </a:r>
            <a:endParaRPr lang="en-US" dirty="0"/>
          </a:p>
        </p:txBody>
      </p:sp>
    </p:spTree>
    <p:extLst>
      <p:ext uri="{BB962C8B-B14F-4D97-AF65-F5344CB8AC3E}">
        <p14:creationId xmlns:p14="http://schemas.microsoft.com/office/powerpoint/2010/main" val="3686032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r>
              <a:rPr lang="en-US" dirty="0"/>
              <a:t>IL WEB</a:t>
            </a:r>
          </a:p>
        </p:txBody>
      </p:sp>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1507067" y="1284087"/>
            <a:ext cx="7766936" cy="4924414"/>
          </a:xfrm>
        </p:spPr>
        <p:txBody>
          <a:bodyPr/>
          <a:lstStyle/>
          <a:p>
            <a:pPr algn="l"/>
            <a:endParaRPr lang="en-US" dirty="0"/>
          </a:p>
          <a:p>
            <a:pPr algn="l"/>
            <a:endParaRPr lang="en-US" dirty="0"/>
          </a:p>
          <a:p>
            <a:pPr algn="l"/>
            <a:r>
              <a:rPr lang="en-US" dirty="0"/>
              <a:t>URLs identify resources. A client makes HTTP requests to those URLs. A server sends representations in response, and over time the client builds up a picture of the resource state, as seen through the representations. Eventually the client makes that fateful PUT or POST or PATCH request, sending a representation back to the server and modifying resource state.</a:t>
            </a:r>
          </a:p>
        </p:txBody>
      </p:sp>
    </p:spTree>
    <p:extLst>
      <p:ext uri="{BB962C8B-B14F-4D97-AF65-F5344CB8AC3E}">
        <p14:creationId xmlns:p14="http://schemas.microsoft.com/office/powerpoint/2010/main" val="1390250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50212"/>
            <a:ext cx="7766936" cy="970133"/>
          </a:xfrm>
        </p:spPr>
        <p:txBody>
          <a:bodyPr/>
          <a:lstStyle/>
          <a:p>
            <a:pPr algn="l"/>
            <a:r>
              <a:rPr lang="en-US" dirty="0"/>
              <a:t>Agenda</a:t>
            </a:r>
          </a:p>
        </p:txBody>
      </p:sp>
      <p:sp>
        <p:nvSpPr>
          <p:cNvPr id="4" name="Rectangle 3">
            <a:extLst>
              <a:ext uri="{FF2B5EF4-FFF2-40B4-BE49-F238E27FC236}">
                <a16:creationId xmlns:a16="http://schemas.microsoft.com/office/drawing/2014/main" id="{07DA9E2D-3721-4BE6-83CC-A67955FFC68C}"/>
              </a:ext>
            </a:extLst>
          </p:cNvPr>
          <p:cNvSpPr/>
          <p:nvPr/>
        </p:nvSpPr>
        <p:spPr>
          <a:xfrm>
            <a:off x="1886951" y="1880641"/>
            <a:ext cx="425116" cy="584775"/>
          </a:xfrm>
          <a:prstGeom prst="rect">
            <a:avLst/>
          </a:prstGeom>
          <a:noFill/>
        </p:spPr>
        <p:txBody>
          <a:bodyPr wrap="none" lIns="91440" tIns="45720" rIns="91440" bIns="45720">
            <a:spAutoFit/>
          </a:bodyPr>
          <a:lstStyle/>
          <a:p>
            <a:pPr algn="ctr"/>
            <a:r>
              <a:rPr lang="en-US" sz="3200" b="1" cap="none" spc="0" dirty="0">
                <a:ln w="22225">
                  <a:solidFill>
                    <a:schemeClr val="accent2"/>
                  </a:solidFill>
                  <a:prstDash val="solid"/>
                </a:ln>
                <a:solidFill>
                  <a:schemeClr val="accent2">
                    <a:lumMod val="40000"/>
                    <a:lumOff val="60000"/>
                  </a:schemeClr>
                </a:solidFill>
                <a:effectLst/>
              </a:rPr>
              <a:t>1</a:t>
            </a:r>
          </a:p>
        </p:txBody>
      </p:sp>
      <p:sp>
        <p:nvSpPr>
          <p:cNvPr id="5" name="Rectangle 4">
            <a:extLst>
              <a:ext uri="{FF2B5EF4-FFF2-40B4-BE49-F238E27FC236}">
                <a16:creationId xmlns:a16="http://schemas.microsoft.com/office/drawing/2014/main" id="{9F4BB738-3D06-4108-A5F3-67B44E7815C9}"/>
              </a:ext>
            </a:extLst>
          </p:cNvPr>
          <p:cNvSpPr/>
          <p:nvPr/>
        </p:nvSpPr>
        <p:spPr>
          <a:xfrm>
            <a:off x="2238892" y="2543415"/>
            <a:ext cx="425116" cy="584775"/>
          </a:xfrm>
          <a:prstGeom prst="rect">
            <a:avLst/>
          </a:prstGeom>
          <a:noFill/>
        </p:spPr>
        <p:txBody>
          <a:bodyPr wrap="none" lIns="91440" tIns="45720" rIns="91440" bIns="45720">
            <a:spAutoFit/>
          </a:bodyPr>
          <a:lstStyle/>
          <a:p>
            <a:pPr algn="ctr"/>
            <a:r>
              <a:rPr lang="en-US" sz="3200" b="1" dirty="0">
                <a:ln w="22225">
                  <a:solidFill>
                    <a:schemeClr val="accent2"/>
                  </a:solidFill>
                  <a:prstDash val="solid"/>
                </a:ln>
                <a:solidFill>
                  <a:schemeClr val="accent2">
                    <a:lumMod val="40000"/>
                    <a:lumOff val="60000"/>
                  </a:schemeClr>
                </a:solidFill>
              </a:rPr>
              <a:t>2</a:t>
            </a:r>
            <a:endParaRPr lang="en-US" sz="3200" b="1" cap="none" spc="0" dirty="0">
              <a:ln w="22225">
                <a:solidFill>
                  <a:schemeClr val="accent2"/>
                </a:solidFill>
                <a:prstDash val="solid"/>
              </a:ln>
              <a:solidFill>
                <a:schemeClr val="accent2">
                  <a:lumMod val="40000"/>
                  <a:lumOff val="60000"/>
                </a:schemeClr>
              </a:solidFill>
              <a:effectLst/>
            </a:endParaRPr>
          </a:p>
        </p:txBody>
      </p:sp>
      <p:sp>
        <p:nvSpPr>
          <p:cNvPr id="13" name="Subtitle 2">
            <a:extLst>
              <a:ext uri="{FF2B5EF4-FFF2-40B4-BE49-F238E27FC236}">
                <a16:creationId xmlns:a16="http://schemas.microsoft.com/office/drawing/2014/main" id="{E14DEAEA-C980-40EA-86B9-A48C42F9D628}"/>
              </a:ext>
            </a:extLst>
          </p:cNvPr>
          <p:cNvSpPr txBox="1">
            <a:spLocks/>
          </p:cNvSpPr>
          <p:nvPr/>
        </p:nvSpPr>
        <p:spPr>
          <a:xfrm>
            <a:off x="2296839" y="1967512"/>
            <a:ext cx="836599" cy="349478"/>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r>
              <a:rPr lang="en-US" sz="1600" dirty="0"/>
              <a:t>Il Web</a:t>
            </a:r>
          </a:p>
        </p:txBody>
      </p:sp>
      <p:sp>
        <p:nvSpPr>
          <p:cNvPr id="17" name="Subtitle 2">
            <a:extLst>
              <a:ext uri="{FF2B5EF4-FFF2-40B4-BE49-F238E27FC236}">
                <a16:creationId xmlns:a16="http://schemas.microsoft.com/office/drawing/2014/main" id="{8F4FFE24-8B52-4F70-830C-155308E4B202}"/>
              </a:ext>
            </a:extLst>
          </p:cNvPr>
          <p:cNvSpPr txBox="1">
            <a:spLocks/>
          </p:cNvSpPr>
          <p:nvPr/>
        </p:nvSpPr>
        <p:spPr>
          <a:xfrm>
            <a:off x="2643070" y="2662125"/>
            <a:ext cx="1944325" cy="349478"/>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r>
              <a:rPr lang="en-US" sz="1600" dirty="0"/>
              <a:t>Basi di JavaScript</a:t>
            </a:r>
          </a:p>
        </p:txBody>
      </p:sp>
      <p:sp>
        <p:nvSpPr>
          <p:cNvPr id="18" name="Rectangle 17">
            <a:extLst>
              <a:ext uri="{FF2B5EF4-FFF2-40B4-BE49-F238E27FC236}">
                <a16:creationId xmlns:a16="http://schemas.microsoft.com/office/drawing/2014/main" id="{08DD62E1-BA22-40CF-BF4A-58BB7C401685}"/>
              </a:ext>
            </a:extLst>
          </p:cNvPr>
          <p:cNvSpPr/>
          <p:nvPr/>
        </p:nvSpPr>
        <p:spPr>
          <a:xfrm>
            <a:off x="2623801" y="3262650"/>
            <a:ext cx="425116" cy="584775"/>
          </a:xfrm>
          <a:prstGeom prst="rect">
            <a:avLst/>
          </a:prstGeom>
          <a:noFill/>
        </p:spPr>
        <p:txBody>
          <a:bodyPr wrap="none" lIns="91440" tIns="45720" rIns="91440" bIns="45720">
            <a:spAutoFit/>
          </a:bodyPr>
          <a:lstStyle/>
          <a:p>
            <a:pPr algn="ctr"/>
            <a:r>
              <a:rPr lang="en-US" sz="3200" b="1" cap="none" spc="0" dirty="0">
                <a:ln w="22225">
                  <a:solidFill>
                    <a:schemeClr val="accent2"/>
                  </a:solidFill>
                  <a:prstDash val="solid"/>
                </a:ln>
                <a:solidFill>
                  <a:schemeClr val="accent2">
                    <a:lumMod val="40000"/>
                    <a:lumOff val="60000"/>
                  </a:schemeClr>
                </a:solidFill>
                <a:effectLst/>
              </a:rPr>
              <a:t>3</a:t>
            </a:r>
          </a:p>
        </p:txBody>
      </p:sp>
      <p:sp>
        <p:nvSpPr>
          <p:cNvPr id="19" name="Subtitle 2">
            <a:extLst>
              <a:ext uri="{FF2B5EF4-FFF2-40B4-BE49-F238E27FC236}">
                <a16:creationId xmlns:a16="http://schemas.microsoft.com/office/drawing/2014/main" id="{AD4454CF-B663-4DDA-BAE2-4BC7AC2C505C}"/>
              </a:ext>
            </a:extLst>
          </p:cNvPr>
          <p:cNvSpPr txBox="1">
            <a:spLocks/>
          </p:cNvSpPr>
          <p:nvPr/>
        </p:nvSpPr>
        <p:spPr>
          <a:xfrm>
            <a:off x="3033689" y="3389784"/>
            <a:ext cx="1633607" cy="349478"/>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r>
              <a:rPr lang="en-US" sz="1600" dirty="0"/>
              <a:t>ASP.NET</a:t>
            </a:r>
          </a:p>
        </p:txBody>
      </p:sp>
      <p:sp>
        <p:nvSpPr>
          <p:cNvPr id="24" name="Rectangle 23">
            <a:extLst>
              <a:ext uri="{FF2B5EF4-FFF2-40B4-BE49-F238E27FC236}">
                <a16:creationId xmlns:a16="http://schemas.microsoft.com/office/drawing/2014/main" id="{A8D70342-09F0-486E-8DFC-8453A698663C}"/>
              </a:ext>
            </a:extLst>
          </p:cNvPr>
          <p:cNvSpPr/>
          <p:nvPr/>
        </p:nvSpPr>
        <p:spPr>
          <a:xfrm>
            <a:off x="3019155" y="3974739"/>
            <a:ext cx="425116" cy="584775"/>
          </a:xfrm>
          <a:prstGeom prst="rect">
            <a:avLst/>
          </a:prstGeom>
          <a:noFill/>
        </p:spPr>
        <p:txBody>
          <a:bodyPr wrap="none" lIns="91440" tIns="45720" rIns="91440" bIns="45720">
            <a:spAutoFit/>
          </a:bodyPr>
          <a:lstStyle/>
          <a:p>
            <a:pPr algn="ctr"/>
            <a:r>
              <a:rPr lang="en-US" sz="3200" b="1" dirty="0">
                <a:ln w="22225">
                  <a:solidFill>
                    <a:schemeClr val="accent2"/>
                  </a:solidFill>
                  <a:prstDash val="solid"/>
                </a:ln>
                <a:solidFill>
                  <a:schemeClr val="accent2">
                    <a:lumMod val="40000"/>
                    <a:lumOff val="60000"/>
                  </a:schemeClr>
                </a:solidFill>
              </a:rPr>
              <a:t>4</a:t>
            </a:r>
            <a:endParaRPr lang="en-US" sz="3200" b="1" cap="none" spc="0" dirty="0">
              <a:ln w="22225">
                <a:solidFill>
                  <a:schemeClr val="accent2"/>
                </a:solidFill>
                <a:prstDash val="solid"/>
              </a:ln>
              <a:solidFill>
                <a:schemeClr val="accent2">
                  <a:lumMod val="40000"/>
                  <a:lumOff val="60000"/>
                </a:schemeClr>
              </a:solidFill>
              <a:effectLst/>
            </a:endParaRPr>
          </a:p>
        </p:txBody>
      </p:sp>
      <p:sp>
        <p:nvSpPr>
          <p:cNvPr id="25" name="Subtitle 2">
            <a:extLst>
              <a:ext uri="{FF2B5EF4-FFF2-40B4-BE49-F238E27FC236}">
                <a16:creationId xmlns:a16="http://schemas.microsoft.com/office/drawing/2014/main" id="{03E37F08-92BE-4328-BD86-60BC27E266A7}"/>
              </a:ext>
            </a:extLst>
          </p:cNvPr>
          <p:cNvSpPr txBox="1">
            <a:spLocks/>
          </p:cNvSpPr>
          <p:nvPr/>
        </p:nvSpPr>
        <p:spPr>
          <a:xfrm>
            <a:off x="3415434" y="4116345"/>
            <a:ext cx="1633607" cy="349478"/>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r>
              <a:rPr lang="en-US" sz="1600" dirty="0"/>
              <a:t>Web Services</a:t>
            </a:r>
          </a:p>
        </p:txBody>
      </p:sp>
      <p:sp>
        <p:nvSpPr>
          <p:cNvPr id="26" name="Rectangle 25">
            <a:extLst>
              <a:ext uri="{FF2B5EF4-FFF2-40B4-BE49-F238E27FC236}">
                <a16:creationId xmlns:a16="http://schemas.microsoft.com/office/drawing/2014/main" id="{280F393D-C82A-43F0-9DED-5608E26C5C8E}"/>
              </a:ext>
            </a:extLst>
          </p:cNvPr>
          <p:cNvSpPr/>
          <p:nvPr/>
        </p:nvSpPr>
        <p:spPr>
          <a:xfrm>
            <a:off x="3449433" y="4698998"/>
            <a:ext cx="425116" cy="584775"/>
          </a:xfrm>
          <a:prstGeom prst="rect">
            <a:avLst/>
          </a:prstGeom>
          <a:noFill/>
        </p:spPr>
        <p:txBody>
          <a:bodyPr wrap="none" lIns="91440" tIns="45720" rIns="91440" bIns="45720">
            <a:spAutoFit/>
          </a:bodyPr>
          <a:lstStyle/>
          <a:p>
            <a:pPr algn="ctr"/>
            <a:r>
              <a:rPr lang="en-US" sz="3200" b="1" cap="none" spc="0" dirty="0">
                <a:ln w="22225">
                  <a:solidFill>
                    <a:schemeClr val="accent2"/>
                  </a:solidFill>
                  <a:prstDash val="solid"/>
                </a:ln>
                <a:solidFill>
                  <a:schemeClr val="accent2">
                    <a:lumMod val="40000"/>
                    <a:lumOff val="60000"/>
                  </a:schemeClr>
                </a:solidFill>
                <a:effectLst/>
              </a:rPr>
              <a:t>5</a:t>
            </a:r>
          </a:p>
        </p:txBody>
      </p:sp>
      <p:sp>
        <p:nvSpPr>
          <p:cNvPr id="27" name="Subtitle 2">
            <a:extLst>
              <a:ext uri="{FF2B5EF4-FFF2-40B4-BE49-F238E27FC236}">
                <a16:creationId xmlns:a16="http://schemas.microsoft.com/office/drawing/2014/main" id="{AEECAA44-B79B-4D4A-B5F8-86D7F971BA4B}"/>
              </a:ext>
            </a:extLst>
          </p:cNvPr>
          <p:cNvSpPr txBox="1">
            <a:spLocks/>
          </p:cNvSpPr>
          <p:nvPr/>
        </p:nvSpPr>
        <p:spPr>
          <a:xfrm>
            <a:off x="3859321" y="4836162"/>
            <a:ext cx="2953131" cy="349478"/>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r>
              <a:rPr lang="en-US" sz="1600" dirty="0"/>
              <a:t>Test di fine modulo</a:t>
            </a:r>
          </a:p>
        </p:txBody>
      </p:sp>
      <p:pic>
        <p:nvPicPr>
          <p:cNvPr id="32" name="Picture 31">
            <a:extLst>
              <a:ext uri="{FF2B5EF4-FFF2-40B4-BE49-F238E27FC236}">
                <a16:creationId xmlns:a16="http://schemas.microsoft.com/office/drawing/2014/main" id="{3C325364-5D88-48C3-8DBE-86144336457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rot="723470">
            <a:off x="6560188" y="1968452"/>
            <a:ext cx="2327234" cy="2319477"/>
          </a:xfrm>
          <a:prstGeom prst="rect">
            <a:avLst/>
          </a:prstGeom>
        </p:spPr>
      </p:pic>
    </p:spTree>
    <p:extLst>
      <p:ext uri="{BB962C8B-B14F-4D97-AF65-F5344CB8AC3E}">
        <p14:creationId xmlns:p14="http://schemas.microsoft.com/office/powerpoint/2010/main" val="2964001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t>Il Web</a:t>
            </a:r>
          </a:p>
        </p:txBody>
      </p:sp>
      <p:sp>
        <p:nvSpPr>
          <p:cNvPr id="10" name="Rectangle: Rounded Corners 9">
            <a:extLst>
              <a:ext uri="{FF2B5EF4-FFF2-40B4-BE49-F238E27FC236}">
                <a16:creationId xmlns:a16="http://schemas.microsoft.com/office/drawing/2014/main" id="{67ABA333-E0A8-49A4-B7D2-421C40F6CA0E}"/>
              </a:ext>
            </a:extLst>
          </p:cNvPr>
          <p:cNvSpPr/>
          <p:nvPr/>
        </p:nvSpPr>
        <p:spPr>
          <a:xfrm>
            <a:off x="1169713" y="1931004"/>
            <a:ext cx="2651760" cy="12251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it-IT" sz="1400" dirty="0"/>
              <a:t>Internet e WWW </a:t>
            </a:r>
          </a:p>
          <a:p>
            <a:pPr marL="285750" indent="-285750">
              <a:buFont typeface="Wingdings" panose="05000000000000000000" pitchFamily="2" charset="2"/>
              <a:buChar char="v"/>
            </a:pPr>
            <a:r>
              <a:rPr lang="it-IT" sz="1400" dirty="0"/>
              <a:t>Funzionamento</a:t>
            </a:r>
          </a:p>
          <a:p>
            <a:pPr marL="285750" indent="-285750">
              <a:buFont typeface="Wingdings" panose="05000000000000000000" pitchFamily="2" charset="2"/>
              <a:buChar char="v"/>
            </a:pPr>
            <a:r>
              <a:rPr lang="it-IT" sz="1400" dirty="0"/>
              <a:t>Tecnologie coinvolte</a:t>
            </a:r>
            <a:endParaRPr lang="en-US" sz="1400" dirty="0"/>
          </a:p>
        </p:txBody>
      </p:sp>
      <p:sp>
        <p:nvSpPr>
          <p:cNvPr id="15" name="Rectangle: Rounded Corners 14">
            <a:extLst>
              <a:ext uri="{FF2B5EF4-FFF2-40B4-BE49-F238E27FC236}">
                <a16:creationId xmlns:a16="http://schemas.microsoft.com/office/drawing/2014/main" id="{3109C84D-3473-4DEC-84F7-6EBB0593F6A3}"/>
              </a:ext>
            </a:extLst>
          </p:cNvPr>
          <p:cNvSpPr/>
          <p:nvPr/>
        </p:nvSpPr>
        <p:spPr>
          <a:xfrm>
            <a:off x="2495593" y="2991665"/>
            <a:ext cx="2651760" cy="122511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85750" indent="-285750">
              <a:buFont typeface="Wingdings" panose="05000000000000000000" pitchFamily="2" charset="2"/>
              <a:buChar char="v"/>
            </a:pPr>
            <a:r>
              <a:rPr lang="it-IT" sz="1400" dirty="0"/>
              <a:t>Architettura client-server</a:t>
            </a:r>
          </a:p>
          <a:p>
            <a:pPr marL="285750" indent="-285750">
              <a:buFont typeface="Wingdings" panose="05000000000000000000" pitchFamily="2" charset="2"/>
              <a:buChar char="v"/>
            </a:pPr>
            <a:r>
              <a:rPr lang="it-IT" sz="1400" dirty="0"/>
              <a:t>Principali protocolli</a:t>
            </a:r>
            <a:endParaRPr lang="en-US" sz="1400" dirty="0"/>
          </a:p>
        </p:txBody>
      </p:sp>
      <p:sp>
        <p:nvSpPr>
          <p:cNvPr id="16" name="Rectangle: Rounded Corners 15">
            <a:extLst>
              <a:ext uri="{FF2B5EF4-FFF2-40B4-BE49-F238E27FC236}">
                <a16:creationId xmlns:a16="http://schemas.microsoft.com/office/drawing/2014/main" id="{13CB2CAD-750F-415C-B98D-22BDDBC6321E}"/>
              </a:ext>
            </a:extLst>
          </p:cNvPr>
          <p:cNvSpPr/>
          <p:nvPr/>
        </p:nvSpPr>
        <p:spPr>
          <a:xfrm>
            <a:off x="3822500" y="4052326"/>
            <a:ext cx="2651760" cy="122511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85750" indent="-285750">
              <a:buFont typeface="Wingdings" panose="05000000000000000000" pitchFamily="2" charset="2"/>
              <a:buChar char="v"/>
            </a:pPr>
            <a:r>
              <a:rPr lang="it-IT" sz="1400" dirty="0"/>
              <a:t>HTTP</a:t>
            </a:r>
          </a:p>
          <a:p>
            <a:pPr marL="285750" indent="-285750">
              <a:buFont typeface="Wingdings" panose="05000000000000000000" pitchFamily="2" charset="2"/>
              <a:buChar char="v"/>
            </a:pPr>
            <a:r>
              <a:rPr lang="it-IT" sz="1400" dirty="0"/>
              <a:t>Richieste e risposte </a:t>
            </a:r>
          </a:p>
          <a:p>
            <a:pPr marL="285750" indent="-285750">
              <a:buFont typeface="Wingdings" panose="05000000000000000000" pitchFamily="2" charset="2"/>
              <a:buChar char="v"/>
            </a:pPr>
            <a:r>
              <a:rPr lang="it-IT" sz="1400" dirty="0"/>
              <a:t>Status code</a:t>
            </a:r>
            <a:endParaRPr lang="en-US" sz="1400" dirty="0"/>
          </a:p>
        </p:txBody>
      </p:sp>
      <p:sp>
        <p:nvSpPr>
          <p:cNvPr id="17" name="Rectangle: Rounded Corners 16">
            <a:extLst>
              <a:ext uri="{FF2B5EF4-FFF2-40B4-BE49-F238E27FC236}">
                <a16:creationId xmlns:a16="http://schemas.microsoft.com/office/drawing/2014/main" id="{0655ADE2-56F4-4A5D-9949-CD70337EDF9B}"/>
              </a:ext>
            </a:extLst>
          </p:cNvPr>
          <p:cNvSpPr/>
          <p:nvPr/>
        </p:nvSpPr>
        <p:spPr>
          <a:xfrm>
            <a:off x="5148878" y="5095346"/>
            <a:ext cx="2651760" cy="122511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85750" indent="-285750">
              <a:buFont typeface="Wingdings" panose="05000000000000000000" pitchFamily="2" charset="2"/>
              <a:buChar char="v"/>
            </a:pPr>
            <a:r>
              <a:rPr lang="it-IT" sz="1400" dirty="0"/>
              <a:t>Struttura pagine web</a:t>
            </a:r>
          </a:p>
          <a:p>
            <a:pPr marL="285750" indent="-285750">
              <a:buFont typeface="Wingdings" panose="05000000000000000000" pitchFamily="2" charset="2"/>
              <a:buChar char="v"/>
            </a:pPr>
            <a:r>
              <a:rPr lang="it-IT" sz="1400" dirty="0"/>
              <a:t>Basi di HTML, CSS</a:t>
            </a:r>
            <a:endParaRPr lang="en-US" sz="1400" dirty="0"/>
          </a:p>
        </p:txBody>
      </p:sp>
      <p:pic>
        <p:nvPicPr>
          <p:cNvPr id="22" name="Picture 21">
            <a:extLst>
              <a:ext uri="{FF2B5EF4-FFF2-40B4-BE49-F238E27FC236}">
                <a16:creationId xmlns:a16="http://schemas.microsoft.com/office/drawing/2014/main" id="{8D2E459D-83AC-4523-BE12-E6F53C3B299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592464" y="1662145"/>
            <a:ext cx="2987956" cy="2987956"/>
          </a:xfrm>
          <a:prstGeom prst="rect">
            <a:avLst/>
          </a:prstGeom>
        </p:spPr>
      </p:pic>
    </p:spTree>
    <p:extLst>
      <p:ext uri="{BB962C8B-B14F-4D97-AF65-F5344CB8AC3E}">
        <p14:creationId xmlns:p14="http://schemas.microsoft.com/office/powerpoint/2010/main" val="3282873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t>Il Web</a:t>
            </a:r>
          </a:p>
        </p:txBody>
      </p:sp>
      <p:sp>
        <p:nvSpPr>
          <p:cNvPr id="4" name="Rectangle: Rounded Corners 3">
            <a:extLst>
              <a:ext uri="{FF2B5EF4-FFF2-40B4-BE49-F238E27FC236}">
                <a16:creationId xmlns:a16="http://schemas.microsoft.com/office/drawing/2014/main" id="{9D857F03-F1C5-41F1-8E19-B7D873D23B12}"/>
              </a:ext>
            </a:extLst>
          </p:cNvPr>
          <p:cNvSpPr/>
          <p:nvPr/>
        </p:nvSpPr>
        <p:spPr>
          <a:xfrm>
            <a:off x="2153738" y="1531527"/>
            <a:ext cx="7113191" cy="45253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sz="1600" i="1" dirty="0">
                <a:solidFill>
                  <a:schemeClr val="bg1"/>
                </a:solidFill>
              </a:rPr>
              <a:t>Il </a:t>
            </a:r>
            <a:r>
              <a:rPr lang="it-IT" sz="1600" b="1" i="1" dirty="0">
                <a:solidFill>
                  <a:schemeClr val="bg1"/>
                </a:solidFill>
              </a:rPr>
              <a:t>Web</a:t>
            </a:r>
            <a:r>
              <a:rPr lang="it-IT" sz="1600" i="1" dirty="0">
                <a:solidFill>
                  <a:schemeClr val="bg1"/>
                </a:solidFill>
              </a:rPr>
              <a:t> è una potente e diffusa piattaforma per l'elaborazione distribuita</a:t>
            </a:r>
          </a:p>
        </p:txBody>
      </p:sp>
      <p:graphicFrame>
        <p:nvGraphicFramePr>
          <p:cNvPr id="5" name="Diagram 4">
            <a:extLst>
              <a:ext uri="{FF2B5EF4-FFF2-40B4-BE49-F238E27FC236}">
                <a16:creationId xmlns:a16="http://schemas.microsoft.com/office/drawing/2014/main" id="{6C3AB936-29CB-4A91-A9E0-ABB1A6116EAF}"/>
              </a:ext>
            </a:extLst>
          </p:cNvPr>
          <p:cNvGraphicFramePr/>
          <p:nvPr>
            <p:extLst>
              <p:ext uri="{D42A27DB-BD31-4B8C-83A1-F6EECF244321}">
                <p14:modId xmlns:p14="http://schemas.microsoft.com/office/powerpoint/2010/main" val="834353370"/>
              </p:ext>
            </p:extLst>
          </p:nvPr>
        </p:nvGraphicFramePr>
        <p:xfrm>
          <a:off x="1469119" y="1093982"/>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 name="Picture 12">
            <a:extLst>
              <a:ext uri="{FF2B5EF4-FFF2-40B4-BE49-F238E27FC236}">
                <a16:creationId xmlns:a16="http://schemas.microsoft.com/office/drawing/2014/main" id="{F82FF993-7137-434E-96B4-323A04FE548A}"/>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344539" y="5367110"/>
            <a:ext cx="731520" cy="731520"/>
          </a:xfrm>
          <a:prstGeom prst="rect">
            <a:avLst/>
          </a:prstGeom>
        </p:spPr>
      </p:pic>
      <p:sp>
        <p:nvSpPr>
          <p:cNvPr id="18" name="Subtitle 2">
            <a:extLst>
              <a:ext uri="{FF2B5EF4-FFF2-40B4-BE49-F238E27FC236}">
                <a16:creationId xmlns:a16="http://schemas.microsoft.com/office/drawing/2014/main" id="{5CA02C53-5637-448D-A6C8-1FAAF6E4133B}"/>
              </a:ext>
            </a:extLst>
          </p:cNvPr>
          <p:cNvSpPr txBox="1">
            <a:spLocks/>
          </p:cNvSpPr>
          <p:nvPr/>
        </p:nvSpPr>
        <p:spPr>
          <a:xfrm>
            <a:off x="620856" y="5764018"/>
            <a:ext cx="2857616" cy="970133"/>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spcBef>
                <a:spcPts val="0"/>
              </a:spcBef>
            </a:pPr>
            <a:r>
              <a:rPr lang="en-US" sz="1200" b="1" dirty="0">
                <a:solidFill>
                  <a:schemeClr val="tx1"/>
                </a:solidFill>
              </a:rPr>
              <a:t>www:	W</a:t>
            </a:r>
            <a:r>
              <a:rPr lang="en-US" sz="1200" dirty="0"/>
              <a:t>orld </a:t>
            </a:r>
            <a:r>
              <a:rPr lang="en-US" sz="1200" b="1" dirty="0">
                <a:solidFill>
                  <a:schemeClr val="tx1"/>
                </a:solidFill>
              </a:rPr>
              <a:t>W</a:t>
            </a:r>
            <a:r>
              <a:rPr lang="en-US" sz="1200" dirty="0"/>
              <a:t>ide </a:t>
            </a:r>
            <a:r>
              <a:rPr lang="en-US" sz="1200" b="1" dirty="0">
                <a:solidFill>
                  <a:schemeClr val="tx1"/>
                </a:solidFill>
              </a:rPr>
              <a:t>W</a:t>
            </a:r>
            <a:r>
              <a:rPr lang="en-US" sz="1200" dirty="0"/>
              <a:t>eb</a:t>
            </a:r>
          </a:p>
          <a:p>
            <a:pPr algn="just">
              <a:spcBef>
                <a:spcPts val="0"/>
              </a:spcBef>
            </a:pPr>
            <a:r>
              <a:rPr lang="en-US" sz="1200" b="1" dirty="0">
                <a:solidFill>
                  <a:schemeClr val="tx1"/>
                </a:solidFill>
              </a:rPr>
              <a:t>URL:	U</a:t>
            </a:r>
            <a:r>
              <a:rPr lang="en-US" sz="1200" dirty="0"/>
              <a:t>niform </a:t>
            </a:r>
            <a:r>
              <a:rPr lang="en-US" sz="1200" b="1" dirty="0">
                <a:solidFill>
                  <a:schemeClr val="tx1"/>
                </a:solidFill>
              </a:rPr>
              <a:t>R</a:t>
            </a:r>
            <a:r>
              <a:rPr lang="en-US" sz="1200" dirty="0"/>
              <a:t>esource </a:t>
            </a:r>
            <a:r>
              <a:rPr lang="en-US" sz="1200" b="1" dirty="0">
                <a:solidFill>
                  <a:schemeClr val="tx1"/>
                </a:solidFill>
              </a:rPr>
              <a:t>L</a:t>
            </a:r>
            <a:r>
              <a:rPr lang="en-US" sz="1200" dirty="0"/>
              <a:t>ocator</a:t>
            </a:r>
          </a:p>
          <a:p>
            <a:pPr algn="just">
              <a:spcBef>
                <a:spcPts val="0"/>
              </a:spcBef>
            </a:pPr>
            <a:r>
              <a:rPr lang="en-US" sz="1200" b="1" dirty="0">
                <a:solidFill>
                  <a:schemeClr val="tx1"/>
                </a:solidFill>
              </a:rPr>
              <a:t>HTTP:	H</a:t>
            </a:r>
            <a:r>
              <a:rPr lang="en-US" sz="1200" dirty="0"/>
              <a:t>yper</a:t>
            </a:r>
            <a:r>
              <a:rPr lang="en-US" sz="1200" b="1" dirty="0">
                <a:solidFill>
                  <a:schemeClr val="tx1"/>
                </a:solidFill>
              </a:rPr>
              <a:t>t</a:t>
            </a:r>
            <a:r>
              <a:rPr lang="en-US" sz="1200" dirty="0"/>
              <a:t>ext </a:t>
            </a:r>
            <a:r>
              <a:rPr lang="en-US" sz="1200" b="1" dirty="0">
                <a:solidFill>
                  <a:schemeClr val="tx1"/>
                </a:solidFill>
              </a:rPr>
              <a:t>T</a:t>
            </a:r>
            <a:r>
              <a:rPr lang="en-US" sz="1200" dirty="0"/>
              <a:t>ransfer </a:t>
            </a:r>
            <a:r>
              <a:rPr lang="en-US" sz="1200" b="1" dirty="0">
                <a:solidFill>
                  <a:schemeClr val="tx1"/>
                </a:solidFill>
              </a:rPr>
              <a:t>P</a:t>
            </a:r>
            <a:r>
              <a:rPr lang="en-US" sz="1200" dirty="0"/>
              <a:t>rotocol</a:t>
            </a:r>
          </a:p>
          <a:p>
            <a:pPr algn="just">
              <a:spcBef>
                <a:spcPts val="0"/>
              </a:spcBef>
            </a:pPr>
            <a:r>
              <a:rPr lang="en-US" sz="1200" b="1" dirty="0">
                <a:solidFill>
                  <a:schemeClr val="tx1"/>
                </a:solidFill>
              </a:rPr>
              <a:t>HTML:	H</a:t>
            </a:r>
            <a:r>
              <a:rPr lang="en-US" sz="1200" dirty="0"/>
              <a:t>yper</a:t>
            </a:r>
            <a:r>
              <a:rPr lang="en-US" sz="1200" b="1" dirty="0">
                <a:solidFill>
                  <a:schemeClr val="tx1"/>
                </a:solidFill>
              </a:rPr>
              <a:t>t</a:t>
            </a:r>
            <a:r>
              <a:rPr lang="en-US" sz="1200" dirty="0"/>
              <a:t>ext </a:t>
            </a:r>
            <a:r>
              <a:rPr lang="en-US" sz="1200" b="1" dirty="0">
                <a:solidFill>
                  <a:schemeClr val="tx1"/>
                </a:solidFill>
              </a:rPr>
              <a:t>M</a:t>
            </a:r>
            <a:r>
              <a:rPr lang="en-US" sz="1200" dirty="0"/>
              <a:t>arkup </a:t>
            </a:r>
            <a:r>
              <a:rPr lang="en-US" sz="1200" b="1" dirty="0">
                <a:solidFill>
                  <a:schemeClr val="tx1"/>
                </a:solidFill>
              </a:rPr>
              <a:t>L</a:t>
            </a:r>
            <a:r>
              <a:rPr lang="en-US" sz="1200" dirty="0"/>
              <a:t>anguage</a:t>
            </a:r>
          </a:p>
        </p:txBody>
      </p:sp>
    </p:spTree>
    <p:extLst>
      <p:ext uri="{BB962C8B-B14F-4D97-AF65-F5344CB8AC3E}">
        <p14:creationId xmlns:p14="http://schemas.microsoft.com/office/powerpoint/2010/main" val="885716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t>Il Web | </a:t>
            </a:r>
            <a:r>
              <a:rPr lang="en-US" sz="3200" dirty="0">
                <a:solidFill>
                  <a:schemeClr val="accent2"/>
                </a:solidFill>
              </a:rPr>
              <a:t>Episode 1: Il poster</a:t>
            </a:r>
            <a:endParaRPr lang="en-US" dirty="0">
              <a:solidFill>
                <a:schemeClr val="accent2"/>
              </a:solidFill>
            </a:endParaRPr>
          </a:p>
        </p:txBody>
      </p:sp>
      <p:sp>
        <p:nvSpPr>
          <p:cNvPr id="7" name="Title 1">
            <a:extLst>
              <a:ext uri="{FF2B5EF4-FFF2-40B4-BE49-F238E27FC236}">
                <a16:creationId xmlns:a16="http://schemas.microsoft.com/office/drawing/2014/main" id="{CEB971A2-2D02-4DEB-831D-86BB14C7890E}"/>
              </a:ext>
            </a:extLst>
          </p:cNvPr>
          <p:cNvSpPr txBox="1">
            <a:spLocks/>
          </p:cNvSpPr>
          <p:nvPr/>
        </p:nvSpPr>
        <p:spPr>
          <a:xfrm>
            <a:off x="1499993" y="650295"/>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800" dirty="0"/>
          </a:p>
        </p:txBody>
      </p:sp>
      <p:pic>
        <p:nvPicPr>
          <p:cNvPr id="6" name="Picture 5">
            <a:extLst>
              <a:ext uri="{FF2B5EF4-FFF2-40B4-BE49-F238E27FC236}">
                <a16:creationId xmlns:a16="http://schemas.microsoft.com/office/drawing/2014/main" id="{53386CB0-5ECF-4832-A624-605F8C5F1BF7}"/>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 uri="{837473B0-CC2E-450A-ABE3-18F120FF3D39}">
                <a1611:picAttrSrcUrl xmlns:a1611="http://schemas.microsoft.com/office/drawing/2016/11/main" r:id="rId5"/>
              </a:ext>
            </a:extLst>
          </a:blip>
          <a:stretch>
            <a:fillRect/>
          </a:stretch>
        </p:blipFill>
        <p:spPr>
          <a:xfrm>
            <a:off x="1641032" y="1494914"/>
            <a:ext cx="7766936" cy="4688810"/>
          </a:xfrm>
          <a:prstGeom prst="rect">
            <a:avLst/>
          </a:prstGeom>
        </p:spPr>
      </p:pic>
      <p:sp>
        <p:nvSpPr>
          <p:cNvPr id="11" name="TextBox 10">
            <a:extLst>
              <a:ext uri="{FF2B5EF4-FFF2-40B4-BE49-F238E27FC236}">
                <a16:creationId xmlns:a16="http://schemas.microsoft.com/office/drawing/2014/main" id="{D852C325-4629-428F-B5AC-C4CBDED4E95E}"/>
              </a:ext>
            </a:extLst>
          </p:cNvPr>
          <p:cNvSpPr txBox="1"/>
          <p:nvPr/>
        </p:nvSpPr>
        <p:spPr>
          <a:xfrm>
            <a:off x="2272631" y="1949062"/>
            <a:ext cx="3181350" cy="3139321"/>
          </a:xfrm>
          <a:prstGeom prst="rect">
            <a:avLst/>
          </a:prstGeom>
          <a:noFill/>
        </p:spPr>
        <p:txBody>
          <a:bodyPr wrap="square">
            <a:spAutoFit/>
          </a:bodyPr>
          <a:lstStyle/>
          <a:p>
            <a:pPr>
              <a:spcBef>
                <a:spcPts val="600"/>
              </a:spcBef>
            </a:pPr>
            <a:r>
              <a:rPr lang="en-US" sz="1400" dirty="0"/>
              <a:t>Un </a:t>
            </a:r>
            <a:r>
              <a:rPr lang="en-US" sz="1400" dirty="0" err="1"/>
              <a:t>giorno</a:t>
            </a:r>
            <a:r>
              <a:rPr lang="en-US" sz="1400" dirty="0"/>
              <a:t> Alice </a:t>
            </a:r>
            <a:r>
              <a:rPr lang="en-US" sz="1400" dirty="0" err="1"/>
              <a:t>passeggiando</a:t>
            </a:r>
            <a:r>
              <a:rPr lang="en-US" sz="1400" dirty="0"/>
              <a:t> </a:t>
            </a:r>
            <a:r>
              <a:rPr lang="en-US" sz="1400" dirty="0" err="1"/>
              <a:t>vede</a:t>
            </a:r>
            <a:r>
              <a:rPr lang="en-US" sz="1400" dirty="0"/>
              <a:t> un poster.</a:t>
            </a:r>
          </a:p>
          <a:p>
            <a:pPr>
              <a:spcBef>
                <a:spcPts val="600"/>
              </a:spcBef>
            </a:pPr>
            <a:endParaRPr lang="en-US" sz="1400" dirty="0"/>
          </a:p>
          <a:p>
            <a:pPr>
              <a:spcBef>
                <a:spcPts val="600"/>
              </a:spcBef>
            </a:pPr>
            <a:endParaRPr lang="en-US" sz="1400" dirty="0"/>
          </a:p>
          <a:p>
            <a:pPr>
              <a:spcBef>
                <a:spcPts val="600"/>
              </a:spcBef>
            </a:pPr>
            <a:endParaRPr lang="en-US" sz="1400" dirty="0"/>
          </a:p>
          <a:p>
            <a:pPr>
              <a:spcBef>
                <a:spcPts val="600"/>
              </a:spcBef>
            </a:pPr>
            <a:endParaRPr lang="en-US" sz="1400" dirty="0"/>
          </a:p>
          <a:p>
            <a:pPr>
              <a:spcBef>
                <a:spcPts val="600"/>
              </a:spcBef>
            </a:pPr>
            <a:endParaRPr lang="en-US" sz="1400" dirty="0"/>
          </a:p>
          <a:p>
            <a:pPr>
              <a:spcBef>
                <a:spcPts val="600"/>
              </a:spcBef>
            </a:pPr>
            <a:r>
              <a:rPr lang="en-US" sz="1400" dirty="0"/>
              <a:t>Alice è una </a:t>
            </a:r>
            <a:r>
              <a:rPr lang="en-US" sz="1400" dirty="0" err="1"/>
              <a:t>giovane</a:t>
            </a:r>
            <a:r>
              <a:rPr lang="en-US" sz="1400" dirty="0"/>
              <a:t> donna e </a:t>
            </a:r>
            <a:r>
              <a:rPr lang="en-US" sz="1400" dirty="0" err="1"/>
              <a:t>ricorda</a:t>
            </a:r>
            <a:r>
              <a:rPr lang="en-US" sz="1400" dirty="0"/>
              <a:t> </a:t>
            </a:r>
            <a:r>
              <a:rPr lang="en-US" sz="1400" dirty="0" err="1"/>
              <a:t>benissimo</a:t>
            </a:r>
            <a:r>
              <a:rPr lang="en-US" sz="1400" dirty="0"/>
              <a:t> la </a:t>
            </a:r>
            <a:r>
              <a:rPr lang="en-US" sz="1400" dirty="0" err="1"/>
              <a:t>metà</a:t>
            </a:r>
            <a:r>
              <a:rPr lang="en-US" sz="1400" dirty="0"/>
              <a:t> </a:t>
            </a:r>
            <a:r>
              <a:rPr lang="en-US" sz="1400" dirty="0" err="1"/>
              <a:t>degli</a:t>
            </a:r>
            <a:r>
              <a:rPr lang="en-US" sz="1400" dirty="0"/>
              <a:t> anni '90 e la </a:t>
            </a:r>
            <a:r>
              <a:rPr lang="en-US" sz="1400" dirty="0" err="1"/>
              <a:t>reazione</a:t>
            </a:r>
            <a:r>
              <a:rPr lang="en-US" sz="1400" dirty="0"/>
              <a:t> del </a:t>
            </a:r>
            <a:r>
              <a:rPr lang="en-US" sz="1400" dirty="0" err="1"/>
              <a:t>pubblico</a:t>
            </a:r>
            <a:r>
              <a:rPr lang="en-US" sz="1400" dirty="0"/>
              <a:t> </a:t>
            </a:r>
            <a:r>
              <a:rPr lang="en-US" sz="1400" dirty="0" err="1"/>
              <a:t>quando</a:t>
            </a:r>
            <a:r>
              <a:rPr lang="en-US" sz="1400" dirty="0"/>
              <a:t> </a:t>
            </a:r>
            <a:r>
              <a:rPr lang="en-US" sz="1400" dirty="0" err="1"/>
              <a:t>gli</a:t>
            </a:r>
            <a:r>
              <a:rPr lang="en-US" sz="1400" dirty="0"/>
              <a:t> URL </a:t>
            </a:r>
            <a:r>
              <a:rPr lang="en-US" sz="1400" dirty="0" err="1"/>
              <a:t>hanno</a:t>
            </a:r>
            <a:r>
              <a:rPr lang="en-US" sz="1400" dirty="0"/>
              <a:t> </a:t>
            </a:r>
            <a:r>
              <a:rPr lang="en-US" sz="1400" dirty="0" err="1"/>
              <a:t>fatto</a:t>
            </a:r>
            <a:r>
              <a:rPr lang="en-US" sz="1400" dirty="0"/>
              <a:t> la </a:t>
            </a:r>
            <a:r>
              <a:rPr lang="en-US" sz="1400" dirty="0" err="1"/>
              <a:t>loro</a:t>
            </a:r>
            <a:r>
              <a:rPr lang="en-US" sz="1400" dirty="0"/>
              <a:t> prima </a:t>
            </a:r>
            <a:r>
              <a:rPr lang="en-US" sz="1400" dirty="0" err="1"/>
              <a:t>apparizione</a:t>
            </a:r>
            <a:r>
              <a:rPr lang="en-US" sz="1400" dirty="0"/>
              <a:t> sui </a:t>
            </a:r>
            <a:r>
              <a:rPr lang="en-US" sz="1400" dirty="0" err="1"/>
              <a:t>cartelloni</a:t>
            </a:r>
            <a:r>
              <a:rPr lang="en-US" sz="1400" dirty="0"/>
              <a:t> </a:t>
            </a:r>
            <a:r>
              <a:rPr lang="en-US" sz="1400" dirty="0" err="1"/>
              <a:t>pubblicitari</a:t>
            </a:r>
            <a:r>
              <a:rPr lang="en-US" sz="1400" dirty="0"/>
              <a:t>. </a:t>
            </a:r>
          </a:p>
        </p:txBody>
      </p:sp>
      <p:sp>
        <p:nvSpPr>
          <p:cNvPr id="15" name="TextBox 14">
            <a:extLst>
              <a:ext uri="{FF2B5EF4-FFF2-40B4-BE49-F238E27FC236}">
                <a16:creationId xmlns:a16="http://schemas.microsoft.com/office/drawing/2014/main" id="{6754781C-2FD3-48A5-9A40-F1AA7D9FBD25}"/>
              </a:ext>
            </a:extLst>
          </p:cNvPr>
          <p:cNvSpPr txBox="1"/>
          <p:nvPr/>
        </p:nvSpPr>
        <p:spPr>
          <a:xfrm>
            <a:off x="5524500" y="1924402"/>
            <a:ext cx="3257550" cy="3123932"/>
          </a:xfrm>
          <a:prstGeom prst="rect">
            <a:avLst/>
          </a:prstGeom>
          <a:noFill/>
        </p:spPr>
        <p:txBody>
          <a:bodyPr wrap="square">
            <a:spAutoFit/>
          </a:bodyPr>
          <a:lstStyle/>
          <a:p>
            <a:pPr>
              <a:spcBef>
                <a:spcPts val="600"/>
              </a:spcBef>
            </a:pPr>
            <a:r>
              <a:rPr lang="en-US" sz="1400" dirty="0" err="1"/>
              <a:t>Inizialmente</a:t>
            </a:r>
            <a:r>
              <a:rPr lang="en-US" sz="1400" dirty="0"/>
              <a:t>, le </a:t>
            </a:r>
            <a:r>
              <a:rPr lang="en-US" sz="1400" dirty="0" err="1"/>
              <a:t>persone</a:t>
            </a:r>
            <a:r>
              <a:rPr lang="en-US" sz="1400" dirty="0"/>
              <a:t> </a:t>
            </a:r>
            <a:r>
              <a:rPr lang="en-US" sz="1400" dirty="0" err="1"/>
              <a:t>prendevano</a:t>
            </a:r>
            <a:r>
              <a:rPr lang="en-US" sz="1400" dirty="0"/>
              <a:t> in </a:t>
            </a:r>
            <a:r>
              <a:rPr lang="en-US" sz="1400" dirty="0" err="1"/>
              <a:t>giro</a:t>
            </a:r>
            <a:r>
              <a:rPr lang="en-US" sz="1400" dirty="0"/>
              <a:t> </a:t>
            </a:r>
            <a:r>
              <a:rPr lang="en-US" sz="1400" dirty="0" err="1"/>
              <a:t>questi</a:t>
            </a:r>
            <a:r>
              <a:rPr lang="en-US" sz="1400" dirty="0"/>
              <a:t> </a:t>
            </a:r>
            <a:r>
              <a:rPr lang="en-US" sz="1400" dirty="0" err="1"/>
              <a:t>bizzarri</a:t>
            </a:r>
            <a:r>
              <a:rPr lang="en-US" sz="1400" dirty="0"/>
              <a:t> </a:t>
            </a:r>
            <a:r>
              <a:rPr lang="en-US" sz="1400" dirty="0" err="1"/>
              <a:t>codici</a:t>
            </a:r>
            <a:r>
              <a:rPr lang="en-US" sz="1400" dirty="0"/>
              <a:t> </a:t>
            </a:r>
            <a:r>
              <a:rPr lang="en-US" sz="1400" dirty="0" err="1"/>
              <a:t>dall'aspetto</a:t>
            </a:r>
            <a:r>
              <a:rPr lang="en-US" sz="1400" dirty="0"/>
              <a:t> </a:t>
            </a:r>
            <a:r>
              <a:rPr lang="en-US" sz="1400" dirty="0" err="1"/>
              <a:t>strano</a:t>
            </a:r>
            <a:r>
              <a:rPr lang="en-US" sz="1400" dirty="0"/>
              <a:t>. </a:t>
            </a:r>
          </a:p>
          <a:p>
            <a:pPr>
              <a:spcBef>
                <a:spcPts val="600"/>
              </a:spcBef>
            </a:pPr>
            <a:r>
              <a:rPr lang="it-IT" sz="1400" dirty="0"/>
              <a:t>Non era chiaro cosa significasse </a:t>
            </a:r>
            <a:r>
              <a:rPr lang="it-IT" sz="1400" b="1" i="1" dirty="0"/>
              <a:t>«http://"o"youtypeitwepostit.com»</a:t>
            </a:r>
          </a:p>
          <a:p>
            <a:pPr>
              <a:spcBef>
                <a:spcPts val="600"/>
              </a:spcBef>
            </a:pPr>
            <a:r>
              <a:rPr lang="it-IT" sz="1400" dirty="0"/>
              <a:t>Ma 20 anni dopo, tutti sanno cosa fare con un URL. Basta digitarlo nella barra degli indirizzi del tuo browser web e premere Invio.</a:t>
            </a:r>
          </a:p>
          <a:p>
            <a:pPr>
              <a:spcBef>
                <a:spcPts val="600"/>
              </a:spcBef>
            </a:pPr>
            <a:r>
              <a:rPr lang="it-IT" sz="1400" dirty="0"/>
              <a:t>Ed è quello che fa Alice: prende il cellulare e inserisce </a:t>
            </a:r>
            <a:r>
              <a:rPr lang="it-IT" sz="1400" b="1" i="1" dirty="0"/>
              <a:t>http://www.youtypeitwepostit.com/ </a:t>
            </a:r>
            <a:r>
              <a:rPr lang="it-IT" sz="1400" dirty="0"/>
              <a:t>nella barra degli indirizzi del browser.</a:t>
            </a:r>
          </a:p>
        </p:txBody>
      </p:sp>
      <p:sp>
        <p:nvSpPr>
          <p:cNvPr id="16" name="TextBox 15">
            <a:extLst>
              <a:ext uri="{FF2B5EF4-FFF2-40B4-BE49-F238E27FC236}">
                <a16:creationId xmlns:a16="http://schemas.microsoft.com/office/drawing/2014/main" id="{053D04B0-ADB6-4786-A344-5AAF49F2F88D}"/>
              </a:ext>
            </a:extLst>
          </p:cNvPr>
          <p:cNvSpPr txBox="1"/>
          <p:nvPr/>
        </p:nvSpPr>
        <p:spPr>
          <a:xfrm>
            <a:off x="2364932" y="6388082"/>
            <a:ext cx="4331143" cy="307777"/>
          </a:xfrm>
          <a:prstGeom prst="rect">
            <a:avLst/>
          </a:prstGeom>
          <a:noFill/>
        </p:spPr>
        <p:txBody>
          <a:bodyPr wrap="square">
            <a:spAutoFit/>
          </a:bodyPr>
          <a:lstStyle/>
          <a:p>
            <a:pPr>
              <a:spcBef>
                <a:spcPts val="600"/>
              </a:spcBef>
            </a:pPr>
            <a:r>
              <a:rPr lang="it-IT" sz="1400" dirty="0"/>
              <a:t>Cosa c'è all'altra estremità di quell'URL?</a:t>
            </a:r>
          </a:p>
        </p:txBody>
      </p:sp>
      <p:pic>
        <p:nvPicPr>
          <p:cNvPr id="17" name="Picture 16">
            <a:extLst>
              <a:ext uri="{FF2B5EF4-FFF2-40B4-BE49-F238E27FC236}">
                <a16:creationId xmlns:a16="http://schemas.microsoft.com/office/drawing/2014/main" id="{16728B69-BC04-4976-93D3-20C0E1DDBA44}"/>
              </a:ext>
            </a:extLst>
          </p:cNvPr>
          <p:cNvPicPr>
            <a:picLocks noChangeAspect="1"/>
          </p:cNvPicPr>
          <p:nvPr/>
        </p:nvPicPr>
        <p:blipFill>
          <a:blip r:embed="rId6"/>
          <a:stretch>
            <a:fillRect/>
          </a:stretch>
        </p:blipFill>
        <p:spPr>
          <a:xfrm>
            <a:off x="5900878" y="5962197"/>
            <a:ext cx="2062022" cy="1005840"/>
          </a:xfrm>
          <a:prstGeom prst="rect">
            <a:avLst/>
          </a:prstGeom>
        </p:spPr>
      </p:pic>
      <p:sp>
        <p:nvSpPr>
          <p:cNvPr id="19" name="Rectangle 18">
            <a:extLst>
              <a:ext uri="{FF2B5EF4-FFF2-40B4-BE49-F238E27FC236}">
                <a16:creationId xmlns:a16="http://schemas.microsoft.com/office/drawing/2014/main" id="{FF6B6477-1DEA-41AB-A194-2C90DE84E160}"/>
              </a:ext>
            </a:extLst>
          </p:cNvPr>
          <p:cNvSpPr/>
          <p:nvPr/>
        </p:nvSpPr>
        <p:spPr>
          <a:xfrm rot="20616730">
            <a:off x="1897588" y="5947654"/>
            <a:ext cx="747861" cy="830997"/>
          </a:xfrm>
          <a:prstGeom prst="rect">
            <a:avLst/>
          </a:prstGeom>
          <a:noFill/>
        </p:spPr>
        <p:txBody>
          <a:bodyPr wrap="square" lIns="91440" tIns="45720" rIns="91440" bIns="45720">
            <a:spAutoFit/>
          </a:bodyPr>
          <a:lstStyle/>
          <a:p>
            <a:pPr algn="ctr"/>
            <a:r>
              <a:rPr lang="en-US" sz="4800" b="1" dirty="0">
                <a:ln w="22225">
                  <a:solidFill>
                    <a:schemeClr val="accent4"/>
                  </a:solidFill>
                  <a:prstDash val="solid"/>
                </a:ln>
                <a:solidFill>
                  <a:schemeClr val="accent2">
                    <a:lumMod val="40000"/>
                    <a:lumOff val="60000"/>
                  </a:schemeClr>
                </a:solidFill>
              </a:rPr>
              <a:t>?</a:t>
            </a:r>
            <a:endParaRPr lang="en-US" sz="3200" b="1" cap="none" spc="0" dirty="0">
              <a:ln w="22225">
                <a:solidFill>
                  <a:schemeClr val="accent4"/>
                </a:solidFill>
                <a:prstDash val="solid"/>
              </a:ln>
              <a:solidFill>
                <a:schemeClr val="accent2">
                  <a:lumMod val="40000"/>
                  <a:lumOff val="60000"/>
                </a:schemeClr>
              </a:solidFill>
              <a:effectLst/>
            </a:endParaRPr>
          </a:p>
        </p:txBody>
      </p:sp>
      <p:pic>
        <p:nvPicPr>
          <p:cNvPr id="20" name="Picture 19">
            <a:extLst>
              <a:ext uri="{FF2B5EF4-FFF2-40B4-BE49-F238E27FC236}">
                <a16:creationId xmlns:a16="http://schemas.microsoft.com/office/drawing/2014/main" id="{C240DDF2-6950-48C4-A8D4-CF1BC408A1B3}"/>
              </a:ext>
            </a:extLst>
          </p:cNvPr>
          <p:cNvPicPr>
            <a:picLocks noChangeAspect="1"/>
          </p:cNvPicPr>
          <p:nvPr/>
        </p:nvPicPr>
        <p:blipFill>
          <a:blip r:embed="rId7"/>
          <a:stretch>
            <a:fillRect/>
          </a:stretch>
        </p:blipFill>
        <p:spPr>
          <a:xfrm>
            <a:off x="2896015" y="2518818"/>
            <a:ext cx="1934582" cy="851716"/>
          </a:xfrm>
          <a:prstGeom prst="rect">
            <a:avLst/>
          </a:prstGeom>
        </p:spPr>
      </p:pic>
      <p:pic>
        <p:nvPicPr>
          <p:cNvPr id="21" name="Picture 20">
            <a:extLst>
              <a:ext uri="{FF2B5EF4-FFF2-40B4-BE49-F238E27FC236}">
                <a16:creationId xmlns:a16="http://schemas.microsoft.com/office/drawing/2014/main" id="{D0171ED0-6A56-4EF4-8649-71E61E32272B}"/>
              </a:ext>
            </a:extLst>
          </p:cNvPr>
          <p:cNvPicPr>
            <a:picLocks noChangeAspect="1"/>
          </p:cNvPicPr>
          <p:nvPr/>
        </p:nvPicPr>
        <p:blipFill>
          <a:blip r:embed="rId8"/>
          <a:stretch>
            <a:fillRect/>
          </a:stretch>
        </p:blipFill>
        <p:spPr>
          <a:xfrm>
            <a:off x="2784032" y="2503172"/>
            <a:ext cx="2155366" cy="1293220"/>
          </a:xfrm>
          <a:prstGeom prst="rect">
            <a:avLst/>
          </a:prstGeom>
        </p:spPr>
      </p:pic>
    </p:spTree>
    <p:extLst>
      <p:ext uri="{BB962C8B-B14F-4D97-AF65-F5344CB8AC3E}">
        <p14:creationId xmlns:p14="http://schemas.microsoft.com/office/powerpoint/2010/main" val="2207584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t>Il Web | </a:t>
            </a:r>
            <a:r>
              <a:rPr lang="en-US" sz="3200" dirty="0" err="1">
                <a:solidFill>
                  <a:schemeClr val="accent2"/>
                </a:solidFill>
              </a:rPr>
              <a:t>Risorse</a:t>
            </a:r>
            <a:r>
              <a:rPr lang="en-US" sz="3200" dirty="0">
                <a:solidFill>
                  <a:schemeClr val="accent2"/>
                </a:solidFill>
              </a:rPr>
              <a:t> (Resources)</a:t>
            </a:r>
            <a:endParaRPr lang="en-US" dirty="0"/>
          </a:p>
        </p:txBody>
      </p:sp>
      <p:sp>
        <p:nvSpPr>
          <p:cNvPr id="4" name="Rectangle: Rounded Corners 3">
            <a:extLst>
              <a:ext uri="{FF2B5EF4-FFF2-40B4-BE49-F238E27FC236}">
                <a16:creationId xmlns:a16="http://schemas.microsoft.com/office/drawing/2014/main" id="{9D857F03-F1C5-41F1-8E19-B7D873D23B12}"/>
              </a:ext>
            </a:extLst>
          </p:cNvPr>
          <p:cNvSpPr/>
          <p:nvPr/>
        </p:nvSpPr>
        <p:spPr>
          <a:xfrm>
            <a:off x="1833936" y="2444743"/>
            <a:ext cx="7113191" cy="178895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600" i="1" dirty="0">
                <a:solidFill>
                  <a:schemeClr val="tx1"/>
                </a:solidFill>
              </a:rPr>
              <a:t>Un server Web può ospitare molti URL diversi e ogni URL concede l'accesso a un bit diverso di dati sul server. </a:t>
            </a:r>
          </a:p>
          <a:p>
            <a:r>
              <a:rPr lang="it-IT" sz="1600" i="1" dirty="0">
                <a:solidFill>
                  <a:schemeClr val="tx1"/>
                </a:solidFill>
              </a:rPr>
              <a:t>Un URL è l'URL di qualcosa: un prodotto, un utente, la home page. </a:t>
            </a:r>
          </a:p>
          <a:p>
            <a:pPr algn="ctr"/>
            <a:r>
              <a:rPr lang="it-IT" sz="1600" i="1" dirty="0">
                <a:solidFill>
                  <a:schemeClr val="tx1"/>
                </a:solidFill>
              </a:rPr>
              <a:t>Il termine tecnico per l'oggetto denominato da un URL è </a:t>
            </a:r>
          </a:p>
          <a:p>
            <a:endParaRPr lang="it-IT" sz="1600" i="1" dirty="0">
              <a:solidFill>
                <a:schemeClr val="tx1"/>
              </a:solidFill>
            </a:endParaRPr>
          </a:p>
          <a:p>
            <a:endParaRPr lang="it-IT" sz="1600" i="1" dirty="0">
              <a:solidFill>
                <a:schemeClr val="tx1"/>
              </a:solidFill>
            </a:endParaRPr>
          </a:p>
          <a:p>
            <a:endParaRPr lang="it-IT" sz="1600" i="1" dirty="0">
              <a:solidFill>
                <a:schemeClr val="tx1"/>
              </a:solidFill>
            </a:endParaRPr>
          </a:p>
        </p:txBody>
      </p:sp>
      <p:sp>
        <p:nvSpPr>
          <p:cNvPr id="9" name="TextBox 8">
            <a:extLst>
              <a:ext uri="{FF2B5EF4-FFF2-40B4-BE49-F238E27FC236}">
                <a16:creationId xmlns:a16="http://schemas.microsoft.com/office/drawing/2014/main" id="{5A040E93-B6A5-4BF8-8C37-4A1FD3858880}"/>
              </a:ext>
            </a:extLst>
          </p:cNvPr>
          <p:cNvSpPr txBox="1"/>
          <p:nvPr/>
        </p:nvSpPr>
        <p:spPr>
          <a:xfrm>
            <a:off x="1659116" y="1586857"/>
            <a:ext cx="7462837" cy="646331"/>
          </a:xfrm>
          <a:prstGeom prst="rect">
            <a:avLst/>
          </a:prstGeom>
          <a:noFill/>
        </p:spPr>
        <p:txBody>
          <a:bodyPr wrap="square">
            <a:spAutoFit/>
          </a:bodyPr>
          <a:lstStyle/>
          <a:p>
            <a:pPr algn="just">
              <a:spcBef>
                <a:spcPts val="1000"/>
              </a:spcBef>
              <a:buClr>
                <a:schemeClr val="accent1"/>
              </a:buClr>
              <a:buSzPct val="80000"/>
            </a:pPr>
            <a:r>
              <a:rPr lang="en-US" dirty="0">
                <a:solidFill>
                  <a:schemeClr val="tx1">
                    <a:lumMod val="50000"/>
                    <a:lumOff val="50000"/>
                  </a:schemeClr>
                </a:solidFill>
              </a:rPr>
              <a:t>Il browser web di Alice </a:t>
            </a:r>
            <a:r>
              <a:rPr lang="en-US" dirty="0" err="1">
                <a:solidFill>
                  <a:schemeClr val="tx1">
                    <a:lumMod val="50000"/>
                    <a:lumOff val="50000"/>
                  </a:schemeClr>
                </a:solidFill>
              </a:rPr>
              <a:t>sta</a:t>
            </a:r>
            <a:r>
              <a:rPr lang="en-US" dirty="0">
                <a:solidFill>
                  <a:schemeClr val="tx1">
                    <a:lumMod val="50000"/>
                    <a:lumOff val="50000"/>
                  </a:schemeClr>
                </a:solidFill>
              </a:rPr>
              <a:t> per </a:t>
            </a:r>
            <a:r>
              <a:rPr lang="en-US" dirty="0" err="1">
                <a:solidFill>
                  <a:schemeClr val="tx1">
                    <a:lumMod val="50000"/>
                    <a:lumOff val="50000"/>
                  </a:schemeClr>
                </a:solidFill>
              </a:rPr>
              <a:t>inviare</a:t>
            </a:r>
            <a:r>
              <a:rPr lang="en-US" dirty="0">
                <a:solidFill>
                  <a:schemeClr val="tx1">
                    <a:lumMod val="50000"/>
                    <a:lumOff val="50000"/>
                  </a:schemeClr>
                </a:solidFill>
              </a:rPr>
              <a:t> una </a:t>
            </a:r>
            <a:r>
              <a:rPr lang="en-US" dirty="0" err="1">
                <a:solidFill>
                  <a:schemeClr val="tx1">
                    <a:lumMod val="50000"/>
                    <a:lumOff val="50000"/>
                  </a:schemeClr>
                </a:solidFill>
              </a:rPr>
              <a:t>richiesta</a:t>
            </a:r>
            <a:r>
              <a:rPr lang="en-US" dirty="0">
                <a:solidFill>
                  <a:schemeClr val="tx1">
                    <a:lumMod val="50000"/>
                    <a:lumOff val="50000"/>
                  </a:schemeClr>
                </a:solidFill>
              </a:rPr>
              <a:t> HTTP a un server web, in </a:t>
            </a:r>
            <a:r>
              <a:rPr lang="en-US" dirty="0" err="1">
                <a:solidFill>
                  <a:schemeClr val="tx1">
                    <a:lumMod val="50000"/>
                    <a:lumOff val="50000"/>
                  </a:schemeClr>
                </a:solidFill>
              </a:rPr>
              <a:t>particolare</a:t>
            </a:r>
            <a:r>
              <a:rPr lang="en-US" dirty="0">
                <a:solidFill>
                  <a:schemeClr val="tx1">
                    <a:lumMod val="50000"/>
                    <a:lumOff val="50000"/>
                  </a:schemeClr>
                </a:solidFill>
              </a:rPr>
              <a:t> </a:t>
            </a:r>
            <a:r>
              <a:rPr lang="en-US" dirty="0" err="1">
                <a:solidFill>
                  <a:schemeClr val="tx1">
                    <a:lumMod val="50000"/>
                    <a:lumOff val="50000"/>
                  </a:schemeClr>
                </a:solidFill>
              </a:rPr>
              <a:t>all'URL</a:t>
            </a:r>
            <a:r>
              <a:rPr lang="en-US" dirty="0">
                <a:solidFill>
                  <a:schemeClr val="tx1">
                    <a:lumMod val="50000"/>
                    <a:lumOff val="50000"/>
                  </a:schemeClr>
                </a:solidFill>
              </a:rPr>
              <a:t> http://www.youtypeitwepostit.com/. </a:t>
            </a:r>
          </a:p>
        </p:txBody>
      </p:sp>
      <p:sp>
        <p:nvSpPr>
          <p:cNvPr id="10" name="Rectangle: Rounded Corners 9">
            <a:extLst>
              <a:ext uri="{FF2B5EF4-FFF2-40B4-BE49-F238E27FC236}">
                <a16:creationId xmlns:a16="http://schemas.microsoft.com/office/drawing/2014/main" id="{569FA9E2-98E2-4053-B982-1B31D9A509D9}"/>
              </a:ext>
            </a:extLst>
          </p:cNvPr>
          <p:cNvSpPr/>
          <p:nvPr/>
        </p:nvSpPr>
        <p:spPr>
          <a:xfrm>
            <a:off x="3588899" y="3708648"/>
            <a:ext cx="3603263" cy="52505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sz="2800" i="1" dirty="0">
                <a:solidFill>
                  <a:schemeClr val="bg1"/>
                </a:solidFill>
              </a:rPr>
              <a:t>RISORSA (Resource)</a:t>
            </a:r>
          </a:p>
        </p:txBody>
      </p:sp>
      <p:sp>
        <p:nvSpPr>
          <p:cNvPr id="12" name="TextBox 11">
            <a:extLst>
              <a:ext uri="{FF2B5EF4-FFF2-40B4-BE49-F238E27FC236}">
                <a16:creationId xmlns:a16="http://schemas.microsoft.com/office/drawing/2014/main" id="{5A269D8D-E5A1-4DA4-BF25-680AD5274F04}"/>
              </a:ext>
            </a:extLst>
          </p:cNvPr>
          <p:cNvSpPr txBox="1"/>
          <p:nvPr/>
        </p:nvSpPr>
        <p:spPr>
          <a:xfrm>
            <a:off x="1659116" y="4675266"/>
            <a:ext cx="7520887" cy="1477328"/>
          </a:xfrm>
          <a:prstGeom prst="rect">
            <a:avLst/>
          </a:prstGeom>
          <a:noFill/>
        </p:spPr>
        <p:txBody>
          <a:bodyPr wrap="square">
            <a:spAutoFit/>
          </a:bodyPr>
          <a:lstStyle/>
          <a:p>
            <a:r>
              <a:rPr lang="it-IT" dirty="0">
                <a:solidFill>
                  <a:schemeClr val="tx1">
                    <a:lumMod val="50000"/>
                    <a:lumOff val="50000"/>
                  </a:schemeClr>
                </a:solidFill>
              </a:rPr>
              <a:t>L'URL http://www.youtypeitwepostit.com/ identifica una risorsa, probabilmente la home page del sito web pubblicizzato sul poster.</a:t>
            </a:r>
          </a:p>
          <a:p>
            <a:r>
              <a:rPr lang="it-IT" dirty="0">
                <a:solidFill>
                  <a:schemeClr val="tx1">
                    <a:lumMod val="50000"/>
                    <a:lumOff val="50000"/>
                  </a:schemeClr>
                </a:solidFill>
              </a:rPr>
              <a:t> </a:t>
            </a:r>
          </a:p>
          <a:p>
            <a:r>
              <a:rPr lang="it-IT" dirty="0">
                <a:solidFill>
                  <a:schemeClr val="tx1">
                    <a:lumMod val="50000"/>
                    <a:lumOff val="50000"/>
                  </a:schemeClr>
                </a:solidFill>
              </a:rPr>
              <a:t>Ma non lo scopriremo quanto il browser web di Alice invierà la richiesta HTTP.</a:t>
            </a:r>
            <a:endParaRPr lang="en-US" dirty="0">
              <a:solidFill>
                <a:schemeClr val="tx1">
                  <a:lumMod val="50000"/>
                  <a:lumOff val="50000"/>
                </a:schemeClr>
              </a:solidFill>
            </a:endParaRPr>
          </a:p>
        </p:txBody>
      </p:sp>
    </p:spTree>
    <p:extLst>
      <p:ext uri="{BB962C8B-B14F-4D97-AF65-F5344CB8AC3E}">
        <p14:creationId xmlns:p14="http://schemas.microsoft.com/office/powerpoint/2010/main" val="700715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978457E2-7533-4553-BDAD-970AF8198949}"/>
              </a:ext>
            </a:extLst>
          </p:cNvPr>
          <p:cNvSpPr/>
          <p:nvPr/>
        </p:nvSpPr>
        <p:spPr>
          <a:xfrm>
            <a:off x="4060340" y="4297458"/>
            <a:ext cx="2042493" cy="626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Documento</a:t>
            </a:r>
            <a:endParaRPr lang="en-US" dirty="0"/>
          </a:p>
          <a:p>
            <a:pPr algn="ctr"/>
            <a:r>
              <a:rPr lang="en-US" dirty="0"/>
              <a:t>=</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t>Il Web | </a:t>
            </a:r>
            <a:r>
              <a:rPr lang="en-US" sz="3200" dirty="0">
                <a:solidFill>
                  <a:schemeClr val="accent2"/>
                </a:solidFill>
              </a:rPr>
              <a:t>Rappresentazioni</a:t>
            </a:r>
            <a:endParaRPr lang="en-US" dirty="0"/>
          </a:p>
        </p:txBody>
      </p:sp>
      <p:sp>
        <p:nvSpPr>
          <p:cNvPr id="10" name="Rectangle: Rounded Corners 9">
            <a:extLst>
              <a:ext uri="{FF2B5EF4-FFF2-40B4-BE49-F238E27FC236}">
                <a16:creationId xmlns:a16="http://schemas.microsoft.com/office/drawing/2014/main" id="{569FA9E2-98E2-4053-B982-1B31D9A509D9}"/>
              </a:ext>
            </a:extLst>
          </p:cNvPr>
          <p:cNvSpPr/>
          <p:nvPr/>
        </p:nvSpPr>
        <p:spPr>
          <a:xfrm>
            <a:off x="2299047" y="4864230"/>
            <a:ext cx="5754340" cy="52505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sz="2800" i="1" dirty="0">
                <a:solidFill>
                  <a:schemeClr val="bg1"/>
                </a:solidFill>
              </a:rPr>
              <a:t>RAPRESENTAZIONE DELLA RISORSA </a:t>
            </a:r>
          </a:p>
        </p:txBody>
      </p:sp>
      <p:sp>
        <p:nvSpPr>
          <p:cNvPr id="3" name="Rectangle: Rounded Corners 2">
            <a:extLst>
              <a:ext uri="{FF2B5EF4-FFF2-40B4-BE49-F238E27FC236}">
                <a16:creationId xmlns:a16="http://schemas.microsoft.com/office/drawing/2014/main" id="{F8DA2066-E102-479C-A078-7CDC0A9E6FC2}"/>
              </a:ext>
            </a:extLst>
          </p:cNvPr>
          <p:cNvSpPr/>
          <p:nvPr/>
        </p:nvSpPr>
        <p:spPr>
          <a:xfrm>
            <a:off x="1476375" y="1973815"/>
            <a:ext cx="1819275" cy="8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(Browser WEB)</a:t>
            </a:r>
          </a:p>
        </p:txBody>
      </p:sp>
      <p:sp>
        <p:nvSpPr>
          <p:cNvPr id="5" name="Arrow: Right 4">
            <a:extLst>
              <a:ext uri="{FF2B5EF4-FFF2-40B4-BE49-F238E27FC236}">
                <a16:creationId xmlns:a16="http://schemas.microsoft.com/office/drawing/2014/main" id="{507273E6-D8E2-44D1-919B-8CC2D3C666ED}"/>
              </a:ext>
            </a:extLst>
          </p:cNvPr>
          <p:cNvSpPr/>
          <p:nvPr/>
        </p:nvSpPr>
        <p:spPr>
          <a:xfrm>
            <a:off x="3562350" y="2324100"/>
            <a:ext cx="2466975"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AC749BC-1874-42DE-856A-0760AF5FAB42}"/>
              </a:ext>
            </a:extLst>
          </p:cNvPr>
          <p:cNvSpPr txBox="1"/>
          <p:nvPr/>
        </p:nvSpPr>
        <p:spPr>
          <a:xfrm>
            <a:off x="3919537" y="1954768"/>
            <a:ext cx="1752600" cy="369332"/>
          </a:xfrm>
          <a:prstGeom prst="rect">
            <a:avLst/>
          </a:prstGeom>
          <a:noFill/>
        </p:spPr>
        <p:txBody>
          <a:bodyPr wrap="square" rtlCol="0">
            <a:spAutoFit/>
          </a:bodyPr>
          <a:lstStyle/>
          <a:p>
            <a:pPr algn="ctr"/>
            <a:r>
              <a:rPr lang="en-US" i="1" dirty="0" err="1"/>
              <a:t>Richiesta</a:t>
            </a:r>
            <a:r>
              <a:rPr lang="en-US" i="1" dirty="0"/>
              <a:t> HTTP</a:t>
            </a:r>
          </a:p>
        </p:txBody>
      </p:sp>
      <p:sp>
        <p:nvSpPr>
          <p:cNvPr id="11" name="Rectangle: Rounded Corners 10">
            <a:extLst>
              <a:ext uri="{FF2B5EF4-FFF2-40B4-BE49-F238E27FC236}">
                <a16:creationId xmlns:a16="http://schemas.microsoft.com/office/drawing/2014/main" id="{5949CC52-506E-4302-93E8-7FAEAE78074C}"/>
              </a:ext>
            </a:extLst>
          </p:cNvPr>
          <p:cNvSpPr/>
          <p:nvPr/>
        </p:nvSpPr>
        <p:spPr>
          <a:xfrm>
            <a:off x="6386512" y="1973815"/>
            <a:ext cx="1819275" cy="8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Risorsa</a:t>
            </a:r>
            <a:endParaRPr lang="en-US" dirty="0"/>
          </a:p>
        </p:txBody>
      </p:sp>
      <p:pic>
        <p:nvPicPr>
          <p:cNvPr id="8" name="Picture 7">
            <a:extLst>
              <a:ext uri="{FF2B5EF4-FFF2-40B4-BE49-F238E27FC236}">
                <a16:creationId xmlns:a16="http://schemas.microsoft.com/office/drawing/2014/main" id="{8E0C241E-47A6-4C0A-A94E-9FD8E062D446}"/>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694421" y="1175902"/>
            <a:ext cx="1068578" cy="1280160"/>
          </a:xfrm>
          <a:prstGeom prst="rect">
            <a:avLst/>
          </a:prstGeom>
        </p:spPr>
      </p:pic>
      <p:sp>
        <p:nvSpPr>
          <p:cNvPr id="13" name="Arrow: Curved Down 12">
            <a:extLst>
              <a:ext uri="{FF2B5EF4-FFF2-40B4-BE49-F238E27FC236}">
                <a16:creationId xmlns:a16="http://schemas.microsoft.com/office/drawing/2014/main" id="{C8159C28-D552-433A-AAB8-ACC961A94FA4}"/>
              </a:ext>
            </a:extLst>
          </p:cNvPr>
          <p:cNvSpPr/>
          <p:nvPr/>
        </p:nvSpPr>
        <p:spPr>
          <a:xfrm rot="10800000">
            <a:off x="2057400" y="2832044"/>
            <a:ext cx="5495924" cy="128969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a:extLst>
              <a:ext uri="{FF2B5EF4-FFF2-40B4-BE49-F238E27FC236}">
                <a16:creationId xmlns:a16="http://schemas.microsoft.com/office/drawing/2014/main" id="{103E63ED-171C-439B-8118-BE96D47E838F}"/>
              </a:ext>
            </a:extLst>
          </p:cNvPr>
          <p:cNvSpPr txBox="1"/>
          <p:nvPr/>
        </p:nvSpPr>
        <p:spPr>
          <a:xfrm>
            <a:off x="4095750" y="3590485"/>
            <a:ext cx="1752600" cy="369332"/>
          </a:xfrm>
          <a:prstGeom prst="rect">
            <a:avLst/>
          </a:prstGeom>
          <a:noFill/>
        </p:spPr>
        <p:txBody>
          <a:bodyPr wrap="square" rtlCol="0">
            <a:spAutoFit/>
          </a:bodyPr>
          <a:lstStyle/>
          <a:p>
            <a:pPr algn="ctr"/>
            <a:r>
              <a:rPr lang="en-US" i="1" dirty="0" err="1"/>
              <a:t>Risposta</a:t>
            </a:r>
            <a:r>
              <a:rPr lang="en-US" i="1" dirty="0"/>
              <a:t> server</a:t>
            </a:r>
          </a:p>
        </p:txBody>
      </p:sp>
      <p:sp>
        <p:nvSpPr>
          <p:cNvPr id="4" name="Rectangle: Rounded Corners 3">
            <a:extLst>
              <a:ext uri="{FF2B5EF4-FFF2-40B4-BE49-F238E27FC236}">
                <a16:creationId xmlns:a16="http://schemas.microsoft.com/office/drawing/2014/main" id="{9D857F03-F1C5-41F1-8E19-B7D873D23B12}"/>
              </a:ext>
            </a:extLst>
          </p:cNvPr>
          <p:cNvSpPr/>
          <p:nvPr/>
        </p:nvSpPr>
        <p:spPr>
          <a:xfrm>
            <a:off x="1304310" y="5766290"/>
            <a:ext cx="8172450" cy="89153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i="1" dirty="0">
                <a:solidFill>
                  <a:schemeClr val="tx1"/>
                </a:solidFill>
              </a:rPr>
              <a:t>Ogni URL identifica una risorsa. Quando un client effettua una richiesta HTTP a un URL, ottiene una rappresentazione della risorsa sottostante.</a:t>
            </a:r>
          </a:p>
          <a:p>
            <a:pPr algn="ctr"/>
            <a:r>
              <a:rPr lang="it-IT" sz="1600" i="1" dirty="0">
                <a:solidFill>
                  <a:schemeClr val="tx1"/>
                </a:solidFill>
              </a:rPr>
              <a:t>Il client non vede mai una risorsa direttamente</a:t>
            </a:r>
          </a:p>
        </p:txBody>
      </p:sp>
    </p:spTree>
    <p:extLst>
      <p:ext uri="{BB962C8B-B14F-4D97-AF65-F5344CB8AC3E}">
        <p14:creationId xmlns:p14="http://schemas.microsoft.com/office/powerpoint/2010/main" val="3628671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t>Il Web | </a:t>
            </a:r>
            <a:r>
              <a:rPr lang="en-US" sz="3200" dirty="0">
                <a:solidFill>
                  <a:schemeClr val="accent2"/>
                </a:solidFill>
              </a:rPr>
              <a:t>Principio di </a:t>
            </a:r>
            <a:r>
              <a:rPr lang="en-US" sz="3200" dirty="0" err="1">
                <a:solidFill>
                  <a:schemeClr val="accent2"/>
                </a:solidFill>
              </a:rPr>
              <a:t>indirizzabilità</a:t>
            </a:r>
            <a:endParaRPr lang="en-US" dirty="0"/>
          </a:p>
        </p:txBody>
      </p:sp>
      <p:sp>
        <p:nvSpPr>
          <p:cNvPr id="4" name="Rectangle: Rounded Corners 3">
            <a:extLst>
              <a:ext uri="{FF2B5EF4-FFF2-40B4-BE49-F238E27FC236}">
                <a16:creationId xmlns:a16="http://schemas.microsoft.com/office/drawing/2014/main" id="{9D857F03-F1C5-41F1-8E19-B7D873D23B12}"/>
              </a:ext>
            </a:extLst>
          </p:cNvPr>
          <p:cNvSpPr/>
          <p:nvPr/>
        </p:nvSpPr>
        <p:spPr>
          <a:xfrm>
            <a:off x="1992514" y="2885020"/>
            <a:ext cx="7281489" cy="198225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b="1" i="1" dirty="0">
                <a:solidFill>
                  <a:schemeClr val="bg1"/>
                </a:solidFill>
              </a:rPr>
              <a:t>PRINCIPIO DI INDIRIZZABLITÀ </a:t>
            </a:r>
          </a:p>
          <a:p>
            <a:pPr algn="ctr"/>
            <a:r>
              <a:rPr lang="it-IT" b="1" i="1" dirty="0">
                <a:solidFill>
                  <a:schemeClr val="bg1"/>
                </a:solidFill>
              </a:rPr>
              <a:t>= </a:t>
            </a:r>
          </a:p>
          <a:p>
            <a:pPr algn="ctr"/>
            <a:r>
              <a:rPr lang="it-IT" b="1" i="1" dirty="0">
                <a:solidFill>
                  <a:schemeClr val="bg1"/>
                </a:solidFill>
              </a:rPr>
              <a:t>Ogni risorsa dovrebbe avere il proprio URL</a:t>
            </a:r>
            <a:endParaRPr lang="it-IT" sz="1600" i="1" dirty="0">
              <a:solidFill>
                <a:schemeClr val="bg1"/>
              </a:solidFill>
            </a:endParaRPr>
          </a:p>
        </p:txBody>
      </p:sp>
      <p:sp>
        <p:nvSpPr>
          <p:cNvPr id="7" name="Rectangle: Rounded Corners 6">
            <a:extLst>
              <a:ext uri="{FF2B5EF4-FFF2-40B4-BE49-F238E27FC236}">
                <a16:creationId xmlns:a16="http://schemas.microsoft.com/office/drawing/2014/main" id="{5239ECAA-C16F-4AA4-883D-E8F6C5449D0E}"/>
              </a:ext>
            </a:extLst>
          </p:cNvPr>
          <p:cNvSpPr/>
          <p:nvPr/>
        </p:nvSpPr>
        <p:spPr>
          <a:xfrm>
            <a:off x="1749790" y="1615185"/>
            <a:ext cx="7766936" cy="97013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600" i="1" dirty="0">
                <a:solidFill>
                  <a:schemeClr val="tx1"/>
                </a:solidFill>
              </a:rPr>
              <a:t>Un URL identifica una e una sola risorsa.Se un sito Web contiene due elementi concettualmente diversi, ci aspettiamo che il sito li tratti come due risorse con URL diversi.Ci sentiamo frustrati quando un sito web viola questa regola.</a:t>
            </a:r>
          </a:p>
        </p:txBody>
      </p:sp>
      <p:sp>
        <p:nvSpPr>
          <p:cNvPr id="8" name="Rectangle: Rounded Corners 7">
            <a:extLst>
              <a:ext uri="{FF2B5EF4-FFF2-40B4-BE49-F238E27FC236}">
                <a16:creationId xmlns:a16="http://schemas.microsoft.com/office/drawing/2014/main" id="{BDD5531F-D9BD-4627-804A-9B2AA15CD2AD}"/>
              </a:ext>
            </a:extLst>
          </p:cNvPr>
          <p:cNvSpPr/>
          <p:nvPr/>
        </p:nvSpPr>
        <p:spPr>
          <a:xfrm>
            <a:off x="1749790" y="5166978"/>
            <a:ext cx="7766936" cy="97013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600" i="1" dirty="0">
                <a:solidFill>
                  <a:schemeClr val="tx1"/>
                </a:solidFill>
              </a:rPr>
              <a:t>Se qualcosa è importante per la tua applicazione, dovrebbe avere un nome univoco, un URL, in modo che tu e i tuoi utenti possiate farvi riferimento senza ambiguità.</a:t>
            </a:r>
          </a:p>
        </p:txBody>
      </p:sp>
    </p:spTree>
    <p:extLst>
      <p:ext uri="{BB962C8B-B14F-4D97-AF65-F5344CB8AC3E}">
        <p14:creationId xmlns:p14="http://schemas.microsoft.com/office/powerpoint/2010/main" val="1377257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t>Il Web | </a:t>
            </a:r>
            <a:r>
              <a:rPr lang="en-US" sz="3200" dirty="0">
                <a:solidFill>
                  <a:schemeClr val="accent2"/>
                </a:solidFill>
              </a:rPr>
              <a:t>Episode 2: Home Page</a:t>
            </a:r>
            <a:endParaRPr lang="en-US" dirty="0">
              <a:solidFill>
                <a:schemeClr val="accent2"/>
              </a:solidFill>
            </a:endParaRPr>
          </a:p>
        </p:txBody>
      </p:sp>
      <p:sp>
        <p:nvSpPr>
          <p:cNvPr id="7" name="Title 1">
            <a:extLst>
              <a:ext uri="{FF2B5EF4-FFF2-40B4-BE49-F238E27FC236}">
                <a16:creationId xmlns:a16="http://schemas.microsoft.com/office/drawing/2014/main" id="{CEB971A2-2D02-4DEB-831D-86BB14C7890E}"/>
              </a:ext>
            </a:extLst>
          </p:cNvPr>
          <p:cNvSpPr txBox="1">
            <a:spLocks/>
          </p:cNvSpPr>
          <p:nvPr/>
        </p:nvSpPr>
        <p:spPr>
          <a:xfrm>
            <a:off x="1499993" y="650295"/>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800" dirty="0"/>
          </a:p>
        </p:txBody>
      </p:sp>
      <p:pic>
        <p:nvPicPr>
          <p:cNvPr id="6" name="Picture 5">
            <a:extLst>
              <a:ext uri="{FF2B5EF4-FFF2-40B4-BE49-F238E27FC236}">
                <a16:creationId xmlns:a16="http://schemas.microsoft.com/office/drawing/2014/main" id="{53386CB0-5ECF-4832-A624-605F8C5F1BF7}"/>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 uri="{837473B0-CC2E-450A-ABE3-18F120FF3D39}">
                <a1611:picAttrSrcUrl xmlns:a1611="http://schemas.microsoft.com/office/drawing/2016/11/main" r:id="rId5"/>
              </a:ext>
            </a:extLst>
          </a:blip>
          <a:stretch>
            <a:fillRect/>
          </a:stretch>
        </p:blipFill>
        <p:spPr>
          <a:xfrm rot="21142985">
            <a:off x="768836" y="1425195"/>
            <a:ext cx="5152535" cy="3110526"/>
          </a:xfrm>
          <a:prstGeom prst="rect">
            <a:avLst/>
          </a:prstGeom>
        </p:spPr>
      </p:pic>
      <p:sp>
        <p:nvSpPr>
          <p:cNvPr id="11" name="TextBox 10">
            <a:extLst>
              <a:ext uri="{FF2B5EF4-FFF2-40B4-BE49-F238E27FC236}">
                <a16:creationId xmlns:a16="http://schemas.microsoft.com/office/drawing/2014/main" id="{D852C325-4629-428F-B5AC-C4CBDED4E95E}"/>
              </a:ext>
            </a:extLst>
          </p:cNvPr>
          <p:cNvSpPr txBox="1"/>
          <p:nvPr/>
        </p:nvSpPr>
        <p:spPr>
          <a:xfrm rot="21132989">
            <a:off x="1333536" y="2171923"/>
            <a:ext cx="1848148" cy="1384995"/>
          </a:xfrm>
          <a:prstGeom prst="rect">
            <a:avLst/>
          </a:prstGeom>
          <a:noFill/>
        </p:spPr>
        <p:txBody>
          <a:bodyPr wrap="square">
            <a:spAutoFit/>
          </a:bodyPr>
          <a:lstStyle/>
          <a:p>
            <a:pPr>
              <a:spcBef>
                <a:spcPts val="600"/>
              </a:spcBef>
            </a:pPr>
            <a:r>
              <a:rPr lang="it-IT" sz="1400" dirty="0"/>
              <a:t>Alice inserisce l’URL che legge sul cartellone pubblicitario nella barra degli indirizzi del suo browser. </a:t>
            </a:r>
          </a:p>
        </p:txBody>
      </p:sp>
      <p:pic>
        <p:nvPicPr>
          <p:cNvPr id="17" name="Picture 16">
            <a:extLst>
              <a:ext uri="{FF2B5EF4-FFF2-40B4-BE49-F238E27FC236}">
                <a16:creationId xmlns:a16="http://schemas.microsoft.com/office/drawing/2014/main" id="{16728B69-BC04-4976-93D3-20C0E1DDBA44}"/>
              </a:ext>
            </a:extLst>
          </p:cNvPr>
          <p:cNvPicPr>
            <a:picLocks noChangeAspect="1"/>
          </p:cNvPicPr>
          <p:nvPr/>
        </p:nvPicPr>
        <p:blipFill>
          <a:blip r:embed="rId6"/>
          <a:stretch>
            <a:fillRect/>
          </a:stretch>
        </p:blipFill>
        <p:spPr>
          <a:xfrm>
            <a:off x="5900878" y="5962197"/>
            <a:ext cx="2062022" cy="1005840"/>
          </a:xfrm>
          <a:prstGeom prst="rect">
            <a:avLst/>
          </a:prstGeom>
        </p:spPr>
      </p:pic>
      <p:sp>
        <p:nvSpPr>
          <p:cNvPr id="22" name="TextBox 21">
            <a:extLst>
              <a:ext uri="{FF2B5EF4-FFF2-40B4-BE49-F238E27FC236}">
                <a16:creationId xmlns:a16="http://schemas.microsoft.com/office/drawing/2014/main" id="{54176CE8-778A-4A20-81FD-60E1DA25A090}"/>
              </a:ext>
            </a:extLst>
          </p:cNvPr>
          <p:cNvSpPr txBox="1"/>
          <p:nvPr/>
        </p:nvSpPr>
        <p:spPr>
          <a:xfrm rot="21132989">
            <a:off x="3336079" y="1943160"/>
            <a:ext cx="2186557" cy="1169551"/>
          </a:xfrm>
          <a:prstGeom prst="rect">
            <a:avLst/>
          </a:prstGeom>
          <a:noFill/>
        </p:spPr>
        <p:txBody>
          <a:bodyPr wrap="square">
            <a:spAutoFit/>
          </a:bodyPr>
          <a:lstStyle/>
          <a:p>
            <a:pPr>
              <a:spcBef>
                <a:spcPts val="600"/>
              </a:spcBef>
            </a:pPr>
            <a:r>
              <a:rPr lang="it-IT" sz="1400" dirty="0"/>
              <a:t>Invia una richiesta HTTP su Internet al server web all'indirizzo http://www.youtypeitwepostit.com/</a:t>
            </a:r>
          </a:p>
        </p:txBody>
      </p:sp>
    </p:spTree>
    <p:extLst>
      <p:ext uri="{BB962C8B-B14F-4D97-AF65-F5344CB8AC3E}">
        <p14:creationId xmlns:p14="http://schemas.microsoft.com/office/powerpoint/2010/main" val="19601484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2BE1F110D95A43A6786136BCEB8641" ma:contentTypeVersion="13" ma:contentTypeDescription="Create a new document." ma:contentTypeScope="" ma:versionID="ce6829bd29cf2307478b9657f9910775">
  <xsd:schema xmlns:xsd="http://www.w3.org/2001/XMLSchema" xmlns:xs="http://www.w3.org/2001/XMLSchema" xmlns:p="http://schemas.microsoft.com/office/2006/metadata/properties" xmlns:ns3="356f36b9-8e44-4ca5-bba7-af1e5462cc3e" xmlns:ns4="4b418e1e-ab92-4533-8118-c23e1e558c8c" targetNamespace="http://schemas.microsoft.com/office/2006/metadata/properties" ma:root="true" ma:fieldsID="786f6e5f8809c9a460249a9b742b0bd2" ns3:_="" ns4:_="">
    <xsd:import namespace="356f36b9-8e44-4ca5-bba7-af1e5462cc3e"/>
    <xsd:import namespace="4b418e1e-ab92-4533-8118-c23e1e558c8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6f36b9-8e44-4ca5-bba7-af1e5462cc3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b418e1e-ab92-4533-8118-c23e1e558c8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20A405D-3484-4ED2-94D4-9C6C74769E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6f36b9-8e44-4ca5-bba7-af1e5462cc3e"/>
    <ds:schemaRef ds:uri="4b418e1e-ab92-4533-8118-c23e1e558c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6A69156-554A-4CE8-84EF-E59A462C9D8A}">
  <ds:schemaRefs>
    <ds:schemaRef ds:uri="http://schemas.microsoft.com/sharepoint/v3/contenttype/forms"/>
  </ds:schemaRefs>
</ds:datastoreItem>
</file>

<file path=customXml/itemProps3.xml><?xml version="1.0" encoding="utf-8"?>
<ds:datastoreItem xmlns:ds="http://schemas.openxmlformats.org/officeDocument/2006/customXml" ds:itemID="{003782F6-33C2-44BE-9931-FD1B0CDE3DA2}">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356f36b9-8e44-4ca5-bba7-af1e5462cc3e"/>
    <ds:schemaRef ds:uri="http://purl.org/dc/dcmitype/"/>
    <ds:schemaRef ds:uri="http://schemas.microsoft.com/office/infopath/2007/PartnerControls"/>
    <ds:schemaRef ds:uri="4b418e1e-ab92-4533-8118-c23e1e558c8c"/>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Facet</Template>
  <TotalTime>2339</TotalTime>
  <Words>2570</Words>
  <Application>Microsoft Office PowerPoint</Application>
  <PresentationFormat>Widescreen</PresentationFormat>
  <Paragraphs>255</Paragraphs>
  <Slides>19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Unicode MS</vt:lpstr>
      <vt:lpstr>Calibri</vt:lpstr>
      <vt:lpstr>Trebuchet MS</vt:lpstr>
      <vt:lpstr>Wingdings</vt:lpstr>
      <vt:lpstr>Wingdings 3</vt:lpstr>
      <vt:lpstr>Facet</vt:lpstr>
      <vt:lpstr>PROGRAMMAZIONE WEB</vt:lpstr>
      <vt:lpstr>Agenda</vt:lpstr>
      <vt:lpstr>Il Web</vt:lpstr>
      <vt:lpstr>Il Web</vt:lpstr>
      <vt:lpstr>Il Web | Episode 1: Il poster</vt:lpstr>
      <vt:lpstr>Il Web | Risorse (Resources)</vt:lpstr>
      <vt:lpstr>Il Web | Rappresentazioni</vt:lpstr>
      <vt:lpstr>Il Web | Principio di indirizzabilità</vt:lpstr>
      <vt:lpstr>Il Web | Episode 2: Home Page</vt:lpstr>
      <vt:lpstr>Episode 2: The Home Page</vt:lpstr>
      <vt:lpstr>Episode 2: The Home Page</vt:lpstr>
      <vt:lpstr>Families of Status Codes</vt:lpstr>
      <vt:lpstr>Short Sessions</vt:lpstr>
      <vt:lpstr>Self-Descricptive Messages </vt:lpstr>
      <vt:lpstr>Episode 3: The Link </vt:lpstr>
      <vt:lpstr>Episode 3: The Link </vt:lpstr>
      <vt:lpstr>Standardized Methods  </vt:lpstr>
      <vt:lpstr>Episodes 4: the Forme and the Redirect</vt:lpstr>
      <vt:lpstr>IL WEB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PROGRAMMAZIONE WEB</dc:title>
  <dc:creator>Viezzi Alberto</dc:creator>
  <cp:lastModifiedBy>Viezzi Alberto</cp:lastModifiedBy>
  <cp:revision>36</cp:revision>
  <dcterms:created xsi:type="dcterms:W3CDTF">2022-01-28T08:52:25Z</dcterms:created>
  <dcterms:modified xsi:type="dcterms:W3CDTF">2022-02-01T10:21:54Z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0x0101009A2BE1F110D95A43A6786136BCEB8641</vt:lpwstr>
  </property>
</Properties>
</file>