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2851CC"/>
                </a:gs>
                <a:gs pos="100000">
                  <a:schemeClr val="folHlink"/>
                </a:gs>
              </a:gsLst>
              <a:lin ang="0" scaled="1"/>
            </a:gradFill>
            <a:ln w="9525" cap="rnd">
              <a:noFill/>
              <a:round/>
              <a:headEnd/>
              <a:tailEnd/>
            </a:ln>
            <a:effec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folHlink"/>
              </a:solidFill>
              <a:round/>
              <a:headEnd type="none" w="sm" len="sm"/>
              <a:tailEnd type="none" w="sm" len="sm"/>
            </a:ln>
            <a:effec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solidFill>
                  <a:srgbClr val="FFCC66"/>
                </a:solidFill>
              </a:defRPr>
            </a:lvl1pPr>
          </a:lstStyle>
          <a:p>
            <a:r>
              <a:rPr lang="en-US" smtClean="0"/>
              <a:t>Click to edit Master title style</a:t>
            </a:r>
            <a:endParaRPr lang="en-US"/>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Tx/>
              <a:buNone/>
              <a:defRPr>
                <a:solidFill>
                  <a:srgbClr val="FFFFFF"/>
                </a:solidFill>
              </a:defRPr>
            </a:lvl1pPr>
          </a:lstStyle>
          <a:p>
            <a:r>
              <a:rPr lang="en-US" smtClean="0"/>
              <a:t>Click to edit Master subtitle style</a:t>
            </a:r>
            <a:endParaRPr lang="en-US"/>
          </a:p>
        </p:txBody>
      </p:sp>
      <p:sp>
        <p:nvSpPr>
          <p:cNvPr id="3079" name="Rectangle 7"/>
          <p:cNvSpPr>
            <a:spLocks noGrp="1" noChangeArrowheads="1"/>
          </p:cNvSpPr>
          <p:nvPr>
            <p:ph type="dt" sz="quarter" idx="2"/>
          </p:nvPr>
        </p:nvSpPr>
        <p:spPr/>
        <p:txBody>
          <a:bodyPr/>
          <a:lstStyle>
            <a:lvl1pPr>
              <a:defRPr>
                <a:solidFill>
                  <a:srgbClr val="FFFFFF"/>
                </a:solidFill>
              </a:defRPr>
            </a:lvl1pPr>
          </a:lstStyle>
          <a:p>
            <a:endParaRPr lang="en-US"/>
          </a:p>
        </p:txBody>
      </p:sp>
      <p:sp>
        <p:nvSpPr>
          <p:cNvPr id="3080" name="Rectangle 8"/>
          <p:cNvSpPr>
            <a:spLocks noGrp="1" noChangeArrowheads="1"/>
          </p:cNvSpPr>
          <p:nvPr>
            <p:ph type="ftr" sz="quarter" idx="3"/>
          </p:nvPr>
        </p:nvSpPr>
        <p:spPr/>
        <p:txBody>
          <a:bodyPr/>
          <a:lstStyle>
            <a:lvl1pPr>
              <a:defRPr>
                <a:solidFill>
                  <a:srgbClr val="FFFFFF"/>
                </a:solidFill>
              </a:defRPr>
            </a:lvl1pPr>
          </a:lstStyle>
          <a:p>
            <a:endParaRPr lang="en-US"/>
          </a:p>
        </p:txBody>
      </p:sp>
      <p:sp>
        <p:nvSpPr>
          <p:cNvPr id="3081" name="Rectangle 9"/>
          <p:cNvSpPr>
            <a:spLocks noGrp="1" noChangeArrowheads="1"/>
          </p:cNvSpPr>
          <p:nvPr>
            <p:ph type="sldNum" sz="quarter" idx="4"/>
          </p:nvPr>
        </p:nvSpPr>
        <p:spPr/>
        <p:txBody>
          <a:bodyPr/>
          <a:lstStyle>
            <a:lvl1pPr>
              <a:defRPr>
                <a:solidFill>
                  <a:srgbClr val="FFFFFF"/>
                </a:solidFill>
              </a:defRPr>
            </a:lvl1pPr>
          </a:lstStyle>
          <a:p>
            <a:fld id="{4491C327-C0FC-4C7E-A1A7-2CB68A98280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7240C7-C2EF-492F-BC46-CE0B75AB20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188532-DC5E-44F0-AA42-93E08065997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54AC5C-B8A7-432A-8D0F-170CB0395B2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E9E8B0-FD9C-48A9-9633-566D5504BCE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77E2C0-C385-4C6E-8B77-0DE0F3F8A12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01ECAFB-83E5-4A32-B292-ACB74CCDF71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FE1E8A5-12D8-4B24-9E65-6976F9F3CED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A06BC08-4526-47DF-944B-4CEFF055A87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13BBCF-5E11-4FDF-A9E4-F74582007E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0DE1DF1-5284-4D59-8D1A-E7A3B117857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2851CC"/>
                </a:gs>
                <a:gs pos="100000">
                  <a:schemeClr val="folHlink"/>
                </a:gs>
              </a:gsLst>
              <a:lin ang="0" scaled="1"/>
            </a:gradFill>
            <a:ln w="9525" cap="rnd">
              <a:noFill/>
              <a:round/>
              <a:headEnd/>
              <a:tailEnd/>
            </a:ln>
            <a:effectLst/>
          </p:spPr>
          <p:txBody>
            <a:bodyPr/>
            <a:lstStyle/>
            <a:p>
              <a:endParaRPr lang="en-US"/>
            </a:p>
          </p:txBody>
        </p:sp>
        <p:sp>
          <p:nvSpPr>
            <p:cNvPr id="20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p:spPr>
          <p:txBody>
            <a:bodyPr wrap="none" anchor="ctr"/>
            <a:lstStyle/>
            <a:p>
              <a:endParaRPr lang="en-US"/>
            </a:p>
          </p:txBody>
        </p:sp>
      </p:grpSp>
      <p:sp>
        <p:nvSpPr>
          <p:cNvPr id="2053"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62BA02CE-A580-4BAF-9DCA-33D50181360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1" fontAlgn="base" hangingPunct="1">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3200">
          <a:solidFill>
            <a:schemeClr val="tx1"/>
          </a:solidFill>
          <a:latin typeface="+mn-lt"/>
        </a:defRPr>
      </a:lvl2pPr>
      <a:lvl3pPr marL="1143000" indent="-228600" algn="l" rtl="0" eaLnBrk="1" fontAlgn="base" hangingPunct="1">
        <a:spcBef>
          <a:spcPct val="20000"/>
        </a:spcBef>
        <a:spcAft>
          <a:spcPct val="0"/>
        </a:spcAft>
        <a:buClr>
          <a:schemeClr val="accent1"/>
        </a:buClr>
        <a:buChar char="•"/>
        <a:defRPr sz="3200">
          <a:solidFill>
            <a:schemeClr val="tx1"/>
          </a:solidFill>
          <a:latin typeface="+mn-lt"/>
        </a:defRPr>
      </a:lvl3pPr>
      <a:lvl4pPr marL="1600200" indent="-228600" algn="l" rtl="0" eaLnBrk="1" fontAlgn="base" hangingPunct="1">
        <a:spcBef>
          <a:spcPct val="20000"/>
        </a:spcBef>
        <a:spcAft>
          <a:spcPct val="0"/>
        </a:spcAft>
        <a:buClr>
          <a:schemeClr val="tx1"/>
        </a:buClr>
        <a:buChar char="•"/>
        <a:defRPr sz="3200">
          <a:solidFill>
            <a:schemeClr val="tx1"/>
          </a:solidFill>
          <a:latin typeface="+mn-lt"/>
        </a:defRPr>
      </a:lvl4pPr>
      <a:lvl5pPr marL="2057400" indent="-228600" algn="l" rtl="0" eaLnBrk="1" fontAlgn="base" hangingPunct="1">
        <a:spcBef>
          <a:spcPct val="20000"/>
        </a:spcBef>
        <a:spcAft>
          <a:spcPct val="0"/>
        </a:spcAft>
        <a:buClr>
          <a:schemeClr val="accent1"/>
        </a:buClr>
        <a:buChar char="•"/>
        <a:defRPr sz="3200">
          <a:solidFill>
            <a:schemeClr val="tx1"/>
          </a:solidFill>
          <a:latin typeface="+mn-lt"/>
        </a:defRPr>
      </a:lvl5pPr>
      <a:lvl6pPr marL="2514600" indent="-228600" algn="l" rtl="0" eaLnBrk="1" fontAlgn="base" hangingPunct="1">
        <a:spcBef>
          <a:spcPct val="20000"/>
        </a:spcBef>
        <a:spcAft>
          <a:spcPct val="0"/>
        </a:spcAft>
        <a:buClr>
          <a:schemeClr val="accent1"/>
        </a:buClr>
        <a:buChar char="•"/>
        <a:defRPr sz="3200">
          <a:solidFill>
            <a:schemeClr val="tx1"/>
          </a:solidFill>
          <a:latin typeface="+mn-lt"/>
        </a:defRPr>
      </a:lvl6pPr>
      <a:lvl7pPr marL="2971800" indent="-228600" algn="l" rtl="0" eaLnBrk="1" fontAlgn="base" hangingPunct="1">
        <a:spcBef>
          <a:spcPct val="20000"/>
        </a:spcBef>
        <a:spcAft>
          <a:spcPct val="0"/>
        </a:spcAft>
        <a:buClr>
          <a:schemeClr val="accent1"/>
        </a:buClr>
        <a:buChar char="•"/>
        <a:defRPr sz="3200">
          <a:solidFill>
            <a:schemeClr val="tx1"/>
          </a:solidFill>
          <a:latin typeface="+mn-lt"/>
        </a:defRPr>
      </a:lvl7pPr>
      <a:lvl8pPr marL="3429000" indent="-228600" algn="l" rtl="0" eaLnBrk="1" fontAlgn="base" hangingPunct="1">
        <a:spcBef>
          <a:spcPct val="20000"/>
        </a:spcBef>
        <a:spcAft>
          <a:spcPct val="0"/>
        </a:spcAft>
        <a:buClr>
          <a:schemeClr val="accent1"/>
        </a:buClr>
        <a:buChar char="•"/>
        <a:defRPr sz="3200">
          <a:solidFill>
            <a:schemeClr val="tx1"/>
          </a:solidFill>
          <a:latin typeface="+mn-lt"/>
        </a:defRPr>
      </a:lvl8pPr>
      <a:lvl9pPr marL="3886200" indent="-228600" algn="l" rtl="0" eaLnBrk="1" fontAlgn="base" hangingPunct="1">
        <a:spcBef>
          <a:spcPct val="20000"/>
        </a:spcBef>
        <a:spcAft>
          <a:spcPct val="0"/>
        </a:spcAft>
        <a:buClr>
          <a:schemeClr val="accent1"/>
        </a:buClr>
        <a:buChar char="•"/>
        <a:defRPr sz="3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533400"/>
            <a:ext cx="8686800" cy="1219200"/>
          </a:xfrm>
        </p:spPr>
        <p:txBody>
          <a:bodyPr/>
          <a:lstStyle/>
          <a:p>
            <a:r>
              <a:rPr lang="en-IN" sz="2800" b="1" dirty="0" smtClean="0"/>
              <a:t>University College Of Engineering  &amp; Technology (UCET)</a:t>
            </a:r>
            <a:br>
              <a:rPr lang="en-IN" sz="2800" b="1" dirty="0" smtClean="0"/>
            </a:br>
            <a:r>
              <a:rPr lang="en-IN" sz="2800" dirty="0" err="1" smtClean="0"/>
              <a:t>Vinoba</a:t>
            </a:r>
            <a:r>
              <a:rPr lang="en-IN" sz="2800" dirty="0" smtClean="0"/>
              <a:t> </a:t>
            </a:r>
            <a:r>
              <a:rPr lang="en-IN" sz="2800" dirty="0" err="1" smtClean="0"/>
              <a:t>Bhave</a:t>
            </a:r>
            <a:r>
              <a:rPr lang="en-IN" sz="2800" dirty="0" smtClean="0"/>
              <a:t> University, </a:t>
            </a:r>
            <a:r>
              <a:rPr lang="en-IN" sz="2800" dirty="0" err="1" smtClean="0"/>
              <a:t>Hazaribagh</a:t>
            </a:r>
            <a:r>
              <a:rPr lang="en-IN" sz="2800" dirty="0" smtClean="0"/>
              <a:t/>
            </a:r>
            <a:br>
              <a:rPr lang="en-IN" sz="2800" dirty="0" smtClean="0"/>
            </a:br>
            <a:r>
              <a:rPr lang="en-IN" sz="2800" dirty="0" smtClean="0"/>
              <a:t>(825301)</a:t>
            </a:r>
            <a:br>
              <a:rPr lang="en-IN" sz="2800" dirty="0" smtClean="0"/>
            </a:br>
            <a:endParaRPr lang="en-US" sz="2800" dirty="0"/>
          </a:p>
        </p:txBody>
      </p:sp>
      <p:pic>
        <p:nvPicPr>
          <p:cNvPr id="5" name="Picture 4" descr="1374.jpg"/>
          <p:cNvPicPr>
            <a:picLocks noChangeAspect="1"/>
          </p:cNvPicPr>
          <p:nvPr/>
        </p:nvPicPr>
        <p:blipFill>
          <a:blip r:embed="rId2" cstate="print"/>
          <a:stretch>
            <a:fillRect/>
          </a:stretch>
        </p:blipFill>
        <p:spPr>
          <a:xfrm>
            <a:off x="3581400" y="1905000"/>
            <a:ext cx="2133600" cy="1828800"/>
          </a:xfrm>
          <a:prstGeom prst="rect">
            <a:avLst/>
          </a:prstGeom>
        </p:spPr>
      </p:pic>
      <p:sp>
        <p:nvSpPr>
          <p:cNvPr id="6" name="Rectangle 5"/>
          <p:cNvSpPr/>
          <p:nvPr/>
        </p:nvSpPr>
        <p:spPr>
          <a:xfrm>
            <a:off x="685800" y="3886200"/>
            <a:ext cx="8153400" cy="892552"/>
          </a:xfrm>
          <a:prstGeom prst="rect">
            <a:avLst/>
          </a:prstGeom>
        </p:spPr>
        <p:txBody>
          <a:bodyPr wrap="square">
            <a:spAutoFit/>
          </a:bodyPr>
          <a:lstStyle/>
          <a:p>
            <a:pPr algn="ctr"/>
            <a:r>
              <a:rPr lang="en-IN" sz="2400" b="1" dirty="0"/>
              <a:t>PPT Presentation on</a:t>
            </a:r>
          </a:p>
          <a:p>
            <a:pPr algn="ctr"/>
            <a:r>
              <a:rPr lang="en-IN" sz="2800" b="1" dirty="0" smtClean="0"/>
              <a:t>Solar </a:t>
            </a:r>
            <a:r>
              <a:rPr lang="en-IN" sz="2800" b="1" dirty="0" err="1" smtClean="0"/>
              <a:t>geoengineering</a:t>
            </a:r>
            <a:r>
              <a:rPr lang="en-IN" sz="2800" b="1" dirty="0" smtClean="0"/>
              <a:t> fight against climate change</a:t>
            </a:r>
            <a:endParaRPr lang="en-US" sz="2800" b="1" dirty="0"/>
          </a:p>
        </p:txBody>
      </p:sp>
      <p:sp>
        <p:nvSpPr>
          <p:cNvPr id="7" name="Rectangle 6"/>
          <p:cNvSpPr/>
          <p:nvPr/>
        </p:nvSpPr>
        <p:spPr>
          <a:xfrm>
            <a:off x="5334000" y="5029201"/>
            <a:ext cx="3810000" cy="1877437"/>
          </a:xfrm>
          <a:prstGeom prst="rect">
            <a:avLst/>
          </a:prstGeom>
        </p:spPr>
        <p:txBody>
          <a:bodyPr wrap="square">
            <a:spAutoFit/>
          </a:bodyPr>
          <a:lstStyle/>
          <a:p>
            <a:r>
              <a:rPr lang="en-IN" sz="2800" dirty="0" smtClean="0"/>
              <a:t>         </a:t>
            </a:r>
            <a:r>
              <a:rPr lang="en-IN" sz="2800" u="sng" dirty="0" smtClean="0"/>
              <a:t>-Presented By</a:t>
            </a:r>
          </a:p>
          <a:p>
            <a:r>
              <a:rPr lang="en-IN" sz="2800" dirty="0" smtClean="0"/>
              <a:t>         </a:t>
            </a:r>
            <a:r>
              <a:rPr lang="en-IN" sz="2800" dirty="0" err="1" smtClean="0"/>
              <a:t>Priyanshu</a:t>
            </a:r>
            <a:r>
              <a:rPr lang="en-IN" sz="2800" dirty="0" smtClean="0"/>
              <a:t> Raj</a:t>
            </a:r>
          </a:p>
          <a:p>
            <a:r>
              <a:rPr lang="en-IN" sz="2000" dirty="0" smtClean="0"/>
              <a:t>         ROLL NO :-2009150</a:t>
            </a:r>
          </a:p>
          <a:p>
            <a:r>
              <a:rPr lang="en-IN" sz="2000" dirty="0" smtClean="0"/>
              <a:t>         BRANCH :-CSE(1</a:t>
            </a:r>
            <a:r>
              <a:rPr lang="en-IN" sz="2000" baseline="30000" dirty="0" smtClean="0"/>
              <a:t>st</a:t>
            </a:r>
            <a:r>
              <a:rPr lang="en-IN" sz="2000" dirty="0" smtClean="0"/>
              <a:t> </a:t>
            </a:r>
            <a:r>
              <a:rPr lang="en-IN" sz="2000" dirty="0" err="1" smtClean="0"/>
              <a:t>Sem</a:t>
            </a:r>
            <a:r>
              <a:rPr lang="en-IN" sz="2000" dirty="0" smtClean="0"/>
              <a:t>)</a:t>
            </a:r>
          </a:p>
          <a:p>
            <a:r>
              <a:rPr lang="en-IN" sz="2000" dirty="0" smtClean="0"/>
              <a:t>         SESSION :-2020-2024</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461665"/>
          </a:xfrm>
          <a:prstGeom prst="rect">
            <a:avLst/>
          </a:prstGeom>
        </p:spPr>
        <p:txBody>
          <a:bodyPr wrap="square">
            <a:spAutoFit/>
          </a:bodyPr>
          <a:lstStyle/>
          <a:p>
            <a:r>
              <a:rPr lang="en-GB" sz="2400" b="1" dirty="0" smtClean="0">
                <a:latin typeface="Monotype Corsiva" pitchFamily="66" charset="0"/>
              </a:rPr>
              <a:t>Indicators and metrics for the assessment of climate engineering</a:t>
            </a:r>
            <a:endParaRPr lang="en-US" sz="2400" dirty="0">
              <a:latin typeface="Monotype Corsiva" pitchFamily="66" charset="0"/>
            </a:endParaRPr>
          </a:p>
        </p:txBody>
      </p:sp>
      <p:pic>
        <p:nvPicPr>
          <p:cNvPr id="3" name="Picture 2"/>
          <p:cNvPicPr>
            <a:picLocks noChangeAspect="1" noChangeArrowheads="1"/>
          </p:cNvPicPr>
          <p:nvPr/>
        </p:nvPicPr>
        <p:blipFill>
          <a:blip r:embed="rId2" cstate="print"/>
          <a:srcRect/>
          <a:stretch>
            <a:fillRect/>
          </a:stretch>
        </p:blipFill>
        <p:spPr bwMode="auto">
          <a:xfrm>
            <a:off x="533400" y="820176"/>
            <a:ext cx="8305799" cy="5656823"/>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567" y="381000"/>
            <a:ext cx="8899033" cy="584285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799" cy="830997"/>
          </a:xfrm>
          <a:prstGeom prst="rect">
            <a:avLst/>
          </a:prstGeom>
        </p:spPr>
        <p:txBody>
          <a:bodyPr wrap="square">
            <a:spAutoFit/>
          </a:bodyPr>
          <a:lstStyle/>
          <a:p>
            <a:r>
              <a:rPr lang="en-GB" sz="4800" b="1" dirty="0" smtClean="0">
                <a:latin typeface="Monotype Corsiva" pitchFamily="66" charset="0"/>
              </a:rPr>
              <a:t>What are the Geopolitical Issues?</a:t>
            </a:r>
            <a:endParaRPr lang="en-US" sz="4800" dirty="0">
              <a:latin typeface="Monotype Corsiva" pitchFamily="66" charset="0"/>
            </a:endParaRPr>
          </a:p>
        </p:txBody>
      </p:sp>
      <p:pic>
        <p:nvPicPr>
          <p:cNvPr id="3" name="Picture 2"/>
          <p:cNvPicPr>
            <a:picLocks noChangeAspect="1" noChangeArrowheads="1"/>
          </p:cNvPicPr>
          <p:nvPr/>
        </p:nvPicPr>
        <p:blipFill>
          <a:blip r:embed="rId2" cstate="print"/>
          <a:srcRect/>
          <a:stretch>
            <a:fillRect/>
          </a:stretch>
        </p:blipFill>
        <p:spPr bwMode="auto">
          <a:xfrm>
            <a:off x="228601" y="1306564"/>
            <a:ext cx="8458200" cy="4941835"/>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215711" cy="830997"/>
          </a:xfrm>
          <a:prstGeom prst="rect">
            <a:avLst/>
          </a:prstGeom>
        </p:spPr>
        <p:txBody>
          <a:bodyPr wrap="none">
            <a:spAutoFit/>
          </a:bodyPr>
          <a:lstStyle/>
          <a:p>
            <a:r>
              <a:rPr lang="en-US" sz="4800" dirty="0" smtClean="0"/>
              <a:t>Dune Restoration – Outer Banks</a:t>
            </a:r>
            <a:endParaRPr lang="en-US" sz="4800" dirty="0"/>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9120" y="1339374"/>
            <a:ext cx="8028432" cy="535228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769441"/>
          </a:xfrm>
          <a:prstGeom prst="rect">
            <a:avLst/>
          </a:prstGeom>
        </p:spPr>
        <p:txBody>
          <a:bodyPr wrap="square">
            <a:spAutoFit/>
          </a:bodyPr>
          <a:lstStyle/>
          <a:p>
            <a:r>
              <a:rPr lang="en-US" sz="4400" dirty="0" smtClean="0">
                <a:latin typeface="Monotype Corsiva" pitchFamily="66" charset="0"/>
              </a:rPr>
              <a:t>Living Shoreline - Louisiana</a:t>
            </a:r>
            <a:endParaRPr lang="en-US" sz="4400" dirty="0">
              <a:latin typeface="Monotype Corsiva" pitchFamily="66" charset="0"/>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1069010"/>
            <a:ext cx="8610600" cy="53317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8686799" cy="707886"/>
          </a:xfrm>
          <a:prstGeom prst="rect">
            <a:avLst/>
          </a:prstGeom>
        </p:spPr>
        <p:txBody>
          <a:bodyPr wrap="square">
            <a:spAutoFit/>
          </a:bodyPr>
          <a:lstStyle/>
          <a:p>
            <a:r>
              <a:rPr lang="en-US" sz="4000" dirty="0" smtClean="0">
                <a:latin typeface="Monotype Corsiva" pitchFamily="66" charset="0"/>
              </a:rPr>
              <a:t>Why is Coastal Restoration Impossible?</a:t>
            </a:r>
            <a:endParaRPr lang="en-US" sz="4000" dirty="0">
              <a:latin typeface="Monotype Corsiva" pitchFamily="66" charset="0"/>
            </a:endParaRPr>
          </a:p>
        </p:txBody>
      </p:sp>
      <p:sp>
        <p:nvSpPr>
          <p:cNvPr id="3" name="Rectangle 2"/>
          <p:cNvSpPr/>
          <p:nvPr/>
        </p:nvSpPr>
        <p:spPr>
          <a:xfrm>
            <a:off x="381000" y="1447800"/>
            <a:ext cx="8458200" cy="4832092"/>
          </a:xfrm>
          <a:prstGeom prst="rect">
            <a:avLst/>
          </a:prstGeom>
        </p:spPr>
        <p:txBody>
          <a:bodyPr wrap="square">
            <a:spAutoFit/>
          </a:bodyPr>
          <a:lstStyle/>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Coasts retreat inland during sea level rise</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Deep </a:t>
            </a:r>
            <a:r>
              <a:rPr lang="en-US" sz="2800" dirty="0" err="1" smtClean="0">
                <a:latin typeface="Arial Unicode MS" pitchFamily="34" charset="-128"/>
                <a:ea typeface="Arial Unicode MS" pitchFamily="34" charset="-128"/>
                <a:cs typeface="Arial Unicode MS" pitchFamily="34" charset="-128"/>
              </a:rPr>
              <a:t>paleoclimate</a:t>
            </a:r>
            <a:r>
              <a:rPr lang="en-US" sz="2800" dirty="0" smtClean="0">
                <a:latin typeface="Arial Unicode MS" pitchFamily="34" charset="-128"/>
                <a:ea typeface="Arial Unicode MS" pitchFamily="34" charset="-128"/>
                <a:cs typeface="Arial Unicode MS" pitchFamily="34" charset="-128"/>
              </a:rPr>
              <a:t>/geology record</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Current rates of sea level rise are enough to force retreat, and projected rates exceed previous natural rates.</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Deltas follow sea level</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Retreat inland during rising sea level – all are about 6k years old</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Go to the continental shelf during glacial maximum</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Coastal restoration denies the effects of climate change.</a:t>
            </a:r>
            <a:endParaRPr lang="en-US" sz="2800"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610600" cy="769441"/>
          </a:xfrm>
          <a:prstGeom prst="rect">
            <a:avLst/>
          </a:prstGeom>
        </p:spPr>
        <p:txBody>
          <a:bodyPr wrap="square">
            <a:spAutoFit/>
          </a:bodyPr>
          <a:lstStyle/>
          <a:p>
            <a:r>
              <a:rPr lang="en-US" sz="4400" dirty="0" smtClean="0">
                <a:latin typeface="Monotype Corsiva" pitchFamily="66" charset="0"/>
              </a:rPr>
              <a:t>The Risks of Coastal Restoration</a:t>
            </a:r>
            <a:endParaRPr lang="en-US" sz="4400" dirty="0">
              <a:latin typeface="Monotype Corsiva" pitchFamily="66" charset="0"/>
            </a:endParaRPr>
          </a:p>
        </p:txBody>
      </p:sp>
      <p:sp>
        <p:nvSpPr>
          <p:cNvPr id="3" name="Rectangle 2"/>
          <p:cNvSpPr/>
          <p:nvPr/>
        </p:nvSpPr>
        <p:spPr>
          <a:xfrm>
            <a:off x="304800" y="1219200"/>
            <a:ext cx="8458200" cy="5509200"/>
          </a:xfrm>
          <a:prstGeom prst="rect">
            <a:avLst/>
          </a:prstGeom>
        </p:spPr>
        <p:txBody>
          <a:bodyPr wrap="square">
            <a:spAutoFit/>
          </a:bodyPr>
          <a:lstStyle/>
          <a:p>
            <a:pPr>
              <a:buFont typeface="Arial" pitchFamily="34" charset="0"/>
              <a:buChar char="•"/>
            </a:pPr>
            <a:r>
              <a:rPr lang="en-US" sz="3200" dirty="0" smtClean="0">
                <a:latin typeface="Arial Unicode MS" pitchFamily="34" charset="-128"/>
                <a:ea typeface="Arial Unicode MS" pitchFamily="34" charset="-128"/>
                <a:cs typeface="Arial Unicode MS" pitchFamily="34" charset="-128"/>
              </a:rPr>
              <a:t>The escalator effect from creating a false sense of security, especially for wetlands creation, which does not reduce major storm surge</a:t>
            </a:r>
          </a:p>
          <a:p>
            <a:pPr>
              <a:buFont typeface="Arial" pitchFamily="34" charset="0"/>
              <a:buChar char="•"/>
            </a:pPr>
            <a:r>
              <a:rPr lang="en-US" sz="3200" dirty="0" smtClean="0">
                <a:latin typeface="Arial Unicode MS" pitchFamily="34" charset="-128"/>
                <a:ea typeface="Arial Unicode MS" pitchFamily="34" charset="-128"/>
                <a:cs typeface="Arial Unicode MS" pitchFamily="34" charset="-128"/>
              </a:rPr>
              <a:t>Hastened destruction of the existing ecology systems</a:t>
            </a:r>
          </a:p>
          <a:p>
            <a:pPr>
              <a:buFont typeface="Arial" pitchFamily="34" charset="0"/>
              <a:buChar char="•"/>
            </a:pPr>
            <a:r>
              <a:rPr lang="en-US" sz="3200" dirty="0" smtClean="0">
                <a:latin typeface="Arial Unicode MS" pitchFamily="34" charset="-128"/>
                <a:ea typeface="Arial Unicode MS" pitchFamily="34" charset="-128"/>
                <a:cs typeface="Arial Unicode MS" pitchFamily="34" charset="-128"/>
              </a:rPr>
              <a:t>Huge carbon footprint for dredging projects</a:t>
            </a:r>
          </a:p>
          <a:p>
            <a:pPr>
              <a:buFont typeface="Arial" pitchFamily="34" charset="0"/>
              <a:buChar char="•"/>
            </a:pPr>
            <a:r>
              <a:rPr lang="en-US" sz="3200" dirty="0" smtClean="0">
                <a:latin typeface="Arial Unicode MS" pitchFamily="34" charset="-128"/>
                <a:ea typeface="Arial Unicode MS" pitchFamily="34" charset="-128"/>
                <a:cs typeface="Arial Unicode MS" pitchFamily="34" charset="-128"/>
              </a:rPr>
              <a:t>Most of the cost is fuel</a:t>
            </a:r>
          </a:p>
          <a:p>
            <a:pPr>
              <a:buFont typeface="Arial" pitchFamily="34" charset="0"/>
              <a:buChar char="•"/>
            </a:pPr>
            <a:r>
              <a:rPr lang="en-US" sz="3200" dirty="0" smtClean="0">
                <a:latin typeface="Arial Unicode MS" pitchFamily="34" charset="-128"/>
                <a:ea typeface="Arial Unicode MS" pitchFamily="34" charset="-128"/>
                <a:cs typeface="Arial Unicode MS" pitchFamily="34" charset="-128"/>
              </a:rPr>
              <a:t>All are must be continually repeated</a:t>
            </a:r>
          </a:p>
          <a:p>
            <a:pPr>
              <a:buFont typeface="Arial" pitchFamily="34" charset="0"/>
              <a:buChar char="•"/>
            </a:pPr>
            <a:r>
              <a:rPr lang="en-US" sz="3200" dirty="0" smtClean="0">
                <a:latin typeface="Arial Unicode MS" pitchFamily="34" charset="-128"/>
                <a:ea typeface="Arial Unicode MS" pitchFamily="34" charset="-128"/>
                <a:cs typeface="Arial Unicode MS" pitchFamily="34" charset="-128"/>
              </a:rPr>
              <a:t>Shifts money away from real protection and long term relocation.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p:cNvSpPr/>
          <p:nvPr/>
        </p:nvSpPr>
        <p:spPr bwMode="auto">
          <a:xfrm>
            <a:off x="457200" y="1371600"/>
            <a:ext cx="8305800" cy="2057400"/>
          </a:xfrm>
          <a:prstGeom prst="flowChartPunchedTap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600" b="0" i="0" u="none" strike="noStrike" cap="none" normalizeH="0" baseline="0" dirty="0" smtClean="0">
                <a:ln>
                  <a:noFill/>
                </a:ln>
                <a:solidFill>
                  <a:schemeClr val="bg1"/>
                </a:solidFill>
                <a:effectLst/>
                <a:latin typeface="Monotype Corsiva" pitchFamily="66"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28600" y="228600"/>
            <a:ext cx="8686800" cy="6309420"/>
          </a:xfrm>
          <a:prstGeom prst="rect">
            <a:avLst/>
          </a:prstGeom>
          <a:noFill/>
        </p:spPr>
        <p:txBody>
          <a:bodyPr wrap="square" rtlCol="0">
            <a:spAutoFit/>
          </a:bodyPr>
          <a:lstStyle/>
          <a:p>
            <a:pPr algn="just"/>
            <a:r>
              <a:rPr lang="en-US" sz="6000" dirty="0" smtClean="0">
                <a:latin typeface="Brush Script MT" pitchFamily="66" charset="0"/>
              </a:rPr>
              <a:t>What is solar </a:t>
            </a:r>
            <a:r>
              <a:rPr lang="en-US" sz="6000" dirty="0" err="1" smtClean="0">
                <a:latin typeface="Brush Script MT" pitchFamily="66" charset="0"/>
              </a:rPr>
              <a:t>geoengineering</a:t>
            </a:r>
            <a:r>
              <a:rPr lang="en-US" sz="6000" dirty="0" smtClean="0">
                <a:latin typeface="Brush Script MT" pitchFamily="66" charset="0"/>
              </a:rPr>
              <a:t>:-</a:t>
            </a:r>
          </a:p>
          <a:p>
            <a:pPr algn="just"/>
            <a:endParaRPr lang="en-US" sz="4000" dirty="0">
              <a:latin typeface="Monotype Corsiva" pitchFamily="66" charset="0"/>
            </a:endParaRPr>
          </a:p>
          <a:p>
            <a:pPr algn="just"/>
            <a:endParaRPr lang="en-US" sz="4000" dirty="0" smtClean="0">
              <a:latin typeface="Monotype Corsiva" pitchFamily="66" charset="0"/>
            </a:endParaRPr>
          </a:p>
          <a:p>
            <a:pPr algn="just"/>
            <a:r>
              <a:rPr lang="en-US" sz="2400" dirty="0">
                <a:latin typeface="Arial Unicode MS" pitchFamily="34" charset="-128"/>
                <a:ea typeface="Arial Unicode MS" pitchFamily="34" charset="-128"/>
                <a:cs typeface="Arial Unicode MS" pitchFamily="34" charset="-128"/>
              </a:rPr>
              <a:t>Solar </a:t>
            </a:r>
            <a:r>
              <a:rPr lang="en-US" sz="2400" dirty="0" err="1">
                <a:latin typeface="Arial Unicode MS" pitchFamily="34" charset="-128"/>
                <a:ea typeface="Arial Unicode MS" pitchFamily="34" charset="-128"/>
                <a:cs typeface="Arial Unicode MS" pitchFamily="34" charset="-128"/>
              </a:rPr>
              <a:t>geoengineering</a:t>
            </a:r>
            <a:r>
              <a:rPr lang="en-US" sz="2400" dirty="0">
                <a:latin typeface="Arial Unicode MS" pitchFamily="34" charset="-128"/>
                <a:ea typeface="Arial Unicode MS" pitchFamily="34" charset="-128"/>
                <a:cs typeface="Arial Unicode MS" pitchFamily="34" charset="-128"/>
              </a:rPr>
              <a:t>—also referred to as solar radiation management—describes a set of proposed approaches to reflect sunlight to rapidly cool the Earth.</a:t>
            </a:r>
          </a:p>
          <a:p>
            <a:pPr algn="just"/>
            <a:r>
              <a:rPr lang="en-US" sz="2400" dirty="0">
                <a:latin typeface="Arial Unicode MS" pitchFamily="34" charset="-128"/>
                <a:ea typeface="Arial Unicode MS" pitchFamily="34" charset="-128"/>
                <a:cs typeface="Arial Unicode MS" pitchFamily="34" charset="-128"/>
              </a:rPr>
              <a:t>Within solar </a:t>
            </a:r>
            <a:r>
              <a:rPr lang="en-US" sz="2400" dirty="0" err="1">
                <a:latin typeface="Arial Unicode MS" pitchFamily="34" charset="-128"/>
                <a:ea typeface="Arial Unicode MS" pitchFamily="34" charset="-128"/>
                <a:cs typeface="Arial Unicode MS" pitchFamily="34" charset="-128"/>
              </a:rPr>
              <a:t>geoengineering</a:t>
            </a:r>
            <a:r>
              <a:rPr lang="en-US" sz="2400" dirty="0">
                <a:latin typeface="Arial Unicode MS" pitchFamily="34" charset="-128"/>
                <a:ea typeface="Arial Unicode MS" pitchFamily="34" charset="-128"/>
                <a:cs typeface="Arial Unicode MS" pitchFamily="34" charset="-128"/>
              </a:rPr>
              <a:t>, researchers are considering two main approaches. The first—stratospheric aerosol injection, or SAI—would involve injecting tiny reflecting particles, known as aerosols, into the upper atmosphere to cool the planet. The second—marine cloud brightening, or MCB—would use sea salt to stimulate cloud formation over the ocean, which would also help reflect sunlight in the </a:t>
            </a:r>
            <a:r>
              <a:rPr lang="en-US" sz="2400" dirty="0" smtClean="0">
                <a:latin typeface="Arial Unicode MS" pitchFamily="34" charset="-128"/>
                <a:ea typeface="Arial Unicode MS" pitchFamily="34" charset="-128"/>
                <a:cs typeface="Arial Unicode MS" pitchFamily="34" charset="-128"/>
              </a:rPr>
              <a:t>region.</a:t>
            </a:r>
          </a:p>
          <a:p>
            <a:pPr algn="just"/>
            <a:endParaRPr lang="en-US" sz="2400" dirty="0" smtClean="0">
              <a:latin typeface="Arial Unicode MS" pitchFamily="34" charset="-128"/>
              <a:ea typeface="Arial Unicode MS" pitchFamily="34" charset="-128"/>
              <a:cs typeface="Arial Unicode MS" pitchFamily="34" charset="-128"/>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6800" cy="4893647"/>
          </a:xfrm>
          <a:prstGeom prst="rect">
            <a:avLst/>
          </a:prstGeom>
        </p:spPr>
        <p:txBody>
          <a:bodyPr wrap="square">
            <a:spAutoFit/>
          </a:bodyPr>
          <a:lstStyle/>
          <a:p>
            <a:endParaRPr lang="en-US" sz="2400" dirty="0" smtClean="0"/>
          </a:p>
          <a:p>
            <a:pPr algn="just"/>
            <a:r>
              <a:rPr lang="en-US" sz="2400" dirty="0" smtClean="0">
                <a:latin typeface="Arial Unicode MS" pitchFamily="34" charset="-128"/>
                <a:ea typeface="Arial Unicode MS" pitchFamily="34" charset="-128"/>
                <a:cs typeface="Arial Unicode MS" pitchFamily="34" charset="-128"/>
              </a:rPr>
              <a:t>If ever deployed, SAI would have global impacts, reducing temperatures and altering precipitation patterns across the planet.</a:t>
            </a:r>
          </a:p>
          <a:p>
            <a:pPr algn="just"/>
            <a:r>
              <a:rPr lang="en-US" sz="2400" dirty="0" smtClean="0">
                <a:latin typeface="Arial Unicode MS" pitchFamily="34" charset="-128"/>
                <a:ea typeface="Arial Unicode MS" pitchFamily="34" charset="-128"/>
                <a:cs typeface="Arial Unicode MS" pitchFamily="34" charset="-128"/>
              </a:rPr>
              <a:t>MCB would involve spraying sea salt into low-lying marine clouds to enhance their brightness and reflectivity in order to increase regional-scale cooling. Researchers have been examining the risks and benefits of solar </a:t>
            </a:r>
            <a:r>
              <a:rPr lang="en-US" sz="2400" dirty="0" err="1" smtClean="0">
                <a:latin typeface="Arial Unicode MS" pitchFamily="34" charset="-128"/>
                <a:ea typeface="Arial Unicode MS" pitchFamily="34" charset="-128"/>
                <a:cs typeface="Arial Unicode MS" pitchFamily="34" charset="-128"/>
              </a:rPr>
              <a:t>geoengineering</a:t>
            </a:r>
            <a:r>
              <a:rPr lang="en-US" sz="2400" dirty="0" smtClean="0">
                <a:latin typeface="Arial Unicode MS" pitchFamily="34" charset="-128"/>
                <a:ea typeface="Arial Unicode MS" pitchFamily="34" charset="-128"/>
                <a:cs typeface="Arial Unicode MS" pitchFamily="34" charset="-128"/>
              </a:rPr>
              <a:t> through computer modeling and observational studies for several years.</a:t>
            </a:r>
          </a:p>
          <a:p>
            <a:endParaRPr lang="en-US" sz="2400" dirty="0" smtClean="0"/>
          </a:p>
          <a:p>
            <a:pPr algn="just"/>
            <a:endParaRPr lang="en-US" sz="2400" dirty="0" smtClean="0">
              <a:latin typeface="Arial Unicode MS" pitchFamily="34" charset="-128"/>
              <a:ea typeface="Arial Unicode MS" pitchFamily="34" charset="-128"/>
              <a:cs typeface="Arial Unicode MS" pitchFamily="34" charset="-128"/>
            </a:endParaRPr>
          </a:p>
          <a:p>
            <a:pPr algn="just"/>
            <a:endParaRPr lang="en-US" sz="2400" dirty="0">
              <a:latin typeface="Arial Unicode MS" pitchFamily="34" charset="-128"/>
              <a:ea typeface="Arial Unicode MS" pitchFamily="34" charset="-128"/>
              <a:cs typeface="Arial Unicode MS" pitchFamily="34" charset="-128"/>
            </a:endParaRPr>
          </a:p>
        </p:txBody>
      </p:sp>
      <p:sp>
        <p:nvSpPr>
          <p:cNvPr id="3" name="Rectangle 2"/>
          <p:cNvSpPr/>
          <p:nvPr/>
        </p:nvSpPr>
        <p:spPr>
          <a:xfrm>
            <a:off x="0" y="3810000"/>
            <a:ext cx="8915400" cy="1938992"/>
          </a:xfrm>
          <a:prstGeom prst="rect">
            <a:avLst/>
          </a:prstGeom>
        </p:spPr>
        <p:txBody>
          <a:bodyPr wrap="square">
            <a:spAutoFit/>
          </a:bodyPr>
          <a:lstStyle/>
          <a:p>
            <a:pPr algn="just"/>
            <a:r>
              <a:rPr lang="en-US" sz="2400" dirty="0">
                <a:latin typeface="Arial Unicode MS" pitchFamily="34" charset="-128"/>
                <a:ea typeface="Arial Unicode MS" pitchFamily="34" charset="-128"/>
                <a:cs typeface="Arial Unicode MS" pitchFamily="34" charset="-128"/>
              </a:rPr>
              <a:t>This research has been valuable in gaining a deeper understanding of the possible consequences of solar </a:t>
            </a:r>
            <a:r>
              <a:rPr lang="en-US" sz="2400" dirty="0" err="1">
                <a:latin typeface="Arial Unicode MS" pitchFamily="34" charset="-128"/>
                <a:ea typeface="Arial Unicode MS" pitchFamily="34" charset="-128"/>
                <a:cs typeface="Arial Unicode MS" pitchFamily="34" charset="-128"/>
              </a:rPr>
              <a:t>geoengineering</a:t>
            </a:r>
            <a:r>
              <a:rPr lang="en-US" sz="2400" dirty="0">
                <a:latin typeface="Arial Unicode MS" pitchFamily="34" charset="-128"/>
                <a:ea typeface="Arial Unicode MS" pitchFamily="34" charset="-128"/>
                <a:cs typeface="Arial Unicode MS" pitchFamily="34" charset="-128"/>
              </a:rPr>
              <a:t>. But many questions remain unanswered, including whether and how solar </a:t>
            </a:r>
            <a:r>
              <a:rPr lang="en-US" sz="2400" dirty="0" err="1">
                <a:latin typeface="Arial Unicode MS" pitchFamily="34" charset="-128"/>
                <a:ea typeface="Arial Unicode MS" pitchFamily="34" charset="-128"/>
                <a:cs typeface="Arial Unicode MS" pitchFamily="34" charset="-128"/>
              </a:rPr>
              <a:t>geoengineering</a:t>
            </a:r>
            <a:r>
              <a:rPr lang="en-US" sz="2400" dirty="0">
                <a:latin typeface="Arial Unicode MS" pitchFamily="34" charset="-128"/>
                <a:ea typeface="Arial Unicode MS" pitchFamily="34" charset="-128"/>
                <a:cs typeface="Arial Unicode MS" pitchFamily="34" charset="-128"/>
              </a:rPr>
              <a:t> might ever be responsibly governed.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9144000" cy="64892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1107996"/>
          </a:xfrm>
          <a:prstGeom prst="rect">
            <a:avLst/>
          </a:prstGeom>
        </p:spPr>
        <p:txBody>
          <a:bodyPr wrap="square">
            <a:spAutoFit/>
          </a:bodyPr>
          <a:lstStyle/>
          <a:p>
            <a:r>
              <a:rPr lang="en-US" sz="6600" dirty="0" smtClean="0">
                <a:latin typeface="Monotype Corsiva" pitchFamily="66" charset="0"/>
              </a:rPr>
              <a:t>Geoengineering Strategies :-</a:t>
            </a:r>
            <a:endParaRPr lang="en-US" sz="6600" dirty="0">
              <a:latin typeface="Monotype Corsiva" pitchFamily="66" charset="0"/>
            </a:endParaRPr>
          </a:p>
        </p:txBody>
      </p:sp>
      <p:sp>
        <p:nvSpPr>
          <p:cNvPr id="4" name="Rectangle 3"/>
          <p:cNvSpPr/>
          <p:nvPr/>
        </p:nvSpPr>
        <p:spPr>
          <a:xfrm>
            <a:off x="304800" y="1447800"/>
            <a:ext cx="8534400" cy="4832092"/>
          </a:xfrm>
          <a:prstGeom prst="rect">
            <a:avLst/>
          </a:prstGeom>
        </p:spPr>
        <p:txBody>
          <a:bodyPr wrap="square">
            <a:spAutoFit/>
          </a:bodyPr>
          <a:lstStyle/>
          <a:p>
            <a:pPr>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Climate Engineering</a:t>
            </a:r>
          </a:p>
          <a:p>
            <a:pPr lvl="1">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Carbon Dioxide Removal (CDR)</a:t>
            </a:r>
          </a:p>
          <a:p>
            <a:pPr lvl="1">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Solar Radiation Management (SRM)</a:t>
            </a:r>
          </a:p>
          <a:p>
            <a:pPr lvl="1">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Alkalization of the ocean (limestone)</a:t>
            </a:r>
          </a:p>
          <a:p>
            <a:pPr lvl="2">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Actually adaptation, but considered climate engineering in the literature and research</a:t>
            </a:r>
          </a:p>
          <a:p>
            <a:pPr>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Adaptation </a:t>
            </a:r>
          </a:p>
          <a:p>
            <a:pPr lvl="1">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Levees</a:t>
            </a:r>
          </a:p>
          <a:p>
            <a:pPr lvl="1">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Coastal Restoration</a:t>
            </a:r>
          </a:p>
          <a:p>
            <a:pPr lvl="1">
              <a:buFont typeface="Wingdings" pitchFamily="2" charset="2"/>
              <a:buChar char="Ø"/>
            </a:pPr>
            <a:r>
              <a:rPr lang="en-US" sz="2800" dirty="0" err="1" smtClean="0">
                <a:latin typeface="Arial Unicode MS" pitchFamily="34" charset="-128"/>
                <a:ea typeface="Arial Unicode MS" pitchFamily="34" charset="-128"/>
                <a:cs typeface="Arial Unicode MS" pitchFamily="34" charset="-128"/>
              </a:rPr>
              <a:t>Riverine</a:t>
            </a:r>
            <a:r>
              <a:rPr lang="en-US" sz="2800" dirty="0" smtClean="0">
                <a:latin typeface="Arial Unicode MS" pitchFamily="34" charset="-128"/>
                <a:ea typeface="Arial Unicode MS" pitchFamily="34" charset="-128"/>
                <a:cs typeface="Arial Unicode MS" pitchFamily="34" charset="-128"/>
              </a:rPr>
              <a:t> Drainage Projects</a:t>
            </a:r>
          </a:p>
          <a:p>
            <a:pPr lvl="1">
              <a:buFont typeface="Wingdings" pitchFamily="2" charset="2"/>
              <a:buChar char="Ø"/>
            </a:pPr>
            <a:r>
              <a:rPr lang="en-US" sz="2800" dirty="0" smtClean="0">
                <a:latin typeface="Arial Unicode MS" pitchFamily="34" charset="-128"/>
                <a:ea typeface="Arial Unicode MS" pitchFamily="34" charset="-128"/>
                <a:cs typeface="Arial Unicode MS" pitchFamily="34" charset="-128"/>
              </a:rPr>
              <a:t>Water Relocation Projects </a:t>
            </a:r>
            <a:endParaRPr lang="en-US" sz="2800"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3376" y="228600"/>
            <a:ext cx="3057247" cy="369332"/>
          </a:xfrm>
          <a:prstGeom prst="rect">
            <a:avLst/>
          </a:prstGeom>
        </p:spPr>
        <p:txBody>
          <a:bodyPr wrap="square">
            <a:spAutoFit/>
          </a:bodyPr>
          <a:lstStyle/>
          <a:p>
            <a:r>
              <a:rPr lang="en-GB" b="1" dirty="0" smtClean="0"/>
              <a:t>Natural Climate Engineering</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228600" y="762000"/>
            <a:ext cx="8458200" cy="5820405"/>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923330"/>
          </a:xfrm>
          <a:prstGeom prst="rect">
            <a:avLst/>
          </a:prstGeom>
        </p:spPr>
        <p:txBody>
          <a:bodyPr wrap="square">
            <a:spAutoFit/>
          </a:bodyPr>
          <a:lstStyle/>
          <a:p>
            <a:r>
              <a:rPr lang="en-US" sz="5400" dirty="0" smtClean="0">
                <a:latin typeface="Monotype Corsiva" pitchFamily="66" charset="0"/>
              </a:rPr>
              <a:t>Why the Explosion of Interest?</a:t>
            </a:r>
            <a:endParaRPr lang="en-US" sz="5400" dirty="0">
              <a:latin typeface="Monotype Corsiva" pitchFamily="66" charset="0"/>
            </a:endParaRPr>
          </a:p>
        </p:txBody>
      </p:sp>
      <p:sp>
        <p:nvSpPr>
          <p:cNvPr id="3" name="Rectangle 2"/>
          <p:cNvSpPr/>
          <p:nvPr/>
        </p:nvSpPr>
        <p:spPr>
          <a:xfrm>
            <a:off x="381000" y="1524000"/>
            <a:ext cx="8534400" cy="4401205"/>
          </a:xfrm>
          <a:prstGeom prst="rect">
            <a:avLst/>
          </a:prstGeom>
        </p:spPr>
        <p:txBody>
          <a:bodyPr wrap="square">
            <a:spAutoFit/>
          </a:bodyPr>
          <a:lstStyle/>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Ramp up of projected risks from warming such as sea level rise.</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Growing concern with tipping points</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Impossibly of creating binding and enforceable international agreements</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Limits of the Paris agreement</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Growing </a:t>
            </a:r>
            <a:r>
              <a:rPr lang="en-US" sz="2800" dirty="0" err="1" smtClean="0">
                <a:latin typeface="Arial Unicode MS" pitchFamily="34" charset="-128"/>
                <a:ea typeface="Arial Unicode MS" pitchFamily="34" charset="-128"/>
                <a:cs typeface="Arial Unicode MS" pitchFamily="34" charset="-128"/>
              </a:rPr>
              <a:t>subnational</a:t>
            </a:r>
            <a:r>
              <a:rPr lang="en-US" sz="2800" dirty="0" smtClean="0">
                <a:latin typeface="Arial Unicode MS" pitchFamily="34" charset="-128"/>
                <a:ea typeface="Arial Unicode MS" pitchFamily="34" charset="-128"/>
                <a:cs typeface="Arial Unicode MS" pitchFamily="34" charset="-128"/>
              </a:rPr>
              <a:t> resistance in the US</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Election of Trump</a:t>
            </a:r>
          </a:p>
          <a:p>
            <a:pPr>
              <a:buFont typeface="Arial" pitchFamily="34" charset="0"/>
              <a:buChar char="•"/>
            </a:pPr>
            <a:r>
              <a:rPr lang="en-US" sz="2800" dirty="0" smtClean="0">
                <a:latin typeface="Arial Unicode MS" pitchFamily="34" charset="-128"/>
                <a:ea typeface="Arial Unicode MS" pitchFamily="34" charset="-128"/>
                <a:cs typeface="Arial Unicode MS" pitchFamily="34" charset="-128"/>
              </a:rPr>
              <a:t>E.P.A. Chief rejects consensus view of climate change</a:t>
            </a:r>
            <a:endParaRPr lang="en-US" sz="2800"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03" y="152400"/>
            <a:ext cx="9051433" cy="6400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461665"/>
          </a:xfrm>
          <a:prstGeom prst="rect">
            <a:avLst/>
          </a:prstGeom>
        </p:spPr>
        <p:txBody>
          <a:bodyPr wrap="square">
            <a:spAutoFit/>
          </a:bodyPr>
          <a:lstStyle/>
          <a:p>
            <a:r>
              <a:rPr lang="en-GB" sz="2400" b="1" dirty="0" smtClean="0">
                <a:latin typeface="Monotype Corsiva" pitchFamily="66" charset="0"/>
              </a:rPr>
              <a:t>Towards a comprehensive climate impacts assessment of solar </a:t>
            </a:r>
            <a:r>
              <a:rPr lang="en-GB" sz="2400" b="1" dirty="0" err="1" smtClean="0">
                <a:latin typeface="Monotype Corsiva" pitchFamily="66" charset="0"/>
              </a:rPr>
              <a:t>geoengineering</a:t>
            </a:r>
            <a:endParaRPr lang="en-US" sz="2400" dirty="0">
              <a:latin typeface="Monotype Corsiva" pitchFamily="66" charset="0"/>
            </a:endParaRPr>
          </a:p>
        </p:txBody>
      </p:sp>
      <p:pic>
        <p:nvPicPr>
          <p:cNvPr id="3" name="Picture 2"/>
          <p:cNvPicPr>
            <a:picLocks noChangeAspect="1" noChangeArrowheads="1"/>
          </p:cNvPicPr>
          <p:nvPr/>
        </p:nvPicPr>
        <p:blipFill>
          <a:blip r:embed="rId2" cstate="print"/>
          <a:srcRect/>
          <a:stretch>
            <a:fillRect/>
          </a:stretch>
        </p:blipFill>
        <p:spPr bwMode="auto">
          <a:xfrm>
            <a:off x="304800" y="838200"/>
            <a:ext cx="8610600" cy="5791200"/>
          </a:xfrm>
          <a:prstGeom prst="rect">
            <a:avLst/>
          </a:prstGeom>
          <a:noFill/>
          <a:ln w="9525">
            <a:noFill/>
            <a:round/>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f01069072_win32">
  <a:themeElements>
    <a:clrScheme name="Office Them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Them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Paper</Template>
  <TotalTime>100</TotalTime>
  <Words>507</Words>
  <Application>Microsoft PowerPoint</Application>
  <PresentationFormat>On-screen Show (4:3)</PresentationFormat>
  <Paragraphs>59</Paragraphs>
  <Slides>17</Slides>
  <Notes>0</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tf01069072_win32</vt:lpstr>
      <vt:lpstr>University College Of Engineering  &amp; Technology (UCET) Vinoba Bhave University, Hazaribagh (825301)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&amp; Technology (UCET) Vinoba Bhave University, Hazaribagh (825301)</dc:title>
  <dc:creator>DELL</dc:creator>
  <cp:lastModifiedBy>DELL</cp:lastModifiedBy>
  <cp:revision>14</cp:revision>
  <cp:lastPrinted>1601-01-01T00:00:00Z</cp:lastPrinted>
  <dcterms:created xsi:type="dcterms:W3CDTF">2021-06-19T19:18:28Z</dcterms:created>
  <dcterms:modified xsi:type="dcterms:W3CDTF">2021-10-08T11:57:06Z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