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Lst>
  <p:notesMasterIdLst>
    <p:notesMasterId r:id="rId18"/>
  </p:notesMasterIdLst>
  <p:handoutMasterIdLst>
    <p:handoutMasterId r:id="rId19"/>
  </p:handoutMasterIdLst>
  <p:sldIdLst>
    <p:sldId id="300" r:id="rId5"/>
    <p:sldId id="297" r:id="rId6"/>
    <p:sldId id="289" r:id="rId7"/>
    <p:sldId id="301" r:id="rId8"/>
    <p:sldId id="290" r:id="rId9"/>
    <p:sldId id="291" r:id="rId10"/>
    <p:sldId id="292" r:id="rId11"/>
    <p:sldId id="295" r:id="rId12"/>
    <p:sldId id="302" r:id="rId13"/>
    <p:sldId id="304" r:id="rId14"/>
    <p:sldId id="303" r:id="rId15"/>
    <p:sldId id="305"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123" d="100"/>
          <a:sy n="123" d="100"/>
        </p:scale>
        <p:origin x="114" y="32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56300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r>
              <a:rPr lang="en-US"/>
              <a:t>9/8/20XX</a:t>
            </a:r>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94A09A9-5501-47C1-A89A-A340965A2BE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97930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212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991470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4963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269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957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3094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0182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93799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40DE7318-F138-8FDB-899C-ED95E0D8D58E}"/>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7433B6F9-8BFE-0DC5-9BD0-9DE352644F0C}"/>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A1367D8E-CCA4-9C4F-8C99-6CED4D26775D}"/>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19826FF4-38C3-E347-AAC7-913A4612E65F}"/>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97F7AC3B-DD9B-AECE-D5B2-58611236A0A1}"/>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7CD1E536-E348-B52F-0934-FAC12093C75B}"/>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72FE735D-6E7C-8F78-70A5-D1FA43CA07A2}"/>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1656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6055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42424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738056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43058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295770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816750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619368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9/8/20XX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97148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49" r:id="rId18"/>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6D4D-C71A-68B6-601E-02FE7D373B38}"/>
              </a:ext>
            </a:extLst>
          </p:cNvPr>
          <p:cNvSpPr>
            <a:spLocks noGrp="1"/>
          </p:cNvSpPr>
          <p:nvPr>
            <p:ph type="title"/>
          </p:nvPr>
        </p:nvSpPr>
        <p:spPr/>
        <p:txBody>
          <a:bodyPr/>
          <a:lstStyle/>
          <a:p>
            <a:r>
              <a:rPr lang="en-US" dirty="0"/>
              <a:t>CINEGRAM</a:t>
            </a:r>
            <a:br>
              <a:rPr lang="en-US" dirty="0"/>
            </a:br>
            <a:r>
              <a:rPr lang="en-US" sz="3200" i="1" dirty="0"/>
              <a:t>Movie Surfer</a:t>
            </a:r>
            <a:endParaRPr lang="en-IN" sz="3200" dirty="0"/>
          </a:p>
        </p:txBody>
      </p:sp>
      <p:pic>
        <p:nvPicPr>
          <p:cNvPr id="9" name="Picture Placeholder 8">
            <a:extLst>
              <a:ext uri="{FF2B5EF4-FFF2-40B4-BE49-F238E27FC236}">
                <a16:creationId xmlns:a16="http://schemas.microsoft.com/office/drawing/2014/main" id="{C6787F85-EC8F-7793-8866-6C999CE96AE2}"/>
              </a:ext>
            </a:extLst>
          </p:cNvPr>
          <p:cNvPicPr>
            <a:picLocks noGrp="1" noChangeAspect="1"/>
          </p:cNvPicPr>
          <p:nvPr>
            <p:ph type="pic" sz="quarter" idx="10"/>
          </p:nvPr>
        </p:nvPicPr>
        <p:blipFill>
          <a:blip r:embed="rId2"/>
          <a:srcRect l="17347" r="17347"/>
          <a:stretch>
            <a:fillRect/>
          </a:stretch>
        </p:blipFill>
        <p:spPr>
          <a:xfrm>
            <a:off x="6653213" y="1065213"/>
            <a:ext cx="4500562" cy="4521200"/>
          </a:xfrm>
        </p:spPr>
      </p:pic>
    </p:spTree>
    <p:extLst>
      <p:ext uri="{BB962C8B-B14F-4D97-AF65-F5344CB8AC3E}">
        <p14:creationId xmlns:p14="http://schemas.microsoft.com/office/powerpoint/2010/main" val="115561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6F7B9E-9515-1B40-AD97-77E162A38FC0}"/>
              </a:ext>
            </a:extLst>
          </p:cNvPr>
          <p:cNvSpPr>
            <a:spLocks noGrp="1"/>
          </p:cNvSpPr>
          <p:nvPr>
            <p:ph type="title"/>
          </p:nvPr>
        </p:nvSpPr>
        <p:spPr>
          <a:xfrm>
            <a:off x="1249362" y="1026368"/>
            <a:ext cx="9693275" cy="1371600"/>
          </a:xfrm>
        </p:spPr>
        <p:txBody>
          <a:bodyPr/>
          <a:lstStyle/>
          <a:p>
            <a:r>
              <a:rPr lang="en-IN" sz="4000" dirty="0"/>
              <a:t>Data Flow Diagram level 0</a:t>
            </a:r>
          </a:p>
        </p:txBody>
      </p:sp>
      <p:pic>
        <p:nvPicPr>
          <p:cNvPr id="12" name="image83.png">
            <a:extLst>
              <a:ext uri="{FF2B5EF4-FFF2-40B4-BE49-F238E27FC236}">
                <a16:creationId xmlns:a16="http://schemas.microsoft.com/office/drawing/2014/main" id="{7FB63C1A-2A90-5216-D507-BF9A853E9D86}"/>
              </a:ext>
            </a:extLst>
          </p:cNvPr>
          <p:cNvPicPr>
            <a:picLocks noGrp="1" noChangeAspect="1"/>
          </p:cNvPicPr>
          <p:nvPr>
            <p:ph idx="1"/>
          </p:nvPr>
        </p:nvPicPr>
        <p:blipFill>
          <a:blip r:embed="rId2" cstate="print"/>
          <a:stretch>
            <a:fillRect/>
          </a:stretch>
        </p:blipFill>
        <p:spPr>
          <a:xfrm>
            <a:off x="1339348" y="2949262"/>
            <a:ext cx="8813056" cy="2695758"/>
          </a:xfrm>
          <a:prstGeom prst="rect">
            <a:avLst/>
          </a:prstGeom>
        </p:spPr>
      </p:pic>
    </p:spTree>
    <p:extLst>
      <p:ext uri="{BB962C8B-B14F-4D97-AF65-F5344CB8AC3E}">
        <p14:creationId xmlns:p14="http://schemas.microsoft.com/office/powerpoint/2010/main" val="59423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E4C9-376A-AA76-B7D2-2C0FC5140635}"/>
              </a:ext>
            </a:extLst>
          </p:cNvPr>
          <p:cNvSpPr>
            <a:spLocks noGrp="1"/>
          </p:cNvSpPr>
          <p:nvPr>
            <p:ph type="title"/>
          </p:nvPr>
        </p:nvSpPr>
        <p:spPr>
          <a:xfrm>
            <a:off x="1326113" y="789551"/>
            <a:ext cx="8312409" cy="684686"/>
          </a:xfrm>
        </p:spPr>
        <p:txBody>
          <a:bodyPr/>
          <a:lstStyle/>
          <a:p>
            <a:r>
              <a:rPr lang="en-IN" sz="4000" dirty="0"/>
              <a:t>Data Flow Diagram level 1</a:t>
            </a:r>
          </a:p>
        </p:txBody>
      </p:sp>
      <p:pic>
        <p:nvPicPr>
          <p:cNvPr id="5" name="image88.png">
            <a:extLst>
              <a:ext uri="{FF2B5EF4-FFF2-40B4-BE49-F238E27FC236}">
                <a16:creationId xmlns:a16="http://schemas.microsoft.com/office/drawing/2014/main" id="{4E0E6EF9-B08D-5680-95ED-05D8CBE2373B}"/>
              </a:ext>
            </a:extLst>
          </p:cNvPr>
          <p:cNvPicPr>
            <a:picLocks noGrp="1" noChangeAspect="1"/>
          </p:cNvPicPr>
          <p:nvPr>
            <p:ph idx="1"/>
          </p:nvPr>
        </p:nvPicPr>
        <p:blipFill>
          <a:blip r:embed="rId2" cstate="print">
            <a:alphaModFix amt="85000"/>
          </a:blip>
          <a:stretch>
            <a:fillRect/>
          </a:stretch>
        </p:blipFill>
        <p:spPr>
          <a:xfrm>
            <a:off x="1326113" y="2076492"/>
            <a:ext cx="9366769" cy="3581410"/>
          </a:xfrm>
          <a:prstGeom prst="rect">
            <a:avLst/>
          </a:prstGeom>
        </p:spPr>
      </p:pic>
    </p:spTree>
    <p:extLst>
      <p:ext uri="{BB962C8B-B14F-4D97-AF65-F5344CB8AC3E}">
        <p14:creationId xmlns:p14="http://schemas.microsoft.com/office/powerpoint/2010/main" val="310207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7835-A96D-BE08-BB03-0C8FABA5D123}"/>
              </a:ext>
            </a:extLst>
          </p:cNvPr>
          <p:cNvSpPr>
            <a:spLocks noGrp="1"/>
          </p:cNvSpPr>
          <p:nvPr>
            <p:ph type="title"/>
          </p:nvPr>
        </p:nvSpPr>
        <p:spPr>
          <a:xfrm>
            <a:off x="1828800" y="1231640"/>
            <a:ext cx="9031332" cy="597159"/>
          </a:xfrm>
        </p:spPr>
        <p:txBody>
          <a:bodyPr/>
          <a:lstStyle/>
          <a:p>
            <a:r>
              <a:rPr lang="en-IN" dirty="0"/>
              <a:t>Sequence Diagram</a:t>
            </a:r>
          </a:p>
        </p:txBody>
      </p:sp>
      <p:pic>
        <p:nvPicPr>
          <p:cNvPr id="5" name="image94.png">
            <a:extLst>
              <a:ext uri="{FF2B5EF4-FFF2-40B4-BE49-F238E27FC236}">
                <a16:creationId xmlns:a16="http://schemas.microsoft.com/office/drawing/2014/main" id="{D2CBD731-DEFE-3701-C20F-CBF71FDE88A2}"/>
              </a:ext>
            </a:extLst>
          </p:cNvPr>
          <p:cNvPicPr>
            <a:picLocks noGrp="1" noChangeAspect="1"/>
          </p:cNvPicPr>
          <p:nvPr>
            <p:ph idx="1"/>
          </p:nvPr>
        </p:nvPicPr>
        <p:blipFill>
          <a:blip r:embed="rId2" cstate="print"/>
          <a:stretch>
            <a:fillRect/>
          </a:stretch>
        </p:blipFill>
        <p:spPr>
          <a:xfrm>
            <a:off x="1828800" y="1991606"/>
            <a:ext cx="7793226" cy="4194589"/>
          </a:xfrm>
          <a:prstGeom prst="rect">
            <a:avLst/>
          </a:prstGeom>
        </p:spPr>
      </p:pic>
    </p:spTree>
    <p:extLst>
      <p:ext uri="{BB962C8B-B14F-4D97-AF65-F5344CB8AC3E}">
        <p14:creationId xmlns:p14="http://schemas.microsoft.com/office/powerpoint/2010/main" val="389847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495690" y="1063691"/>
            <a:ext cx="6245912" cy="1077024"/>
          </a:xfrm>
        </p:spPr>
        <p:txBody>
          <a:bodyPr>
            <a:normAutofit fontScale="90000"/>
          </a:bodyPr>
          <a:lstStyle/>
          <a:p>
            <a:r>
              <a:rPr lang="en-US" dirty="0"/>
              <a:t>TEAM MEMBERS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495689" y="2251924"/>
            <a:ext cx="6567583" cy="2376060"/>
          </a:xfrm>
        </p:spPr>
        <p:txBody>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Parth Jagtap</a:t>
            </a:r>
          </a:p>
          <a:p>
            <a:pPr marL="457200" indent="-457200">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Ojaswa</a:t>
            </a:r>
            <a:r>
              <a:rPr lang="en-US" sz="3600" dirty="0">
                <a:latin typeface="Times New Roman" panose="02020603050405020304" pitchFamily="18" charset="0"/>
                <a:cs typeface="Times New Roman" panose="02020603050405020304" pitchFamily="18" charset="0"/>
              </a:rPr>
              <a:t> Choudhary</a:t>
            </a:r>
          </a:p>
        </p:txBody>
      </p:sp>
    </p:spTree>
    <p:extLst>
      <p:ext uri="{BB962C8B-B14F-4D97-AF65-F5344CB8AC3E}">
        <p14:creationId xmlns:p14="http://schemas.microsoft.com/office/powerpoint/2010/main" val="411715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p:txBody>
          <a:bodyPr>
            <a:noAutofit/>
          </a:bodyPr>
          <a:lstStyle/>
          <a:p>
            <a:r>
              <a:rPr lang="en-US" sz="2800" dirty="0"/>
              <a:t>CINEGRAM are meant to give suggestions to the users based on the features they love the most. A highly performing movie recommendation will suggest movies that match the similarities with the highest degree of performance. This study conducts a systematic literature review on </a:t>
            </a:r>
            <a:r>
              <a:rPr lang="en-US" sz="2800" dirty="0" err="1"/>
              <a:t>cinegram</a:t>
            </a:r>
            <a:r>
              <a:rPr lang="en-US" sz="2800" dirty="0"/>
              <a:t>. It highlights the filtering criteria in the recommender systems, algorithms implemented in movie recommender systems, the performance measurement criteria, the challenges in implementation, and recommendations for future research</a:t>
            </a: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p:txBody>
          <a:bodyPr>
            <a:noAutofit/>
          </a:bodyPr>
          <a:lstStyle/>
          <a:p>
            <a:r>
              <a:rPr lang="en-US" sz="2400" dirty="0"/>
              <a:t>Recommender systems work by assessing the available information about the likely patterns of the users and making suggestions from the information available. The suggestions from the recommender systems help the system users find what is most suitable for them. Recommender systems are designed to ease product or service searches based on the least information available about the features. A combination of various factors is used to assess the correlations in patterns and user characteristics to determine the best product suggestions for the customers.</a:t>
            </a:r>
            <a:endParaRPr lang="en-US" sz="2800" dirty="0"/>
          </a:p>
        </p:txBody>
      </p:sp>
    </p:spTree>
    <p:extLst>
      <p:ext uri="{BB962C8B-B14F-4D97-AF65-F5344CB8AC3E}">
        <p14:creationId xmlns:p14="http://schemas.microsoft.com/office/powerpoint/2010/main" val="47646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DA6E21-EDA2-17B2-53A1-D1FF5527FCD2}"/>
              </a:ext>
            </a:extLst>
          </p:cNvPr>
          <p:cNvSpPr>
            <a:spLocks noGrp="1"/>
          </p:cNvSpPr>
          <p:nvPr>
            <p:ph type="title"/>
          </p:nvPr>
        </p:nvSpPr>
        <p:spPr/>
        <p:txBody>
          <a:bodyPr/>
          <a:lstStyle/>
          <a:p>
            <a:r>
              <a:rPr lang="en-US" dirty="0"/>
              <a:t>PROBLEM STATEMENT</a:t>
            </a:r>
            <a:endParaRPr lang="en-IN" dirty="0"/>
          </a:p>
        </p:txBody>
      </p:sp>
      <p:sp>
        <p:nvSpPr>
          <p:cNvPr id="8" name="Content Placeholder 7">
            <a:extLst>
              <a:ext uri="{FF2B5EF4-FFF2-40B4-BE49-F238E27FC236}">
                <a16:creationId xmlns:a16="http://schemas.microsoft.com/office/drawing/2014/main" id="{D164113E-F30C-B65A-4624-9C91C5F569FA}"/>
              </a:ext>
            </a:extLst>
          </p:cNvPr>
          <p:cNvSpPr>
            <a:spLocks noGrp="1"/>
          </p:cNvSpPr>
          <p:nvPr>
            <p:ph idx="1"/>
          </p:nvPr>
        </p:nvSpPr>
        <p:spPr>
          <a:xfrm>
            <a:off x="1167492" y="2023984"/>
            <a:ext cx="6754197" cy="2818604"/>
          </a:xfrm>
        </p:spPr>
        <p:txBody>
          <a:bodyPr>
            <a:normAutofit lnSpcReduction="10000"/>
          </a:bodyPr>
          <a:lstStyle/>
          <a:p>
            <a:r>
              <a:rPr lang="en-US" sz="2400" dirty="0"/>
              <a:t>With the vast array of movies available online, users often face decision fatigue and the challenge of discovering content aligned with their preferences. The existing recommendation systems may not be sufficiently personalized, leading to suboptimal user satisfaction. The </a:t>
            </a:r>
            <a:r>
              <a:rPr lang="en-US" sz="2400" dirty="0" err="1"/>
              <a:t>cinegram</a:t>
            </a:r>
            <a:r>
              <a:rPr lang="en-US" sz="2400" dirty="0"/>
              <a:t> addresses these challenges by developing a robust recommendation system.</a:t>
            </a:r>
            <a:endParaRPr lang="en-IN" sz="2400" dirty="0"/>
          </a:p>
        </p:txBody>
      </p:sp>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p:txBody>
          <a:bodyPr/>
          <a:lstStyle/>
          <a:p>
            <a:r>
              <a:rPr lang="en-US" dirty="0"/>
              <a:t>ADVANTAGES </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1"/>
          </p:nvPr>
        </p:nvSpPr>
        <p:spPr/>
        <p:txBody>
          <a:bodyPr>
            <a:normAutofit/>
          </a:bodyPr>
          <a:lstStyle/>
          <a:p>
            <a:r>
              <a:rPr lang="en-IN" dirty="0"/>
              <a:t>Personalization</a:t>
            </a:r>
            <a:endParaRPr lang="en-US" dirty="0"/>
          </a:p>
          <a:p>
            <a:r>
              <a:rPr lang="en-IN" dirty="0"/>
              <a:t>Discovery of New Content</a:t>
            </a:r>
          </a:p>
          <a:p>
            <a:r>
              <a:rPr lang="en-IN" dirty="0"/>
              <a:t>Increased User Engagement</a:t>
            </a:r>
          </a:p>
          <a:p>
            <a:r>
              <a:rPr lang="en-US" dirty="0"/>
              <a:t>Improved Customer Retention and Loyalty</a:t>
            </a:r>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p:txBody>
          <a:bodyPr>
            <a:normAutofit/>
          </a:bodyPr>
          <a:lstStyle/>
          <a:p>
            <a:r>
              <a:rPr lang="en-US" sz="1800" dirty="0"/>
              <a:t>The "Online Movie Recommendation System(CINEGRAM)" mini project aims to revolutionize the movie-watching experience by providing users with personalized and engaging recommendations. Through the use of advanced algorithms and a thoughtful user interface, the system seeks to address common challenges in recommendation systems and create a platform that evolves with user preferences and emerging trends</a:t>
            </a:r>
          </a:p>
        </p:txBody>
      </p:sp>
      <p:pic>
        <p:nvPicPr>
          <p:cNvPr id="7" name="Picture Placeholder 6">
            <a:extLst>
              <a:ext uri="{FF2B5EF4-FFF2-40B4-BE49-F238E27FC236}">
                <a16:creationId xmlns:a16="http://schemas.microsoft.com/office/drawing/2014/main" id="{CBA6A212-F37E-89F6-A782-B0A17734E50C}"/>
              </a:ext>
            </a:extLst>
          </p:cNvPr>
          <p:cNvPicPr>
            <a:picLocks noGrp="1" noChangeAspect="1"/>
          </p:cNvPicPr>
          <p:nvPr>
            <p:ph type="pic" sz="quarter" idx="14"/>
          </p:nvPr>
        </p:nvPicPr>
        <p:blipFill>
          <a:blip r:embed="rId3"/>
          <a:srcRect l="17197" r="17197"/>
          <a:stretch>
            <a:fillRect/>
          </a:stretch>
        </p:blipFill>
        <p:spPr/>
      </p:pic>
    </p:spTree>
    <p:extLst>
      <p:ext uri="{BB962C8B-B14F-4D97-AF65-F5344CB8AC3E}">
        <p14:creationId xmlns:p14="http://schemas.microsoft.com/office/powerpoint/2010/main" val="3626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F08A0F-34B5-7932-F546-DC22A6FF78DA}"/>
              </a:ext>
            </a:extLst>
          </p:cNvPr>
          <p:cNvSpPr>
            <a:spLocks noGrp="1"/>
          </p:cNvSpPr>
          <p:nvPr>
            <p:ph type="title"/>
          </p:nvPr>
        </p:nvSpPr>
        <p:spPr>
          <a:xfrm>
            <a:off x="1251079" y="177281"/>
            <a:ext cx="5112010" cy="727788"/>
          </a:xfrm>
        </p:spPr>
        <p:txBody>
          <a:bodyPr/>
          <a:lstStyle/>
          <a:p>
            <a:r>
              <a:rPr lang="en-US" dirty="0"/>
              <a:t>INTERFACE</a:t>
            </a:r>
            <a:endParaRPr lang="en-IN" dirty="0"/>
          </a:p>
        </p:txBody>
      </p:sp>
      <p:pic>
        <p:nvPicPr>
          <p:cNvPr id="16" name="Picture 15">
            <a:extLst>
              <a:ext uri="{FF2B5EF4-FFF2-40B4-BE49-F238E27FC236}">
                <a16:creationId xmlns:a16="http://schemas.microsoft.com/office/drawing/2014/main" id="{69B87CE6-04FF-F901-27A0-F5F777BC4F6E}"/>
              </a:ext>
            </a:extLst>
          </p:cNvPr>
          <p:cNvPicPr>
            <a:picLocks noChangeAspect="1"/>
          </p:cNvPicPr>
          <p:nvPr/>
        </p:nvPicPr>
        <p:blipFill rotWithShape="1">
          <a:blip r:embed="rId3"/>
          <a:srcRect l="7164" r="3140" b="5158"/>
          <a:stretch/>
        </p:blipFill>
        <p:spPr>
          <a:xfrm>
            <a:off x="1251079" y="905069"/>
            <a:ext cx="9689841" cy="5763280"/>
          </a:xfrm>
          <a:prstGeom prst="rect">
            <a:avLst/>
          </a:prstGeom>
        </p:spPr>
      </p:pic>
    </p:spTree>
    <p:extLst>
      <p:ext uri="{BB962C8B-B14F-4D97-AF65-F5344CB8AC3E}">
        <p14:creationId xmlns:p14="http://schemas.microsoft.com/office/powerpoint/2010/main" val="90791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578AB7-AD2A-7F9D-5520-88AC4CB525B7}"/>
              </a:ext>
            </a:extLst>
          </p:cNvPr>
          <p:cNvPicPr>
            <a:picLocks noChangeAspect="1"/>
          </p:cNvPicPr>
          <p:nvPr/>
        </p:nvPicPr>
        <p:blipFill>
          <a:blip r:embed="rId2"/>
          <a:stretch>
            <a:fillRect/>
          </a:stretch>
        </p:blipFill>
        <p:spPr>
          <a:xfrm>
            <a:off x="2141692" y="1337767"/>
            <a:ext cx="7135831" cy="5202992"/>
          </a:xfrm>
          <a:prstGeom prst="rect">
            <a:avLst/>
          </a:prstGeom>
        </p:spPr>
      </p:pic>
      <p:sp>
        <p:nvSpPr>
          <p:cNvPr id="7" name="TextBox 6">
            <a:extLst>
              <a:ext uri="{FF2B5EF4-FFF2-40B4-BE49-F238E27FC236}">
                <a16:creationId xmlns:a16="http://schemas.microsoft.com/office/drawing/2014/main" id="{8F6321E1-B3C7-6FE5-F15E-0CE1F7C80517}"/>
              </a:ext>
            </a:extLst>
          </p:cNvPr>
          <p:cNvSpPr txBox="1"/>
          <p:nvPr/>
        </p:nvSpPr>
        <p:spPr>
          <a:xfrm>
            <a:off x="2337636" y="485192"/>
            <a:ext cx="4837605" cy="707886"/>
          </a:xfrm>
          <a:prstGeom prst="rect">
            <a:avLst/>
          </a:prstGeom>
          <a:noFill/>
        </p:spPr>
        <p:txBody>
          <a:bodyPr wrap="square" rtlCol="0">
            <a:spAutoFit/>
          </a:bodyPr>
          <a:lstStyle/>
          <a:p>
            <a:r>
              <a:rPr lang="en-IN" sz="4000" dirty="0"/>
              <a:t>Use Case </a:t>
            </a:r>
            <a:r>
              <a:rPr lang="en-IN" sz="4000" dirty="0">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12070606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TotalTime>38</TotalTime>
  <Words>334</Words>
  <Application>Microsoft Office PowerPoint</Application>
  <PresentationFormat>Widescreen</PresentationFormat>
  <Paragraphs>31</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Times New Roman</vt:lpstr>
      <vt:lpstr>Wingdings 2</vt:lpstr>
      <vt:lpstr>View</vt:lpstr>
      <vt:lpstr>CINEGRAM Movie Surfer</vt:lpstr>
      <vt:lpstr>TEAM MEMBERS</vt:lpstr>
      <vt:lpstr>ABSTRACT</vt:lpstr>
      <vt:lpstr>INTRODUCTION</vt:lpstr>
      <vt:lpstr>PROBLEM STATEMENT</vt:lpstr>
      <vt:lpstr>ADVANTAGES </vt:lpstr>
      <vt:lpstr>Conclusion</vt:lpstr>
      <vt:lpstr>INTERFACE</vt:lpstr>
      <vt:lpstr>PowerPoint Presentation</vt:lpstr>
      <vt:lpstr>Data Flow Diagram level 0</vt:lpstr>
      <vt:lpstr>Data Flow Diagram level 1</vt:lpstr>
      <vt:lpstr>Sequence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CINEGRAM Movie Surfer</dc:title>
  <dc:creator>Aman Pagare</dc:creator>
  <cp:lastModifiedBy>PARTH JAGTAP</cp:lastModifiedBy>
  <cp:revision>6</cp:revision>
  <dcterms:created xsi:type="dcterms:W3CDTF">2024-03-11T07:21:56Z</dcterms:created>
  <dcterms:modified xsi:type="dcterms:W3CDTF">2024-04-24T06:06:03Z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