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302" r:id="rId8"/>
    <p:sldId id="291" r:id="rId9"/>
    <p:sldId id="303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917" y="2"/>
            <a:ext cx="9253517" cy="685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A51639-B2D6-4652-B8C3-1B4C224A7BAF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65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F5DD9-2C52-442D-92E2-8072C0C3D7CD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3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978400" cy="5029200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§"/>
              <a:defRPr sz="2100"/>
            </a:lvl1pPr>
            <a:lvl2pPr marL="557213" indent="-214313">
              <a:buFont typeface="Wingdings" panose="05000000000000000000" pitchFamily="2" charset="2"/>
              <a:buChar char="§"/>
              <a:defRPr sz="1800"/>
            </a:lvl2pPr>
            <a:lvl3pPr marL="857250" indent="-171450">
              <a:buFont typeface="Wingdings" panose="05000000000000000000" pitchFamily="2" charset="2"/>
              <a:buChar char="§"/>
              <a:defRPr sz="1500"/>
            </a:lvl3pPr>
            <a:lvl4pPr marL="1200150" indent="-171450">
              <a:buFont typeface="Wingdings" panose="05000000000000000000" pitchFamily="2" charset="2"/>
              <a:buChar char="§"/>
              <a:defRPr sz="1350"/>
            </a:lvl4pPr>
            <a:lvl5pPr marL="1543050" indent="-171450">
              <a:buFont typeface="Wingdings" panose="05000000000000000000" pitchFamily="2" charset="2"/>
              <a:buChar char="§"/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143000"/>
            <a:ext cx="4978400" cy="5029200"/>
          </a:xfrm>
        </p:spPr>
        <p:txBody>
          <a:bodyPr/>
          <a:lstStyle>
            <a:lvl1pPr marL="257175" indent="-257175">
              <a:buFont typeface="Wingdings" panose="05000000000000000000" pitchFamily="2" charset="2"/>
              <a:buChar char="§"/>
              <a:defRPr sz="2100"/>
            </a:lvl1pPr>
            <a:lvl2pPr marL="557213" indent="-214313">
              <a:buFont typeface="Wingdings" panose="05000000000000000000" pitchFamily="2" charset="2"/>
              <a:buChar char="§"/>
              <a:defRPr sz="1800"/>
            </a:lvl2pPr>
            <a:lvl3pPr marL="857250" indent="-171450">
              <a:buFont typeface="Wingdings" panose="05000000000000000000" pitchFamily="2" charset="2"/>
              <a:buChar char="§"/>
              <a:defRPr sz="1500"/>
            </a:lvl3pPr>
            <a:lvl4pPr marL="1200150" indent="-171450">
              <a:buFont typeface="Wingdings" panose="05000000000000000000" pitchFamily="2" charset="2"/>
              <a:buChar char="§"/>
              <a:defRPr sz="1350"/>
            </a:lvl4pPr>
            <a:lvl5pPr marL="1543050" indent="-171450">
              <a:buFont typeface="Wingdings" panose="05000000000000000000" pitchFamily="2" charset="2"/>
              <a:buChar char="§"/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21811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245600" cy="66833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BC48EC7-AF6A-48D3-8284-14BACBEBDD84}" type="datetimeFigureOut">
              <a:rPr lang="en-US" smtClean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885" y="20638"/>
            <a:ext cx="275378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139286"/>
            <a:ext cx="12192000" cy="23876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sz="4000" dirty="0" smtClean="0"/>
              <a:t>COVID-19 </a:t>
            </a:r>
            <a:r>
              <a:rPr lang="en-US" sz="4000" dirty="0"/>
              <a:t>TOTAL </a:t>
            </a:r>
            <a:r>
              <a:rPr lang="en-US" sz="4000" dirty="0"/>
              <a:t>ANTIBODIES </a:t>
            </a:r>
          </a:p>
          <a:p>
            <a:r>
              <a:rPr lang="en-US" sz="4000" dirty="0"/>
              <a:t>(IgG &amp; </a:t>
            </a:r>
            <a:r>
              <a:rPr lang="en-US" sz="4000" dirty="0" smtClean="0"/>
              <a:t>IgM, </a:t>
            </a:r>
            <a:r>
              <a:rPr lang="en-US" sz="4000" dirty="0"/>
              <a:t>SERUM</a:t>
            </a:r>
            <a:r>
              <a:rPr lang="en-US" sz="4000" dirty="0"/>
              <a:t>) Testing for </a:t>
            </a:r>
            <a:br>
              <a:rPr lang="en-US" sz="4000" dirty="0"/>
            </a:br>
            <a:r>
              <a:rPr lang="en-US" sz="4000" dirty="0"/>
              <a:t>Screening &amp; Contact Tracing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205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>Test </a:t>
            </a:r>
            <a:r>
              <a:rPr lang="en-US" sz="3600" dirty="0"/>
              <a:t>Details Of </a:t>
            </a:r>
            <a:r>
              <a:rPr lang="en-IN" sz="3600" dirty="0" err="1"/>
              <a:t>Sars</a:t>
            </a:r>
            <a:r>
              <a:rPr lang="en-IN" sz="3600" dirty="0"/>
              <a:t> Cov-2 (Covid-19) IgG Antibodies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928048" y="1233488"/>
            <a:ext cx="7506268" cy="409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b="1" kern="0" dirty="0" smtClean="0">
              <a:solidFill>
                <a:srgbClr val="FF0000"/>
              </a:solidFill>
            </a:endParaRPr>
          </a:p>
          <a:p>
            <a:r>
              <a:rPr lang="en-IN" altLang="en-US" sz="2800" b="1" dirty="0"/>
              <a:t>Method </a:t>
            </a:r>
            <a:r>
              <a:rPr lang="en-IN" altLang="en-US" sz="2800" dirty="0" smtClean="0"/>
              <a:t>: SIEMENS ATELLICA </a:t>
            </a:r>
            <a:r>
              <a:rPr lang="en-IN" altLang="en-US" sz="2800" b="1" dirty="0" smtClean="0"/>
              <a:t>CLIA</a:t>
            </a:r>
            <a:endParaRPr lang="en-IN" altLang="en-US" sz="2800" b="1" dirty="0"/>
          </a:p>
          <a:p>
            <a:pPr marL="0" indent="0">
              <a:buNone/>
            </a:pPr>
            <a:endParaRPr lang="en-US" sz="2800" b="1" kern="0" dirty="0" smtClean="0"/>
          </a:p>
          <a:p>
            <a:r>
              <a:rPr lang="en-US" sz="2800" b="1" kern="0" dirty="0" smtClean="0"/>
              <a:t>TAT : </a:t>
            </a:r>
            <a:r>
              <a:rPr lang="en-IN" sz="2800" b="1" kern="0" dirty="0"/>
              <a:t>Sample Daily by 11 am; Report </a:t>
            </a:r>
            <a:r>
              <a:rPr lang="en-IN" sz="2800" b="1" kern="0" dirty="0" smtClean="0"/>
              <a:t>Next day</a:t>
            </a:r>
          </a:p>
          <a:p>
            <a:endParaRPr lang="en-US" sz="2800" b="1" kern="0" dirty="0"/>
          </a:p>
          <a:p>
            <a:r>
              <a:rPr lang="en-IN" sz="2800" b="1" kern="0" dirty="0" smtClean="0"/>
              <a:t>Price : ₹ 1400</a:t>
            </a:r>
          </a:p>
          <a:p>
            <a:pPr marL="0" indent="0">
              <a:buNone/>
            </a:pPr>
            <a:endParaRPr lang="en-US" sz="2800" b="1" kern="0" dirty="0" smtClean="0"/>
          </a:p>
          <a:p>
            <a:endParaRPr lang="en-IN" sz="2800" b="1" kern="0" dirty="0"/>
          </a:p>
        </p:txBody>
      </p:sp>
    </p:spTree>
    <p:extLst>
      <p:ext uri="{BB962C8B-B14F-4D97-AF65-F5344CB8AC3E}">
        <p14:creationId xmlns:p14="http://schemas.microsoft.com/office/powerpoint/2010/main" val="97890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b="1" dirty="0"/>
              <a:t>Sample Report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9" y="835496"/>
            <a:ext cx="10827434" cy="57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709738"/>
            <a:ext cx="12192000" cy="285273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88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Antibody Testing?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69695" y="971005"/>
            <a:ext cx="10599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Clinical Utility of Antibody Testing</a:t>
            </a:r>
            <a:r>
              <a:rPr lang="en-US" sz="1600" b="1" dirty="0" smtClean="0"/>
              <a:t>:</a:t>
            </a:r>
            <a:endParaRPr lang="en-US" sz="1600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This test measures the body’s immune response to COVID-19. Presence of antibodies indicate that one is likely infected with COVID-19 in the past. </a:t>
            </a:r>
            <a:r>
              <a:rPr lang="en-US" sz="1600" dirty="0" smtClean="0"/>
              <a:t>It covers both IgM &amp; IgG Antibodies, which provides a higher bandwidth in terms of better sensitivity &amp; exposure.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test bridges the gap between RT PCR &amp; IgG antibody Testing. </a:t>
            </a:r>
            <a:r>
              <a:rPr lang="en-IN" sz="1600" dirty="0" smtClean="0"/>
              <a:t>It is used for mass screening programmes – </a:t>
            </a:r>
            <a:r>
              <a:rPr lang="en-IN" sz="1600" dirty="0" err="1" smtClean="0"/>
              <a:t>Sero</a:t>
            </a:r>
            <a:r>
              <a:rPr lang="en-IN" sz="1600" dirty="0" smtClean="0"/>
              <a:t>-surveillance &amp; not for diagnosis.</a:t>
            </a:r>
          </a:p>
          <a:p>
            <a:pPr lvl="0"/>
            <a:r>
              <a:rPr lang="en-US" sz="1600" dirty="0" smtClean="0"/>
              <a:t>ICMR recommends RT PCR as the gold standard test for COVID-19 diagnosis.</a:t>
            </a:r>
          </a:p>
          <a:p>
            <a:pPr lvl="0"/>
            <a:endParaRPr lang="en-US" sz="1600" dirty="0"/>
          </a:p>
          <a:p>
            <a:pPr lvl="0"/>
            <a:r>
              <a:rPr lang="en-US" sz="1600" b="1" dirty="0" smtClean="0"/>
              <a:t>Does this test require any special preparation?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No. This test is a simple blood test. It does not require fasting, or any specific diet or even Doctor’s prescription. Only basic TRF &amp; Form 45 shall be required to be filled by Lab Personnel</a:t>
            </a:r>
          </a:p>
          <a:p>
            <a:pPr lvl="0"/>
            <a:endParaRPr lang="en-US" sz="1600" dirty="0"/>
          </a:p>
          <a:p>
            <a:pPr lvl="0"/>
            <a:r>
              <a:rPr lang="en-US" sz="1600" b="1" dirty="0" smtClean="0"/>
              <a:t>Why should one get Antibody Test done?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you are healthy at present, but suspect contact with an infected person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you do not have any symptoms, but you are certain of your exposure with infected person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you are working in banks, post, courier, telecom offices, airlines, press, international operations or  corporates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you a frontline worker in healthcare, police &amp; security services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4639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Antibody Testing?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1316" y="919602"/>
            <a:ext cx="9719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What is the difference between IgG Antibody Testing &amp; Total Antibody Testing?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While Total antibody test gives a higher band width in terms of sensitivity &amp; good exposure evidence, IgG testing is for immunity  development &amp; identifying plasma donors etc.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1316" y="1797954"/>
            <a:ext cx="93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What is the meaning of  test report?</a:t>
            </a:r>
          </a:p>
          <a:p>
            <a:endParaRPr lang="en-IN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316" y="2251442"/>
            <a:ext cx="11526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The test quantifies antibodies – IgG &amp; IgM which are good determinant of body’s immune response &amp; reaction to SARS-CoV-2. 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This test helps evaluate </a:t>
            </a:r>
            <a:r>
              <a:rPr lang="en-US" sz="1600" dirty="0" err="1"/>
              <a:t>sero</a:t>
            </a:r>
            <a:r>
              <a:rPr lang="en-US" sz="1600" dirty="0"/>
              <a:t>-prevalence in a given population &amp; helps bridge the window of detection between a positive RT PCR &amp; seroconversion to IgG.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Result indicates Antibodies have developed, Exposure to SARS CoV-2 is confirmed. RT PCR is suggested to confirm diagnosis.</a:t>
            </a:r>
            <a:endParaRPr lang="en-I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result indicates Exposure not confirmed, Antibodies not developed</a:t>
            </a:r>
            <a:endParaRPr lang="en-IN" sz="1600" dirty="0"/>
          </a:p>
          <a:p>
            <a:endParaRPr lang="en-IN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14682"/>
              </p:ext>
            </p:extLst>
          </p:nvPr>
        </p:nvGraphicFramePr>
        <p:xfrm>
          <a:off x="491316" y="3696789"/>
          <a:ext cx="11330570" cy="1867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5651">
                  <a:extLst>
                    <a:ext uri="{9D8B030D-6E8A-4147-A177-3AD203B41FA5}">
                      <a16:colId xmlns:a16="http://schemas.microsoft.com/office/drawing/2014/main" val="934736061"/>
                    </a:ext>
                  </a:extLst>
                </a:gridCol>
                <a:gridCol w="947115">
                  <a:extLst>
                    <a:ext uri="{9D8B030D-6E8A-4147-A177-3AD203B41FA5}">
                      <a16:colId xmlns:a16="http://schemas.microsoft.com/office/drawing/2014/main" val="712960369"/>
                    </a:ext>
                  </a:extLst>
                </a:gridCol>
                <a:gridCol w="2827209">
                  <a:extLst>
                    <a:ext uri="{9D8B030D-6E8A-4147-A177-3AD203B41FA5}">
                      <a16:colId xmlns:a16="http://schemas.microsoft.com/office/drawing/2014/main" val="937599309"/>
                    </a:ext>
                  </a:extLst>
                </a:gridCol>
                <a:gridCol w="5880595">
                  <a:extLst>
                    <a:ext uri="{9D8B030D-6E8A-4147-A177-3AD203B41FA5}">
                      <a16:colId xmlns:a16="http://schemas.microsoft.com/office/drawing/2014/main" val="2194709493"/>
                    </a:ext>
                  </a:extLst>
                </a:gridCol>
              </a:tblGrid>
              <a:tr h="313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Test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Result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Interpretation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Action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758041"/>
                  </a:ext>
                </a:extLst>
              </a:tr>
              <a:tr h="41377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Total Antibody (IgG+IgM*)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Positive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Antibodies have developed</a:t>
                      </a:r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>
                          <a:effectLst/>
                        </a:rPr>
                        <a:t>Exposure to SARS COV-2 is confirmed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Symptomatic - Refer to RT PCR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490211"/>
                  </a:ext>
                </a:extLst>
              </a:tr>
              <a:tr h="41377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Asymptomatic - Quarantine &amp; repeat IgG after 7-10 days 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738346"/>
                  </a:ext>
                </a:extLst>
              </a:tr>
              <a:tr h="3133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Negative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Exposure not confirmed, Abs not developed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Symptomatic refer to RT PCR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3771496"/>
                  </a:ext>
                </a:extLst>
              </a:tr>
              <a:tr h="41377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Asymptomatic - confirmed negative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8956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1316" y="5732432"/>
            <a:ext cx="105646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When can I get my Report?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Sample daily by 11 am, then Report Next 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04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Screening </a:t>
            </a:r>
            <a:r>
              <a:rPr lang="en-US" sz="3100" dirty="0"/>
              <a:t>your Staff for Total Antibodies before Joining Work</a:t>
            </a:r>
            <a:r>
              <a:rPr lang="en-IN" sz="3100" dirty="0"/>
              <a:t/>
            </a:r>
            <a:br>
              <a:rPr lang="en-IN" sz="3100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1764" y="995774"/>
            <a:ext cx="1020852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/>
              <a:t>Advantage </a:t>
            </a:r>
            <a:r>
              <a:rPr lang="en-US" b="1" dirty="0" smtClean="0"/>
              <a:t>for Corporates &amp; Private Firms: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antibody test gives a higher band width in terms of sensitivity &amp; good exposure </a:t>
            </a:r>
            <a:r>
              <a:rPr lang="en-US" dirty="0" smtClean="0"/>
              <a:t>evidence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No need of Doctors’ Prescription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Faster Turn-around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Cost Effective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Simple Blood 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Easy Decision Making</a:t>
            </a:r>
          </a:p>
          <a:p>
            <a:endParaRPr lang="en-US" dirty="0"/>
          </a:p>
          <a:p>
            <a:r>
              <a:rPr lang="en-US" dirty="0" smtClean="0"/>
              <a:t>We recommend WHO protocol during work &amp;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Thermal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Sanitizing hands 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Wearing Mask 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56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200" dirty="0"/>
              <a:t>Test Details Of </a:t>
            </a:r>
            <a:r>
              <a:rPr lang="en-IN" sz="3200" dirty="0" err="1"/>
              <a:t>Sars</a:t>
            </a:r>
            <a:r>
              <a:rPr lang="en-IN" sz="3200" dirty="0"/>
              <a:t> Cov-2 (Covid-19) Total Antibodies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66791" y="854665"/>
            <a:ext cx="9835746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b="1" kern="0" dirty="0" smtClean="0">
              <a:solidFill>
                <a:srgbClr val="FF0000"/>
              </a:solidFill>
            </a:endParaRPr>
          </a:p>
          <a:p>
            <a:r>
              <a:rPr lang="en-IN" altLang="en-US" sz="2800" b="1" dirty="0"/>
              <a:t>Method </a:t>
            </a:r>
            <a:r>
              <a:rPr lang="en-IN" altLang="en-US" sz="2800" dirty="0" smtClean="0"/>
              <a:t>: SIEMENS ATELLICA </a:t>
            </a:r>
            <a:r>
              <a:rPr lang="en-IN" altLang="en-US" sz="2800" b="1" dirty="0" smtClean="0"/>
              <a:t>CLIA</a:t>
            </a:r>
            <a:endParaRPr lang="en-IN" altLang="en-US" sz="2800" b="1" dirty="0"/>
          </a:p>
          <a:p>
            <a:pPr marL="0" indent="0">
              <a:buNone/>
            </a:pPr>
            <a:endParaRPr lang="en-US" sz="2800" b="1" kern="0" dirty="0" smtClean="0"/>
          </a:p>
          <a:p>
            <a:r>
              <a:rPr lang="en-US" sz="2800" b="1" kern="0" dirty="0" smtClean="0"/>
              <a:t>TAT : </a:t>
            </a:r>
            <a:r>
              <a:rPr lang="en-IN" sz="2800" b="1" kern="0" dirty="0"/>
              <a:t>Sample Daily by 11 am; Report </a:t>
            </a:r>
            <a:r>
              <a:rPr lang="en-IN" sz="2800" b="1" kern="0" dirty="0" smtClean="0"/>
              <a:t>Next day</a:t>
            </a:r>
          </a:p>
          <a:p>
            <a:endParaRPr lang="en-US" sz="2800" b="1" kern="0" dirty="0"/>
          </a:p>
          <a:p>
            <a:r>
              <a:rPr lang="en-IN" sz="2800" b="1" kern="0" dirty="0" smtClean="0"/>
              <a:t>Price : ₹ 950</a:t>
            </a:r>
          </a:p>
          <a:p>
            <a:pPr marL="0" indent="0">
              <a:buNone/>
            </a:pPr>
            <a:endParaRPr lang="en-US" sz="2800" b="1" kern="0" dirty="0" smtClean="0"/>
          </a:p>
          <a:p>
            <a:pPr marL="0" indent="0">
              <a:buNone/>
            </a:pPr>
            <a:endParaRPr lang="en-IN" sz="2800" b="1" kern="0" dirty="0"/>
          </a:p>
        </p:txBody>
      </p:sp>
    </p:spTree>
    <p:extLst>
      <p:ext uri="{BB962C8B-B14F-4D97-AF65-F5344CB8AC3E}">
        <p14:creationId xmlns:p14="http://schemas.microsoft.com/office/powerpoint/2010/main" val="273859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b="1" dirty="0"/>
              <a:t>Sample Report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800" t="8934" r="30000" b="4311"/>
          <a:stretch/>
        </p:blipFill>
        <p:spPr>
          <a:xfrm>
            <a:off x="1544320" y="881698"/>
            <a:ext cx="4487296" cy="5732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600" t="8933" r="30000" b="3955"/>
          <a:stretch/>
        </p:blipFill>
        <p:spPr>
          <a:xfrm>
            <a:off x="6488816" y="881698"/>
            <a:ext cx="4492378" cy="57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7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1440" y="2126223"/>
            <a:ext cx="12100560" cy="23876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sz="4000" dirty="0"/>
              <a:t>COVID – 19 </a:t>
            </a:r>
            <a:endParaRPr lang="en-US" sz="4000" dirty="0" smtClean="0"/>
          </a:p>
          <a:p>
            <a:r>
              <a:rPr lang="en-US" sz="4000" dirty="0" smtClean="0"/>
              <a:t>IgG Antibody </a:t>
            </a:r>
            <a:r>
              <a:rPr lang="en-US" sz="4000" dirty="0"/>
              <a:t>Testing for </a:t>
            </a:r>
            <a:br>
              <a:rPr lang="en-US" sz="4000" dirty="0"/>
            </a:br>
            <a:r>
              <a:rPr lang="en-US" sz="4000" dirty="0"/>
              <a:t>Recovery &amp; Plasma Donors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7732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IgG Antibody Testing?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1318" y="1245326"/>
            <a:ext cx="103567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Clinical Utility of Antibody Testing: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This test measures the body’s immune response to COVID-19. Presence </a:t>
            </a:r>
            <a:r>
              <a:rPr lang="en-US" sz="1600" dirty="0" smtClean="0"/>
              <a:t>of IgG </a:t>
            </a:r>
            <a:r>
              <a:rPr lang="en-US" sz="1600" dirty="0"/>
              <a:t>antibodies indicate that one </a:t>
            </a:r>
            <a:r>
              <a:rPr lang="en-US" sz="1600" dirty="0" smtClean="0"/>
              <a:t>is on the recovery phase post COVID-19 infection, that the person has developed immunity against COVID-19. </a:t>
            </a:r>
            <a:r>
              <a:rPr lang="en-IN" sz="1600" dirty="0" smtClean="0"/>
              <a:t>It is used for mass screening programmes – </a:t>
            </a:r>
            <a:r>
              <a:rPr lang="en-IN" sz="1600" dirty="0" err="1" smtClean="0"/>
              <a:t>Sero</a:t>
            </a:r>
            <a:r>
              <a:rPr lang="en-IN" sz="1600" dirty="0" smtClean="0"/>
              <a:t>-surveillance, finding plasma donors &amp; not for diagnosis.</a:t>
            </a:r>
          </a:p>
          <a:p>
            <a:pPr lvl="0"/>
            <a:r>
              <a:rPr lang="en-US" sz="1600" dirty="0" smtClean="0"/>
              <a:t>ICMR recommends RT PCR as the gold standard test for COVID-19 diagnosis.</a:t>
            </a:r>
          </a:p>
          <a:p>
            <a:pPr lvl="0"/>
            <a:r>
              <a:rPr lang="en-US" sz="1600" dirty="0" smtClean="0"/>
              <a:t>Longevity of IgG antibodies is not known.</a:t>
            </a:r>
          </a:p>
          <a:p>
            <a:pPr lvl="0"/>
            <a:endParaRPr lang="en-US" sz="1600" dirty="0"/>
          </a:p>
          <a:p>
            <a:pPr lvl="0"/>
            <a:r>
              <a:rPr lang="en-US" sz="1600" b="1" dirty="0" smtClean="0"/>
              <a:t>Does this test require any special preparation?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No. This test is a simple blood test. It does not require fasting, or any specific diet or even Doctor’s prescription. Only basic TRF &amp; Form 45 shall be required to be filled by Lab Personnel</a:t>
            </a:r>
          </a:p>
          <a:p>
            <a:pPr lvl="0"/>
            <a:endParaRPr lang="en-US" sz="1600" dirty="0"/>
          </a:p>
          <a:p>
            <a:pPr lvl="0"/>
            <a:r>
              <a:rPr lang="en-US" sz="1600" b="1" dirty="0" smtClean="0"/>
              <a:t>Why should one get IgG Antibody Test done</a:t>
            </a:r>
            <a:r>
              <a:rPr lang="en-US" sz="1600" b="1" dirty="0" smtClean="0"/>
              <a:t>?</a:t>
            </a:r>
            <a:endParaRPr lang="en-IN" dirty="0"/>
          </a:p>
          <a:p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per ICMR, It should be opted by health </a:t>
            </a:r>
            <a:r>
              <a:rPr lang="en-US" dirty="0"/>
              <a:t>care workers, frontline workers, immune-compromised individuals, individuals in containment </a:t>
            </a:r>
            <a:r>
              <a:rPr lang="en-US" dirty="0" smtClean="0"/>
              <a:t>zones, prisons, Police, Air travel staff etc. to </a:t>
            </a:r>
            <a:r>
              <a:rPr lang="en-US" dirty="0"/>
              <a:t>know who has been infected in the past and has now recovered. </a:t>
            </a:r>
            <a:r>
              <a:rPr lang="en-US" dirty="0" smtClean="0"/>
              <a:t>The 17 groups have been highlighted in ICMR Press Release, 30</a:t>
            </a:r>
            <a:r>
              <a:rPr lang="en-US" baseline="30000" dirty="0" smtClean="0"/>
              <a:t>th</a:t>
            </a:r>
            <a:r>
              <a:rPr lang="en-US" dirty="0" smtClean="0"/>
              <a:t> May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0149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Antibody Testing?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1317" y="1194462"/>
            <a:ext cx="9719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What is the difference between IgG Antibody Testing &amp; Total Antibody Testing?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While Total antibody test gives a higher band width in terms of sensitivity &amp; good exposure evidence, IgG testing is for immunity  development &amp; identifying plasma donors etc.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91318" y="2156913"/>
            <a:ext cx="93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What is the meaning of  IgG  test report?</a:t>
            </a:r>
          </a:p>
          <a:p>
            <a:endParaRPr lang="en-IN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316" y="2488299"/>
            <a:ext cx="11603700" cy="149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quantitative test for the detection of SARS-CoV-2 (COVID-19) IgG Antibodies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test indicates exposure to SARS-CoV-2.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test indicates absence of SARS-CoV-2 IgG antibodies hence immunity status cannot be established.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IgG antibody usually becomes positive after 8 - 13 days of infection &amp; peaks around 21 days.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8441"/>
              </p:ext>
            </p:extLst>
          </p:nvPr>
        </p:nvGraphicFramePr>
        <p:xfrm>
          <a:off x="1427018" y="3783798"/>
          <a:ext cx="7232073" cy="1061823"/>
        </p:xfrm>
        <a:graphic>
          <a:graphicData uri="http://schemas.openxmlformats.org/drawingml/2006/table">
            <a:tbl>
              <a:tblPr firstRow="1" firstCol="1" bandRow="1"/>
              <a:tblGrid>
                <a:gridCol w="1918873">
                  <a:extLst>
                    <a:ext uri="{9D8B030D-6E8A-4147-A177-3AD203B41FA5}">
                      <a16:colId xmlns:a16="http://schemas.microsoft.com/office/drawing/2014/main" val="583551531"/>
                    </a:ext>
                  </a:extLst>
                </a:gridCol>
                <a:gridCol w="5313200">
                  <a:extLst>
                    <a:ext uri="{9D8B030D-6E8A-4147-A177-3AD203B41FA5}">
                      <a16:colId xmlns:a16="http://schemas.microsoft.com/office/drawing/2014/main" val="3899059718"/>
                    </a:ext>
                  </a:extLst>
                </a:gridCol>
              </a:tblGrid>
              <a:tr h="421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67115"/>
                  </a:ext>
                </a:extLst>
              </a:tr>
              <a:tr h="3200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presence of SARS-CoV-2 IgG Antibodies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715585"/>
                  </a:ext>
                </a:extLst>
              </a:tr>
              <a:tr h="3200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absence of SARS-CoV-2 IgG Antibodies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4614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1316" y="5224960"/>
            <a:ext cx="105646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When can I get my Report?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/>
              <a:t>Sample daily by 11 am, then Report Next 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7384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B9B54BA-D71C-4006-89DE-ECF0C9E59138}" vid="{2B007B66-7C1B-486F-A213-AB1D377185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1325</TotalTime>
  <Words>939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Theme1</vt:lpstr>
      <vt:lpstr>PowerPoint Presentation</vt:lpstr>
      <vt:lpstr> Why Antibody Testing? </vt:lpstr>
      <vt:lpstr> Why Antibody Testing? </vt:lpstr>
      <vt:lpstr> Screening your Staff for Total Antibodies before Joining Work </vt:lpstr>
      <vt:lpstr>Test Details Of Sars Cov-2 (Covid-19) Total Antibodies</vt:lpstr>
      <vt:lpstr>Sample Report</vt:lpstr>
      <vt:lpstr>PowerPoint Presentation</vt:lpstr>
      <vt:lpstr> Why IgG Antibody Testing? </vt:lpstr>
      <vt:lpstr> Why Antibody Testing? </vt:lpstr>
      <vt:lpstr>Test Details Of Sars Cov-2 (Covid-19) IgG Antibodies</vt:lpstr>
      <vt:lpstr>Sample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QUANTIFERON-CMv</dc:title>
  <dc:creator>Windows User</dc:creator>
  <cp:lastModifiedBy>Md Imran Jaffrey</cp:lastModifiedBy>
  <cp:revision>101</cp:revision>
  <dcterms:created xsi:type="dcterms:W3CDTF">2019-06-23T06:23:54Z</dcterms:created>
  <dcterms:modified xsi:type="dcterms:W3CDTF">2020-08-07T09:49:18Z</dcterms:modified>
</cp:coreProperties>
</file>