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1"/>
  </p:notesMasterIdLst>
  <p:sldIdLst>
    <p:sldId id="256" r:id="rId3"/>
    <p:sldId id="259" r:id="rId4"/>
    <p:sldId id="266" r:id="rId5"/>
    <p:sldId id="260" r:id="rId6"/>
    <p:sldId id="261" r:id="rId7"/>
    <p:sldId id="262" r:id="rId8"/>
    <p:sldId id="286" r:id="rId9"/>
    <p:sldId id="288" r:id="rId10"/>
  </p:sldIdLst>
  <p:sldSz cx="9144000" cy="5143500" type="screen16x9"/>
  <p:notesSz cx="6858000" cy="9144000"/>
  <p:embeddedFontLst>
    <p:embeddedFont>
      <p:font typeface="Arial Narrow" panose="020B0606020202030204" pitchFamily="34" charset="0"/>
      <p:regular r:id="rId12"/>
      <p:bold r:id="rId13"/>
      <p:italic r:id="rId14"/>
      <p:boldItalic r:id="rId15"/>
    </p:embeddedFont>
    <p:embeddedFont>
      <p:font typeface="Arial Rounded MT Bold" panose="020F0704030504030204" pitchFamily="34" charset="0"/>
      <p:regular r:id="rId16"/>
    </p:embeddedFont>
    <p:embeddedFont>
      <p:font typeface="Bahnschrift SemiBold" panose="020B0502040204020203" pitchFamily="34" charset="0"/>
      <p:bold r:id="rId17"/>
    </p:embeddedFont>
    <p:embeddedFont>
      <p:font typeface="Bebas Neue" panose="020B0606020202050201" pitchFamily="34" charset="0"/>
      <p:regular r:id="rId18"/>
    </p:embeddedFont>
    <p:embeddedFont>
      <p:font typeface="Glegoo" panose="020B0604020202020204" charset="0"/>
      <p:regular r:id="rId19"/>
      <p:bold r:id="rId20"/>
    </p:embeddedFont>
    <p:embeddedFont>
      <p:font typeface="Impact" panose="020B0806030902050204" pitchFamily="34" charset="0"/>
      <p:regular r:id="rId21"/>
    </p:embeddedFont>
    <p:embeddedFont>
      <p:font typeface="Imprint MT Shadow" panose="04020605060303030202" pitchFamily="82" charset="0"/>
      <p:regular r:id="rId22"/>
    </p:embeddedFont>
    <p:embeddedFont>
      <p:font typeface="Josefin Sans" pitchFamily="2" charset="0"/>
      <p:regular r:id="rId23"/>
      <p:bold r:id="rId24"/>
      <p:italic r:id="rId25"/>
      <p:boldItalic r:id="rId26"/>
    </p:embeddedFont>
    <p:embeddedFont>
      <p:font typeface="Lucida Bright" panose="02040602050505020304" pitchFamily="18" charset="0"/>
      <p:regular r:id="rId27"/>
      <p:bold r:id="rId28"/>
      <p:italic r:id="rId29"/>
      <p:boldItalic r:id="rId30"/>
    </p:embeddedFont>
    <p:embeddedFont>
      <p:font typeface="Proxima Nova"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8514962-5764-47B7-A132-6CA258A50A98}">
          <p14:sldIdLst>
            <p14:sldId id="256"/>
            <p14:sldId id="259"/>
            <p14:sldId id="266"/>
          </p14:sldIdLst>
        </p14:section>
        <p14:section name="Untitled Section" id="{F82EF68D-90FD-44D6-9D27-67B5ECCCD0DE}">
          <p14:sldIdLst>
            <p14:sldId id="260"/>
            <p14:sldId id="261"/>
            <p14:sldId id="262"/>
            <p14:sldId id="286"/>
            <p14:sldId id="28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ham" initials="g" lastIdx="1" clrIdx="0">
    <p:extLst>
      <p:ext uri="{19B8F6BF-5375-455C-9EA6-DF929625EA0E}">
        <p15:presenceInfo xmlns:p15="http://schemas.microsoft.com/office/powerpoint/2012/main" userId="72f235d66757d4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5B3138-8CED-43AE-A003-686C6D81FFB5}">
  <a:tblStyle styleId="{815B3138-8CED-43AE-A003-686C6D81FF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5" d="100"/>
          <a:sy n="85" d="100"/>
        </p:scale>
        <p:origin x="7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05T21:07:21.100"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c391b63e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c391b63e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c8c5628ad_0_13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c8c5628ad_0_13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a306ceecf2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a306ceecf2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cdbe632c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cdbe632c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c8c5628ad_0_13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c8c5628ad_0_13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cdbe632c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cdbe632c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SLIDES_API23665371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SLIDES_API23665371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acdbe632ca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acdbe632c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0" y="803549"/>
            <a:ext cx="3852000" cy="2049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b="1">
                <a:solidFill>
                  <a:schemeClr val="dk1"/>
                </a:solidFill>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172075" y="3904875"/>
            <a:ext cx="3852000" cy="45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4572000" y="2793925"/>
            <a:ext cx="3852000" cy="45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800"/>
              <a:buNone/>
              <a:defRPr sz="1800">
                <a:solidFill>
                  <a:schemeClr val="dk2"/>
                </a:solidFill>
              </a:defRPr>
            </a:lvl2pPr>
            <a:lvl3pPr lvl="2" algn="ctr" rtl="0">
              <a:lnSpc>
                <a:spcPct val="100000"/>
              </a:lnSpc>
              <a:spcBef>
                <a:spcPts val="0"/>
              </a:spcBef>
              <a:spcAft>
                <a:spcPts val="0"/>
              </a:spcAft>
              <a:buClr>
                <a:schemeClr val="dk2"/>
              </a:buClr>
              <a:buSzPts val="1800"/>
              <a:buNone/>
              <a:defRPr sz="1800">
                <a:solidFill>
                  <a:schemeClr val="dk2"/>
                </a:solidFill>
              </a:defRPr>
            </a:lvl3pPr>
            <a:lvl4pPr lvl="3" algn="ctr" rtl="0">
              <a:lnSpc>
                <a:spcPct val="100000"/>
              </a:lnSpc>
              <a:spcBef>
                <a:spcPts val="0"/>
              </a:spcBef>
              <a:spcAft>
                <a:spcPts val="0"/>
              </a:spcAft>
              <a:buClr>
                <a:schemeClr val="dk2"/>
              </a:buClr>
              <a:buSzPts val="1800"/>
              <a:buNone/>
              <a:defRPr sz="1800">
                <a:solidFill>
                  <a:schemeClr val="dk2"/>
                </a:solidFill>
              </a:defRPr>
            </a:lvl4pPr>
            <a:lvl5pPr lvl="4" algn="ctr" rtl="0">
              <a:lnSpc>
                <a:spcPct val="100000"/>
              </a:lnSpc>
              <a:spcBef>
                <a:spcPts val="0"/>
              </a:spcBef>
              <a:spcAft>
                <a:spcPts val="0"/>
              </a:spcAft>
              <a:buClr>
                <a:schemeClr val="dk2"/>
              </a:buClr>
              <a:buSzPts val="1800"/>
              <a:buNone/>
              <a:defRPr sz="1800">
                <a:solidFill>
                  <a:schemeClr val="dk2"/>
                </a:solidFill>
              </a:defRPr>
            </a:lvl5pPr>
            <a:lvl6pPr lvl="5" algn="ctr" rtl="0">
              <a:lnSpc>
                <a:spcPct val="100000"/>
              </a:lnSpc>
              <a:spcBef>
                <a:spcPts val="0"/>
              </a:spcBef>
              <a:spcAft>
                <a:spcPts val="0"/>
              </a:spcAft>
              <a:buClr>
                <a:schemeClr val="dk2"/>
              </a:buClr>
              <a:buSzPts val="1800"/>
              <a:buNone/>
              <a:defRPr sz="1800">
                <a:solidFill>
                  <a:schemeClr val="dk2"/>
                </a:solidFill>
              </a:defRPr>
            </a:lvl6pPr>
            <a:lvl7pPr lvl="6" algn="ctr" rtl="0">
              <a:lnSpc>
                <a:spcPct val="100000"/>
              </a:lnSpc>
              <a:spcBef>
                <a:spcPts val="0"/>
              </a:spcBef>
              <a:spcAft>
                <a:spcPts val="0"/>
              </a:spcAft>
              <a:buClr>
                <a:schemeClr val="dk2"/>
              </a:buClr>
              <a:buSzPts val="1800"/>
              <a:buNone/>
              <a:defRPr sz="1800">
                <a:solidFill>
                  <a:schemeClr val="dk2"/>
                </a:solidFill>
              </a:defRPr>
            </a:lvl7pPr>
            <a:lvl8pPr lvl="7" algn="ctr" rtl="0">
              <a:lnSpc>
                <a:spcPct val="100000"/>
              </a:lnSpc>
              <a:spcBef>
                <a:spcPts val="0"/>
              </a:spcBef>
              <a:spcAft>
                <a:spcPts val="0"/>
              </a:spcAft>
              <a:buClr>
                <a:schemeClr val="dk2"/>
              </a:buClr>
              <a:buSzPts val="1800"/>
              <a:buNone/>
              <a:defRPr sz="1800">
                <a:solidFill>
                  <a:schemeClr val="dk2"/>
                </a:solidFill>
              </a:defRPr>
            </a:lvl8pPr>
            <a:lvl9pPr lvl="8" algn="ctr" rtl="0">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12" name="Google Shape;12;p2"/>
          <p:cNvSpPr/>
          <p:nvPr/>
        </p:nvSpPr>
        <p:spPr>
          <a:xfrm>
            <a:off x="0" y="0"/>
            <a:ext cx="1798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469000" y="-47100"/>
            <a:ext cx="627900" cy="72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lt1"/>
        </a:solidFill>
        <a:effectLst/>
      </p:bgPr>
    </p:bg>
    <p:spTree>
      <p:nvGrpSpPr>
        <p:cNvPr id="1" name="Shape 155"/>
        <p:cNvGrpSpPr/>
        <p:nvPr/>
      </p:nvGrpSpPr>
      <p:grpSpPr>
        <a:xfrm>
          <a:off x="0" y="0"/>
          <a:ext cx="0" cy="0"/>
          <a:chOff x="0" y="0"/>
          <a:chExt cx="0" cy="0"/>
        </a:xfrm>
      </p:grpSpPr>
      <p:sp>
        <p:nvSpPr>
          <p:cNvPr id="156" name="Google Shape;156;p27"/>
          <p:cNvSpPr/>
          <p:nvPr/>
        </p:nvSpPr>
        <p:spPr>
          <a:xfrm flipH="1">
            <a:off x="0" y="478560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flipH="1">
            <a:off x="8798544" y="0"/>
            <a:ext cx="354600" cy="150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943050" y="3149100"/>
            <a:ext cx="5257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AutoNum type="arabicPeriod"/>
              <a:defRPr sz="3600"/>
            </a:lvl1pPr>
            <a:lvl2pPr lvl="1" algn="ctr">
              <a:spcBef>
                <a:spcPts val="0"/>
              </a:spcBef>
              <a:spcAft>
                <a:spcPts val="0"/>
              </a:spcAft>
              <a:buSzPts val="3600"/>
              <a:buAutoNum type="alphaLcPeriod"/>
              <a:defRPr sz="3600"/>
            </a:lvl2pPr>
            <a:lvl3pPr lvl="2" algn="ctr">
              <a:spcBef>
                <a:spcPts val="0"/>
              </a:spcBef>
              <a:spcAft>
                <a:spcPts val="0"/>
              </a:spcAft>
              <a:buSzPts val="3600"/>
              <a:buAutoNum type="romanLcPeriod"/>
              <a:defRPr sz="3600"/>
            </a:lvl3pPr>
            <a:lvl4pPr lvl="3" algn="ctr">
              <a:spcBef>
                <a:spcPts val="0"/>
              </a:spcBef>
              <a:spcAft>
                <a:spcPts val="0"/>
              </a:spcAft>
              <a:buSzPts val="3600"/>
              <a:buAutoNum type="arabicPeriod"/>
              <a:defRPr sz="3600"/>
            </a:lvl4pPr>
            <a:lvl5pPr lvl="4" algn="ctr">
              <a:spcBef>
                <a:spcPts val="0"/>
              </a:spcBef>
              <a:spcAft>
                <a:spcPts val="0"/>
              </a:spcAft>
              <a:buSzPts val="3600"/>
              <a:buAutoNum type="alphaLcPeriod"/>
              <a:defRPr sz="3600"/>
            </a:lvl5pPr>
            <a:lvl6pPr lvl="5" algn="ctr">
              <a:spcBef>
                <a:spcPts val="0"/>
              </a:spcBef>
              <a:spcAft>
                <a:spcPts val="0"/>
              </a:spcAft>
              <a:buSzPts val="3600"/>
              <a:buAutoNum type="romanLcPeriod"/>
              <a:defRPr sz="3600"/>
            </a:lvl6pPr>
            <a:lvl7pPr lvl="6" algn="ctr">
              <a:spcBef>
                <a:spcPts val="0"/>
              </a:spcBef>
              <a:spcAft>
                <a:spcPts val="0"/>
              </a:spcAft>
              <a:buSzPts val="3600"/>
              <a:buAutoNum type="arabicPeriod"/>
              <a:defRPr sz="3600"/>
            </a:lvl7pPr>
            <a:lvl8pPr lvl="7" algn="ctr">
              <a:spcBef>
                <a:spcPts val="0"/>
              </a:spcBef>
              <a:spcAft>
                <a:spcPts val="0"/>
              </a:spcAft>
              <a:buSzPts val="3600"/>
              <a:buAutoNum type="alphaLcPeriod"/>
              <a:defRPr sz="3600"/>
            </a:lvl8pPr>
            <a:lvl9pPr lvl="8" algn="ctr">
              <a:spcBef>
                <a:spcPts val="0"/>
              </a:spcBef>
              <a:spcAft>
                <a:spcPts val="0"/>
              </a:spcAft>
              <a:buSzPts val="3600"/>
              <a:buAutoNum type="romanLcPeriod"/>
              <a:defRPr sz="3600"/>
            </a:lvl9pPr>
          </a:lstStyle>
          <a:p>
            <a:endParaRPr/>
          </a:p>
        </p:txBody>
      </p:sp>
      <p:sp>
        <p:nvSpPr>
          <p:cNvPr id="16" name="Google Shape;16;p3"/>
          <p:cNvSpPr txBox="1">
            <a:spLocks noGrp="1"/>
          </p:cNvSpPr>
          <p:nvPr>
            <p:ph type="subTitle" idx="1"/>
          </p:nvPr>
        </p:nvSpPr>
        <p:spPr>
          <a:xfrm>
            <a:off x="3222900" y="3990900"/>
            <a:ext cx="26982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7789800" y="3667500"/>
            <a:ext cx="13542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3667500"/>
            <a:ext cx="1354200" cy="45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a:off x="0" y="0"/>
            <a:ext cx="1172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6"/>
          <p:cNvSpPr/>
          <p:nvPr/>
        </p:nvSpPr>
        <p:spPr>
          <a:xfrm flipH="1">
            <a:off x="8789400" y="0"/>
            <a:ext cx="354600" cy="35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7"/>
          <p:cNvSpPr/>
          <p:nvPr/>
        </p:nvSpPr>
        <p:spPr>
          <a:xfrm>
            <a:off x="7971600" y="0"/>
            <a:ext cx="1172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flipH="1">
            <a:off x="0" y="0"/>
            <a:ext cx="354600" cy="35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subTitle" idx="1"/>
          </p:nvPr>
        </p:nvSpPr>
        <p:spPr>
          <a:xfrm>
            <a:off x="4842400" y="1950338"/>
            <a:ext cx="2779200" cy="166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0000" y="2033013"/>
            <a:ext cx="3275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720000" y="2796613"/>
            <a:ext cx="3275700" cy="10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9"/>
          <p:cNvSpPr/>
          <p:nvPr/>
        </p:nvSpPr>
        <p:spPr>
          <a:xfrm flipH="1">
            <a:off x="0" y="478560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flipH="1">
            <a:off x="8798544" y="0"/>
            <a:ext cx="354600" cy="150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BLANK_1_1_1_2">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20"/>
          <p:cNvSpPr txBox="1">
            <a:spLocks noGrp="1"/>
          </p:cNvSpPr>
          <p:nvPr>
            <p:ph type="title" idx="2"/>
          </p:nvPr>
        </p:nvSpPr>
        <p:spPr>
          <a:xfrm>
            <a:off x="720000" y="28050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3" name="Google Shape;113;p20"/>
          <p:cNvSpPr txBox="1">
            <a:spLocks noGrp="1"/>
          </p:cNvSpPr>
          <p:nvPr>
            <p:ph type="subTitle" idx="1"/>
          </p:nvPr>
        </p:nvSpPr>
        <p:spPr>
          <a:xfrm>
            <a:off x="720000" y="3255264"/>
            <a:ext cx="23364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20"/>
          <p:cNvSpPr txBox="1">
            <a:spLocks noGrp="1"/>
          </p:cNvSpPr>
          <p:nvPr>
            <p:ph type="title" idx="3"/>
          </p:nvPr>
        </p:nvSpPr>
        <p:spPr>
          <a:xfrm>
            <a:off x="3403800" y="28050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0"/>
          <p:cNvSpPr txBox="1">
            <a:spLocks noGrp="1"/>
          </p:cNvSpPr>
          <p:nvPr>
            <p:ph type="subTitle" idx="4"/>
          </p:nvPr>
        </p:nvSpPr>
        <p:spPr>
          <a:xfrm>
            <a:off x="3403800" y="3255264"/>
            <a:ext cx="23364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0"/>
          <p:cNvSpPr txBox="1">
            <a:spLocks noGrp="1"/>
          </p:cNvSpPr>
          <p:nvPr>
            <p:ph type="title" idx="5"/>
          </p:nvPr>
        </p:nvSpPr>
        <p:spPr>
          <a:xfrm>
            <a:off x="6087600" y="28050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0"/>
          <p:cNvSpPr txBox="1">
            <a:spLocks noGrp="1"/>
          </p:cNvSpPr>
          <p:nvPr>
            <p:ph type="subTitle" idx="6"/>
          </p:nvPr>
        </p:nvSpPr>
        <p:spPr>
          <a:xfrm>
            <a:off x="6087600" y="3255264"/>
            <a:ext cx="23364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0"/>
          <p:cNvSpPr/>
          <p:nvPr/>
        </p:nvSpPr>
        <p:spPr>
          <a:xfrm flipH="1">
            <a:off x="5740250" y="0"/>
            <a:ext cx="2767500" cy="357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1"/>
        </a:solidFill>
        <a:effectLst/>
      </p:bgPr>
    </p:bg>
    <p:spTree>
      <p:nvGrpSpPr>
        <p:cNvPr id="1" name="Shape 15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accent4"/>
        </a:solidFill>
        <a:effectLst/>
      </p:bgPr>
    </p:bg>
    <p:spTree>
      <p:nvGrpSpPr>
        <p:cNvPr id="1" name="Shape 1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59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31150"/>
            <a:ext cx="7704000" cy="3372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legoo"/>
              <a:buChar char="●"/>
              <a:defRPr>
                <a:solidFill>
                  <a:schemeClr val="dk1"/>
                </a:solidFill>
                <a:latin typeface="Glegoo"/>
                <a:ea typeface="Glegoo"/>
                <a:cs typeface="Glegoo"/>
                <a:sym typeface="Glegoo"/>
              </a:defRPr>
            </a:lvl1pPr>
            <a:lvl2pPr marL="914400" lvl="1"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2pPr>
            <a:lvl3pPr marL="1371600" lvl="2"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3pPr>
            <a:lvl4pPr marL="1828800" lvl="3"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4pPr>
            <a:lvl5pPr marL="2286000" lvl="4"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5pPr>
            <a:lvl6pPr marL="2743200" lvl="5"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6pPr>
            <a:lvl7pPr marL="3200400" lvl="6"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7pPr>
            <a:lvl8pPr marL="3657600" lvl="7"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8pPr>
            <a:lvl9pPr marL="4114800" lvl="8" indent="-317500">
              <a:lnSpc>
                <a:spcPct val="100000"/>
              </a:lnSpc>
              <a:spcBef>
                <a:spcPts val="1600"/>
              </a:spcBef>
              <a:spcAft>
                <a:spcPts val="1600"/>
              </a:spcAft>
              <a:buClr>
                <a:schemeClr val="dk1"/>
              </a:buClr>
              <a:buSzPts val="1400"/>
              <a:buFont typeface="Glegoo"/>
              <a:buChar char="■"/>
              <a:defRPr>
                <a:solidFill>
                  <a:schemeClr val="dk1"/>
                </a:solidFill>
                <a:latin typeface="Glegoo"/>
                <a:ea typeface="Glegoo"/>
                <a:cs typeface="Glegoo"/>
                <a:sym typeface="Glego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66" r:id="rId7"/>
    <p:sldLayoutId id="2147483671" r:id="rId8"/>
    <p:sldLayoutId id="2147483672" r:id="rId9"/>
    <p:sldLayoutId id="21474836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0" name="Google Shape;160;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30"/>
          <p:cNvSpPr txBox="1">
            <a:spLocks noGrp="1"/>
          </p:cNvSpPr>
          <p:nvPr>
            <p:ph type="ctrTitle"/>
          </p:nvPr>
        </p:nvSpPr>
        <p:spPr>
          <a:xfrm>
            <a:off x="4572000" y="803549"/>
            <a:ext cx="3852000" cy="2049300"/>
          </a:xfrm>
          <a:prstGeom prst="rect">
            <a:avLst/>
          </a:prstGeom>
        </p:spPr>
        <p:txBody>
          <a:bodyPr spcFirstLastPara="1" wrap="square" lIns="91425" tIns="91425" rIns="91425" bIns="91425" anchor="b" anchorCtr="0">
            <a:noAutofit/>
          </a:bodyPr>
          <a:lstStyle/>
          <a:p>
            <a:pPr algn="l"/>
            <a:r>
              <a:rPr lang="en-US" sz="4000" i="0" dirty="0">
                <a:solidFill>
                  <a:srgbClr val="00B050"/>
                </a:solidFill>
                <a:effectLst/>
                <a:latin typeface="Arial Rounded MT Bold" panose="020F0704030504030204" pitchFamily="34" charset="0"/>
              </a:rPr>
              <a:t>A King County House Sales Analysis</a:t>
            </a:r>
          </a:p>
        </p:txBody>
      </p:sp>
      <p:pic>
        <p:nvPicPr>
          <p:cNvPr id="168" name="Google Shape;168;p30"/>
          <p:cNvPicPr preferRelativeResize="0"/>
          <p:nvPr/>
        </p:nvPicPr>
        <p:blipFill rotWithShape="1">
          <a:blip r:embed="rId3">
            <a:alphaModFix/>
          </a:blip>
          <a:srcRect/>
          <a:stretch/>
        </p:blipFill>
        <p:spPr>
          <a:xfrm>
            <a:off x="366925" y="1089150"/>
            <a:ext cx="3999300" cy="2965200"/>
          </a:xfrm>
          <a:prstGeom prst="rect">
            <a:avLst/>
          </a:prstGeom>
          <a:noFill/>
          <a:ln>
            <a:noFill/>
          </a:ln>
        </p:spPr>
      </p:pic>
      <p:sp>
        <p:nvSpPr>
          <p:cNvPr id="171" name="Google Shape;171;p30"/>
          <p:cNvSpPr txBox="1">
            <a:spLocks noGrp="1"/>
          </p:cNvSpPr>
          <p:nvPr>
            <p:ph type="subTitle" idx="2"/>
          </p:nvPr>
        </p:nvSpPr>
        <p:spPr>
          <a:xfrm>
            <a:off x="4572000" y="2793925"/>
            <a:ext cx="3852000" cy="4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lumMod val="75000"/>
                  </a:schemeClr>
                </a:solidFill>
              </a:rPr>
              <a:t>TROY STEVE</a:t>
            </a:r>
            <a:endParaRPr sz="1600" b="1"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subTitle" idx="1"/>
          </p:nvPr>
        </p:nvSpPr>
        <p:spPr>
          <a:xfrm>
            <a:off x="0" y="2016177"/>
            <a:ext cx="5126636" cy="239842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rgbClr val="0070C0"/>
                </a:solidFill>
                <a:latin typeface="Lucida Bright" panose="02040602050505020304" pitchFamily="18" charset="0"/>
              </a:rPr>
              <a:t>Picket Partners Realty are new kids in the real estate industry. They want to sell their houses at competitive prices and they understand very well that only doing analysis won't help in this but buy come up with the best model that will help predict the house prices. We've been tasked to come up with this model using the existing Kings County data. We will use regression modeling to analyze house sales</a:t>
            </a:r>
            <a:r>
              <a:rPr lang="en-US" dirty="0">
                <a:solidFill>
                  <a:srgbClr val="0070C0"/>
                </a:solidFill>
                <a:latin typeface="Imprint MT Shadow" panose="04020605060303030202" pitchFamily="82" charset="0"/>
              </a:rPr>
              <a:t>.</a:t>
            </a:r>
            <a:endParaRPr dirty="0">
              <a:solidFill>
                <a:srgbClr val="0070C0"/>
              </a:solidFill>
              <a:latin typeface="Imprint MT Shadow" panose="04020605060303030202" pitchFamily="82" charset="0"/>
            </a:endParaRPr>
          </a:p>
        </p:txBody>
      </p:sp>
      <p:sp>
        <p:nvSpPr>
          <p:cNvPr id="202" name="Google Shape;202;p33"/>
          <p:cNvSpPr txBox="1">
            <a:spLocks noGrp="1"/>
          </p:cNvSpPr>
          <p:nvPr>
            <p:ph type="title"/>
          </p:nvPr>
        </p:nvSpPr>
        <p:spPr>
          <a:xfrm>
            <a:off x="641851" y="857687"/>
            <a:ext cx="327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lumMod val="75000"/>
                  </a:schemeClr>
                </a:solidFill>
              </a:rPr>
              <a:t>Business understanding</a:t>
            </a:r>
            <a:endParaRPr dirty="0">
              <a:solidFill>
                <a:schemeClr val="accent1">
                  <a:lumMod val="75000"/>
                </a:schemeClr>
              </a:solidFill>
            </a:endParaRPr>
          </a:p>
        </p:txBody>
      </p:sp>
      <p:pic>
        <p:nvPicPr>
          <p:cNvPr id="203" name="Google Shape;203;p33"/>
          <p:cNvPicPr preferRelativeResize="0"/>
          <p:nvPr/>
        </p:nvPicPr>
        <p:blipFill rotWithShape="1">
          <a:blip r:embed="rId3">
            <a:alphaModFix/>
          </a:blip>
          <a:srcRect l="10981" r="40451"/>
          <a:stretch/>
        </p:blipFill>
        <p:spPr>
          <a:xfrm>
            <a:off x="5226450" y="754425"/>
            <a:ext cx="3197550" cy="4389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1943050" y="3149100"/>
            <a:ext cx="5257800" cy="841800"/>
          </a:xfrm>
          <a:prstGeom prst="rect">
            <a:avLst/>
          </a:prstGeom>
        </p:spPr>
        <p:txBody>
          <a:bodyPr spcFirstLastPara="1" wrap="square" lIns="91425" tIns="91425" rIns="91425" bIns="91425" anchor="ctr" anchorCtr="0">
            <a:noAutofit/>
          </a:bodyPr>
          <a:lstStyle/>
          <a:p>
            <a:pPr lvl="0" algn="ctr" rtl="0">
              <a:spcBef>
                <a:spcPts val="0"/>
              </a:spcBef>
              <a:spcAft>
                <a:spcPts val="0"/>
              </a:spcAft>
              <a:buSzPts val="3600"/>
              <a:buNone/>
            </a:pPr>
            <a:r>
              <a:rPr lang="en-US" dirty="0">
                <a:solidFill>
                  <a:srgbClr val="92D050"/>
                </a:solidFill>
              </a:rPr>
              <a:t>Data Used</a:t>
            </a:r>
            <a:endParaRPr dirty="0">
              <a:solidFill>
                <a:srgbClr val="92D050"/>
              </a:solidFill>
            </a:endParaRPr>
          </a:p>
        </p:txBody>
      </p:sp>
      <p:sp>
        <p:nvSpPr>
          <p:cNvPr id="368" name="Google Shape;368;p40"/>
          <p:cNvSpPr txBox="1">
            <a:spLocks noGrp="1"/>
          </p:cNvSpPr>
          <p:nvPr>
            <p:ph type="subTitle" idx="1"/>
          </p:nvPr>
        </p:nvSpPr>
        <p:spPr>
          <a:xfrm>
            <a:off x="3222900" y="3990900"/>
            <a:ext cx="26982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i="0" dirty="0">
                <a:solidFill>
                  <a:srgbClr val="C00000"/>
                </a:solidFill>
                <a:effectLst/>
                <a:latin typeface="Bahnschrift SemiBold" panose="020B0502040204020203" pitchFamily="34" charset="0"/>
              </a:rPr>
              <a:t>kc_house_data.csv </a:t>
            </a:r>
            <a:endParaRPr sz="2000" b="1" dirty="0">
              <a:solidFill>
                <a:srgbClr val="C00000"/>
              </a:solidFill>
              <a:latin typeface="Bahnschrift SemiBold" panose="020B0502040204020203" pitchFamily="34" charset="0"/>
            </a:endParaRPr>
          </a:p>
        </p:txBody>
      </p:sp>
      <p:pic>
        <p:nvPicPr>
          <p:cNvPr id="369" name="Google Shape;369;p40"/>
          <p:cNvPicPr preferRelativeResize="0"/>
          <p:nvPr/>
        </p:nvPicPr>
        <p:blipFill>
          <a:blip r:embed="rId3">
            <a:alphaModFix/>
          </a:blip>
          <a:stretch>
            <a:fillRect/>
          </a:stretch>
        </p:blipFill>
        <p:spPr>
          <a:xfrm>
            <a:off x="2391899" y="0"/>
            <a:ext cx="4360200" cy="290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7030A0"/>
                </a:solidFill>
                <a:latin typeface="Bahnschrift SemiBold" panose="020B0502040204020203" pitchFamily="34" charset="0"/>
              </a:rPr>
              <a:t>Process</a:t>
            </a:r>
            <a:endParaRPr dirty="0">
              <a:solidFill>
                <a:srgbClr val="7030A0"/>
              </a:solidFill>
              <a:latin typeface="Bahnschrift SemiBold" panose="020B0502040204020203" pitchFamily="34" charset="0"/>
            </a:endParaRPr>
          </a:p>
        </p:txBody>
      </p:sp>
      <p:sp>
        <p:nvSpPr>
          <p:cNvPr id="209" name="Google Shape;209;p34"/>
          <p:cNvSpPr txBox="1">
            <a:spLocks noGrp="1"/>
          </p:cNvSpPr>
          <p:nvPr>
            <p:ph type="title" idx="2"/>
          </p:nvPr>
        </p:nvSpPr>
        <p:spPr>
          <a:xfrm>
            <a:off x="246337" y="2801200"/>
            <a:ext cx="166490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lumMod val="75000"/>
                  </a:schemeClr>
                </a:solidFill>
              </a:rPr>
              <a:t>Data Loading</a:t>
            </a:r>
            <a:endParaRPr dirty="0">
              <a:solidFill>
                <a:schemeClr val="accent1">
                  <a:lumMod val="75000"/>
                </a:schemeClr>
              </a:solidFill>
            </a:endParaRPr>
          </a:p>
        </p:txBody>
      </p:sp>
      <p:sp>
        <p:nvSpPr>
          <p:cNvPr id="211" name="Google Shape;211;p34"/>
          <p:cNvSpPr txBox="1">
            <a:spLocks noGrp="1"/>
          </p:cNvSpPr>
          <p:nvPr>
            <p:ph type="title" idx="3"/>
          </p:nvPr>
        </p:nvSpPr>
        <p:spPr>
          <a:xfrm>
            <a:off x="2026294" y="2801200"/>
            <a:ext cx="1621188"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00B050"/>
                </a:solidFill>
              </a:rPr>
              <a:t>Data Cleaning</a:t>
            </a:r>
            <a:endParaRPr dirty="0">
              <a:solidFill>
                <a:srgbClr val="00B050"/>
              </a:solidFill>
            </a:endParaRPr>
          </a:p>
        </p:txBody>
      </p:sp>
      <p:sp>
        <p:nvSpPr>
          <p:cNvPr id="213" name="Google Shape;213;p34"/>
          <p:cNvSpPr txBox="1">
            <a:spLocks noGrp="1"/>
          </p:cNvSpPr>
          <p:nvPr>
            <p:ph type="title" idx="5"/>
          </p:nvPr>
        </p:nvSpPr>
        <p:spPr>
          <a:xfrm>
            <a:off x="3832327" y="2737426"/>
            <a:ext cx="2038661"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4">
                    <a:lumMod val="75000"/>
                  </a:schemeClr>
                </a:solidFill>
              </a:rPr>
              <a:t>Data Exploration</a:t>
            </a:r>
            <a:endParaRPr dirty="0">
              <a:solidFill>
                <a:schemeClr val="accent4">
                  <a:lumMod val="75000"/>
                </a:schemeClr>
              </a:solidFill>
            </a:endParaRPr>
          </a:p>
        </p:txBody>
      </p:sp>
      <p:grpSp>
        <p:nvGrpSpPr>
          <p:cNvPr id="215" name="Google Shape;215;p34"/>
          <p:cNvGrpSpPr/>
          <p:nvPr/>
        </p:nvGrpSpPr>
        <p:grpSpPr>
          <a:xfrm>
            <a:off x="720000" y="2048738"/>
            <a:ext cx="571800" cy="533300"/>
            <a:chOff x="6222625" y="3596600"/>
            <a:chExt cx="571800" cy="533300"/>
          </a:xfrm>
        </p:grpSpPr>
        <p:sp>
          <p:nvSpPr>
            <p:cNvPr id="216" name="Google Shape;216;p34"/>
            <p:cNvSpPr/>
            <p:nvPr/>
          </p:nvSpPr>
          <p:spPr>
            <a:xfrm>
              <a:off x="6453325" y="3865775"/>
              <a:ext cx="264150" cy="33500"/>
            </a:xfrm>
            <a:custGeom>
              <a:avLst/>
              <a:gdLst/>
              <a:ahLst/>
              <a:cxnLst/>
              <a:rect l="l" t="t" r="r" b="b"/>
              <a:pathLst>
                <a:path w="10566" h="1340" extrusionOk="0">
                  <a:moveTo>
                    <a:pt x="0" y="1"/>
                  </a:moveTo>
                  <a:lnTo>
                    <a:pt x="0" y="1340"/>
                  </a:lnTo>
                  <a:lnTo>
                    <a:pt x="10566" y="1340"/>
                  </a:lnTo>
                  <a:lnTo>
                    <a:pt x="10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4"/>
            <p:cNvSpPr/>
            <p:nvPr/>
          </p:nvSpPr>
          <p:spPr>
            <a:xfrm>
              <a:off x="6453325" y="3942650"/>
              <a:ext cx="264150" cy="33500"/>
            </a:xfrm>
            <a:custGeom>
              <a:avLst/>
              <a:gdLst/>
              <a:ahLst/>
              <a:cxnLst/>
              <a:rect l="l" t="t" r="r" b="b"/>
              <a:pathLst>
                <a:path w="10566" h="1340" extrusionOk="0">
                  <a:moveTo>
                    <a:pt x="0" y="1"/>
                  </a:moveTo>
                  <a:lnTo>
                    <a:pt x="0" y="1340"/>
                  </a:lnTo>
                  <a:lnTo>
                    <a:pt x="10566" y="1340"/>
                  </a:lnTo>
                  <a:lnTo>
                    <a:pt x="10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4"/>
            <p:cNvSpPr/>
            <p:nvPr/>
          </p:nvSpPr>
          <p:spPr>
            <a:xfrm>
              <a:off x="6607100" y="4019575"/>
              <a:ext cx="110375" cy="33525"/>
            </a:xfrm>
            <a:custGeom>
              <a:avLst/>
              <a:gdLst/>
              <a:ahLst/>
              <a:cxnLst/>
              <a:rect l="l" t="t" r="r" b="b"/>
              <a:pathLst>
                <a:path w="4415" h="1341" extrusionOk="0">
                  <a:moveTo>
                    <a:pt x="1" y="0"/>
                  </a:moveTo>
                  <a:lnTo>
                    <a:pt x="1" y="1341"/>
                  </a:lnTo>
                  <a:lnTo>
                    <a:pt x="4415" y="1341"/>
                  </a:lnTo>
                  <a:lnTo>
                    <a:pt x="44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6222625" y="3711950"/>
              <a:ext cx="571675" cy="417950"/>
            </a:xfrm>
            <a:custGeom>
              <a:avLst/>
              <a:gdLst/>
              <a:ahLst/>
              <a:cxnLst/>
              <a:rect l="l" t="t" r="r" b="b"/>
              <a:pathLst>
                <a:path w="22867" h="16718" extrusionOk="0">
                  <a:moveTo>
                    <a:pt x="5288" y="1340"/>
                  </a:moveTo>
                  <a:cubicBezTo>
                    <a:pt x="5764" y="1340"/>
                    <a:pt x="6155" y="1729"/>
                    <a:pt x="6155" y="2210"/>
                  </a:cubicBezTo>
                  <a:lnTo>
                    <a:pt x="6155" y="12483"/>
                  </a:lnTo>
                  <a:cubicBezTo>
                    <a:pt x="5890" y="12370"/>
                    <a:pt x="5595" y="12303"/>
                    <a:pt x="5288" y="12303"/>
                  </a:cubicBezTo>
                  <a:lnTo>
                    <a:pt x="1345" y="12302"/>
                  </a:lnTo>
                  <a:lnTo>
                    <a:pt x="1345" y="1340"/>
                  </a:lnTo>
                  <a:close/>
                  <a:moveTo>
                    <a:pt x="5284" y="13644"/>
                  </a:moveTo>
                  <a:cubicBezTo>
                    <a:pt x="5763" y="13644"/>
                    <a:pt x="6152" y="14032"/>
                    <a:pt x="6152" y="14510"/>
                  </a:cubicBezTo>
                  <a:cubicBezTo>
                    <a:pt x="6152" y="14989"/>
                    <a:pt x="5763" y="15376"/>
                    <a:pt x="5284" y="15376"/>
                  </a:cubicBezTo>
                  <a:lnTo>
                    <a:pt x="4418" y="15376"/>
                  </a:lnTo>
                  <a:lnTo>
                    <a:pt x="4418" y="13644"/>
                  </a:lnTo>
                  <a:close/>
                  <a:moveTo>
                    <a:pt x="21531" y="4420"/>
                  </a:moveTo>
                  <a:lnTo>
                    <a:pt x="21531" y="15382"/>
                  </a:lnTo>
                  <a:lnTo>
                    <a:pt x="7315" y="15382"/>
                  </a:lnTo>
                  <a:cubicBezTo>
                    <a:pt x="7428" y="15114"/>
                    <a:pt x="7491" y="14823"/>
                    <a:pt x="7491" y="14514"/>
                  </a:cubicBezTo>
                  <a:lnTo>
                    <a:pt x="7491" y="14479"/>
                  </a:lnTo>
                  <a:lnTo>
                    <a:pt x="7493" y="14479"/>
                  </a:lnTo>
                  <a:lnTo>
                    <a:pt x="7493" y="4420"/>
                  </a:lnTo>
                  <a:close/>
                  <a:moveTo>
                    <a:pt x="1" y="1"/>
                  </a:moveTo>
                  <a:lnTo>
                    <a:pt x="1" y="13641"/>
                  </a:lnTo>
                  <a:lnTo>
                    <a:pt x="3075" y="13641"/>
                  </a:lnTo>
                  <a:lnTo>
                    <a:pt x="3075" y="16717"/>
                  </a:lnTo>
                  <a:lnTo>
                    <a:pt x="22867" y="16717"/>
                  </a:lnTo>
                  <a:lnTo>
                    <a:pt x="22867" y="3076"/>
                  </a:lnTo>
                  <a:lnTo>
                    <a:pt x="7489" y="3076"/>
                  </a:lnTo>
                  <a:lnTo>
                    <a:pt x="7489" y="2210"/>
                  </a:lnTo>
                  <a:lnTo>
                    <a:pt x="7493" y="2210"/>
                  </a:lnTo>
                  <a:cubicBezTo>
                    <a:pt x="7493" y="991"/>
                    <a:pt x="6503" y="1"/>
                    <a:pt x="5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p:nvPr/>
          </p:nvSpPr>
          <p:spPr>
            <a:xfrm>
              <a:off x="6369475" y="3596600"/>
              <a:ext cx="424950" cy="110450"/>
            </a:xfrm>
            <a:custGeom>
              <a:avLst/>
              <a:gdLst/>
              <a:ahLst/>
              <a:cxnLst/>
              <a:rect l="l" t="t" r="r" b="b"/>
              <a:pathLst>
                <a:path w="16998" h="4418" extrusionOk="0">
                  <a:moveTo>
                    <a:pt x="3354" y="1343"/>
                  </a:moveTo>
                  <a:lnTo>
                    <a:pt x="3354" y="3078"/>
                  </a:lnTo>
                  <a:lnTo>
                    <a:pt x="2763" y="3078"/>
                  </a:lnTo>
                  <a:lnTo>
                    <a:pt x="1895" y="2209"/>
                  </a:lnTo>
                  <a:lnTo>
                    <a:pt x="2763" y="1343"/>
                  </a:lnTo>
                  <a:close/>
                  <a:moveTo>
                    <a:pt x="12580" y="1343"/>
                  </a:moveTo>
                  <a:lnTo>
                    <a:pt x="12580" y="3078"/>
                  </a:lnTo>
                  <a:lnTo>
                    <a:pt x="4695" y="3078"/>
                  </a:lnTo>
                  <a:lnTo>
                    <a:pt x="4695" y="1343"/>
                  </a:lnTo>
                  <a:close/>
                  <a:moveTo>
                    <a:pt x="14789" y="1343"/>
                  </a:moveTo>
                  <a:cubicBezTo>
                    <a:pt x="15268" y="1343"/>
                    <a:pt x="15657" y="1732"/>
                    <a:pt x="15657" y="2209"/>
                  </a:cubicBezTo>
                  <a:cubicBezTo>
                    <a:pt x="15657" y="2687"/>
                    <a:pt x="15269" y="3078"/>
                    <a:pt x="14789" y="3078"/>
                  </a:cubicBezTo>
                  <a:lnTo>
                    <a:pt x="13920" y="3078"/>
                  </a:lnTo>
                  <a:lnTo>
                    <a:pt x="13920" y="1343"/>
                  </a:lnTo>
                  <a:close/>
                  <a:moveTo>
                    <a:pt x="2209" y="0"/>
                  </a:moveTo>
                  <a:lnTo>
                    <a:pt x="0" y="2209"/>
                  </a:lnTo>
                  <a:lnTo>
                    <a:pt x="2209" y="4418"/>
                  </a:lnTo>
                  <a:lnTo>
                    <a:pt x="14789" y="4418"/>
                  </a:lnTo>
                  <a:cubicBezTo>
                    <a:pt x="16006" y="4418"/>
                    <a:pt x="16998" y="3428"/>
                    <a:pt x="16998" y="2209"/>
                  </a:cubicBezTo>
                  <a:cubicBezTo>
                    <a:pt x="16998" y="992"/>
                    <a:pt x="16006" y="0"/>
                    <a:pt x="14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4"/>
          <p:cNvGrpSpPr/>
          <p:nvPr/>
        </p:nvGrpSpPr>
        <p:grpSpPr>
          <a:xfrm>
            <a:off x="4572000" y="2010263"/>
            <a:ext cx="571800" cy="571775"/>
            <a:chOff x="5554300" y="3581475"/>
            <a:chExt cx="571800" cy="571775"/>
          </a:xfrm>
        </p:grpSpPr>
        <p:sp>
          <p:nvSpPr>
            <p:cNvPr id="222" name="Google Shape;222;p34"/>
            <p:cNvSpPr/>
            <p:nvPr/>
          </p:nvSpPr>
          <p:spPr>
            <a:xfrm>
              <a:off x="5554375" y="3886200"/>
              <a:ext cx="571725" cy="190125"/>
            </a:xfrm>
            <a:custGeom>
              <a:avLst/>
              <a:gdLst/>
              <a:ahLst/>
              <a:cxnLst/>
              <a:rect l="l" t="t" r="r" b="b"/>
              <a:pathLst>
                <a:path w="22869" h="7605" extrusionOk="0">
                  <a:moveTo>
                    <a:pt x="6054" y="1567"/>
                  </a:moveTo>
                  <a:lnTo>
                    <a:pt x="8458" y="3009"/>
                  </a:lnTo>
                  <a:lnTo>
                    <a:pt x="8458" y="6266"/>
                  </a:lnTo>
                  <a:lnTo>
                    <a:pt x="6723" y="6266"/>
                  </a:lnTo>
                  <a:lnTo>
                    <a:pt x="6723" y="4628"/>
                  </a:lnTo>
                  <a:lnTo>
                    <a:pt x="5384" y="4628"/>
                  </a:lnTo>
                  <a:lnTo>
                    <a:pt x="5384" y="6266"/>
                  </a:lnTo>
                  <a:lnTo>
                    <a:pt x="3648" y="6266"/>
                  </a:lnTo>
                  <a:lnTo>
                    <a:pt x="3648" y="3009"/>
                  </a:lnTo>
                  <a:lnTo>
                    <a:pt x="6054" y="1567"/>
                  </a:lnTo>
                  <a:close/>
                  <a:moveTo>
                    <a:pt x="16818" y="1567"/>
                  </a:moveTo>
                  <a:lnTo>
                    <a:pt x="19223" y="3009"/>
                  </a:lnTo>
                  <a:lnTo>
                    <a:pt x="19223" y="6266"/>
                  </a:lnTo>
                  <a:lnTo>
                    <a:pt x="17487" y="6266"/>
                  </a:lnTo>
                  <a:lnTo>
                    <a:pt x="17487" y="4628"/>
                  </a:lnTo>
                  <a:lnTo>
                    <a:pt x="16148" y="4628"/>
                  </a:lnTo>
                  <a:lnTo>
                    <a:pt x="16148" y="6266"/>
                  </a:lnTo>
                  <a:lnTo>
                    <a:pt x="14412" y="6266"/>
                  </a:lnTo>
                  <a:lnTo>
                    <a:pt x="14412" y="3009"/>
                  </a:lnTo>
                  <a:lnTo>
                    <a:pt x="16818" y="1567"/>
                  </a:lnTo>
                  <a:close/>
                  <a:moveTo>
                    <a:pt x="16818" y="1"/>
                  </a:moveTo>
                  <a:lnTo>
                    <a:pt x="12087" y="2842"/>
                  </a:lnTo>
                  <a:lnTo>
                    <a:pt x="12776" y="3989"/>
                  </a:lnTo>
                  <a:lnTo>
                    <a:pt x="13073" y="3813"/>
                  </a:lnTo>
                  <a:lnTo>
                    <a:pt x="13073" y="6266"/>
                  </a:lnTo>
                  <a:lnTo>
                    <a:pt x="9799" y="6266"/>
                  </a:lnTo>
                  <a:lnTo>
                    <a:pt x="9799" y="3813"/>
                  </a:lnTo>
                  <a:lnTo>
                    <a:pt x="10096" y="3991"/>
                  </a:lnTo>
                  <a:lnTo>
                    <a:pt x="10786" y="2843"/>
                  </a:lnTo>
                  <a:lnTo>
                    <a:pt x="6054" y="4"/>
                  </a:lnTo>
                  <a:lnTo>
                    <a:pt x="1322" y="2843"/>
                  </a:lnTo>
                  <a:lnTo>
                    <a:pt x="2012" y="3991"/>
                  </a:lnTo>
                  <a:lnTo>
                    <a:pt x="2309" y="3813"/>
                  </a:lnTo>
                  <a:lnTo>
                    <a:pt x="2309" y="6266"/>
                  </a:lnTo>
                  <a:lnTo>
                    <a:pt x="1" y="6266"/>
                  </a:lnTo>
                  <a:lnTo>
                    <a:pt x="1" y="7605"/>
                  </a:lnTo>
                  <a:lnTo>
                    <a:pt x="22868" y="7605"/>
                  </a:lnTo>
                  <a:lnTo>
                    <a:pt x="22868" y="6266"/>
                  </a:lnTo>
                  <a:lnTo>
                    <a:pt x="20564" y="6266"/>
                  </a:lnTo>
                  <a:lnTo>
                    <a:pt x="20564" y="3813"/>
                  </a:lnTo>
                  <a:lnTo>
                    <a:pt x="20861" y="3989"/>
                  </a:lnTo>
                  <a:lnTo>
                    <a:pt x="21550" y="2842"/>
                  </a:lnTo>
                  <a:lnTo>
                    <a:pt x="168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p:nvPr/>
          </p:nvSpPr>
          <p:spPr>
            <a:xfrm>
              <a:off x="5554375" y="4119700"/>
              <a:ext cx="571725" cy="33550"/>
            </a:xfrm>
            <a:custGeom>
              <a:avLst/>
              <a:gdLst/>
              <a:ahLst/>
              <a:cxnLst/>
              <a:rect l="l" t="t" r="r" b="b"/>
              <a:pathLst>
                <a:path w="22869" h="1342" extrusionOk="0">
                  <a:moveTo>
                    <a:pt x="1" y="0"/>
                  </a:moveTo>
                  <a:lnTo>
                    <a:pt x="1" y="1341"/>
                  </a:lnTo>
                  <a:lnTo>
                    <a:pt x="22868" y="1341"/>
                  </a:lnTo>
                  <a:lnTo>
                    <a:pt x="228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4"/>
            <p:cNvSpPr/>
            <p:nvPr/>
          </p:nvSpPr>
          <p:spPr>
            <a:xfrm>
              <a:off x="5732650" y="3581475"/>
              <a:ext cx="215275" cy="204800"/>
            </a:xfrm>
            <a:custGeom>
              <a:avLst/>
              <a:gdLst/>
              <a:ahLst/>
              <a:cxnLst/>
              <a:rect l="l" t="t" r="r" b="b"/>
              <a:pathLst>
                <a:path w="8611" h="8192" extrusionOk="0">
                  <a:moveTo>
                    <a:pt x="4303" y="1665"/>
                  </a:moveTo>
                  <a:lnTo>
                    <a:pt x="5080" y="3240"/>
                  </a:lnTo>
                  <a:lnTo>
                    <a:pt x="6819" y="3493"/>
                  </a:lnTo>
                  <a:lnTo>
                    <a:pt x="5562" y="4720"/>
                  </a:lnTo>
                  <a:lnTo>
                    <a:pt x="5858" y="6451"/>
                  </a:lnTo>
                  <a:lnTo>
                    <a:pt x="4304" y="5632"/>
                  </a:lnTo>
                  <a:lnTo>
                    <a:pt x="2751" y="6451"/>
                  </a:lnTo>
                  <a:lnTo>
                    <a:pt x="2751" y="6451"/>
                  </a:lnTo>
                  <a:lnTo>
                    <a:pt x="3047" y="4720"/>
                  </a:lnTo>
                  <a:lnTo>
                    <a:pt x="1790" y="3493"/>
                  </a:lnTo>
                  <a:lnTo>
                    <a:pt x="3526" y="3240"/>
                  </a:lnTo>
                  <a:lnTo>
                    <a:pt x="4303" y="1665"/>
                  </a:lnTo>
                  <a:close/>
                  <a:moveTo>
                    <a:pt x="3632" y="1"/>
                  </a:moveTo>
                  <a:lnTo>
                    <a:pt x="2639" y="2016"/>
                  </a:lnTo>
                  <a:lnTo>
                    <a:pt x="418" y="2339"/>
                  </a:lnTo>
                  <a:lnTo>
                    <a:pt x="1" y="3620"/>
                  </a:lnTo>
                  <a:lnTo>
                    <a:pt x="1609" y="5187"/>
                  </a:lnTo>
                  <a:lnTo>
                    <a:pt x="1228" y="7401"/>
                  </a:lnTo>
                  <a:lnTo>
                    <a:pt x="2316" y="8192"/>
                  </a:lnTo>
                  <a:lnTo>
                    <a:pt x="4304" y="7147"/>
                  </a:lnTo>
                  <a:lnTo>
                    <a:pt x="6293" y="8192"/>
                  </a:lnTo>
                  <a:lnTo>
                    <a:pt x="7383" y="7401"/>
                  </a:lnTo>
                  <a:lnTo>
                    <a:pt x="7002" y="5187"/>
                  </a:lnTo>
                  <a:lnTo>
                    <a:pt x="8610" y="3620"/>
                  </a:lnTo>
                  <a:lnTo>
                    <a:pt x="8195" y="2339"/>
                  </a:lnTo>
                  <a:lnTo>
                    <a:pt x="5972" y="2016"/>
                  </a:lnTo>
                  <a:lnTo>
                    <a:pt x="4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a:off x="5554300" y="3669800"/>
              <a:ext cx="176200" cy="167450"/>
            </a:xfrm>
            <a:custGeom>
              <a:avLst/>
              <a:gdLst/>
              <a:ahLst/>
              <a:cxnLst/>
              <a:rect l="l" t="t" r="r" b="b"/>
              <a:pathLst>
                <a:path w="7048" h="6698" extrusionOk="0">
                  <a:moveTo>
                    <a:pt x="3525" y="1776"/>
                  </a:moveTo>
                  <a:lnTo>
                    <a:pt x="4032" y="2804"/>
                  </a:lnTo>
                  <a:lnTo>
                    <a:pt x="5167" y="2970"/>
                  </a:lnTo>
                  <a:lnTo>
                    <a:pt x="4346" y="3772"/>
                  </a:lnTo>
                  <a:lnTo>
                    <a:pt x="4540" y="4901"/>
                  </a:lnTo>
                  <a:lnTo>
                    <a:pt x="3525" y="4369"/>
                  </a:lnTo>
                  <a:lnTo>
                    <a:pt x="2509" y="4901"/>
                  </a:lnTo>
                  <a:lnTo>
                    <a:pt x="2509" y="4901"/>
                  </a:lnTo>
                  <a:lnTo>
                    <a:pt x="2705" y="3772"/>
                  </a:lnTo>
                  <a:lnTo>
                    <a:pt x="1884" y="2970"/>
                  </a:lnTo>
                  <a:lnTo>
                    <a:pt x="3019" y="2804"/>
                  </a:lnTo>
                  <a:lnTo>
                    <a:pt x="3525" y="1776"/>
                  </a:lnTo>
                  <a:close/>
                  <a:moveTo>
                    <a:pt x="2907" y="0"/>
                  </a:moveTo>
                  <a:lnTo>
                    <a:pt x="2125" y="1580"/>
                  </a:lnTo>
                  <a:lnTo>
                    <a:pt x="383" y="1833"/>
                  </a:lnTo>
                  <a:lnTo>
                    <a:pt x="0" y="3005"/>
                  </a:lnTo>
                  <a:lnTo>
                    <a:pt x="1261" y="4236"/>
                  </a:lnTo>
                  <a:lnTo>
                    <a:pt x="969" y="5973"/>
                  </a:lnTo>
                  <a:lnTo>
                    <a:pt x="1966" y="6698"/>
                  </a:lnTo>
                  <a:lnTo>
                    <a:pt x="3527" y="5877"/>
                  </a:lnTo>
                  <a:lnTo>
                    <a:pt x="5088" y="6698"/>
                  </a:lnTo>
                  <a:lnTo>
                    <a:pt x="6085" y="5973"/>
                  </a:lnTo>
                  <a:lnTo>
                    <a:pt x="5787" y="4236"/>
                  </a:lnTo>
                  <a:lnTo>
                    <a:pt x="7047" y="3005"/>
                  </a:lnTo>
                  <a:lnTo>
                    <a:pt x="6665" y="1833"/>
                  </a:lnTo>
                  <a:lnTo>
                    <a:pt x="4922" y="1580"/>
                  </a:lnTo>
                  <a:lnTo>
                    <a:pt x="4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a:off x="5949825" y="3669800"/>
              <a:ext cx="176175" cy="167450"/>
            </a:xfrm>
            <a:custGeom>
              <a:avLst/>
              <a:gdLst/>
              <a:ahLst/>
              <a:cxnLst/>
              <a:rect l="l" t="t" r="r" b="b"/>
              <a:pathLst>
                <a:path w="7047" h="6698" extrusionOk="0">
                  <a:moveTo>
                    <a:pt x="3527" y="1776"/>
                  </a:moveTo>
                  <a:lnTo>
                    <a:pt x="4033" y="2804"/>
                  </a:lnTo>
                  <a:lnTo>
                    <a:pt x="5168" y="2970"/>
                  </a:lnTo>
                  <a:lnTo>
                    <a:pt x="4348" y="3772"/>
                  </a:lnTo>
                  <a:lnTo>
                    <a:pt x="4541" y="4901"/>
                  </a:lnTo>
                  <a:lnTo>
                    <a:pt x="3527" y="4369"/>
                  </a:lnTo>
                  <a:lnTo>
                    <a:pt x="2513" y="4901"/>
                  </a:lnTo>
                  <a:lnTo>
                    <a:pt x="2513" y="4901"/>
                  </a:lnTo>
                  <a:lnTo>
                    <a:pt x="2706" y="3772"/>
                  </a:lnTo>
                  <a:lnTo>
                    <a:pt x="1886" y="2970"/>
                  </a:lnTo>
                  <a:lnTo>
                    <a:pt x="3021" y="2804"/>
                  </a:lnTo>
                  <a:lnTo>
                    <a:pt x="3527" y="1776"/>
                  </a:lnTo>
                  <a:close/>
                  <a:moveTo>
                    <a:pt x="2907" y="0"/>
                  </a:moveTo>
                  <a:lnTo>
                    <a:pt x="2127" y="1580"/>
                  </a:lnTo>
                  <a:lnTo>
                    <a:pt x="382" y="1833"/>
                  </a:lnTo>
                  <a:lnTo>
                    <a:pt x="0" y="3005"/>
                  </a:lnTo>
                  <a:lnTo>
                    <a:pt x="1262" y="4236"/>
                  </a:lnTo>
                  <a:lnTo>
                    <a:pt x="969" y="5973"/>
                  </a:lnTo>
                  <a:lnTo>
                    <a:pt x="1966" y="6698"/>
                  </a:lnTo>
                  <a:lnTo>
                    <a:pt x="3527" y="5877"/>
                  </a:lnTo>
                  <a:lnTo>
                    <a:pt x="5088" y="6698"/>
                  </a:lnTo>
                  <a:lnTo>
                    <a:pt x="6085" y="5973"/>
                  </a:lnTo>
                  <a:lnTo>
                    <a:pt x="5786" y="4236"/>
                  </a:lnTo>
                  <a:lnTo>
                    <a:pt x="7047" y="3005"/>
                  </a:lnTo>
                  <a:lnTo>
                    <a:pt x="6666" y="1833"/>
                  </a:lnTo>
                  <a:lnTo>
                    <a:pt x="4922" y="1580"/>
                  </a:lnTo>
                  <a:lnTo>
                    <a:pt x="4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34"/>
          <p:cNvGrpSpPr/>
          <p:nvPr/>
        </p:nvGrpSpPr>
        <p:grpSpPr>
          <a:xfrm>
            <a:off x="2665495" y="2029113"/>
            <a:ext cx="571850" cy="571750"/>
            <a:chOff x="2493275" y="1515725"/>
            <a:chExt cx="571850" cy="571750"/>
          </a:xfrm>
        </p:grpSpPr>
        <p:sp>
          <p:nvSpPr>
            <p:cNvPr id="228" name="Google Shape;228;p34"/>
            <p:cNvSpPr/>
            <p:nvPr/>
          </p:nvSpPr>
          <p:spPr>
            <a:xfrm>
              <a:off x="2608575" y="1669500"/>
              <a:ext cx="33500" cy="33500"/>
            </a:xfrm>
            <a:custGeom>
              <a:avLst/>
              <a:gdLst/>
              <a:ahLst/>
              <a:cxnLst/>
              <a:rect l="l" t="t" r="r" b="b"/>
              <a:pathLst>
                <a:path w="1340" h="1340" extrusionOk="0">
                  <a:moveTo>
                    <a:pt x="0" y="1"/>
                  </a:moveTo>
                  <a:lnTo>
                    <a:pt x="0" y="1340"/>
                  </a:lnTo>
                  <a:lnTo>
                    <a:pt x="1339" y="1340"/>
                  </a:lnTo>
                  <a:lnTo>
                    <a:pt x="1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a:off x="2493375" y="1515725"/>
              <a:ext cx="571750" cy="494925"/>
            </a:xfrm>
            <a:custGeom>
              <a:avLst/>
              <a:gdLst/>
              <a:ahLst/>
              <a:cxnLst/>
              <a:rect l="l" t="t" r="r" b="b"/>
              <a:pathLst>
                <a:path w="22870" h="19797" extrusionOk="0">
                  <a:moveTo>
                    <a:pt x="13834" y="4414"/>
                  </a:moveTo>
                  <a:lnTo>
                    <a:pt x="13834" y="5282"/>
                  </a:lnTo>
                  <a:cubicBezTo>
                    <a:pt x="13834" y="5760"/>
                    <a:pt x="13445" y="6152"/>
                    <a:pt x="12965" y="6152"/>
                  </a:cubicBezTo>
                  <a:lnTo>
                    <a:pt x="9892" y="6152"/>
                  </a:lnTo>
                  <a:cubicBezTo>
                    <a:pt x="9415" y="6152"/>
                    <a:pt x="9024" y="5762"/>
                    <a:pt x="9024" y="5282"/>
                  </a:cubicBezTo>
                  <a:lnTo>
                    <a:pt x="9024" y="4414"/>
                  </a:lnTo>
                  <a:close/>
                  <a:moveTo>
                    <a:pt x="12298" y="10566"/>
                  </a:moveTo>
                  <a:lnTo>
                    <a:pt x="12298" y="12301"/>
                  </a:lnTo>
                  <a:lnTo>
                    <a:pt x="10562" y="12301"/>
                  </a:lnTo>
                  <a:lnTo>
                    <a:pt x="10562" y="10566"/>
                  </a:lnTo>
                  <a:close/>
                  <a:moveTo>
                    <a:pt x="16911" y="13642"/>
                  </a:moveTo>
                  <a:lnTo>
                    <a:pt x="16911" y="14510"/>
                  </a:lnTo>
                  <a:cubicBezTo>
                    <a:pt x="16911" y="14988"/>
                    <a:pt x="16523" y="15379"/>
                    <a:pt x="16043" y="15379"/>
                  </a:cubicBezTo>
                  <a:lnTo>
                    <a:pt x="14505" y="15379"/>
                  </a:lnTo>
                  <a:cubicBezTo>
                    <a:pt x="13286" y="15379"/>
                    <a:pt x="12296" y="16369"/>
                    <a:pt x="12296" y="17588"/>
                  </a:cubicBezTo>
                  <a:lnTo>
                    <a:pt x="12296" y="18456"/>
                  </a:lnTo>
                  <a:lnTo>
                    <a:pt x="10560" y="18456"/>
                  </a:lnTo>
                  <a:lnTo>
                    <a:pt x="10560" y="17588"/>
                  </a:lnTo>
                  <a:cubicBezTo>
                    <a:pt x="10560" y="16369"/>
                    <a:pt x="9569" y="15379"/>
                    <a:pt x="8352" y="15379"/>
                  </a:cubicBezTo>
                  <a:lnTo>
                    <a:pt x="6813" y="15379"/>
                  </a:lnTo>
                  <a:cubicBezTo>
                    <a:pt x="6335" y="15379"/>
                    <a:pt x="5944" y="14990"/>
                    <a:pt x="5944" y="14510"/>
                  </a:cubicBezTo>
                  <a:lnTo>
                    <a:pt x="5949" y="13642"/>
                  </a:lnTo>
                  <a:close/>
                  <a:moveTo>
                    <a:pt x="6826" y="0"/>
                  </a:moveTo>
                  <a:cubicBezTo>
                    <a:pt x="5609" y="0"/>
                    <a:pt x="4617" y="992"/>
                    <a:pt x="4617" y="2209"/>
                  </a:cubicBezTo>
                  <a:lnTo>
                    <a:pt x="4617" y="4418"/>
                  </a:lnTo>
                  <a:lnTo>
                    <a:pt x="5958" y="4418"/>
                  </a:lnTo>
                  <a:lnTo>
                    <a:pt x="5958" y="2209"/>
                  </a:lnTo>
                  <a:cubicBezTo>
                    <a:pt x="5958" y="1731"/>
                    <a:pt x="6345" y="1341"/>
                    <a:pt x="6826" y="1341"/>
                  </a:cubicBezTo>
                  <a:cubicBezTo>
                    <a:pt x="7306" y="1341"/>
                    <a:pt x="7695" y="1729"/>
                    <a:pt x="7695" y="2209"/>
                  </a:cubicBezTo>
                  <a:lnTo>
                    <a:pt x="7695" y="5284"/>
                  </a:lnTo>
                  <a:cubicBezTo>
                    <a:pt x="7695" y="6503"/>
                    <a:pt x="8685" y="7493"/>
                    <a:pt x="9904" y="7493"/>
                  </a:cubicBezTo>
                  <a:lnTo>
                    <a:pt x="10772" y="7493"/>
                  </a:lnTo>
                  <a:lnTo>
                    <a:pt x="10772" y="9228"/>
                  </a:lnTo>
                  <a:lnTo>
                    <a:pt x="9233" y="9228"/>
                  </a:lnTo>
                  <a:lnTo>
                    <a:pt x="9233" y="12303"/>
                  </a:lnTo>
                  <a:lnTo>
                    <a:pt x="5960" y="12303"/>
                  </a:lnTo>
                  <a:lnTo>
                    <a:pt x="5960" y="11435"/>
                  </a:lnTo>
                  <a:cubicBezTo>
                    <a:pt x="5960" y="10216"/>
                    <a:pt x="4968" y="9226"/>
                    <a:pt x="3751" y="9226"/>
                  </a:cubicBezTo>
                  <a:cubicBezTo>
                    <a:pt x="2532" y="9226"/>
                    <a:pt x="1544" y="10216"/>
                    <a:pt x="1544" y="11435"/>
                  </a:cubicBezTo>
                  <a:lnTo>
                    <a:pt x="1544" y="13644"/>
                  </a:lnTo>
                  <a:lnTo>
                    <a:pt x="2885" y="13644"/>
                  </a:lnTo>
                  <a:lnTo>
                    <a:pt x="2885" y="11435"/>
                  </a:lnTo>
                  <a:cubicBezTo>
                    <a:pt x="2873" y="10957"/>
                    <a:pt x="3264" y="10566"/>
                    <a:pt x="3742" y="10566"/>
                  </a:cubicBezTo>
                  <a:cubicBezTo>
                    <a:pt x="4219" y="10566"/>
                    <a:pt x="4610" y="10955"/>
                    <a:pt x="4610" y="11435"/>
                  </a:cubicBezTo>
                  <a:lnTo>
                    <a:pt x="4610" y="14510"/>
                  </a:lnTo>
                  <a:cubicBezTo>
                    <a:pt x="4610" y="15729"/>
                    <a:pt x="5602" y="16719"/>
                    <a:pt x="6819" y="16719"/>
                  </a:cubicBezTo>
                  <a:lnTo>
                    <a:pt x="8359" y="16719"/>
                  </a:lnTo>
                  <a:cubicBezTo>
                    <a:pt x="8835" y="16719"/>
                    <a:pt x="9226" y="17108"/>
                    <a:pt x="9226" y="17588"/>
                  </a:cubicBezTo>
                  <a:lnTo>
                    <a:pt x="9226" y="18456"/>
                  </a:lnTo>
                  <a:lnTo>
                    <a:pt x="0" y="18456"/>
                  </a:lnTo>
                  <a:lnTo>
                    <a:pt x="0" y="19797"/>
                  </a:lnTo>
                  <a:lnTo>
                    <a:pt x="22870" y="19797"/>
                  </a:lnTo>
                  <a:lnTo>
                    <a:pt x="22870" y="18456"/>
                  </a:lnTo>
                  <a:lnTo>
                    <a:pt x="13644" y="18456"/>
                  </a:lnTo>
                  <a:lnTo>
                    <a:pt x="13644" y="17588"/>
                  </a:lnTo>
                  <a:cubicBezTo>
                    <a:pt x="13644" y="17110"/>
                    <a:pt x="14033" y="16719"/>
                    <a:pt x="14513" y="16719"/>
                  </a:cubicBezTo>
                  <a:lnTo>
                    <a:pt x="16052" y="16719"/>
                  </a:lnTo>
                  <a:cubicBezTo>
                    <a:pt x="17269" y="16719"/>
                    <a:pt x="18260" y="15727"/>
                    <a:pt x="18260" y="14510"/>
                  </a:cubicBezTo>
                  <a:lnTo>
                    <a:pt x="18260" y="11435"/>
                  </a:lnTo>
                  <a:cubicBezTo>
                    <a:pt x="18260" y="10957"/>
                    <a:pt x="18648" y="10566"/>
                    <a:pt x="19128" y="10566"/>
                  </a:cubicBezTo>
                  <a:cubicBezTo>
                    <a:pt x="19608" y="10566"/>
                    <a:pt x="19998" y="10955"/>
                    <a:pt x="19998" y="11435"/>
                  </a:cubicBezTo>
                  <a:lnTo>
                    <a:pt x="19998" y="13644"/>
                  </a:lnTo>
                  <a:lnTo>
                    <a:pt x="21337" y="13644"/>
                  </a:lnTo>
                  <a:lnTo>
                    <a:pt x="21337" y="11435"/>
                  </a:lnTo>
                  <a:cubicBezTo>
                    <a:pt x="21337" y="10216"/>
                    <a:pt x="20347" y="9226"/>
                    <a:pt x="19128" y="9226"/>
                  </a:cubicBezTo>
                  <a:cubicBezTo>
                    <a:pt x="17911" y="9226"/>
                    <a:pt x="16919" y="10216"/>
                    <a:pt x="16919" y="11435"/>
                  </a:cubicBezTo>
                  <a:lnTo>
                    <a:pt x="16919" y="12303"/>
                  </a:lnTo>
                  <a:lnTo>
                    <a:pt x="13646" y="12303"/>
                  </a:lnTo>
                  <a:lnTo>
                    <a:pt x="13646" y="9228"/>
                  </a:lnTo>
                  <a:lnTo>
                    <a:pt x="12107" y="9228"/>
                  </a:lnTo>
                  <a:lnTo>
                    <a:pt x="12107" y="7493"/>
                  </a:lnTo>
                  <a:lnTo>
                    <a:pt x="12977" y="7493"/>
                  </a:lnTo>
                  <a:cubicBezTo>
                    <a:pt x="14194" y="7493"/>
                    <a:pt x="15186" y="6503"/>
                    <a:pt x="15186" y="5284"/>
                  </a:cubicBezTo>
                  <a:lnTo>
                    <a:pt x="15186" y="2209"/>
                  </a:lnTo>
                  <a:cubicBezTo>
                    <a:pt x="15186" y="1731"/>
                    <a:pt x="15573" y="1341"/>
                    <a:pt x="16053" y="1341"/>
                  </a:cubicBezTo>
                  <a:cubicBezTo>
                    <a:pt x="16534" y="1341"/>
                    <a:pt x="16923" y="1729"/>
                    <a:pt x="16923" y="2209"/>
                  </a:cubicBezTo>
                  <a:lnTo>
                    <a:pt x="16923" y="4418"/>
                  </a:lnTo>
                  <a:lnTo>
                    <a:pt x="18262" y="4418"/>
                  </a:lnTo>
                  <a:lnTo>
                    <a:pt x="18262" y="2209"/>
                  </a:lnTo>
                  <a:cubicBezTo>
                    <a:pt x="18262" y="992"/>
                    <a:pt x="17272" y="0"/>
                    <a:pt x="16053" y="0"/>
                  </a:cubicBezTo>
                  <a:cubicBezTo>
                    <a:pt x="14836" y="0"/>
                    <a:pt x="13845" y="992"/>
                    <a:pt x="13845" y="2209"/>
                  </a:cubicBezTo>
                  <a:lnTo>
                    <a:pt x="13845" y="3079"/>
                  </a:lnTo>
                  <a:lnTo>
                    <a:pt x="12109" y="3079"/>
                  </a:lnTo>
                  <a:lnTo>
                    <a:pt x="12109" y="2"/>
                  </a:lnTo>
                  <a:lnTo>
                    <a:pt x="10770" y="2"/>
                  </a:lnTo>
                  <a:lnTo>
                    <a:pt x="10770" y="3079"/>
                  </a:lnTo>
                  <a:lnTo>
                    <a:pt x="9034" y="3079"/>
                  </a:lnTo>
                  <a:lnTo>
                    <a:pt x="9034" y="2209"/>
                  </a:lnTo>
                  <a:cubicBezTo>
                    <a:pt x="9034" y="992"/>
                    <a:pt x="8044" y="0"/>
                    <a:pt x="68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a:off x="2493275" y="2053925"/>
              <a:ext cx="571725" cy="33550"/>
            </a:xfrm>
            <a:custGeom>
              <a:avLst/>
              <a:gdLst/>
              <a:ahLst/>
              <a:cxnLst/>
              <a:rect l="l" t="t" r="r" b="b"/>
              <a:pathLst>
                <a:path w="22869" h="1342" extrusionOk="0">
                  <a:moveTo>
                    <a:pt x="1" y="1"/>
                  </a:moveTo>
                  <a:lnTo>
                    <a:pt x="1" y="1342"/>
                  </a:lnTo>
                  <a:lnTo>
                    <a:pt x="22869" y="1342"/>
                  </a:lnTo>
                  <a:lnTo>
                    <a:pt x="228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a:off x="2531700" y="1900150"/>
              <a:ext cx="33500" cy="33550"/>
            </a:xfrm>
            <a:custGeom>
              <a:avLst/>
              <a:gdLst/>
              <a:ahLst/>
              <a:cxnLst/>
              <a:rect l="l" t="t" r="r" b="b"/>
              <a:pathLst>
                <a:path w="1340" h="1342" extrusionOk="0">
                  <a:moveTo>
                    <a:pt x="0" y="1"/>
                  </a:moveTo>
                  <a:lnTo>
                    <a:pt x="0" y="1342"/>
                  </a:lnTo>
                  <a:lnTo>
                    <a:pt x="1340" y="1342"/>
                  </a:lnTo>
                  <a:lnTo>
                    <a:pt x="13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a:off x="2993050" y="1900150"/>
              <a:ext cx="33500" cy="33550"/>
            </a:xfrm>
            <a:custGeom>
              <a:avLst/>
              <a:gdLst/>
              <a:ahLst/>
              <a:cxnLst/>
              <a:rect l="l" t="t" r="r" b="b"/>
              <a:pathLst>
                <a:path w="1340" h="1342" extrusionOk="0">
                  <a:moveTo>
                    <a:pt x="0" y="1"/>
                  </a:moveTo>
                  <a:lnTo>
                    <a:pt x="0" y="1342"/>
                  </a:lnTo>
                  <a:lnTo>
                    <a:pt x="1339" y="1342"/>
                  </a:lnTo>
                  <a:lnTo>
                    <a:pt x="1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2916125" y="1669500"/>
              <a:ext cx="33550" cy="33500"/>
            </a:xfrm>
            <a:custGeom>
              <a:avLst/>
              <a:gdLst/>
              <a:ahLst/>
              <a:cxnLst/>
              <a:rect l="l" t="t" r="r" b="b"/>
              <a:pathLst>
                <a:path w="1342" h="1340" extrusionOk="0">
                  <a:moveTo>
                    <a:pt x="1" y="1"/>
                  </a:moveTo>
                  <a:lnTo>
                    <a:pt x="1" y="1340"/>
                  </a:lnTo>
                  <a:lnTo>
                    <a:pt x="1342" y="1340"/>
                  </a:lnTo>
                  <a:lnTo>
                    <a:pt x="13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641;p50">
            <a:extLst>
              <a:ext uri="{FF2B5EF4-FFF2-40B4-BE49-F238E27FC236}">
                <a16:creationId xmlns:a16="http://schemas.microsoft.com/office/drawing/2014/main" id="{C393CFF5-4432-1B33-CD18-1060E8F55EBD}"/>
              </a:ext>
            </a:extLst>
          </p:cNvPr>
          <p:cNvGrpSpPr/>
          <p:nvPr/>
        </p:nvGrpSpPr>
        <p:grpSpPr>
          <a:xfrm>
            <a:off x="6484770" y="1963452"/>
            <a:ext cx="697990" cy="571775"/>
            <a:chOff x="6460800" y="2156725"/>
            <a:chExt cx="571800" cy="533275"/>
          </a:xfrm>
        </p:grpSpPr>
        <p:sp>
          <p:nvSpPr>
            <p:cNvPr id="35" name="Google Shape;642;p50">
              <a:extLst>
                <a:ext uri="{FF2B5EF4-FFF2-40B4-BE49-F238E27FC236}">
                  <a16:creationId xmlns:a16="http://schemas.microsoft.com/office/drawing/2014/main" id="{B21B77D1-00FA-EDC1-2A6D-DD45FED9B9F7}"/>
                </a:ext>
              </a:extLst>
            </p:cNvPr>
            <p:cNvSpPr/>
            <p:nvPr/>
          </p:nvSpPr>
          <p:spPr>
            <a:xfrm>
              <a:off x="6729900" y="2233600"/>
              <a:ext cx="33550" cy="33550"/>
            </a:xfrm>
            <a:custGeom>
              <a:avLst/>
              <a:gdLst/>
              <a:ahLst/>
              <a:cxnLst/>
              <a:rect l="l" t="t" r="r" b="b"/>
              <a:pathLst>
                <a:path w="1342" h="1342" extrusionOk="0">
                  <a:moveTo>
                    <a:pt x="0" y="0"/>
                  </a:moveTo>
                  <a:lnTo>
                    <a:pt x="0" y="1341"/>
                  </a:lnTo>
                  <a:lnTo>
                    <a:pt x="1341" y="1341"/>
                  </a:lnTo>
                  <a:lnTo>
                    <a:pt x="13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3;p50">
              <a:extLst>
                <a:ext uri="{FF2B5EF4-FFF2-40B4-BE49-F238E27FC236}">
                  <a16:creationId xmlns:a16="http://schemas.microsoft.com/office/drawing/2014/main" id="{DEF719A6-748D-F233-F1DA-D742CEFFEDD2}"/>
                </a:ext>
              </a:extLst>
            </p:cNvPr>
            <p:cNvSpPr/>
            <p:nvPr/>
          </p:nvSpPr>
          <p:spPr>
            <a:xfrm>
              <a:off x="6460800" y="2156725"/>
              <a:ext cx="571800" cy="533275"/>
            </a:xfrm>
            <a:custGeom>
              <a:avLst/>
              <a:gdLst/>
              <a:ahLst/>
              <a:cxnLst/>
              <a:rect l="l" t="t" r="r" b="b"/>
              <a:pathLst>
                <a:path w="22872" h="21331" extrusionOk="0">
                  <a:moveTo>
                    <a:pt x="21529" y="2878"/>
                  </a:moveTo>
                  <a:lnTo>
                    <a:pt x="21529" y="7688"/>
                  </a:lnTo>
                  <a:lnTo>
                    <a:pt x="17490" y="7688"/>
                  </a:lnTo>
                  <a:lnTo>
                    <a:pt x="19093" y="2878"/>
                  </a:lnTo>
                  <a:close/>
                  <a:moveTo>
                    <a:pt x="15117" y="1338"/>
                  </a:moveTo>
                  <a:lnTo>
                    <a:pt x="12489" y="9225"/>
                  </a:lnTo>
                  <a:lnTo>
                    <a:pt x="6822" y="9225"/>
                  </a:lnTo>
                  <a:cubicBezTo>
                    <a:pt x="6821" y="9225"/>
                    <a:pt x="6820" y="9225"/>
                    <a:pt x="6819" y="9225"/>
                  </a:cubicBezTo>
                  <a:cubicBezTo>
                    <a:pt x="4646" y="9225"/>
                    <a:pt x="2877" y="7455"/>
                    <a:pt x="2877" y="5282"/>
                  </a:cubicBezTo>
                  <a:cubicBezTo>
                    <a:pt x="2877" y="3109"/>
                    <a:pt x="4644" y="1338"/>
                    <a:pt x="6822" y="1338"/>
                  </a:cubicBezTo>
                  <a:close/>
                  <a:moveTo>
                    <a:pt x="18192" y="1342"/>
                  </a:moveTo>
                  <a:lnTo>
                    <a:pt x="15564" y="9227"/>
                  </a:lnTo>
                  <a:lnTo>
                    <a:pt x="13902" y="9227"/>
                  </a:lnTo>
                  <a:lnTo>
                    <a:pt x="16530" y="1342"/>
                  </a:lnTo>
                  <a:close/>
                  <a:moveTo>
                    <a:pt x="10763" y="10566"/>
                  </a:moveTo>
                  <a:lnTo>
                    <a:pt x="10763" y="14737"/>
                  </a:lnTo>
                  <a:lnTo>
                    <a:pt x="10763" y="14737"/>
                  </a:lnTo>
                  <a:cubicBezTo>
                    <a:pt x="10489" y="14655"/>
                    <a:pt x="10200" y="14608"/>
                    <a:pt x="9897" y="14608"/>
                  </a:cubicBezTo>
                  <a:cubicBezTo>
                    <a:pt x="9594" y="14608"/>
                    <a:pt x="9303" y="14655"/>
                    <a:pt x="9027" y="14737"/>
                  </a:cubicBezTo>
                  <a:lnTo>
                    <a:pt x="9027" y="10566"/>
                  </a:lnTo>
                  <a:close/>
                  <a:moveTo>
                    <a:pt x="7051" y="16717"/>
                  </a:moveTo>
                  <a:cubicBezTo>
                    <a:pt x="6967" y="16991"/>
                    <a:pt x="6921" y="17283"/>
                    <a:pt x="6921" y="17585"/>
                  </a:cubicBezTo>
                  <a:cubicBezTo>
                    <a:pt x="6921" y="17889"/>
                    <a:pt x="6967" y="18179"/>
                    <a:pt x="7051" y="18454"/>
                  </a:cubicBezTo>
                  <a:lnTo>
                    <a:pt x="4416" y="18454"/>
                  </a:lnTo>
                  <a:lnTo>
                    <a:pt x="4416" y="16717"/>
                  </a:lnTo>
                  <a:close/>
                  <a:moveTo>
                    <a:pt x="9897" y="15949"/>
                  </a:moveTo>
                  <a:cubicBezTo>
                    <a:pt x="10799" y="15949"/>
                    <a:pt x="11533" y="16682"/>
                    <a:pt x="11533" y="17585"/>
                  </a:cubicBezTo>
                  <a:cubicBezTo>
                    <a:pt x="11533" y="18488"/>
                    <a:pt x="10799" y="19223"/>
                    <a:pt x="9897" y="19223"/>
                  </a:cubicBezTo>
                  <a:cubicBezTo>
                    <a:pt x="8996" y="19223"/>
                    <a:pt x="8259" y="18489"/>
                    <a:pt x="8259" y="17585"/>
                  </a:cubicBezTo>
                  <a:cubicBezTo>
                    <a:pt x="8259" y="16684"/>
                    <a:pt x="8992" y="15949"/>
                    <a:pt x="9897" y="15949"/>
                  </a:cubicBezTo>
                  <a:close/>
                  <a:moveTo>
                    <a:pt x="3077" y="15181"/>
                  </a:moveTo>
                  <a:lnTo>
                    <a:pt x="3077" y="19991"/>
                  </a:lnTo>
                  <a:lnTo>
                    <a:pt x="1341" y="19991"/>
                  </a:lnTo>
                  <a:lnTo>
                    <a:pt x="1341" y="15181"/>
                  </a:lnTo>
                  <a:close/>
                  <a:moveTo>
                    <a:pt x="6822" y="1"/>
                  </a:moveTo>
                  <a:cubicBezTo>
                    <a:pt x="3908" y="1"/>
                    <a:pt x="1537" y="2372"/>
                    <a:pt x="1537" y="5284"/>
                  </a:cubicBezTo>
                  <a:cubicBezTo>
                    <a:pt x="1537" y="8198"/>
                    <a:pt x="3908" y="10569"/>
                    <a:pt x="6822" y="10569"/>
                  </a:cubicBezTo>
                  <a:lnTo>
                    <a:pt x="7690" y="10569"/>
                  </a:lnTo>
                  <a:lnTo>
                    <a:pt x="7690" y="15380"/>
                  </a:lnTo>
                  <a:lnTo>
                    <a:pt x="4416" y="15380"/>
                  </a:lnTo>
                  <a:lnTo>
                    <a:pt x="4416" y="13840"/>
                  </a:lnTo>
                  <a:lnTo>
                    <a:pt x="0" y="13840"/>
                  </a:lnTo>
                  <a:lnTo>
                    <a:pt x="0" y="21330"/>
                  </a:lnTo>
                  <a:lnTo>
                    <a:pt x="4416" y="21330"/>
                  </a:lnTo>
                  <a:lnTo>
                    <a:pt x="4416" y="19792"/>
                  </a:lnTo>
                  <a:lnTo>
                    <a:pt x="7903" y="19792"/>
                  </a:lnTo>
                  <a:cubicBezTo>
                    <a:pt x="8432" y="20270"/>
                    <a:pt x="9132" y="20560"/>
                    <a:pt x="9898" y="20560"/>
                  </a:cubicBezTo>
                  <a:cubicBezTo>
                    <a:pt x="11540" y="20560"/>
                    <a:pt x="12875" y="19224"/>
                    <a:pt x="12875" y="17583"/>
                  </a:cubicBezTo>
                  <a:cubicBezTo>
                    <a:pt x="12875" y="16817"/>
                    <a:pt x="12585" y="16117"/>
                    <a:pt x="12107" y="15587"/>
                  </a:cubicBezTo>
                  <a:lnTo>
                    <a:pt x="12107" y="10564"/>
                  </a:lnTo>
                  <a:lnTo>
                    <a:pt x="16533" y="10564"/>
                  </a:lnTo>
                  <a:lnTo>
                    <a:pt x="17047" y="9026"/>
                  </a:lnTo>
                  <a:lnTo>
                    <a:pt x="21530" y="9026"/>
                  </a:lnTo>
                  <a:lnTo>
                    <a:pt x="21530" y="9894"/>
                  </a:lnTo>
                  <a:lnTo>
                    <a:pt x="22871" y="9894"/>
                  </a:lnTo>
                  <a:lnTo>
                    <a:pt x="22871" y="669"/>
                  </a:lnTo>
                  <a:lnTo>
                    <a:pt x="21529" y="669"/>
                  </a:lnTo>
                  <a:lnTo>
                    <a:pt x="21529" y="671"/>
                  </a:lnTo>
                  <a:lnTo>
                    <a:pt x="21529" y="1539"/>
                  </a:lnTo>
                  <a:lnTo>
                    <a:pt x="19542" y="1539"/>
                  </a:lnTo>
                  <a:lnTo>
                    <a:pt x="20053"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44;p50">
              <a:extLst>
                <a:ext uri="{FF2B5EF4-FFF2-40B4-BE49-F238E27FC236}">
                  <a16:creationId xmlns:a16="http://schemas.microsoft.com/office/drawing/2014/main" id="{12D3AAF1-A46E-4B6E-701D-4C459BBC2F5E}"/>
                </a:ext>
              </a:extLst>
            </p:cNvPr>
            <p:cNvSpPr/>
            <p:nvPr/>
          </p:nvSpPr>
          <p:spPr>
            <a:xfrm>
              <a:off x="6576125" y="2233600"/>
              <a:ext cx="110450" cy="110450"/>
            </a:xfrm>
            <a:custGeom>
              <a:avLst/>
              <a:gdLst/>
              <a:ahLst/>
              <a:cxnLst/>
              <a:rect l="l" t="t" r="r" b="b"/>
              <a:pathLst>
                <a:path w="4418" h="4418" extrusionOk="0">
                  <a:moveTo>
                    <a:pt x="2209" y="1338"/>
                  </a:moveTo>
                  <a:cubicBezTo>
                    <a:pt x="2685" y="1338"/>
                    <a:pt x="3077" y="1727"/>
                    <a:pt x="3077" y="2207"/>
                  </a:cubicBezTo>
                  <a:cubicBezTo>
                    <a:pt x="3077" y="2688"/>
                    <a:pt x="2685" y="3077"/>
                    <a:pt x="2209" y="3077"/>
                  </a:cubicBezTo>
                  <a:cubicBezTo>
                    <a:pt x="1730" y="3077"/>
                    <a:pt x="1339" y="2688"/>
                    <a:pt x="1339" y="2207"/>
                  </a:cubicBezTo>
                  <a:cubicBezTo>
                    <a:pt x="1339" y="1727"/>
                    <a:pt x="1729" y="1338"/>
                    <a:pt x="2209" y="1338"/>
                  </a:cubicBezTo>
                  <a:close/>
                  <a:moveTo>
                    <a:pt x="2209" y="0"/>
                  </a:moveTo>
                  <a:cubicBezTo>
                    <a:pt x="990" y="0"/>
                    <a:pt x="0" y="992"/>
                    <a:pt x="0" y="2209"/>
                  </a:cubicBezTo>
                  <a:cubicBezTo>
                    <a:pt x="0" y="3428"/>
                    <a:pt x="990" y="4418"/>
                    <a:pt x="2209" y="4418"/>
                  </a:cubicBezTo>
                  <a:cubicBezTo>
                    <a:pt x="3426" y="4418"/>
                    <a:pt x="4418" y="3428"/>
                    <a:pt x="4418" y="2209"/>
                  </a:cubicBezTo>
                  <a:cubicBezTo>
                    <a:pt x="4418" y="990"/>
                    <a:pt x="3426" y="0"/>
                    <a:pt x="2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5C45DC6F-7B7B-F737-D6DC-23ECF82BAA23}"/>
              </a:ext>
            </a:extLst>
          </p:cNvPr>
          <p:cNvSpPr txBox="1"/>
          <p:nvPr/>
        </p:nvSpPr>
        <p:spPr>
          <a:xfrm>
            <a:off x="6055834" y="2628416"/>
            <a:ext cx="1409074" cy="923330"/>
          </a:xfrm>
          <a:prstGeom prst="rect">
            <a:avLst/>
          </a:prstGeom>
          <a:noFill/>
        </p:spPr>
        <p:txBody>
          <a:bodyPr wrap="square" rtlCol="0">
            <a:spAutoFit/>
          </a:bodyPr>
          <a:lstStyle/>
          <a:p>
            <a:pPr algn="ctr"/>
            <a:r>
              <a:rPr lang="en-US" sz="2000" b="1" dirty="0">
                <a:solidFill>
                  <a:srgbClr val="00B0F0"/>
                </a:solidFill>
              </a:rPr>
              <a:t>Data</a:t>
            </a:r>
          </a:p>
          <a:p>
            <a:pPr algn="ctr"/>
            <a:r>
              <a:rPr lang="en-US" sz="2000" b="1" dirty="0">
                <a:solidFill>
                  <a:srgbClr val="00B0F0"/>
                </a:solidFill>
              </a:rPr>
              <a:t> Modeling</a:t>
            </a:r>
            <a:endParaRPr lang="en-KE" sz="2000" b="1" dirty="0">
              <a:solidFill>
                <a:srgbClr val="00B0F0"/>
              </a:solidFill>
            </a:endParaRPr>
          </a:p>
          <a:p>
            <a:endParaRPr lang="en-K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7"/>
        <p:cNvGrpSpPr/>
        <p:nvPr/>
      </p:nvGrpSpPr>
      <p:grpSpPr>
        <a:xfrm>
          <a:off x="0" y="0"/>
          <a:ext cx="0" cy="0"/>
          <a:chOff x="0" y="0"/>
          <a:chExt cx="0" cy="0"/>
        </a:xfrm>
      </p:grpSpPr>
      <p:pic>
        <p:nvPicPr>
          <p:cNvPr id="5" name="Picture 4">
            <a:extLst>
              <a:ext uri="{FF2B5EF4-FFF2-40B4-BE49-F238E27FC236}">
                <a16:creationId xmlns:a16="http://schemas.microsoft.com/office/drawing/2014/main" id="{6EF12CB7-CD4B-5367-E6F5-7ED8C0B8F04C}"/>
              </a:ext>
            </a:extLst>
          </p:cNvPr>
          <p:cNvPicPr>
            <a:picLocks noChangeAspect="1"/>
          </p:cNvPicPr>
          <p:nvPr/>
        </p:nvPicPr>
        <p:blipFill>
          <a:blip r:embed="rId3"/>
          <a:stretch>
            <a:fillRect/>
          </a:stretch>
        </p:blipFill>
        <p:spPr>
          <a:xfrm>
            <a:off x="928687" y="0"/>
            <a:ext cx="7286625" cy="5143500"/>
          </a:xfrm>
          <a:prstGeom prst="rect">
            <a:avLst/>
          </a:prstGeom>
        </p:spPr>
      </p:pic>
      <p:sp>
        <p:nvSpPr>
          <p:cNvPr id="6" name="TextBox 5">
            <a:extLst>
              <a:ext uri="{FF2B5EF4-FFF2-40B4-BE49-F238E27FC236}">
                <a16:creationId xmlns:a16="http://schemas.microsoft.com/office/drawing/2014/main" id="{4EAF259D-C5CE-762E-2A87-51778D7B13FB}"/>
              </a:ext>
            </a:extLst>
          </p:cNvPr>
          <p:cNvSpPr txBox="1"/>
          <p:nvPr/>
        </p:nvSpPr>
        <p:spPr>
          <a:xfrm flipH="1">
            <a:off x="2211049" y="59961"/>
            <a:ext cx="4699417" cy="369332"/>
          </a:xfrm>
          <a:prstGeom prst="rect">
            <a:avLst/>
          </a:prstGeom>
          <a:noFill/>
        </p:spPr>
        <p:txBody>
          <a:bodyPr wrap="square" rtlCol="0">
            <a:spAutoFit/>
          </a:bodyPr>
          <a:lstStyle/>
          <a:p>
            <a:r>
              <a:rPr lang="en-US" sz="1800" b="1" dirty="0">
                <a:solidFill>
                  <a:srgbClr val="00B050"/>
                </a:solidFill>
              </a:rPr>
              <a:t>Correlation between various variables</a:t>
            </a:r>
            <a:endParaRPr lang="en-KE" sz="1800" b="1" dirty="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B050"/>
                </a:solidFill>
                <a:latin typeface="Impact" panose="020B0806030902050204" pitchFamily="34" charset="0"/>
              </a:rPr>
              <a:t>Features selected</a:t>
            </a:r>
            <a:endParaRPr dirty="0">
              <a:solidFill>
                <a:srgbClr val="00B050"/>
              </a:solidFill>
              <a:latin typeface="Impact" panose="020B0806030902050204" pitchFamily="34" charset="0"/>
            </a:endParaRPr>
          </a:p>
        </p:txBody>
      </p:sp>
      <p:sp>
        <p:nvSpPr>
          <p:cNvPr id="247" name="Google Shape;247;p36"/>
          <p:cNvSpPr txBox="1">
            <a:spLocks noGrp="1"/>
          </p:cNvSpPr>
          <p:nvPr>
            <p:ph type="subTitle" idx="1"/>
          </p:nvPr>
        </p:nvSpPr>
        <p:spPr>
          <a:xfrm>
            <a:off x="4659622" y="885184"/>
            <a:ext cx="2827955" cy="33570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b="1" i="0" dirty="0">
                <a:solidFill>
                  <a:srgbClr val="0070C0"/>
                </a:solidFill>
                <a:effectLst/>
                <a:latin typeface="Helvetica Neue"/>
              </a:rPr>
              <a:t>Bedrooms</a:t>
            </a:r>
          </a:p>
          <a:p>
            <a:pPr marL="285750" lvl="0" indent="-285750" algn="l" rtl="0">
              <a:spcBef>
                <a:spcPts val="0"/>
              </a:spcBef>
              <a:spcAft>
                <a:spcPts val="1600"/>
              </a:spcAft>
              <a:buFont typeface="Arial" panose="020B0604020202020204" pitchFamily="34" charset="0"/>
              <a:buChar char="•"/>
            </a:pPr>
            <a:r>
              <a:rPr lang="en-US" b="1" i="0" dirty="0">
                <a:solidFill>
                  <a:srgbClr val="0070C0"/>
                </a:solidFill>
                <a:effectLst/>
                <a:latin typeface="Helvetica Neue"/>
              </a:rPr>
              <a:t>Bathrooms</a:t>
            </a:r>
            <a:endParaRPr lang="en-US" b="1" dirty="0">
              <a:solidFill>
                <a:srgbClr val="0070C0"/>
              </a:solidFill>
              <a:latin typeface="Helvetica Neue"/>
            </a:endParaRPr>
          </a:p>
          <a:p>
            <a:pPr marL="285750" lvl="0" indent="-285750" algn="l" rtl="0">
              <a:spcBef>
                <a:spcPts val="0"/>
              </a:spcBef>
              <a:spcAft>
                <a:spcPts val="1600"/>
              </a:spcAft>
              <a:buFont typeface="Arial" panose="020B0604020202020204" pitchFamily="34" charset="0"/>
              <a:buChar char="•"/>
            </a:pPr>
            <a:r>
              <a:rPr lang="en-US" b="1" i="0" dirty="0">
                <a:solidFill>
                  <a:srgbClr val="0070C0"/>
                </a:solidFill>
                <a:effectLst/>
                <a:latin typeface="Helvetica Neue"/>
              </a:rPr>
              <a:t>waterfront</a:t>
            </a:r>
          </a:p>
          <a:p>
            <a:pPr marL="285750" lvl="0" indent="-285750" algn="l" rtl="0">
              <a:spcBef>
                <a:spcPts val="0"/>
              </a:spcBef>
              <a:spcAft>
                <a:spcPts val="1600"/>
              </a:spcAft>
              <a:buFont typeface="Arial" panose="020B0604020202020204" pitchFamily="34" charset="0"/>
              <a:buChar char="•"/>
            </a:pPr>
            <a:r>
              <a:rPr lang="en-US" b="1" i="0" dirty="0">
                <a:solidFill>
                  <a:srgbClr val="0070C0"/>
                </a:solidFill>
                <a:effectLst/>
                <a:latin typeface="Helvetica Neue"/>
              </a:rPr>
              <a:t>grade </a:t>
            </a:r>
          </a:p>
          <a:p>
            <a:pPr marL="285750" lvl="0" indent="-285750" algn="l" rtl="0">
              <a:spcBef>
                <a:spcPts val="0"/>
              </a:spcBef>
              <a:spcAft>
                <a:spcPts val="1600"/>
              </a:spcAft>
              <a:buFont typeface="Arial" panose="020B0604020202020204" pitchFamily="34" charset="0"/>
              <a:buChar char="•"/>
            </a:pPr>
            <a:r>
              <a:rPr lang="en-US" b="1" i="0" dirty="0" err="1">
                <a:solidFill>
                  <a:srgbClr val="0070C0"/>
                </a:solidFill>
                <a:effectLst/>
                <a:latin typeface="Helvetica Neue"/>
              </a:rPr>
              <a:t>Zipcode</a:t>
            </a:r>
            <a:endParaRPr lang="en-US" b="1" dirty="0">
              <a:solidFill>
                <a:srgbClr val="0070C0"/>
              </a:solidFill>
              <a:latin typeface="Helvetica Neue"/>
            </a:endParaRPr>
          </a:p>
          <a:p>
            <a:pPr marL="285750" lvl="0" indent="-285750" algn="l" rtl="0">
              <a:spcBef>
                <a:spcPts val="0"/>
              </a:spcBef>
              <a:spcAft>
                <a:spcPts val="1600"/>
              </a:spcAft>
              <a:buFont typeface="Arial" panose="020B0604020202020204" pitchFamily="34" charset="0"/>
              <a:buChar char="•"/>
            </a:pPr>
            <a:r>
              <a:rPr lang="en-US" b="1" i="0" dirty="0" err="1">
                <a:solidFill>
                  <a:srgbClr val="0070C0"/>
                </a:solidFill>
                <a:effectLst/>
                <a:latin typeface="Helvetica Neue"/>
              </a:rPr>
              <a:t>lat</a:t>
            </a:r>
            <a:endParaRPr lang="en-US" b="1" dirty="0">
              <a:solidFill>
                <a:srgbClr val="0070C0"/>
              </a:solidFill>
              <a:latin typeface="Helvetica Neue"/>
            </a:endParaRPr>
          </a:p>
          <a:p>
            <a:pPr marL="285750" lvl="0" indent="-285750" algn="l" rtl="0">
              <a:spcBef>
                <a:spcPts val="0"/>
              </a:spcBef>
              <a:spcAft>
                <a:spcPts val="1600"/>
              </a:spcAft>
              <a:buFont typeface="Arial" panose="020B0604020202020204" pitchFamily="34" charset="0"/>
              <a:buChar char="•"/>
            </a:pPr>
            <a:r>
              <a:rPr lang="en-US" b="1" i="0" dirty="0" err="1">
                <a:solidFill>
                  <a:srgbClr val="0070C0"/>
                </a:solidFill>
                <a:effectLst/>
                <a:latin typeface="Helvetica Neue"/>
              </a:rPr>
              <a:t>sqft_living</a:t>
            </a:r>
            <a:endParaRPr lang="en-US" b="1" dirty="0">
              <a:solidFill>
                <a:srgbClr val="0070C0"/>
              </a:solidFill>
              <a:latin typeface="Helvetica Neue"/>
            </a:endParaRPr>
          </a:p>
          <a:p>
            <a:pPr marL="285750" lvl="0" indent="-285750" algn="l" rtl="0">
              <a:spcBef>
                <a:spcPts val="0"/>
              </a:spcBef>
              <a:spcAft>
                <a:spcPts val="1600"/>
              </a:spcAft>
              <a:buFont typeface="Arial" panose="020B0604020202020204" pitchFamily="34" charset="0"/>
              <a:buChar char="•"/>
            </a:pPr>
            <a:r>
              <a:rPr lang="en-US" b="1" i="0" dirty="0">
                <a:solidFill>
                  <a:srgbClr val="0070C0"/>
                </a:solidFill>
                <a:effectLst/>
                <a:latin typeface="Helvetica Neue"/>
              </a:rPr>
              <a:t> sqft_living15</a:t>
            </a:r>
            <a:endParaRPr b="1" dirty="0">
              <a:solidFill>
                <a:srgbClr val="0070C0"/>
              </a:solidFill>
            </a:endParaRPr>
          </a:p>
        </p:txBody>
      </p:sp>
      <p:grpSp>
        <p:nvGrpSpPr>
          <p:cNvPr id="248" name="Google Shape;248;p36"/>
          <p:cNvGrpSpPr/>
          <p:nvPr/>
        </p:nvGrpSpPr>
        <p:grpSpPr>
          <a:xfrm>
            <a:off x="3789781" y="2541874"/>
            <a:ext cx="482109" cy="482235"/>
            <a:chOff x="4324175" y="3505350"/>
            <a:chExt cx="571625" cy="571775"/>
          </a:xfrm>
        </p:grpSpPr>
        <p:sp>
          <p:nvSpPr>
            <p:cNvPr id="249" name="Google Shape;249;p36"/>
            <p:cNvSpPr/>
            <p:nvPr/>
          </p:nvSpPr>
          <p:spPr>
            <a:xfrm>
              <a:off x="4610125" y="3658225"/>
              <a:ext cx="112250" cy="145200"/>
            </a:xfrm>
            <a:custGeom>
              <a:avLst/>
              <a:gdLst/>
              <a:ahLst/>
              <a:cxnLst/>
              <a:rect l="l" t="t" r="r" b="b"/>
              <a:pathLst>
                <a:path w="4490" h="5808" extrusionOk="0">
                  <a:moveTo>
                    <a:pt x="3150" y="0"/>
                  </a:moveTo>
                  <a:lnTo>
                    <a:pt x="3150" y="3056"/>
                  </a:lnTo>
                  <a:lnTo>
                    <a:pt x="1235" y="9"/>
                  </a:lnTo>
                  <a:lnTo>
                    <a:pt x="1" y="9"/>
                  </a:lnTo>
                  <a:lnTo>
                    <a:pt x="1" y="5808"/>
                  </a:lnTo>
                  <a:lnTo>
                    <a:pt x="1340" y="5808"/>
                  </a:lnTo>
                  <a:lnTo>
                    <a:pt x="1340" y="2693"/>
                  </a:lnTo>
                  <a:lnTo>
                    <a:pt x="3255" y="5740"/>
                  </a:lnTo>
                  <a:lnTo>
                    <a:pt x="4490" y="5740"/>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4507975" y="3658275"/>
              <a:ext cx="80175" cy="144150"/>
            </a:xfrm>
            <a:custGeom>
              <a:avLst/>
              <a:gdLst/>
              <a:ahLst/>
              <a:cxnLst/>
              <a:rect l="l" t="t" r="r" b="b"/>
              <a:pathLst>
                <a:path w="3207" h="5766" extrusionOk="0">
                  <a:moveTo>
                    <a:pt x="1" y="0"/>
                  </a:moveTo>
                  <a:lnTo>
                    <a:pt x="1" y="5766"/>
                  </a:lnTo>
                  <a:lnTo>
                    <a:pt x="3207" y="5766"/>
                  </a:lnTo>
                  <a:lnTo>
                    <a:pt x="3207" y="4426"/>
                  </a:lnTo>
                  <a:lnTo>
                    <a:pt x="1340" y="4426"/>
                  </a:lnTo>
                  <a:lnTo>
                    <a:pt x="1340" y="3553"/>
                  </a:lnTo>
                  <a:lnTo>
                    <a:pt x="3069" y="3553"/>
                  </a:lnTo>
                  <a:lnTo>
                    <a:pt x="3069" y="2212"/>
                  </a:lnTo>
                  <a:lnTo>
                    <a:pt x="1340" y="2212"/>
                  </a:lnTo>
                  <a:lnTo>
                    <a:pt x="1340" y="1339"/>
                  </a:lnTo>
                  <a:lnTo>
                    <a:pt x="3207" y="1339"/>
                  </a:lnTo>
                  <a:lnTo>
                    <a:pt x="3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6"/>
            <p:cNvSpPr/>
            <p:nvPr/>
          </p:nvSpPr>
          <p:spPr>
            <a:xfrm>
              <a:off x="4740950" y="3658275"/>
              <a:ext cx="95225" cy="145200"/>
            </a:xfrm>
            <a:custGeom>
              <a:avLst/>
              <a:gdLst/>
              <a:ahLst/>
              <a:cxnLst/>
              <a:rect l="l" t="t" r="r" b="b"/>
              <a:pathLst>
                <a:path w="3809" h="5808" extrusionOk="0">
                  <a:moveTo>
                    <a:pt x="0" y="0"/>
                  </a:moveTo>
                  <a:lnTo>
                    <a:pt x="0" y="1339"/>
                  </a:lnTo>
                  <a:lnTo>
                    <a:pt x="1230" y="1339"/>
                  </a:lnTo>
                  <a:lnTo>
                    <a:pt x="1230" y="5807"/>
                  </a:lnTo>
                  <a:lnTo>
                    <a:pt x="2569" y="5807"/>
                  </a:lnTo>
                  <a:lnTo>
                    <a:pt x="2569" y="1339"/>
                  </a:lnTo>
                  <a:lnTo>
                    <a:pt x="3809" y="1339"/>
                  </a:lnTo>
                  <a:lnTo>
                    <a:pt x="38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4397075" y="3658225"/>
              <a:ext cx="100775" cy="152050"/>
            </a:xfrm>
            <a:custGeom>
              <a:avLst/>
              <a:gdLst/>
              <a:ahLst/>
              <a:cxnLst/>
              <a:rect l="l" t="t" r="r" b="b"/>
              <a:pathLst>
                <a:path w="4031" h="6082" extrusionOk="0">
                  <a:moveTo>
                    <a:pt x="1860" y="1340"/>
                  </a:moveTo>
                  <a:cubicBezTo>
                    <a:pt x="2160" y="1340"/>
                    <a:pt x="2415" y="1565"/>
                    <a:pt x="2415" y="1830"/>
                  </a:cubicBezTo>
                  <a:cubicBezTo>
                    <a:pt x="2415" y="2097"/>
                    <a:pt x="2160" y="2323"/>
                    <a:pt x="1860" y="2323"/>
                  </a:cubicBezTo>
                  <a:cubicBezTo>
                    <a:pt x="1734" y="2323"/>
                    <a:pt x="1538" y="2323"/>
                    <a:pt x="1339" y="2324"/>
                  </a:cubicBezTo>
                  <a:lnTo>
                    <a:pt x="1339" y="1340"/>
                  </a:lnTo>
                  <a:close/>
                  <a:moveTo>
                    <a:pt x="0" y="0"/>
                  </a:moveTo>
                  <a:lnTo>
                    <a:pt x="0" y="5808"/>
                  </a:lnTo>
                  <a:lnTo>
                    <a:pt x="1339" y="5808"/>
                  </a:lnTo>
                  <a:lnTo>
                    <a:pt x="1339" y="4144"/>
                  </a:lnTo>
                  <a:lnTo>
                    <a:pt x="3017" y="6082"/>
                  </a:lnTo>
                  <a:lnTo>
                    <a:pt x="4030" y="5205"/>
                  </a:lnTo>
                  <a:lnTo>
                    <a:pt x="2577" y="3524"/>
                  </a:lnTo>
                  <a:cubicBezTo>
                    <a:pt x="3269" y="3252"/>
                    <a:pt x="3756" y="2595"/>
                    <a:pt x="3756" y="1830"/>
                  </a:cubicBezTo>
                  <a:cubicBezTo>
                    <a:pt x="3756" y="821"/>
                    <a:pt x="2904" y="0"/>
                    <a:pt x="1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4324175" y="3505350"/>
              <a:ext cx="571625" cy="571775"/>
            </a:xfrm>
            <a:custGeom>
              <a:avLst/>
              <a:gdLst/>
              <a:ahLst/>
              <a:cxnLst/>
              <a:rect l="l" t="t" r="r" b="b"/>
              <a:pathLst>
                <a:path w="22865" h="22871" extrusionOk="0">
                  <a:moveTo>
                    <a:pt x="11432" y="1564"/>
                  </a:moveTo>
                  <a:lnTo>
                    <a:pt x="13075" y="2550"/>
                  </a:lnTo>
                  <a:lnTo>
                    <a:pt x="13075" y="3098"/>
                  </a:lnTo>
                  <a:lnTo>
                    <a:pt x="9790" y="3098"/>
                  </a:lnTo>
                  <a:lnTo>
                    <a:pt x="9789" y="2550"/>
                  </a:lnTo>
                  <a:lnTo>
                    <a:pt x="11432" y="1564"/>
                  </a:lnTo>
                  <a:close/>
                  <a:moveTo>
                    <a:pt x="21524" y="4439"/>
                  </a:moveTo>
                  <a:lnTo>
                    <a:pt x="21524" y="13863"/>
                  </a:lnTo>
                  <a:lnTo>
                    <a:pt x="1334" y="13863"/>
                  </a:lnTo>
                  <a:lnTo>
                    <a:pt x="1334" y="4439"/>
                  </a:lnTo>
                  <a:close/>
                  <a:moveTo>
                    <a:pt x="13073" y="15204"/>
                  </a:moveTo>
                  <a:lnTo>
                    <a:pt x="13073" y="21529"/>
                  </a:lnTo>
                  <a:lnTo>
                    <a:pt x="9789" y="21529"/>
                  </a:lnTo>
                  <a:lnTo>
                    <a:pt x="9789" y="15204"/>
                  </a:lnTo>
                  <a:close/>
                  <a:moveTo>
                    <a:pt x="11432" y="1"/>
                  </a:moveTo>
                  <a:lnTo>
                    <a:pt x="8449" y="1791"/>
                  </a:lnTo>
                  <a:lnTo>
                    <a:pt x="8449" y="3098"/>
                  </a:lnTo>
                  <a:lnTo>
                    <a:pt x="0" y="3098"/>
                  </a:lnTo>
                  <a:lnTo>
                    <a:pt x="0" y="15204"/>
                  </a:lnTo>
                  <a:lnTo>
                    <a:pt x="8449" y="15204"/>
                  </a:lnTo>
                  <a:lnTo>
                    <a:pt x="8449" y="22870"/>
                  </a:lnTo>
                  <a:lnTo>
                    <a:pt x="14414" y="22870"/>
                  </a:lnTo>
                  <a:lnTo>
                    <a:pt x="14414" y="15204"/>
                  </a:lnTo>
                  <a:lnTo>
                    <a:pt x="22865" y="15204"/>
                  </a:lnTo>
                  <a:lnTo>
                    <a:pt x="22865" y="3098"/>
                  </a:lnTo>
                  <a:lnTo>
                    <a:pt x="14414" y="3098"/>
                  </a:lnTo>
                  <a:lnTo>
                    <a:pt x="14414" y="1791"/>
                  </a:lnTo>
                  <a:lnTo>
                    <a:pt x="11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36"/>
          <p:cNvGrpSpPr/>
          <p:nvPr/>
        </p:nvGrpSpPr>
        <p:grpSpPr>
          <a:xfrm>
            <a:off x="3795827" y="1635972"/>
            <a:ext cx="482235" cy="482151"/>
            <a:chOff x="1263900" y="2879850"/>
            <a:chExt cx="571775" cy="571675"/>
          </a:xfrm>
        </p:grpSpPr>
        <p:sp>
          <p:nvSpPr>
            <p:cNvPr id="255" name="Google Shape;255;p36"/>
            <p:cNvSpPr/>
            <p:nvPr/>
          </p:nvSpPr>
          <p:spPr>
            <a:xfrm>
              <a:off x="1263900" y="3418025"/>
              <a:ext cx="571775" cy="33500"/>
            </a:xfrm>
            <a:custGeom>
              <a:avLst/>
              <a:gdLst/>
              <a:ahLst/>
              <a:cxnLst/>
              <a:rect l="l" t="t" r="r" b="b"/>
              <a:pathLst>
                <a:path w="22871" h="1340" extrusionOk="0">
                  <a:moveTo>
                    <a:pt x="1" y="0"/>
                  </a:moveTo>
                  <a:lnTo>
                    <a:pt x="1" y="1339"/>
                  </a:lnTo>
                  <a:lnTo>
                    <a:pt x="22870" y="1339"/>
                  </a:lnTo>
                  <a:lnTo>
                    <a:pt x="22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6"/>
            <p:cNvSpPr/>
            <p:nvPr/>
          </p:nvSpPr>
          <p:spPr>
            <a:xfrm>
              <a:off x="1263900" y="2879850"/>
              <a:ext cx="571775" cy="494800"/>
            </a:xfrm>
            <a:custGeom>
              <a:avLst/>
              <a:gdLst/>
              <a:ahLst/>
              <a:cxnLst/>
              <a:rect l="l" t="t" r="r" b="b"/>
              <a:pathLst>
                <a:path w="22871" h="19792" extrusionOk="0">
                  <a:moveTo>
                    <a:pt x="9227" y="1340"/>
                  </a:moveTo>
                  <a:lnTo>
                    <a:pt x="9227" y="3073"/>
                  </a:lnTo>
                  <a:lnTo>
                    <a:pt x="7491" y="3073"/>
                  </a:lnTo>
                  <a:lnTo>
                    <a:pt x="7491" y="1340"/>
                  </a:lnTo>
                  <a:close/>
                  <a:moveTo>
                    <a:pt x="17309" y="4414"/>
                  </a:moveTo>
                  <a:lnTo>
                    <a:pt x="21529" y="8634"/>
                  </a:lnTo>
                  <a:lnTo>
                    <a:pt x="21529" y="9225"/>
                  </a:lnTo>
                  <a:lnTo>
                    <a:pt x="16326" y="9225"/>
                  </a:lnTo>
                  <a:lnTo>
                    <a:pt x="11516" y="4414"/>
                  </a:lnTo>
                  <a:close/>
                  <a:moveTo>
                    <a:pt x="11357" y="4416"/>
                  </a:moveTo>
                  <a:lnTo>
                    <a:pt x="6547" y="9226"/>
                  </a:lnTo>
                  <a:lnTo>
                    <a:pt x="1342" y="9226"/>
                  </a:lnTo>
                  <a:lnTo>
                    <a:pt x="1342" y="8636"/>
                  </a:lnTo>
                  <a:lnTo>
                    <a:pt x="5562" y="4416"/>
                  </a:lnTo>
                  <a:close/>
                  <a:moveTo>
                    <a:pt x="4615" y="13642"/>
                  </a:moveTo>
                  <a:lnTo>
                    <a:pt x="4615" y="15378"/>
                  </a:lnTo>
                  <a:lnTo>
                    <a:pt x="2880" y="15378"/>
                  </a:lnTo>
                  <a:lnTo>
                    <a:pt x="2880" y="13642"/>
                  </a:lnTo>
                  <a:close/>
                  <a:moveTo>
                    <a:pt x="19991" y="13642"/>
                  </a:moveTo>
                  <a:lnTo>
                    <a:pt x="19991" y="15378"/>
                  </a:lnTo>
                  <a:lnTo>
                    <a:pt x="18255" y="15378"/>
                  </a:lnTo>
                  <a:lnTo>
                    <a:pt x="18255" y="13642"/>
                  </a:lnTo>
                  <a:close/>
                  <a:moveTo>
                    <a:pt x="13840" y="13642"/>
                  </a:moveTo>
                  <a:lnTo>
                    <a:pt x="13840" y="18452"/>
                  </a:lnTo>
                  <a:lnTo>
                    <a:pt x="9029" y="18452"/>
                  </a:lnTo>
                  <a:lnTo>
                    <a:pt x="9029" y="13642"/>
                  </a:lnTo>
                  <a:close/>
                  <a:moveTo>
                    <a:pt x="11437" y="6230"/>
                  </a:moveTo>
                  <a:lnTo>
                    <a:pt x="15774" y="10567"/>
                  </a:lnTo>
                  <a:lnTo>
                    <a:pt x="19994" y="10567"/>
                  </a:lnTo>
                  <a:lnTo>
                    <a:pt x="19994" y="12301"/>
                  </a:lnTo>
                  <a:lnTo>
                    <a:pt x="16916" y="12301"/>
                  </a:lnTo>
                  <a:lnTo>
                    <a:pt x="16916" y="16717"/>
                  </a:lnTo>
                  <a:lnTo>
                    <a:pt x="19991" y="16717"/>
                  </a:lnTo>
                  <a:lnTo>
                    <a:pt x="19991" y="18452"/>
                  </a:lnTo>
                  <a:lnTo>
                    <a:pt x="15181" y="18452"/>
                  </a:lnTo>
                  <a:lnTo>
                    <a:pt x="15181" y="12301"/>
                  </a:lnTo>
                  <a:lnTo>
                    <a:pt x="7690" y="12301"/>
                  </a:lnTo>
                  <a:lnTo>
                    <a:pt x="7690" y="18452"/>
                  </a:lnTo>
                  <a:lnTo>
                    <a:pt x="2880" y="18452"/>
                  </a:lnTo>
                  <a:lnTo>
                    <a:pt x="2880" y="16717"/>
                  </a:lnTo>
                  <a:lnTo>
                    <a:pt x="5955" y="16717"/>
                  </a:lnTo>
                  <a:lnTo>
                    <a:pt x="5955" y="12301"/>
                  </a:lnTo>
                  <a:lnTo>
                    <a:pt x="2880" y="12301"/>
                  </a:lnTo>
                  <a:lnTo>
                    <a:pt x="2880" y="10567"/>
                  </a:lnTo>
                  <a:lnTo>
                    <a:pt x="7100" y="10567"/>
                  </a:lnTo>
                  <a:lnTo>
                    <a:pt x="11437" y="6230"/>
                  </a:lnTo>
                  <a:close/>
                  <a:moveTo>
                    <a:pt x="6154" y="0"/>
                  </a:moveTo>
                  <a:lnTo>
                    <a:pt x="6154" y="3077"/>
                  </a:lnTo>
                  <a:lnTo>
                    <a:pt x="5007" y="3077"/>
                  </a:lnTo>
                  <a:lnTo>
                    <a:pt x="1" y="8081"/>
                  </a:lnTo>
                  <a:lnTo>
                    <a:pt x="1" y="10566"/>
                  </a:lnTo>
                  <a:lnTo>
                    <a:pt x="1539" y="10566"/>
                  </a:lnTo>
                  <a:lnTo>
                    <a:pt x="1539" y="18452"/>
                  </a:lnTo>
                  <a:lnTo>
                    <a:pt x="1" y="18452"/>
                  </a:lnTo>
                  <a:lnTo>
                    <a:pt x="1" y="19792"/>
                  </a:lnTo>
                  <a:lnTo>
                    <a:pt x="22870" y="19792"/>
                  </a:lnTo>
                  <a:lnTo>
                    <a:pt x="22870" y="18452"/>
                  </a:lnTo>
                  <a:lnTo>
                    <a:pt x="21330" y="18452"/>
                  </a:lnTo>
                  <a:lnTo>
                    <a:pt x="21330" y="10567"/>
                  </a:lnTo>
                  <a:lnTo>
                    <a:pt x="22870" y="10567"/>
                  </a:lnTo>
                  <a:lnTo>
                    <a:pt x="22870" y="8081"/>
                  </a:lnTo>
                  <a:lnTo>
                    <a:pt x="17864" y="3077"/>
                  </a:lnTo>
                  <a:lnTo>
                    <a:pt x="10568" y="3077"/>
                  </a:lnTo>
                  <a:lnTo>
                    <a:pt x="10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6"/>
            <p:cNvSpPr/>
            <p:nvPr/>
          </p:nvSpPr>
          <p:spPr>
            <a:xfrm>
              <a:off x="1511325" y="3110500"/>
              <a:ext cx="76875" cy="33500"/>
            </a:xfrm>
            <a:custGeom>
              <a:avLst/>
              <a:gdLst/>
              <a:ahLst/>
              <a:cxnLst/>
              <a:rect l="l" t="t" r="r" b="b"/>
              <a:pathLst>
                <a:path w="3075" h="1340" extrusionOk="0">
                  <a:moveTo>
                    <a:pt x="0" y="0"/>
                  </a:moveTo>
                  <a:lnTo>
                    <a:pt x="0" y="1340"/>
                  </a:lnTo>
                  <a:lnTo>
                    <a:pt x="3075" y="1340"/>
                  </a:lnTo>
                  <a:lnTo>
                    <a:pt x="3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36"/>
          <p:cNvSpPr/>
          <p:nvPr/>
        </p:nvSpPr>
        <p:spPr>
          <a:xfrm>
            <a:off x="3805963" y="3447856"/>
            <a:ext cx="449827" cy="482151"/>
          </a:xfrm>
          <a:custGeom>
            <a:avLst/>
            <a:gdLst/>
            <a:ahLst/>
            <a:cxnLst/>
            <a:rect l="l" t="t" r="r" b="b"/>
            <a:pathLst>
              <a:path w="21334" h="22867" extrusionOk="0">
                <a:moveTo>
                  <a:pt x="4572" y="1338"/>
                </a:moveTo>
                <a:cubicBezTo>
                  <a:pt x="4340" y="2155"/>
                  <a:pt x="3697" y="2799"/>
                  <a:pt x="2878" y="3031"/>
                </a:cubicBezTo>
                <a:lnTo>
                  <a:pt x="2878" y="1338"/>
                </a:lnTo>
                <a:close/>
                <a:moveTo>
                  <a:pt x="10765" y="1338"/>
                </a:moveTo>
                <a:lnTo>
                  <a:pt x="10765" y="3031"/>
                </a:lnTo>
                <a:cubicBezTo>
                  <a:pt x="9950" y="2801"/>
                  <a:pt x="9305" y="2157"/>
                  <a:pt x="9071" y="1338"/>
                </a:cubicBezTo>
                <a:close/>
                <a:moveTo>
                  <a:pt x="16916" y="3143"/>
                </a:moveTo>
                <a:lnTo>
                  <a:pt x="16916" y="4837"/>
                </a:lnTo>
                <a:cubicBezTo>
                  <a:pt x="16099" y="4606"/>
                  <a:pt x="15457" y="3962"/>
                  <a:pt x="15223" y="3143"/>
                </a:cubicBezTo>
                <a:close/>
                <a:moveTo>
                  <a:pt x="7701" y="1338"/>
                </a:moveTo>
                <a:cubicBezTo>
                  <a:pt x="7980" y="2895"/>
                  <a:pt x="9209" y="4126"/>
                  <a:pt x="10769" y="4405"/>
                </a:cubicBezTo>
                <a:lnTo>
                  <a:pt x="10769" y="6148"/>
                </a:lnTo>
                <a:lnTo>
                  <a:pt x="2880" y="6148"/>
                </a:lnTo>
                <a:lnTo>
                  <a:pt x="2880" y="4405"/>
                </a:lnTo>
                <a:cubicBezTo>
                  <a:pt x="4436" y="4126"/>
                  <a:pt x="5667" y="2897"/>
                  <a:pt x="5946" y="1338"/>
                </a:cubicBezTo>
                <a:close/>
                <a:moveTo>
                  <a:pt x="13852" y="3143"/>
                </a:moveTo>
                <a:cubicBezTo>
                  <a:pt x="14114" y="4606"/>
                  <a:pt x="15214" y="5780"/>
                  <a:pt x="16635" y="6148"/>
                </a:cubicBezTo>
                <a:lnTo>
                  <a:pt x="12106" y="6148"/>
                </a:lnTo>
                <a:lnTo>
                  <a:pt x="12106" y="3143"/>
                </a:lnTo>
                <a:close/>
                <a:moveTo>
                  <a:pt x="19993" y="12963"/>
                </a:moveTo>
                <a:lnTo>
                  <a:pt x="19993" y="16053"/>
                </a:lnTo>
                <a:lnTo>
                  <a:pt x="13354" y="16053"/>
                </a:lnTo>
                <a:lnTo>
                  <a:pt x="12427" y="14508"/>
                </a:lnTo>
                <a:lnTo>
                  <a:pt x="13354" y="12963"/>
                </a:lnTo>
                <a:close/>
                <a:moveTo>
                  <a:pt x="18455" y="7489"/>
                </a:moveTo>
                <a:lnTo>
                  <a:pt x="18455" y="11620"/>
                </a:lnTo>
                <a:lnTo>
                  <a:pt x="12595" y="11620"/>
                </a:lnTo>
                <a:lnTo>
                  <a:pt x="10865" y="14504"/>
                </a:lnTo>
                <a:lnTo>
                  <a:pt x="12595" y="17391"/>
                </a:lnTo>
                <a:lnTo>
                  <a:pt x="18455" y="17391"/>
                </a:lnTo>
                <a:lnTo>
                  <a:pt x="18455" y="21527"/>
                </a:lnTo>
                <a:lnTo>
                  <a:pt x="1342" y="21527"/>
                </a:lnTo>
                <a:lnTo>
                  <a:pt x="1342" y="7489"/>
                </a:lnTo>
                <a:close/>
                <a:moveTo>
                  <a:pt x="1541" y="0"/>
                </a:moveTo>
                <a:lnTo>
                  <a:pt x="1541" y="6151"/>
                </a:lnTo>
                <a:lnTo>
                  <a:pt x="1" y="6151"/>
                </a:lnTo>
                <a:lnTo>
                  <a:pt x="1" y="22866"/>
                </a:lnTo>
                <a:lnTo>
                  <a:pt x="19796" y="22866"/>
                </a:lnTo>
                <a:lnTo>
                  <a:pt x="19796" y="17396"/>
                </a:lnTo>
                <a:lnTo>
                  <a:pt x="21334" y="17396"/>
                </a:lnTo>
                <a:lnTo>
                  <a:pt x="21334" y="11622"/>
                </a:lnTo>
                <a:lnTo>
                  <a:pt x="19792" y="11622"/>
                </a:lnTo>
                <a:lnTo>
                  <a:pt x="19792" y="6151"/>
                </a:lnTo>
                <a:lnTo>
                  <a:pt x="18254" y="6151"/>
                </a:lnTo>
                <a:lnTo>
                  <a:pt x="18254" y="1806"/>
                </a:lnTo>
                <a:lnTo>
                  <a:pt x="12104" y="1806"/>
                </a:lnTo>
                <a:lnTo>
                  <a:pt x="12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6"/>
          <p:cNvGrpSpPr/>
          <p:nvPr/>
        </p:nvGrpSpPr>
        <p:grpSpPr>
          <a:xfrm>
            <a:off x="3379150" y="1872425"/>
            <a:ext cx="263700" cy="1825800"/>
            <a:chOff x="3379150" y="1872425"/>
            <a:chExt cx="263700" cy="1825800"/>
          </a:xfrm>
        </p:grpSpPr>
        <p:cxnSp>
          <p:nvCxnSpPr>
            <p:cNvPr id="260" name="Google Shape;260;p36"/>
            <p:cNvCxnSpPr/>
            <p:nvPr/>
          </p:nvCxnSpPr>
          <p:spPr>
            <a:xfrm>
              <a:off x="3379150" y="1872425"/>
              <a:ext cx="0" cy="1825800"/>
            </a:xfrm>
            <a:prstGeom prst="straightConnector1">
              <a:avLst/>
            </a:prstGeom>
            <a:noFill/>
            <a:ln w="19050" cap="flat" cmpd="sng">
              <a:solidFill>
                <a:schemeClr val="accent3"/>
              </a:solidFill>
              <a:prstDash val="solid"/>
              <a:round/>
              <a:headEnd type="none" w="med" len="med"/>
              <a:tailEnd type="none" w="med" len="med"/>
            </a:ln>
          </p:spPr>
        </p:cxnSp>
        <p:cxnSp>
          <p:nvCxnSpPr>
            <p:cNvPr id="261" name="Google Shape;261;p36"/>
            <p:cNvCxnSpPr/>
            <p:nvPr/>
          </p:nvCxnSpPr>
          <p:spPr>
            <a:xfrm>
              <a:off x="3379150" y="1881450"/>
              <a:ext cx="263700" cy="0"/>
            </a:xfrm>
            <a:prstGeom prst="straightConnector1">
              <a:avLst/>
            </a:prstGeom>
            <a:noFill/>
            <a:ln w="19050" cap="flat" cmpd="sng">
              <a:solidFill>
                <a:schemeClr val="accent3"/>
              </a:solidFill>
              <a:prstDash val="solid"/>
              <a:round/>
              <a:headEnd type="none" w="med" len="med"/>
              <a:tailEnd type="none" w="med" len="med"/>
            </a:ln>
          </p:spPr>
        </p:cxnSp>
        <p:cxnSp>
          <p:nvCxnSpPr>
            <p:cNvPr id="262" name="Google Shape;262;p36"/>
            <p:cNvCxnSpPr/>
            <p:nvPr/>
          </p:nvCxnSpPr>
          <p:spPr>
            <a:xfrm>
              <a:off x="3379150" y="2792888"/>
              <a:ext cx="263700" cy="0"/>
            </a:xfrm>
            <a:prstGeom prst="straightConnector1">
              <a:avLst/>
            </a:prstGeom>
            <a:noFill/>
            <a:ln w="19050" cap="flat" cmpd="sng">
              <a:solidFill>
                <a:schemeClr val="accent3"/>
              </a:solidFill>
              <a:prstDash val="solid"/>
              <a:round/>
              <a:headEnd type="none" w="med" len="med"/>
              <a:tailEnd type="none" w="med" len="med"/>
            </a:ln>
          </p:spPr>
        </p:cxnSp>
        <p:cxnSp>
          <p:nvCxnSpPr>
            <p:cNvPr id="263" name="Google Shape;263;p36"/>
            <p:cNvCxnSpPr/>
            <p:nvPr/>
          </p:nvCxnSpPr>
          <p:spPr>
            <a:xfrm>
              <a:off x="3379150" y="3688913"/>
              <a:ext cx="263700" cy="0"/>
            </a:xfrm>
            <a:prstGeom prst="straightConnector1">
              <a:avLst/>
            </a:prstGeom>
            <a:noFill/>
            <a:ln w="19050" cap="flat" cmpd="sng">
              <a:solidFill>
                <a:schemeClr val="accent3"/>
              </a:solidFill>
              <a:prstDash val="solid"/>
              <a:round/>
              <a:headEnd type="none" w="med" len="med"/>
              <a:tailEnd type="none" w="med" len="med"/>
            </a:ln>
          </p:spPr>
        </p:cxnSp>
      </p:grpSp>
      <p:sp>
        <p:nvSpPr>
          <p:cNvPr id="264" name="Google Shape;264;p36"/>
          <p:cNvSpPr/>
          <p:nvPr/>
        </p:nvSpPr>
        <p:spPr>
          <a:xfrm>
            <a:off x="1196794" y="1717834"/>
            <a:ext cx="1373511" cy="1354280"/>
          </a:xfrm>
          <a:custGeom>
            <a:avLst/>
            <a:gdLst/>
            <a:ahLst/>
            <a:cxnLst/>
            <a:rect l="l" t="t" r="r" b="b"/>
            <a:pathLst>
              <a:path w="44638" h="44013" extrusionOk="0">
                <a:moveTo>
                  <a:pt x="35601" y="15977"/>
                </a:moveTo>
                <a:lnTo>
                  <a:pt x="36376" y="20422"/>
                </a:lnTo>
                <a:lnTo>
                  <a:pt x="32235" y="20422"/>
                </a:lnTo>
                <a:lnTo>
                  <a:pt x="32925" y="15977"/>
                </a:lnTo>
                <a:close/>
                <a:moveTo>
                  <a:pt x="22309" y="1702"/>
                </a:moveTo>
                <a:cubicBezTo>
                  <a:pt x="33678" y="1702"/>
                  <a:pt x="42925" y="10948"/>
                  <a:pt x="42925" y="22315"/>
                </a:cubicBezTo>
                <a:cubicBezTo>
                  <a:pt x="42932" y="28830"/>
                  <a:pt x="39897" y="34647"/>
                  <a:pt x="35167" y="38426"/>
                </a:cubicBezTo>
                <a:lnTo>
                  <a:pt x="35167" y="22124"/>
                </a:lnTo>
                <a:lnTo>
                  <a:pt x="37389" y="22124"/>
                </a:lnTo>
                <a:cubicBezTo>
                  <a:pt x="37640" y="22124"/>
                  <a:pt x="37880" y="22013"/>
                  <a:pt x="38040" y="21823"/>
                </a:cubicBezTo>
                <a:cubicBezTo>
                  <a:pt x="38203" y="21630"/>
                  <a:pt x="38272" y="21376"/>
                  <a:pt x="38228" y="21128"/>
                </a:cubicBezTo>
                <a:lnTo>
                  <a:pt x="37159" y="14979"/>
                </a:lnTo>
                <a:cubicBezTo>
                  <a:pt x="37085" y="14572"/>
                  <a:pt x="36732" y="14274"/>
                  <a:pt x="36316" y="14274"/>
                </a:cubicBezTo>
                <a:lnTo>
                  <a:pt x="32194" y="14274"/>
                </a:lnTo>
                <a:cubicBezTo>
                  <a:pt x="31774" y="14274"/>
                  <a:pt x="31418" y="14579"/>
                  <a:pt x="31350" y="14995"/>
                </a:cubicBezTo>
                <a:lnTo>
                  <a:pt x="30397" y="21144"/>
                </a:lnTo>
                <a:cubicBezTo>
                  <a:pt x="30358" y="21392"/>
                  <a:pt x="30428" y="21639"/>
                  <a:pt x="30591" y="21831"/>
                </a:cubicBezTo>
                <a:cubicBezTo>
                  <a:pt x="30753" y="22021"/>
                  <a:pt x="30990" y="22129"/>
                  <a:pt x="31238" y="22129"/>
                </a:cubicBezTo>
                <a:lnTo>
                  <a:pt x="33459" y="22129"/>
                </a:lnTo>
                <a:lnTo>
                  <a:pt x="33459" y="39657"/>
                </a:lnTo>
                <a:cubicBezTo>
                  <a:pt x="31771" y="40747"/>
                  <a:pt x="29909" y="41599"/>
                  <a:pt x="27931" y="42159"/>
                </a:cubicBezTo>
                <a:lnTo>
                  <a:pt x="22198" y="29670"/>
                </a:lnTo>
                <a:lnTo>
                  <a:pt x="23776" y="29670"/>
                </a:lnTo>
                <a:cubicBezTo>
                  <a:pt x="24245" y="29670"/>
                  <a:pt x="24628" y="29291"/>
                  <a:pt x="24628" y="28820"/>
                </a:cubicBezTo>
                <a:cubicBezTo>
                  <a:pt x="24628" y="28350"/>
                  <a:pt x="24245" y="27968"/>
                  <a:pt x="23776" y="27968"/>
                </a:cubicBezTo>
                <a:lnTo>
                  <a:pt x="13634" y="27968"/>
                </a:lnTo>
                <a:lnTo>
                  <a:pt x="13634" y="17638"/>
                </a:lnTo>
                <a:cubicBezTo>
                  <a:pt x="13634" y="17168"/>
                  <a:pt x="13251" y="16788"/>
                  <a:pt x="12784" y="16788"/>
                </a:cubicBezTo>
                <a:cubicBezTo>
                  <a:pt x="12313" y="16788"/>
                  <a:pt x="11932" y="17168"/>
                  <a:pt x="11932" y="17638"/>
                </a:cubicBezTo>
                <a:lnTo>
                  <a:pt x="11932" y="28814"/>
                </a:lnTo>
                <a:cubicBezTo>
                  <a:pt x="11932" y="29284"/>
                  <a:pt x="12313" y="29664"/>
                  <a:pt x="12784" y="29664"/>
                </a:cubicBezTo>
                <a:lnTo>
                  <a:pt x="14097" y="29664"/>
                </a:lnTo>
                <a:lnTo>
                  <a:pt x="9954" y="38805"/>
                </a:lnTo>
                <a:cubicBezTo>
                  <a:pt x="4943" y="35042"/>
                  <a:pt x="1696" y="29051"/>
                  <a:pt x="1696" y="22315"/>
                </a:cubicBezTo>
                <a:cubicBezTo>
                  <a:pt x="1696" y="10948"/>
                  <a:pt x="10942" y="1702"/>
                  <a:pt x="22309" y="1702"/>
                </a:cubicBezTo>
                <a:close/>
                <a:moveTo>
                  <a:pt x="22317" y="0"/>
                </a:moveTo>
                <a:cubicBezTo>
                  <a:pt x="10011" y="0"/>
                  <a:pt x="0" y="10014"/>
                  <a:pt x="0" y="22319"/>
                </a:cubicBezTo>
                <a:cubicBezTo>
                  <a:pt x="0" y="29957"/>
                  <a:pt x="3857" y="36713"/>
                  <a:pt x="9728" y="40736"/>
                </a:cubicBezTo>
                <a:cubicBezTo>
                  <a:pt x="9799" y="40786"/>
                  <a:pt x="9868" y="40832"/>
                  <a:pt x="9938" y="40877"/>
                </a:cubicBezTo>
                <a:cubicBezTo>
                  <a:pt x="9942" y="40880"/>
                  <a:pt x="9948" y="40884"/>
                  <a:pt x="9954" y="40885"/>
                </a:cubicBezTo>
                <a:cubicBezTo>
                  <a:pt x="10070" y="40938"/>
                  <a:pt x="10189" y="40964"/>
                  <a:pt x="10307" y="40964"/>
                </a:cubicBezTo>
                <a:cubicBezTo>
                  <a:pt x="10630" y="40964"/>
                  <a:pt x="10941" y="40775"/>
                  <a:pt x="11083" y="40462"/>
                </a:cubicBezTo>
                <a:lnTo>
                  <a:pt x="11388" y="39787"/>
                </a:lnTo>
                <a:lnTo>
                  <a:pt x="15973" y="29664"/>
                </a:lnTo>
                <a:lnTo>
                  <a:pt x="20330" y="29664"/>
                </a:lnTo>
                <a:lnTo>
                  <a:pt x="26246" y="42554"/>
                </a:lnTo>
                <a:lnTo>
                  <a:pt x="26690" y="43517"/>
                </a:lnTo>
                <a:cubicBezTo>
                  <a:pt x="26833" y="43828"/>
                  <a:pt x="27142" y="44013"/>
                  <a:pt x="27465" y="44013"/>
                </a:cubicBezTo>
                <a:cubicBezTo>
                  <a:pt x="27508" y="44013"/>
                  <a:pt x="27553" y="44008"/>
                  <a:pt x="27599" y="44000"/>
                </a:cubicBezTo>
                <a:cubicBezTo>
                  <a:pt x="27642" y="43991"/>
                  <a:pt x="27688" y="43980"/>
                  <a:pt x="27735" y="43969"/>
                </a:cubicBezTo>
                <a:cubicBezTo>
                  <a:pt x="27737" y="43969"/>
                  <a:pt x="27740" y="43967"/>
                  <a:pt x="27743" y="43967"/>
                </a:cubicBezTo>
                <a:cubicBezTo>
                  <a:pt x="30249" y="43338"/>
                  <a:pt x="32594" y="42289"/>
                  <a:pt x="34684" y="40885"/>
                </a:cubicBezTo>
                <a:cubicBezTo>
                  <a:pt x="34684" y="40886"/>
                  <a:pt x="34685" y="40886"/>
                  <a:pt x="34685" y="40886"/>
                </a:cubicBezTo>
                <a:cubicBezTo>
                  <a:pt x="34686" y="40886"/>
                  <a:pt x="34686" y="40885"/>
                  <a:pt x="34688" y="40884"/>
                </a:cubicBezTo>
                <a:cubicBezTo>
                  <a:pt x="34689" y="40884"/>
                  <a:pt x="34689" y="40885"/>
                  <a:pt x="34690" y="40885"/>
                </a:cubicBezTo>
                <a:cubicBezTo>
                  <a:pt x="34690" y="40885"/>
                  <a:pt x="34691" y="40884"/>
                  <a:pt x="34691" y="40882"/>
                </a:cubicBezTo>
                <a:cubicBezTo>
                  <a:pt x="34759" y="40838"/>
                  <a:pt x="34825" y="40796"/>
                  <a:pt x="34887" y="40749"/>
                </a:cubicBezTo>
                <a:cubicBezTo>
                  <a:pt x="34889" y="40749"/>
                  <a:pt x="34891" y="40749"/>
                  <a:pt x="34891" y="40746"/>
                </a:cubicBezTo>
                <a:cubicBezTo>
                  <a:pt x="40773" y="36721"/>
                  <a:pt x="44637" y="29962"/>
                  <a:pt x="44637" y="22314"/>
                </a:cubicBezTo>
                <a:cubicBezTo>
                  <a:pt x="44636" y="10012"/>
                  <a:pt x="34622" y="0"/>
                  <a:pt x="22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05"/>
        <p:cNvGrpSpPr/>
        <p:nvPr/>
      </p:nvGrpSpPr>
      <p:grpSpPr>
        <a:xfrm>
          <a:off x="0" y="0"/>
          <a:ext cx="0" cy="0"/>
          <a:chOff x="0" y="0"/>
          <a:chExt cx="0" cy="0"/>
        </a:xfrm>
      </p:grpSpPr>
      <p:sp>
        <p:nvSpPr>
          <p:cNvPr id="1006" name="Google Shape;1006;p6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b="1" dirty="0">
                <a:solidFill>
                  <a:srgbClr val="00B0F0"/>
                </a:solidFill>
                <a:latin typeface="Arial"/>
                <a:ea typeface="Arial"/>
                <a:cs typeface="Arial"/>
                <a:sym typeface="Arial"/>
              </a:rPr>
              <a:t>Recommendations</a:t>
            </a:r>
            <a:endParaRPr b="1" dirty="0">
              <a:solidFill>
                <a:srgbClr val="00B0F0"/>
              </a:solidFill>
              <a:latin typeface="Arial"/>
              <a:ea typeface="Arial"/>
              <a:cs typeface="Arial"/>
              <a:sym typeface="Arial"/>
            </a:endParaRPr>
          </a:p>
        </p:txBody>
      </p:sp>
      <p:sp>
        <p:nvSpPr>
          <p:cNvPr id="1007" name="Google Shape;1007;p60"/>
          <p:cNvSpPr txBox="1">
            <a:spLocks noGrp="1"/>
          </p:cNvSpPr>
          <p:nvPr>
            <p:ph type="body" idx="4294967295"/>
          </p:nvPr>
        </p:nvSpPr>
        <p:spPr>
          <a:xfrm>
            <a:off x="697043" y="1334126"/>
            <a:ext cx="7884826" cy="280316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i="1" dirty="0">
                <a:solidFill>
                  <a:srgbClr val="92D050"/>
                </a:solidFill>
                <a:latin typeface="Arial Narrow" panose="020B0606020202030204" pitchFamily="34" charset="0"/>
                <a:ea typeface="Arial"/>
                <a:cs typeface="Arial"/>
                <a:sym typeface="Arial"/>
              </a:rPr>
              <a:t>Those who wish to increase the prices of their houses should consider constructing or adding the square footage of their houses.</a:t>
            </a:r>
          </a:p>
          <a:p>
            <a:pPr marL="0" lvl="0" indent="0" algn="l" rtl="0">
              <a:lnSpc>
                <a:spcPct val="115000"/>
              </a:lnSpc>
              <a:spcBef>
                <a:spcPts val="0"/>
              </a:spcBef>
              <a:spcAft>
                <a:spcPts val="0"/>
              </a:spcAft>
              <a:buNone/>
            </a:pPr>
            <a:r>
              <a:rPr lang="en-US" sz="1800" i="1" dirty="0">
                <a:solidFill>
                  <a:srgbClr val="92D050"/>
                </a:solidFill>
                <a:latin typeface="Arial Narrow" panose="020B0606020202030204" pitchFamily="34" charset="0"/>
                <a:ea typeface="Arial"/>
                <a:cs typeface="Arial"/>
                <a:sym typeface="Arial"/>
              </a:rPr>
              <a:t>In so doing, they should endeavor to use quality materials in order to increase the grade of the houses. More bedrooms also have a positive relationship with house prices. </a:t>
            </a:r>
          </a:p>
          <a:p>
            <a:pPr marL="0" lvl="0" indent="0" algn="l" rtl="0">
              <a:lnSpc>
                <a:spcPct val="115000"/>
              </a:lnSpc>
              <a:spcBef>
                <a:spcPts val="0"/>
              </a:spcBef>
              <a:spcAft>
                <a:spcPts val="0"/>
              </a:spcAft>
              <a:buNone/>
            </a:pPr>
            <a:r>
              <a:rPr lang="en-US" sz="1800" i="1" dirty="0">
                <a:solidFill>
                  <a:srgbClr val="92D050"/>
                </a:solidFill>
                <a:latin typeface="Arial Narrow" panose="020B0606020202030204" pitchFamily="34" charset="0"/>
                <a:ea typeface="Arial"/>
                <a:cs typeface="Arial"/>
                <a:sym typeface="Arial"/>
              </a:rPr>
              <a:t>It seems houses located in certain places demand higher prices than other places.</a:t>
            </a:r>
          </a:p>
          <a:p>
            <a:pPr marL="0" lvl="0" indent="0" algn="l" rtl="0">
              <a:lnSpc>
                <a:spcPct val="115000"/>
              </a:lnSpc>
              <a:spcBef>
                <a:spcPts val="0"/>
              </a:spcBef>
              <a:spcAft>
                <a:spcPts val="0"/>
              </a:spcAft>
              <a:buNone/>
            </a:pPr>
            <a:endParaRPr sz="1000" dirty="0">
              <a:solidFill>
                <a:srgbClr val="FFFFFF"/>
              </a:solidFill>
              <a:latin typeface="Arial"/>
              <a:ea typeface="Arial"/>
              <a:cs typeface="Arial"/>
              <a:sym typeface="Arial"/>
            </a:endParaRPr>
          </a:p>
          <a:p>
            <a:pPr marL="0" lvl="0" indent="0" algn="ctr" rtl="0">
              <a:spcBef>
                <a:spcPts val="0"/>
              </a:spcBef>
              <a:spcAft>
                <a:spcPts val="0"/>
              </a:spcAft>
              <a:buNone/>
            </a:pPr>
            <a:endParaRPr sz="1000" dirty="0">
              <a:solidFill>
                <a:srgbClr val="435D74"/>
              </a:solidFill>
              <a:latin typeface="Arial"/>
              <a:ea typeface="Arial"/>
              <a:cs typeface="Arial"/>
              <a:sym typeface="Arial"/>
            </a:endParaRPr>
          </a:p>
          <a:p>
            <a:pPr marL="0" lvl="0" indent="0" algn="ctr" rtl="0">
              <a:spcBef>
                <a:spcPts val="0"/>
              </a:spcBef>
              <a:spcAft>
                <a:spcPts val="0"/>
              </a:spcAft>
              <a:buNone/>
            </a:pPr>
            <a:endParaRPr sz="1300" dirty="0">
              <a:solidFill>
                <a:srgbClr val="435D74"/>
              </a:solidFill>
              <a:latin typeface="Arial"/>
              <a:ea typeface="Arial"/>
              <a:cs typeface="Arial"/>
              <a:sym typeface="Arial"/>
            </a:endParaRPr>
          </a:p>
          <a:p>
            <a:pPr marL="0" lvl="0" indent="0" algn="l" rtl="0">
              <a:spcBef>
                <a:spcPts val="0"/>
              </a:spcBef>
              <a:spcAft>
                <a:spcPts val="0"/>
              </a:spcAft>
              <a:buNone/>
            </a:pPr>
            <a:endParaRPr sz="1300" dirty="0">
              <a:solidFill>
                <a:srgbClr val="435D74"/>
              </a:solidFill>
              <a:latin typeface="Arial"/>
              <a:ea typeface="Arial"/>
              <a:cs typeface="Arial"/>
              <a:sym typeface="Arial"/>
            </a:endParaRPr>
          </a:p>
        </p:txBody>
      </p:sp>
      <p:sp>
        <p:nvSpPr>
          <p:cNvPr id="1008" name="Google Shape;1008;p60"/>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19"/>
        <p:cNvGrpSpPr/>
        <p:nvPr/>
      </p:nvGrpSpPr>
      <p:grpSpPr>
        <a:xfrm>
          <a:off x="0" y="0"/>
          <a:ext cx="0" cy="0"/>
          <a:chOff x="0" y="0"/>
          <a:chExt cx="0" cy="0"/>
        </a:xfrm>
      </p:grpSpPr>
      <p:sp>
        <p:nvSpPr>
          <p:cNvPr id="1020" name="Google Shape;1020;p62"/>
          <p:cNvSpPr txBox="1">
            <a:spLocks noGrp="1"/>
          </p:cNvSpPr>
          <p:nvPr>
            <p:ph type="title" idx="4294967295"/>
          </p:nvPr>
        </p:nvSpPr>
        <p:spPr>
          <a:xfrm>
            <a:off x="1048350" y="954400"/>
            <a:ext cx="7047300" cy="482400"/>
          </a:xfrm>
          <a:prstGeom prst="rect">
            <a:avLst/>
          </a:prstGeom>
        </p:spPr>
        <p:txBody>
          <a:bodyPr spcFirstLastPara="1" wrap="square" lIns="91425" tIns="91425" rIns="91425" bIns="91425" anchor="t" anchorCtr="0">
            <a:noAutofit/>
          </a:bodyPr>
          <a:lstStyle/>
          <a:p>
            <a:pPr>
              <a:buClr>
                <a:srgbClr val="000000"/>
              </a:buClr>
              <a:buSzPts val="1100"/>
            </a:pPr>
            <a:r>
              <a:rPr lang="en-US" dirty="0">
                <a:solidFill>
                  <a:srgbClr val="FFFF00"/>
                </a:solidFill>
                <a:latin typeface="Arial"/>
                <a:ea typeface="Arial"/>
                <a:cs typeface="Arial"/>
                <a:sym typeface="Arial"/>
              </a:rPr>
              <a:t>Limitations and Next Steps</a:t>
            </a:r>
            <a:br>
              <a:rPr lang="en-US" dirty="0">
                <a:solidFill>
                  <a:srgbClr val="FFFF00"/>
                </a:solidFill>
                <a:latin typeface="Arial"/>
                <a:ea typeface="Arial"/>
                <a:cs typeface="Arial"/>
                <a:sym typeface="Arial"/>
              </a:rPr>
            </a:br>
            <a:endParaRPr dirty="0">
              <a:solidFill>
                <a:srgbClr val="FFFF00"/>
              </a:solidFill>
              <a:latin typeface="Arial"/>
              <a:ea typeface="Arial"/>
              <a:cs typeface="Arial"/>
              <a:sym typeface="Arial"/>
            </a:endParaRPr>
          </a:p>
        </p:txBody>
      </p:sp>
      <p:sp>
        <p:nvSpPr>
          <p:cNvPr id="1021" name="Google Shape;1021;p62"/>
          <p:cNvSpPr txBox="1">
            <a:spLocks noGrp="1"/>
          </p:cNvSpPr>
          <p:nvPr>
            <p:ph type="body" idx="4294967295"/>
          </p:nvPr>
        </p:nvSpPr>
        <p:spPr>
          <a:xfrm>
            <a:off x="1068100" y="1457875"/>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rgbClr val="FFFFFF"/>
              </a:solidFill>
              <a:latin typeface="Arial"/>
              <a:ea typeface="Arial"/>
              <a:cs typeface="Arial"/>
              <a:sym typeface="Arial"/>
            </a:endParaRPr>
          </a:p>
          <a:p>
            <a:pPr marL="0" lvl="0" indent="0" algn="l" rtl="0">
              <a:spcBef>
                <a:spcPts val="0"/>
              </a:spcBef>
              <a:spcAft>
                <a:spcPts val="0"/>
              </a:spcAft>
              <a:buNone/>
            </a:pPr>
            <a:endParaRPr sz="1400" dirty="0">
              <a:solidFill>
                <a:srgbClr val="435D74"/>
              </a:solidFill>
              <a:latin typeface="Arial"/>
              <a:ea typeface="Arial"/>
              <a:cs typeface="Arial"/>
              <a:sym typeface="Arial"/>
            </a:endParaRPr>
          </a:p>
        </p:txBody>
      </p:sp>
      <p:sp>
        <p:nvSpPr>
          <p:cNvPr id="1022" name="Google Shape;1022;p62"/>
          <p:cNvSpPr txBox="1">
            <a:spLocks noGrp="1"/>
          </p:cNvSpPr>
          <p:nvPr>
            <p:ph type="body" idx="4294967295"/>
          </p:nvPr>
        </p:nvSpPr>
        <p:spPr>
          <a:xfrm>
            <a:off x="1068100" y="1919049"/>
            <a:ext cx="7047300" cy="12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latin typeface="Arial"/>
                <a:ea typeface="Arial"/>
                <a:cs typeface="Arial"/>
                <a:sym typeface="Arial"/>
              </a:rPr>
              <a:t>Although our model tries to predict prices in the best way possible, more analysis will need to be done. This is because we still violated some assumptions even after doing away with some features in order to deal with multicollinearity. We removed the outliers from our price column. This means that our model doesn't predict correctly the extreme prices.</a:t>
            </a:r>
            <a:endParaRPr sz="1800" dirty="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Renting Home Branding Guidelines by Slidesgo">
  <a:themeElements>
    <a:clrScheme name="Simple Light">
      <a:dk1>
        <a:srgbClr val="383838"/>
      </a:dk1>
      <a:lt1>
        <a:srgbClr val="FFFFFF"/>
      </a:lt1>
      <a:dk2>
        <a:srgbClr val="747474"/>
      </a:dk2>
      <a:lt2>
        <a:srgbClr val="EEEEEE"/>
      </a:lt2>
      <a:accent1>
        <a:srgbClr val="FF8F8A"/>
      </a:accent1>
      <a:accent2>
        <a:srgbClr val="E85B5B"/>
      </a:accent2>
      <a:accent3>
        <a:srgbClr val="78909C"/>
      </a:accent3>
      <a:accent4>
        <a:srgbClr val="4F9096"/>
      </a:accent4>
      <a:accent5>
        <a:srgbClr val="347379"/>
      </a:accent5>
      <a:accent6>
        <a:srgbClr val="97B0B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262</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vt:i4>
      </vt:variant>
    </vt:vector>
  </HeadingPairs>
  <TitlesOfParts>
    <vt:vector size="23" baseType="lpstr">
      <vt:lpstr>Imprint MT Shadow</vt:lpstr>
      <vt:lpstr>Arial Rounded MT Bold</vt:lpstr>
      <vt:lpstr>Impact</vt:lpstr>
      <vt:lpstr>Bebas Neue</vt:lpstr>
      <vt:lpstr>Proxima Nova</vt:lpstr>
      <vt:lpstr>Lucida Bright</vt:lpstr>
      <vt:lpstr>Glegoo</vt:lpstr>
      <vt:lpstr>Josefin Sans</vt:lpstr>
      <vt:lpstr>Arial</vt:lpstr>
      <vt:lpstr>Proxima Nova Semibold</vt:lpstr>
      <vt:lpstr>Arial Narrow</vt:lpstr>
      <vt:lpstr>Helvetica Neue</vt:lpstr>
      <vt:lpstr>Bahnschrift SemiBold</vt:lpstr>
      <vt:lpstr>Renting Home Branding Guidelines by Slidesgo</vt:lpstr>
      <vt:lpstr>Slidesgo Final Pages</vt:lpstr>
      <vt:lpstr>A King County House Sales Analysis</vt:lpstr>
      <vt:lpstr>Business understanding</vt:lpstr>
      <vt:lpstr>Data Used</vt:lpstr>
      <vt:lpstr>Process</vt:lpstr>
      <vt:lpstr>PowerPoint Presentation</vt:lpstr>
      <vt:lpstr>Features selected</vt:lpstr>
      <vt:lpstr>Recommendations</vt:lpstr>
      <vt:lpstr>Limitations and 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King County House Sales Analysis</dc:title>
  <dc:creator>user</dc:creator>
  <cp:lastModifiedBy>graham</cp:lastModifiedBy>
  <cp:revision>1</cp:revision>
  <dcterms:modified xsi:type="dcterms:W3CDTF">2022-07-05T18:42:39Z</dcterms:modified>
</cp:coreProperties>
</file>