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Montserrat Light Bold" charset="0"/>
      <p:regular r:id="rId16"/>
    </p:embeddedFont>
    <p:embeddedFont>
      <p:font typeface="DM Sans Bold" charset="0"/>
      <p:regular r:id="rId17"/>
    </p:embeddedFont>
    <p:embeddedFont>
      <p:font typeface="Oswald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9" d="100"/>
          <a:sy n="49" d="100"/>
        </p:scale>
        <p:origin x="-57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fice2" userId="101da246-60b4-4b34-841b-4b0dd716e625" providerId="ADAL" clId="{9736D742-DABF-46EC-BD91-1816863CE695}"/>
    <pc:docChg chg="undo custSel modSld">
      <pc:chgData name="office2" userId="101da246-60b4-4b34-841b-4b0dd716e625" providerId="ADAL" clId="{9736D742-DABF-46EC-BD91-1816863CE695}" dt="2024-04-15T03:32:15.124" v="214" actId="14100"/>
      <pc:docMkLst>
        <pc:docMk/>
      </pc:docMkLst>
      <pc:sldChg chg="modSp mod">
        <pc:chgData name="office2" userId="101da246-60b4-4b34-841b-4b0dd716e625" providerId="ADAL" clId="{9736D742-DABF-46EC-BD91-1816863CE695}" dt="2024-04-15T03:29:02.017" v="64" actId="20577"/>
        <pc:sldMkLst>
          <pc:docMk/>
          <pc:sldMk cId="0" sldId="257"/>
        </pc:sldMkLst>
        <pc:spChg chg="mod">
          <ac:chgData name="office2" userId="101da246-60b4-4b34-841b-4b0dd716e625" providerId="ADAL" clId="{9736D742-DABF-46EC-BD91-1816863CE695}" dt="2024-04-15T03:28:40.336" v="24" actId="20577"/>
          <ac:spMkLst>
            <pc:docMk/>
            <pc:sldMk cId="0" sldId="257"/>
            <ac:spMk id="16" creationId="{00000000-0000-0000-0000-000000000000}"/>
          </ac:spMkLst>
        </pc:spChg>
        <pc:spChg chg="mod">
          <ac:chgData name="office2" userId="101da246-60b4-4b34-841b-4b0dd716e625" providerId="ADAL" clId="{9736D742-DABF-46EC-BD91-1816863CE695}" dt="2024-04-15T03:28:52.260" v="47" actId="20577"/>
          <ac:spMkLst>
            <pc:docMk/>
            <pc:sldMk cId="0" sldId="257"/>
            <ac:spMk id="17" creationId="{00000000-0000-0000-0000-000000000000}"/>
          </ac:spMkLst>
        </pc:spChg>
        <pc:spChg chg="mod">
          <ac:chgData name="office2" userId="101da246-60b4-4b34-841b-4b0dd716e625" providerId="ADAL" clId="{9736D742-DABF-46EC-BD91-1816863CE695}" dt="2024-04-15T03:29:02.017" v="64" actId="20577"/>
          <ac:spMkLst>
            <pc:docMk/>
            <pc:sldMk cId="0" sldId="257"/>
            <ac:spMk id="24" creationId="{00000000-0000-0000-0000-000000000000}"/>
          </ac:spMkLst>
        </pc:spChg>
      </pc:sldChg>
      <pc:sldChg chg="modSp mod">
        <pc:chgData name="office2" userId="101da246-60b4-4b34-841b-4b0dd716e625" providerId="ADAL" clId="{9736D742-DABF-46EC-BD91-1816863CE695}" dt="2024-04-15T03:30:29.809" v="188" actId="20577"/>
        <pc:sldMkLst>
          <pc:docMk/>
          <pc:sldMk cId="0" sldId="258"/>
        </pc:sldMkLst>
        <pc:spChg chg="mod">
          <ac:chgData name="office2" userId="101da246-60b4-4b34-841b-4b0dd716e625" providerId="ADAL" clId="{9736D742-DABF-46EC-BD91-1816863CE695}" dt="2024-04-15T03:30:29.809" v="188" actId="20577"/>
          <ac:spMkLst>
            <pc:docMk/>
            <pc:sldMk cId="0" sldId="258"/>
            <ac:spMk id="13" creationId="{00000000-0000-0000-0000-000000000000}"/>
          </ac:spMkLst>
        </pc:spChg>
        <pc:grpChg chg="mod">
          <ac:chgData name="office2" userId="101da246-60b4-4b34-841b-4b0dd716e625" providerId="ADAL" clId="{9736D742-DABF-46EC-BD91-1816863CE695}" dt="2024-04-15T03:29:20.828" v="65" actId="1076"/>
          <ac:grpSpMkLst>
            <pc:docMk/>
            <pc:sldMk cId="0" sldId="258"/>
            <ac:grpSpMk id="3" creationId="{00000000-0000-0000-0000-000000000000}"/>
          </ac:grpSpMkLst>
        </pc:grpChg>
      </pc:sldChg>
      <pc:sldChg chg="modSp mod">
        <pc:chgData name="office2" userId="101da246-60b4-4b34-841b-4b0dd716e625" providerId="ADAL" clId="{9736D742-DABF-46EC-BD91-1816863CE695}" dt="2024-04-15T03:32:15.124" v="214" actId="14100"/>
        <pc:sldMkLst>
          <pc:docMk/>
          <pc:sldMk cId="0" sldId="260"/>
        </pc:sldMkLst>
        <pc:spChg chg="mod">
          <ac:chgData name="office2" userId="101da246-60b4-4b34-841b-4b0dd716e625" providerId="ADAL" clId="{9736D742-DABF-46EC-BD91-1816863CE695}" dt="2024-04-15T03:31:24.840" v="193"/>
          <ac:spMkLst>
            <pc:docMk/>
            <pc:sldMk cId="0" sldId="260"/>
            <ac:spMk id="11" creationId="{00000000-0000-0000-0000-000000000000}"/>
          </ac:spMkLst>
        </pc:spChg>
        <pc:spChg chg="mod">
          <ac:chgData name="office2" userId="101da246-60b4-4b34-841b-4b0dd716e625" providerId="ADAL" clId="{9736D742-DABF-46EC-BD91-1816863CE695}" dt="2024-04-15T03:31:58.701" v="205" actId="14100"/>
          <ac:spMkLst>
            <pc:docMk/>
            <pc:sldMk cId="0" sldId="260"/>
            <ac:spMk id="23" creationId="{00000000-0000-0000-0000-000000000000}"/>
          </ac:spMkLst>
        </pc:spChg>
        <pc:spChg chg="mod">
          <ac:chgData name="office2" userId="101da246-60b4-4b34-841b-4b0dd716e625" providerId="ADAL" clId="{9736D742-DABF-46EC-BD91-1816863CE695}" dt="2024-04-15T03:32:15.124" v="214" actId="14100"/>
          <ac:spMkLst>
            <pc:docMk/>
            <pc:sldMk cId="0" sldId="260"/>
            <ac:spMk id="2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0.png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13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.pn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3810000" y="3778636"/>
            <a:ext cx="11139944" cy="3021279"/>
            <a:chOff x="0" y="0"/>
            <a:chExt cx="2151304" cy="8431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51304" cy="843176"/>
            </a:xfrm>
            <a:custGeom>
              <a:avLst/>
              <a:gdLst/>
              <a:ahLst/>
              <a:cxnLst/>
              <a:rect l="l" t="t" r="r" b="b"/>
              <a:pathLst>
                <a:path w="2151304" h="843176">
                  <a:moveTo>
                    <a:pt x="56987" y="0"/>
                  </a:moveTo>
                  <a:lnTo>
                    <a:pt x="2094317" y="0"/>
                  </a:lnTo>
                  <a:cubicBezTo>
                    <a:pt x="2109431" y="0"/>
                    <a:pt x="2123926" y="6004"/>
                    <a:pt x="2134613" y="16691"/>
                  </a:cubicBezTo>
                  <a:cubicBezTo>
                    <a:pt x="2145300" y="27378"/>
                    <a:pt x="2151304" y="41873"/>
                    <a:pt x="2151304" y="56987"/>
                  </a:cubicBezTo>
                  <a:lnTo>
                    <a:pt x="2151304" y="786189"/>
                  </a:lnTo>
                  <a:cubicBezTo>
                    <a:pt x="2151304" y="817662"/>
                    <a:pt x="2125790" y="843176"/>
                    <a:pt x="2094317" y="843176"/>
                  </a:cubicBezTo>
                  <a:lnTo>
                    <a:pt x="56987" y="843176"/>
                  </a:lnTo>
                  <a:cubicBezTo>
                    <a:pt x="41873" y="843176"/>
                    <a:pt x="27378" y="837172"/>
                    <a:pt x="16691" y="826485"/>
                  </a:cubicBezTo>
                  <a:cubicBezTo>
                    <a:pt x="6004" y="815798"/>
                    <a:pt x="0" y="801303"/>
                    <a:pt x="0" y="786189"/>
                  </a:cubicBezTo>
                  <a:lnTo>
                    <a:pt x="0" y="56987"/>
                  </a:lnTo>
                  <a:cubicBezTo>
                    <a:pt x="0" y="25514"/>
                    <a:pt x="25514" y="0"/>
                    <a:pt x="569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151304" cy="8622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77971" y="4473168"/>
            <a:ext cx="11332058" cy="1241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2"/>
              </a:lnSpc>
            </a:pPr>
            <a:r>
              <a:rPr lang="en-US" sz="7363" spc="721" dirty="0" smtClean="0">
                <a:solidFill>
                  <a:srgbClr val="231F20"/>
                </a:solidFill>
                <a:latin typeface="Oswald Bold"/>
              </a:rPr>
              <a:t>STOCK WALLET</a:t>
            </a:r>
            <a:endParaRPr lang="en-US" sz="7363" spc="721" dirty="0">
              <a:solidFill>
                <a:srgbClr val="231F20"/>
              </a:solidFill>
              <a:latin typeface="Oswald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642930" y="337474"/>
            <a:ext cx="7316613" cy="9570246"/>
            <a:chOff x="0" y="0"/>
            <a:chExt cx="1927009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27009" cy="2520559"/>
            </a:xfrm>
            <a:custGeom>
              <a:avLst/>
              <a:gdLst/>
              <a:ahLst/>
              <a:cxnLst/>
              <a:rect l="l" t="t" r="r" b="b"/>
              <a:pathLst>
                <a:path w="1927009" h="2520559">
                  <a:moveTo>
                    <a:pt x="0" y="0"/>
                  </a:moveTo>
                  <a:lnTo>
                    <a:pt x="1927009" y="0"/>
                  </a:lnTo>
                  <a:lnTo>
                    <a:pt x="1927009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927009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371799" y="435337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2371799" y="2920800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371799" y="6483348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2371799" y="5050773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601408" y="5219829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2371799" y="577233"/>
            <a:ext cx="9752965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TEAM MEMBERS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138507" y="3410831"/>
            <a:ext cx="7132181" cy="62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 dirty="0">
                <a:solidFill>
                  <a:srgbClr val="231F20"/>
                </a:solidFill>
                <a:latin typeface="DM Sans"/>
              </a:rPr>
              <a:t>Ankur Sharma	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138507" y="5461086"/>
            <a:ext cx="7132181" cy="62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 dirty="0">
                <a:solidFill>
                  <a:srgbClr val="231F20"/>
                </a:solidFill>
                <a:latin typeface="DM Sans"/>
              </a:rPr>
              <a:t>Harshit Singhal</a:t>
            </a:r>
          </a:p>
        </p:txBody>
      </p:sp>
      <p:sp>
        <p:nvSpPr>
          <p:cNvPr id="18" name="Freeform 18"/>
          <p:cNvSpPr/>
          <p:nvPr/>
        </p:nvSpPr>
        <p:spPr>
          <a:xfrm>
            <a:off x="-2870607" y="684527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2601408" y="3169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2142191" y="8274363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1" name="Group 21"/>
          <p:cNvGrpSpPr/>
          <p:nvPr/>
        </p:nvGrpSpPr>
        <p:grpSpPr>
          <a:xfrm>
            <a:off x="2371799" y="7307813"/>
            <a:ext cx="9610044" cy="1948998"/>
            <a:chOff x="0" y="0"/>
            <a:chExt cx="3682024" cy="74674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138507" y="7797844"/>
            <a:ext cx="7132181" cy="62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20"/>
              </a:lnSpc>
              <a:spcBef>
                <a:spcPct val="0"/>
              </a:spcBef>
            </a:pPr>
            <a:r>
              <a:rPr lang="en-US" sz="3710" spc="363" dirty="0">
                <a:solidFill>
                  <a:srgbClr val="231F20"/>
                </a:solidFill>
                <a:latin typeface="DM Sans"/>
              </a:rPr>
              <a:t>Harsh </a:t>
            </a:r>
            <a:r>
              <a:rPr lang="en-US" sz="3710" spc="363" dirty="0" smtClean="0">
                <a:solidFill>
                  <a:srgbClr val="231F20"/>
                </a:solidFill>
                <a:latin typeface="DM Sans"/>
              </a:rPr>
              <a:t>Kumar Singh</a:t>
            </a:r>
            <a:endParaRPr lang="en-US" sz="3710" spc="363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2601408" y="7556587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-42915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7204718" y="3442596"/>
            <a:ext cx="10423751" cy="6122578"/>
            <a:chOff x="0" y="0"/>
            <a:chExt cx="2012996" cy="11823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2996" cy="1182369"/>
            </a:xfrm>
            <a:custGeom>
              <a:avLst/>
              <a:gdLst/>
              <a:ahLst/>
              <a:cxnLst/>
              <a:rect l="l" t="t" r="r" b="b"/>
              <a:pathLst>
                <a:path w="2012996" h="1182369">
                  <a:moveTo>
                    <a:pt x="36393" y="0"/>
                  </a:moveTo>
                  <a:lnTo>
                    <a:pt x="1976602" y="0"/>
                  </a:lnTo>
                  <a:cubicBezTo>
                    <a:pt x="1996702" y="0"/>
                    <a:pt x="2012996" y="16294"/>
                    <a:pt x="2012996" y="36393"/>
                  </a:cubicBezTo>
                  <a:lnTo>
                    <a:pt x="2012996" y="1145976"/>
                  </a:lnTo>
                  <a:cubicBezTo>
                    <a:pt x="2012996" y="1155628"/>
                    <a:pt x="2009161" y="1164885"/>
                    <a:pt x="2002337" y="1171710"/>
                  </a:cubicBezTo>
                  <a:cubicBezTo>
                    <a:pt x="1995511" y="1178535"/>
                    <a:pt x="1986255" y="1182369"/>
                    <a:pt x="1976602" y="1182369"/>
                  </a:cubicBezTo>
                  <a:lnTo>
                    <a:pt x="36393" y="1182369"/>
                  </a:lnTo>
                  <a:cubicBezTo>
                    <a:pt x="16294" y="1182369"/>
                    <a:pt x="0" y="1166076"/>
                    <a:pt x="0" y="1145976"/>
                  </a:cubicBezTo>
                  <a:lnTo>
                    <a:pt x="0" y="36393"/>
                  </a:lnTo>
                  <a:cubicBezTo>
                    <a:pt x="0" y="16294"/>
                    <a:pt x="16294" y="0"/>
                    <a:pt x="363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2012996" cy="120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02767" y="4241419"/>
            <a:ext cx="9656533" cy="5616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3224" lvl="1" indent="-286612">
              <a:lnSpc>
                <a:spcPts val="3663"/>
              </a:lnSpc>
              <a:buFont typeface="Arial"/>
              <a:buChar char="•"/>
            </a:pPr>
            <a:r>
              <a:rPr lang="en-US" sz="2000" dirty="0"/>
              <a:t>In today's dynamic financial landscape, predicting stock market movements and analyzing market sentiment in real-time have become crucial for investors and financial institutions. Accurate forecasts can significantly impact investment strategies, risk management, and decision-making processes.</a:t>
            </a:r>
          </a:p>
          <a:p>
            <a:pPr marL="286612" lvl="1">
              <a:lnSpc>
                <a:spcPts val="3663"/>
              </a:lnSpc>
            </a:pPr>
            <a:endParaRPr lang="en-US" sz="2655" spc="260" dirty="0">
              <a:solidFill>
                <a:srgbClr val="231F20"/>
              </a:solidFill>
              <a:latin typeface="DM Sans"/>
            </a:endParaRPr>
          </a:p>
          <a:p>
            <a:pPr marL="286612" lvl="1">
              <a:lnSpc>
                <a:spcPts val="3663"/>
              </a:lnSpc>
            </a:pPr>
            <a:endParaRPr lang="en-US" sz="2655" spc="260" dirty="0">
              <a:solidFill>
                <a:srgbClr val="231F20"/>
              </a:solidFill>
              <a:latin typeface="DM Sans"/>
            </a:endParaRPr>
          </a:p>
          <a:p>
            <a:pPr marL="573224" lvl="1" indent="-286612">
              <a:lnSpc>
                <a:spcPts val="3663"/>
              </a:lnSpc>
              <a:buFont typeface="Arial"/>
              <a:buChar char="•"/>
            </a:pPr>
            <a:r>
              <a:rPr lang="en-US" sz="2000" dirty="0"/>
              <a:t>Accurate prediction models offer valuable insights for investors, aiding in informed decision-making and risk management. They help identify optimal entry and exit points, maximizing returns and minimizing losses. Successful prediction models are essential for gaining a competitive edge in the market.</a:t>
            </a:r>
          </a:p>
          <a:p>
            <a:pPr marL="573224" lvl="1" indent="-286612">
              <a:lnSpc>
                <a:spcPts val="3663"/>
              </a:lnSpc>
              <a:buFont typeface="Arial"/>
              <a:buChar char="•"/>
            </a:pPr>
            <a:endParaRPr lang="en-US" sz="2655" spc="260" dirty="0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3111"/>
              </a:lnSpc>
            </a:pPr>
            <a:endParaRPr lang="en-US" sz="2655" spc="260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1026" name="Picture 2" descr="Free photo learning education academics knowledge concept">
            <a:extLst>
              <a:ext uri="{FF2B5EF4-FFF2-40B4-BE49-F238E27FC236}">
                <a16:creationId xmlns:a16="http://schemas.microsoft.com/office/drawing/2014/main" xmlns="" id="{9D4605E7-A0AE-1FBB-2208-A0522AAB9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9" y="3867703"/>
            <a:ext cx="7218963" cy="51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2540385" y="3206190"/>
            <a:ext cx="4501429" cy="647719"/>
            <a:chOff x="0" y="0"/>
            <a:chExt cx="1108301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08301" cy="170593"/>
            </a:xfrm>
            <a:custGeom>
              <a:avLst/>
              <a:gdLst/>
              <a:ahLst/>
              <a:cxnLst/>
              <a:rect l="l" t="t" r="r" b="b"/>
              <a:pathLst>
                <a:path w="1108301" h="170593">
                  <a:moveTo>
                    <a:pt x="0" y="0"/>
                  </a:moveTo>
                  <a:lnTo>
                    <a:pt x="1108301" y="0"/>
                  </a:lnTo>
                  <a:lnTo>
                    <a:pt x="110830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108301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HTML/CSS/JavaScript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367511" y="1096432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TECHNOLOGIES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74893" y="4035716"/>
            <a:ext cx="4266921" cy="2926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26"/>
              </a:lnSpc>
              <a:spcBef>
                <a:spcPct val="0"/>
              </a:spcBef>
            </a:pPr>
            <a:r>
              <a:rPr lang="en-US" sz="2410" spc="236">
                <a:solidFill>
                  <a:srgbClr val="231F20"/>
                </a:solidFill>
                <a:latin typeface="DM Sans"/>
              </a:rPr>
              <a:t>These three technologies work together seamlessly to create modern, responsive, and engaging web experiences.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963400" y="3206190"/>
            <a:ext cx="3187995" cy="647719"/>
            <a:chOff x="0" y="0"/>
            <a:chExt cx="839637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39637" cy="170593"/>
            </a:xfrm>
            <a:custGeom>
              <a:avLst/>
              <a:gdLst/>
              <a:ahLst/>
              <a:cxnLst/>
              <a:rect l="l" t="t" r="r" b="b"/>
              <a:pathLst>
                <a:path w="839637" h="170593">
                  <a:moveTo>
                    <a:pt x="0" y="0"/>
                  </a:moveTo>
                  <a:lnTo>
                    <a:pt x="839637" y="0"/>
                  </a:lnTo>
                  <a:lnTo>
                    <a:pt x="839637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r>
                <a:rPr lang="en-US" dirty="0" smtClean="0"/>
                <a:t>/</a:t>
              </a:r>
              <a:endParaRPr lang="en-IN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39637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 smtClean="0">
                  <a:solidFill>
                    <a:srgbClr val="FFFFFF"/>
                  </a:solidFill>
                  <a:latin typeface="DM Sans Bold"/>
                </a:rPr>
                <a:t>Python/ML</a:t>
              </a:r>
              <a:endParaRPr lang="en-US" sz="2981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936657" y="4035716"/>
            <a:ext cx="5682487" cy="2506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26"/>
              </a:lnSpc>
              <a:spcBef>
                <a:spcPct val="0"/>
              </a:spcBef>
            </a:pPr>
            <a:r>
              <a:rPr lang="en-US" sz="2410" spc="236">
                <a:solidFill>
                  <a:srgbClr val="231F20"/>
                </a:solidFill>
                <a:latin typeface="DM Sans"/>
              </a:rPr>
              <a:t>Seamlessly manages data handling, logic implementation, and database interactions to ensure smooth functionality and performance of the platform's backend operations.</a:t>
            </a:r>
          </a:p>
        </p:txBody>
      </p:sp>
      <p:sp>
        <p:nvSpPr>
          <p:cNvPr id="19" name="Freeform 19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4134100" y="2719080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9"/>
                </a:lnTo>
                <a:lnTo>
                  <a:pt x="0" y="2043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3367514" y="5109350"/>
            <a:ext cx="11749257" cy="13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6" name="Group 6"/>
          <p:cNvGrpSpPr/>
          <p:nvPr/>
        </p:nvGrpSpPr>
        <p:grpSpPr>
          <a:xfrm>
            <a:off x="4550115" y="4892959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52354" y="6141206"/>
            <a:ext cx="3454098" cy="210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1.User registration</a:t>
            </a:r>
          </a:p>
          <a:p>
            <a:pPr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2.Login</a:t>
            </a:r>
          </a:p>
          <a:p>
            <a:pPr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3.Authentication</a:t>
            </a:r>
          </a:p>
          <a:p>
            <a:pPr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4.Profile Management</a:t>
            </a:r>
          </a:p>
          <a:p>
            <a:pPr>
              <a:lnSpc>
                <a:spcPts val="2545"/>
              </a:lnSpc>
            </a:pPr>
            <a:endParaRPr lang="en-US" sz="2144" spc="21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endParaRPr lang="en-US" sz="2144" spc="21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786883" y="283262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75527" y="5561097"/>
            <a:ext cx="3467055" cy="105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IN" sz="3600" dirty="0"/>
              <a:t>DATA COLLECTION</a:t>
            </a:r>
          </a:p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 </a:t>
            </a:r>
          </a:p>
        </p:txBody>
      </p:sp>
      <p:sp>
        <p:nvSpPr>
          <p:cNvPr id="12" name="Freeform 12"/>
          <p:cNvSpPr/>
          <p:nvPr/>
        </p:nvSpPr>
        <p:spPr>
          <a:xfrm>
            <a:off x="8384680" y="2816157"/>
            <a:ext cx="1345303" cy="2043969"/>
          </a:xfrm>
          <a:custGeom>
            <a:avLst/>
            <a:gdLst/>
            <a:ahLst/>
            <a:cxnLst/>
            <a:rect l="l" t="t" r="r" b="b"/>
            <a:pathLst>
              <a:path w="1345303" h="2043969">
                <a:moveTo>
                  <a:pt x="0" y="0"/>
                </a:moveTo>
                <a:lnTo>
                  <a:pt x="1345303" y="0"/>
                </a:lnTo>
                <a:lnTo>
                  <a:pt x="1345303" y="2043968"/>
                </a:lnTo>
                <a:lnTo>
                  <a:pt x="0" y="20439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>
            <a:off x="8808710" y="4860125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045478" y="283262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2937191" y="2887319"/>
            <a:ext cx="1251627" cy="1901643"/>
          </a:xfrm>
          <a:custGeom>
            <a:avLst/>
            <a:gdLst/>
            <a:ahLst/>
            <a:cxnLst/>
            <a:rect l="l" t="t" r="r" b="b"/>
            <a:pathLst>
              <a:path w="1251627" h="1901643">
                <a:moveTo>
                  <a:pt x="0" y="0"/>
                </a:moveTo>
                <a:lnTo>
                  <a:pt x="1251627" y="0"/>
                </a:lnTo>
                <a:lnTo>
                  <a:pt x="1251627" y="1901644"/>
                </a:lnTo>
                <a:lnTo>
                  <a:pt x="0" y="19016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/>
          <p:nvPr/>
        </p:nvGrpSpPr>
        <p:grpSpPr>
          <a:xfrm>
            <a:off x="13276400" y="4892959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512592" y="2858542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045478" y="6236456"/>
            <a:ext cx="3588243" cy="1048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1"/>
              </a:lnSpc>
            </a:pPr>
            <a:r>
              <a:rPr lang="en-US" sz="2044" spc="200">
                <a:solidFill>
                  <a:srgbClr val="231F20"/>
                </a:solidFill>
                <a:latin typeface="DM Sans"/>
              </a:rPr>
              <a:t>1.Handles subscription</a:t>
            </a:r>
          </a:p>
          <a:p>
            <a:pPr>
              <a:lnSpc>
                <a:spcPts val="2821"/>
              </a:lnSpc>
            </a:pPr>
            <a:r>
              <a:rPr lang="en-US" sz="2044" spc="200">
                <a:solidFill>
                  <a:srgbClr val="231F20"/>
                </a:solidFill>
                <a:latin typeface="DM Sans"/>
              </a:rPr>
              <a:t>2.Payment processing</a:t>
            </a:r>
          </a:p>
          <a:p>
            <a:pPr algn="l">
              <a:lnSpc>
                <a:spcPts val="2821"/>
              </a:lnSpc>
            </a:pPr>
            <a:r>
              <a:rPr lang="en-US" sz="2044" spc="200">
                <a:solidFill>
                  <a:srgbClr val="231F20"/>
                </a:solidFill>
                <a:latin typeface="DM Sans"/>
              </a:rPr>
              <a:t>3.Invoicing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67695" y="5561097"/>
            <a:ext cx="3867996" cy="1028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IN" sz="3600" dirty="0"/>
              <a:t>DATA PROCESSING</a:t>
            </a:r>
          </a:p>
          <a:p>
            <a:pPr algn="ctr">
              <a:lnSpc>
                <a:spcPts val="4073"/>
              </a:lnSpc>
            </a:pPr>
            <a:endParaRPr lang="en-US" sz="2951" spc="289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378873" y="6301014"/>
            <a:ext cx="3620804" cy="1103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1.Courses</a:t>
            </a:r>
          </a:p>
          <a:p>
            <a:pPr algn="just"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2.Resources</a:t>
            </a:r>
          </a:p>
          <a:p>
            <a:pPr algn="just"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</a:rPr>
              <a:t>3.Search functionality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99561" y="5660741"/>
            <a:ext cx="3900116" cy="1028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IN" sz="3600" dirty="0"/>
              <a:t>DATA PROCESSING</a:t>
            </a:r>
          </a:p>
          <a:p>
            <a:pPr algn="ctr">
              <a:lnSpc>
                <a:spcPts val="4073"/>
              </a:lnSpc>
            </a:pPr>
            <a:r>
              <a:rPr lang="en-US" sz="2951" spc="289" dirty="0">
                <a:solidFill>
                  <a:srgbClr val="231F20"/>
                </a:solidFill>
                <a:latin typeface="DM Sans Bold"/>
              </a:rPr>
              <a:t> </a:t>
            </a:r>
          </a:p>
        </p:txBody>
      </p:sp>
      <p:sp>
        <p:nvSpPr>
          <p:cNvPr id="26" name="Freeform 26"/>
          <p:cNvSpPr/>
          <p:nvPr/>
        </p:nvSpPr>
        <p:spPr>
          <a:xfrm rot="-10799999">
            <a:off x="-1853030" y="-6570533"/>
            <a:ext cx="6653686" cy="9289614"/>
          </a:xfrm>
          <a:custGeom>
            <a:avLst/>
            <a:gdLst/>
            <a:ahLst/>
            <a:cxnLst/>
            <a:rect l="l" t="t" r="r" b="b"/>
            <a:pathLst>
              <a:path w="6653686" h="9289614">
                <a:moveTo>
                  <a:pt x="0" y="0"/>
                </a:moveTo>
                <a:lnTo>
                  <a:pt x="6653685" y="0"/>
                </a:lnTo>
                <a:lnTo>
                  <a:pt x="6653685" y="9289613"/>
                </a:lnTo>
                <a:lnTo>
                  <a:pt x="0" y="9289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TextBox 27"/>
          <p:cNvSpPr txBox="1"/>
          <p:nvPr/>
        </p:nvSpPr>
        <p:spPr>
          <a:xfrm>
            <a:off x="3367511" y="515742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MODULES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7206" y="80061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887923">
            <a:off x="13176538" y="-961036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316881" y="1333500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OUTPUT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35290" y="3842768"/>
            <a:ext cx="6230266" cy="459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928" lvl="1" indent="-277464">
              <a:lnSpc>
                <a:spcPts val="3624"/>
              </a:lnSpc>
              <a:buFont typeface="Arial"/>
              <a:buChar char="•"/>
            </a:pPr>
            <a:r>
              <a:rPr lang="en-US" sz="2570" spc="23" dirty="0">
                <a:solidFill>
                  <a:srgbClr val="100F0D"/>
                </a:solidFill>
                <a:latin typeface="Montserrat Light Bold"/>
              </a:rPr>
              <a:t>User-friendly interface </a:t>
            </a:r>
          </a:p>
        </p:txBody>
      </p:sp>
      <p:sp>
        <p:nvSpPr>
          <p:cNvPr id="6" name="Freeform 6"/>
          <p:cNvSpPr/>
          <p:nvPr/>
        </p:nvSpPr>
        <p:spPr>
          <a:xfrm rot="887923">
            <a:off x="-11377163" y="1273287"/>
            <a:ext cx="14623686" cy="15005648"/>
          </a:xfrm>
          <a:custGeom>
            <a:avLst/>
            <a:gdLst/>
            <a:ahLst/>
            <a:cxnLst/>
            <a:rect l="l" t="t" r="r" b="b"/>
            <a:pathLst>
              <a:path w="14623686" h="15005648">
                <a:moveTo>
                  <a:pt x="0" y="0"/>
                </a:moveTo>
                <a:lnTo>
                  <a:pt x="14623686" y="0"/>
                </a:lnTo>
                <a:lnTo>
                  <a:pt x="14623686" y="15005648"/>
                </a:lnTo>
                <a:lnTo>
                  <a:pt x="0" y="15005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6335290" y="4750059"/>
            <a:ext cx="5241381" cy="42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928" lvl="1" indent="-277464">
              <a:lnSpc>
                <a:spcPts val="3624"/>
              </a:lnSpc>
              <a:buFont typeface="Arial"/>
              <a:buChar char="•"/>
            </a:pPr>
            <a:r>
              <a:rPr lang="en-US" sz="2570" spc="23" dirty="0" smtClean="0">
                <a:solidFill>
                  <a:srgbClr val="100F0D"/>
                </a:solidFill>
                <a:latin typeface="Montserrat Light Bold"/>
              </a:rPr>
              <a:t>Based on past data</a:t>
            </a:r>
            <a:endParaRPr lang="en-US" sz="2570" spc="23" dirty="0">
              <a:solidFill>
                <a:srgbClr val="100F0D"/>
              </a:solidFill>
              <a:latin typeface="Montserrat Ligh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35290" y="5714371"/>
            <a:ext cx="651524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928" lvl="1" indent="-277464">
              <a:lnSpc>
                <a:spcPts val="3624"/>
              </a:lnSpc>
              <a:buFont typeface="Arial"/>
              <a:buChar char="•"/>
            </a:pPr>
            <a:r>
              <a:rPr lang="en-US" sz="2570" spc="23" dirty="0" smtClean="0">
                <a:solidFill>
                  <a:srgbClr val="100F0D"/>
                </a:solidFill>
                <a:latin typeface="Montserrat Light Bold"/>
              </a:rPr>
              <a:t>Diversified knowledge about stock market</a:t>
            </a:r>
            <a:endParaRPr lang="en-US" sz="2570" spc="23" dirty="0">
              <a:solidFill>
                <a:srgbClr val="100F0D"/>
              </a:solidFill>
              <a:latin typeface="Montserrat Ligh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335290" y="6678683"/>
            <a:ext cx="4867276" cy="42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4928" lvl="1" indent="-277464">
              <a:lnSpc>
                <a:spcPts val="3624"/>
              </a:lnSpc>
              <a:buFont typeface="Arial"/>
              <a:buChar char="•"/>
            </a:pPr>
            <a:r>
              <a:rPr lang="en-US" sz="2570" spc="23" dirty="0" err="1" smtClean="0">
                <a:solidFill>
                  <a:srgbClr val="100F0D"/>
                </a:solidFill>
                <a:latin typeface="Montserrat Light Bold"/>
              </a:rPr>
              <a:t>Statical</a:t>
            </a:r>
            <a:r>
              <a:rPr lang="en-US" sz="2570" spc="23" dirty="0" smtClean="0">
                <a:solidFill>
                  <a:srgbClr val="100F0D"/>
                </a:solidFill>
                <a:latin typeface="Montserrat Light Bold"/>
              </a:rPr>
              <a:t> Prediction</a:t>
            </a:r>
            <a:endParaRPr lang="en-US" sz="2570" spc="23" dirty="0">
              <a:solidFill>
                <a:srgbClr val="100F0D"/>
              </a:solidFill>
              <a:latin typeface="Montserrat Light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3476696" y="8296392"/>
            <a:ext cx="4876482" cy="516424"/>
          </a:xfrm>
          <a:custGeom>
            <a:avLst/>
            <a:gdLst/>
            <a:ahLst/>
            <a:cxnLst/>
            <a:rect l="l" t="t" r="r" b="b"/>
            <a:pathLst>
              <a:path w="4876482" h="516424">
                <a:moveTo>
                  <a:pt x="0" y="0"/>
                </a:moveTo>
                <a:lnTo>
                  <a:pt x="4876483" y="0"/>
                </a:lnTo>
                <a:lnTo>
                  <a:pt x="4876483" y="516424"/>
                </a:lnTo>
                <a:lnTo>
                  <a:pt x="0" y="51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9365769" y="379107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191002" y="1162050"/>
            <a:ext cx="7902988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CONCLUSION</a:t>
            </a:r>
          </a:p>
        </p:txBody>
      </p:sp>
      <p:pic>
        <p:nvPicPr>
          <p:cNvPr id="2050" name="Picture 2" descr="Photo top view of video conference with teacher on laptop at home.">
            <a:extLst>
              <a:ext uri="{FF2B5EF4-FFF2-40B4-BE49-F238E27FC236}">
                <a16:creationId xmlns:a16="http://schemas.microsoft.com/office/drawing/2014/main" xmlns="" id="{35F881C4-2516-FB64-6AB4-728B5F6E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2792879"/>
            <a:ext cx="8324850" cy="5544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9"/>
          <p:cNvSpPr txBox="1"/>
          <p:nvPr/>
        </p:nvSpPr>
        <p:spPr>
          <a:xfrm>
            <a:off x="2181483" y="3591131"/>
            <a:ext cx="7184286" cy="4080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2"/>
              </a:lnSpc>
            </a:pPr>
            <a:r>
              <a:rPr lang="en-US" sz="2878" spc="282" dirty="0">
                <a:solidFill>
                  <a:srgbClr val="231F20"/>
                </a:solidFill>
                <a:latin typeface="DM Sans"/>
              </a:rPr>
              <a:t>In conclusion, our project delivers a transformative online platform that empowers users with accessible, personalized, and engaging educational experiences, fostering continuous growth and enrichment in their personal and professional lives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909358" y="5322839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2909358" y="4286524"/>
            <a:ext cx="9610044" cy="1638516"/>
            <a:chOff x="0" y="0"/>
            <a:chExt cx="3682024" cy="6277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627787"/>
            </a:xfrm>
            <a:custGeom>
              <a:avLst/>
              <a:gdLst/>
              <a:ahLst/>
              <a:cxnLst/>
              <a:rect l="l" t="t" r="r" b="b"/>
              <a:pathLst>
                <a:path w="3682024" h="627787">
                  <a:moveTo>
                    <a:pt x="0" y="0"/>
                  </a:moveTo>
                  <a:lnTo>
                    <a:pt x="3682024" y="0"/>
                  </a:lnTo>
                  <a:lnTo>
                    <a:pt x="3682024" y="627787"/>
                  </a:lnTo>
                  <a:lnTo>
                    <a:pt x="0" y="62778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6468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909358" y="760847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2909358" y="6355686"/>
            <a:ext cx="9610044" cy="1769212"/>
            <a:chOff x="0" y="0"/>
            <a:chExt cx="3682024" cy="6778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677862"/>
            </a:xfrm>
            <a:custGeom>
              <a:avLst/>
              <a:gdLst/>
              <a:ahLst/>
              <a:cxnLst/>
              <a:rect l="l" t="t" r="r" b="b"/>
              <a:pathLst>
                <a:path w="3682024" h="677862">
                  <a:moveTo>
                    <a:pt x="0" y="0"/>
                  </a:moveTo>
                  <a:lnTo>
                    <a:pt x="3682024" y="0"/>
                  </a:lnTo>
                  <a:lnTo>
                    <a:pt x="3682024" y="677862"/>
                  </a:lnTo>
                  <a:lnTo>
                    <a:pt x="0" y="67786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3682024" cy="6969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909358" y="166024"/>
            <a:ext cx="9752965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HOW SERVED THE SOCIETY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65741" y="4514963"/>
            <a:ext cx="7942505" cy="1359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3586" lvl="1" indent="-281793" algn="l">
              <a:lnSpc>
                <a:spcPts val="3602"/>
              </a:lnSpc>
              <a:buFont typeface="Arial"/>
              <a:buChar char="•"/>
            </a:pPr>
            <a:r>
              <a:rPr lang="en-US" sz="2610" spc="255">
                <a:solidFill>
                  <a:srgbClr val="231F20"/>
                </a:solidFill>
                <a:latin typeface="DM Sans"/>
              </a:rPr>
              <a:t>Strengthens Communities: Facilitates knowledge exchange, collaboration, and networking</a:t>
            </a:r>
          </a:p>
        </p:txBody>
      </p:sp>
      <p:sp>
        <p:nvSpPr>
          <p:cNvPr id="16" name="Freeform 16"/>
          <p:cNvSpPr/>
          <p:nvPr/>
        </p:nvSpPr>
        <p:spPr>
          <a:xfrm>
            <a:off x="-2779578" y="7739771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3865741" y="6586351"/>
            <a:ext cx="8029415" cy="1359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3586" lvl="1" indent="-281793" algn="l">
              <a:lnSpc>
                <a:spcPts val="3602"/>
              </a:lnSpc>
              <a:buFont typeface="Arial"/>
              <a:buChar char="•"/>
            </a:pPr>
            <a:r>
              <a:rPr lang="en-US" sz="2610" spc="255">
                <a:solidFill>
                  <a:srgbClr val="231F20"/>
                </a:solidFill>
                <a:latin typeface="DM Sans"/>
              </a:rPr>
              <a:t>Contribution to the democratization of education by empowering individuals to pursue lifelong learning.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249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DM Sans</vt:lpstr>
      <vt:lpstr>Calibri</vt:lpstr>
      <vt:lpstr>Montserrat Light Bold</vt:lpstr>
      <vt:lpstr>DM Sans Bold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hp</cp:lastModifiedBy>
  <cp:revision>4</cp:revision>
  <dcterms:created xsi:type="dcterms:W3CDTF">2006-08-16T00:00:00Z</dcterms:created>
  <dcterms:modified xsi:type="dcterms:W3CDTF">2024-04-15T06:05:58Z</dcterms:modified>
  <dc:identifier>DAFutljfPnc</dc:identifier>
</cp:coreProperties>
</file>