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8"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cuments\environmental%20survey%20portal%20gantt%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144291338582679"/>
          <c:y val="0.19486111111111112"/>
          <c:w val="0.67555708661417324"/>
          <c:h val="0.72088764946048411"/>
        </c:manualLayout>
      </c:layout>
      <c:barChart>
        <c:barDir val="bar"/>
        <c:grouping val="clustered"/>
        <c:varyColors val="0"/>
        <c:ser>
          <c:idx val="0"/>
          <c:order val="0"/>
          <c:tx>
            <c:strRef>
              <c:f>Sheet1!$E$1:$E$2</c:f>
              <c:strCache>
                <c:ptCount val="2"/>
                <c:pt idx="0">
                  <c:v>Survey Portal</c:v>
                </c:pt>
                <c:pt idx="1">
                  <c:v>Duration</c:v>
                </c:pt>
              </c:strCache>
            </c:strRef>
          </c:tx>
          <c:spPr>
            <a:solidFill>
              <a:schemeClr val="accent1"/>
            </a:solidFill>
            <a:ln>
              <a:noFill/>
            </a:ln>
            <a:effectLst/>
          </c:spPr>
          <c:invertIfNegative val="0"/>
          <c:cat>
            <c:strRef>
              <c:f>Sheet1!$A$3:$A$9</c:f>
              <c:strCache>
                <c:ptCount val="7"/>
                <c:pt idx="0">
                  <c:v>Project Planning</c:v>
                </c:pt>
                <c:pt idx="1">
                  <c:v>Database Design</c:v>
                </c:pt>
                <c:pt idx="2">
                  <c:v>User Interface Design </c:v>
                </c:pt>
                <c:pt idx="3">
                  <c:v>Backend Development</c:v>
                </c:pt>
                <c:pt idx="4">
                  <c:v>Frontend Development</c:v>
                </c:pt>
                <c:pt idx="5">
                  <c:v>Testing and Debugging</c:v>
                </c:pt>
                <c:pt idx="6">
                  <c:v>Deployment</c:v>
                </c:pt>
              </c:strCache>
              <c:extLst/>
            </c:strRef>
          </c:cat>
          <c:val>
            <c:numRef>
              <c:f>Sheet1!$E$3:$E$9</c:f>
              <c:numCache>
                <c:formatCode>General</c:formatCode>
                <c:ptCount val="7"/>
                <c:pt idx="0">
                  <c:v>2</c:v>
                </c:pt>
                <c:pt idx="1">
                  <c:v>2</c:v>
                </c:pt>
                <c:pt idx="2">
                  <c:v>4</c:v>
                </c:pt>
                <c:pt idx="3">
                  <c:v>2</c:v>
                </c:pt>
                <c:pt idx="4">
                  <c:v>4</c:v>
                </c:pt>
                <c:pt idx="5">
                  <c:v>2</c:v>
                </c:pt>
                <c:pt idx="6">
                  <c:v>4</c:v>
                </c:pt>
              </c:numCache>
            </c:numRef>
          </c:val>
          <c:extLst>
            <c:ext xmlns:c16="http://schemas.microsoft.com/office/drawing/2014/chart" uri="{C3380CC4-5D6E-409C-BE32-E72D297353CC}">
              <c16:uniqueId val="{00000000-71DA-44EC-84D4-36A89F6CC4FB}"/>
            </c:ext>
          </c:extLst>
        </c:ser>
        <c:dLbls>
          <c:showLegendKey val="0"/>
          <c:showVal val="0"/>
          <c:showCatName val="0"/>
          <c:showSerName val="0"/>
          <c:showPercent val="0"/>
          <c:showBubbleSize val="0"/>
        </c:dLbls>
        <c:gapWidth val="182"/>
        <c:axId val="1384693407"/>
        <c:axId val="1382446287"/>
        <c:extLst>
          <c:ext xmlns:c15="http://schemas.microsoft.com/office/drawing/2012/chart" uri="{02D57815-91ED-43cb-92C2-25804820EDAC}">
            <c15:filteredBarSeries>
              <c15:ser>
                <c:idx val="1"/>
                <c:order val="1"/>
                <c:tx>
                  <c:strRef>
                    <c:extLst>
                      <c:ext uri="{02D57815-91ED-43cb-92C2-25804820EDAC}">
                        <c15:formulaRef>
                          <c15:sqref>Sheet1!$F$1:$F$2</c15:sqref>
                        </c15:formulaRef>
                      </c:ext>
                    </c:extLst>
                    <c:strCache>
                      <c:ptCount val="2"/>
                      <c:pt idx="0">
                        <c:v>Survey Portal</c:v>
                      </c:pt>
                      <c:pt idx="1">
                        <c:v>End Date</c:v>
                      </c:pt>
                    </c:strCache>
                  </c:strRef>
                </c:tx>
                <c:spPr>
                  <a:solidFill>
                    <a:schemeClr val="accent2"/>
                  </a:solidFill>
                  <a:ln>
                    <a:noFill/>
                  </a:ln>
                  <a:effectLst/>
                </c:spPr>
                <c:invertIfNegative val="0"/>
                <c:cat>
                  <c:strRef>
                    <c:extLst>
                      <c:ext uri="{02D57815-91ED-43cb-92C2-25804820EDAC}">
                        <c15:formulaRef>
                          <c15:sqref>Sheet1!$A$3:$A$9</c15:sqref>
                        </c15:formulaRef>
                      </c:ext>
                    </c:extLst>
                    <c:strCache>
                      <c:ptCount val="7"/>
                      <c:pt idx="0">
                        <c:v>Project Planning</c:v>
                      </c:pt>
                      <c:pt idx="1">
                        <c:v>Database Design</c:v>
                      </c:pt>
                      <c:pt idx="2">
                        <c:v>User Interface Design </c:v>
                      </c:pt>
                      <c:pt idx="3">
                        <c:v>Backend Development</c:v>
                      </c:pt>
                      <c:pt idx="4">
                        <c:v>Frontend Development</c:v>
                      </c:pt>
                      <c:pt idx="5">
                        <c:v>Testing and Debugging</c:v>
                      </c:pt>
                      <c:pt idx="6">
                        <c:v>Deployment</c:v>
                      </c:pt>
                    </c:strCache>
                  </c:strRef>
                </c:cat>
                <c:val>
                  <c:numRef>
                    <c:extLst>
                      <c:ext uri="{02D57815-91ED-43cb-92C2-25804820EDAC}">
                        <c15:formulaRef>
                          <c15:sqref>Sheet1!$F$3:$F$9</c15:sqref>
                        </c15:formulaRef>
                      </c:ext>
                    </c:extLst>
                    <c:numCache>
                      <c:formatCode>d\-mmm\-yy</c:formatCode>
                      <c:ptCount val="7"/>
                      <c:pt idx="0">
                        <c:v>45377</c:v>
                      </c:pt>
                      <c:pt idx="1">
                        <c:v>45411</c:v>
                      </c:pt>
                      <c:pt idx="2">
                        <c:v>45385</c:v>
                      </c:pt>
                      <c:pt idx="3">
                        <c:v>45388</c:v>
                      </c:pt>
                      <c:pt idx="4">
                        <c:v>45394</c:v>
                      </c:pt>
                      <c:pt idx="5">
                        <c:v>45397</c:v>
                      </c:pt>
                      <c:pt idx="6">
                        <c:v>45402</c:v>
                      </c:pt>
                    </c:numCache>
                  </c:numRef>
                </c:val>
                <c:extLst>
                  <c:ext xmlns:c16="http://schemas.microsoft.com/office/drawing/2014/chart" uri="{C3380CC4-5D6E-409C-BE32-E72D297353CC}">
                    <c16:uniqueId val="{00000001-71DA-44EC-84D4-36A89F6CC4FB}"/>
                  </c:ext>
                </c:extLst>
              </c15:ser>
            </c15:filteredBarSeries>
          </c:ext>
        </c:extLst>
      </c:barChart>
      <c:catAx>
        <c:axId val="13846934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2446287"/>
        <c:crosses val="autoZero"/>
        <c:auto val="1"/>
        <c:lblAlgn val="ctr"/>
        <c:lblOffset val="100"/>
        <c:noMultiLvlLbl val="0"/>
      </c:catAx>
      <c:valAx>
        <c:axId val="13824462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4693407"/>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a:scene3d>
      <a:camera prst="orthographicFront"/>
      <a:lightRig rig="threePt" dir="t"/>
    </a:scene3d>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4/12/2024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4/12/2024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B241-7009-BF41-F47D-777D543E8602}"/>
              </a:ext>
            </a:extLst>
          </p:cNvPr>
          <p:cNvSpPr>
            <a:spLocks noGrp="1"/>
          </p:cNvSpPr>
          <p:nvPr>
            <p:ph type="ctrTitle"/>
          </p:nvPr>
        </p:nvSpPr>
        <p:spPr/>
        <p:txBody>
          <a:bodyPr/>
          <a:lstStyle/>
          <a:p>
            <a:r>
              <a:rPr lang="en-US" dirty="0"/>
              <a:t>ENVIRONMENT SURVEY PORTAL</a:t>
            </a:r>
            <a:endParaRPr lang="en-IN" dirty="0"/>
          </a:p>
        </p:txBody>
      </p:sp>
      <p:sp>
        <p:nvSpPr>
          <p:cNvPr id="3" name="Subtitle 2">
            <a:extLst>
              <a:ext uri="{FF2B5EF4-FFF2-40B4-BE49-F238E27FC236}">
                <a16:creationId xmlns:a16="http://schemas.microsoft.com/office/drawing/2014/main" id="{99F28DD4-667B-3D8B-2EA2-E472B873B85E}"/>
              </a:ext>
            </a:extLst>
          </p:cNvPr>
          <p:cNvSpPr>
            <a:spLocks noGrp="1"/>
          </p:cNvSpPr>
          <p:nvPr>
            <p:ph type="subTitle" idx="1"/>
          </p:nvPr>
        </p:nvSpPr>
        <p:spPr/>
        <p:txBody>
          <a:bodyPr/>
          <a:lstStyle/>
          <a:p>
            <a:r>
              <a:rPr lang="en-US" dirty="0" err="1"/>
              <a:t>Name:Oorja</a:t>
            </a:r>
            <a:r>
              <a:rPr lang="en-US" dirty="0"/>
              <a:t> Rajoria</a:t>
            </a:r>
          </a:p>
          <a:p>
            <a:r>
              <a:rPr lang="en-US" dirty="0"/>
              <a:t>Project </a:t>
            </a:r>
            <a:r>
              <a:rPr lang="en-US" dirty="0" err="1"/>
              <a:t>Supervisor:Dr</a:t>
            </a:r>
            <a:r>
              <a:rPr lang="en-US" dirty="0"/>
              <a:t>. Amit Kumar</a:t>
            </a:r>
            <a:endParaRPr lang="en-IN" dirty="0"/>
          </a:p>
        </p:txBody>
      </p:sp>
    </p:spTree>
    <p:extLst>
      <p:ext uri="{BB962C8B-B14F-4D97-AF65-F5344CB8AC3E}">
        <p14:creationId xmlns:p14="http://schemas.microsoft.com/office/powerpoint/2010/main" val="395312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FA61-A6D5-04CC-7C59-A5AA477E4D04}"/>
              </a:ext>
            </a:extLst>
          </p:cNvPr>
          <p:cNvSpPr>
            <a:spLocks noGrp="1"/>
          </p:cNvSpPr>
          <p:nvPr>
            <p:ph type="title"/>
          </p:nvPr>
        </p:nvSpPr>
        <p:spPr/>
        <p:txBody>
          <a:bodyPr/>
          <a:lstStyle/>
          <a:p>
            <a:r>
              <a:rPr lang="en-US" dirty="0"/>
              <a:t>GANTT CHART</a:t>
            </a:r>
            <a:endParaRPr lang="en-IN" dirty="0"/>
          </a:p>
        </p:txBody>
      </p:sp>
      <p:graphicFrame>
        <p:nvGraphicFramePr>
          <p:cNvPr id="4" name="Content Placeholder 3">
            <a:extLst>
              <a:ext uri="{FF2B5EF4-FFF2-40B4-BE49-F238E27FC236}">
                <a16:creationId xmlns:a16="http://schemas.microsoft.com/office/drawing/2014/main" id="{E95A9A36-E450-44DA-E5BC-5C6774BD6929}"/>
              </a:ext>
            </a:extLst>
          </p:cNvPr>
          <p:cNvGraphicFramePr>
            <a:graphicFrameLocks noGrp="1"/>
          </p:cNvGraphicFramePr>
          <p:nvPr>
            <p:ph idx="1"/>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857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1BBBE-BC87-EC56-D9C0-75D40539519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545B725-CCA8-3955-5A6B-BA5EC6058A1F}"/>
              </a:ext>
            </a:extLst>
          </p:cNvPr>
          <p:cNvSpPr>
            <a:spLocks noGrp="1"/>
          </p:cNvSpPr>
          <p:nvPr>
            <p:ph idx="1"/>
          </p:nvPr>
        </p:nvSpPr>
        <p:spPr/>
        <p:txBody>
          <a:bodyPr/>
          <a:lstStyle/>
          <a:p>
            <a:r>
              <a:rPr lang="en-US" dirty="0">
                <a:effectLst/>
                <a:latin typeface="Times New Roman" panose="02020603050405020304" pitchFamily="18" charset="0"/>
                <a:ea typeface="Times New Roman" panose="02020603050405020304" pitchFamily="18" charset="0"/>
              </a:rPr>
              <a:t>Environment Survey Portal project in java is a web application where a we wanted to reduce the paper consumption for conducting the surveys and want to provide a survey portal where the surveys will be held. </a:t>
            </a:r>
          </a:p>
          <a:p>
            <a:endParaRPr lang="en-US"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complete process of Environment Survey Portal will be managed online. There is no need to maintain record manually.</a:t>
            </a: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193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CB5A1-32AC-B80D-59C5-24CCF95E946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3F977D7-C01A-ADF6-BC36-4BC1AFC3F1BC}"/>
              </a:ext>
            </a:extLst>
          </p:cNvPr>
          <p:cNvSpPr>
            <a:spLocks noGrp="1"/>
          </p:cNvSpPr>
          <p:nvPr>
            <p:ph idx="1"/>
          </p:nvPr>
        </p:nvSpPr>
        <p:spPr/>
        <p:txBody>
          <a:bodyPr/>
          <a:lstStyle/>
          <a:p>
            <a:pPr marL="64135" algn="just">
              <a:lnSpc>
                <a:spcPct val="115000"/>
              </a:lnSpc>
              <a:spcBef>
                <a:spcPts val="300"/>
              </a:spcBef>
              <a:spcAft>
                <a:spcPts val="1000"/>
              </a:spcAft>
              <a:tabLst>
                <a:tab pos="255270" algn="l"/>
              </a:tabLst>
            </a:pPr>
            <a:r>
              <a:rPr lang="en-US" b="1" u="sng" dirty="0">
                <a:effectLst/>
                <a:latin typeface="Times New Roman" panose="02020603050405020304" pitchFamily="18" charset="0"/>
                <a:ea typeface="Times New Roman" panose="02020603050405020304" pitchFamily="18" charset="0"/>
                <a:cs typeface="Times New Roman" panose="02020603050405020304" pitchFamily="18" charset="0"/>
              </a:rPr>
              <a:t>Project Goals and Objectives</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4135" algn="just">
              <a:lnSpc>
                <a:spcPct val="115000"/>
              </a:lnSpc>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goals and objectives of the Environment Survey Portal are as follows: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69215" lvl="1" indent="-285750" algn="just">
              <a:lnSpc>
                <a:spcPct val="115000"/>
              </a:lnSpc>
              <a:buSzPts val="1200"/>
              <a:buFont typeface="Times New Roman" panose="02020603050405020304" pitchFamily="18" charset="0"/>
              <a:buAutoNum type="arabicPeriod"/>
              <a:tabLst>
                <a:tab pos="521970" algn="l"/>
              </a:tabLst>
            </a:pPr>
            <a:r>
              <a:rPr lang="en-US" sz="2400" spc="-45" dirty="0">
                <a:effectLst/>
                <a:latin typeface="Times New Roman" panose="02020603050405020304" pitchFamily="18" charset="0"/>
                <a:ea typeface="Times New Roman" panose="02020603050405020304" pitchFamily="18" charset="0"/>
                <a:cs typeface="Times New Roman" panose="02020603050405020304" pitchFamily="18" charset="0"/>
              </a:rPr>
              <a:t>To provide</a:t>
            </a:r>
            <a:r>
              <a:rPr lang="en-US" sz="2400" spc="-85" dirty="0">
                <a:effectLst/>
                <a:latin typeface="Times New Roman" panose="02020603050405020304" pitchFamily="18" charset="0"/>
                <a:ea typeface="Times New Roman" panose="02020603050405020304" pitchFamily="18" charset="0"/>
                <a:cs typeface="Times New Roman" panose="02020603050405020304" pitchFamily="18" charset="0"/>
              </a:rPr>
              <a:t> a bug free Portal to the Students, Faculty, and Admin.</a:t>
            </a:r>
            <a:endParaRPr lang="en-IN" sz="2400" spc="-8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69215" lvl="1" indent="-285750" algn="just">
              <a:lnSpc>
                <a:spcPct val="115000"/>
              </a:lnSpc>
              <a:spcBef>
                <a:spcPts val="1000"/>
              </a:spcBef>
              <a:spcAft>
                <a:spcPts val="1000"/>
              </a:spcAft>
              <a:buSzPts val="1200"/>
              <a:buFont typeface="Times New Roman" panose="02020603050405020304" pitchFamily="18" charset="0"/>
              <a:buAutoNum type="arabicPeriod"/>
              <a:tabLst>
                <a:tab pos="521970" algn="l"/>
              </a:tabLst>
            </a:pPr>
            <a:r>
              <a:rPr lang="en-US" sz="2400" spc="-85" dirty="0">
                <a:effectLst/>
                <a:latin typeface="Times New Roman" panose="02020603050405020304" pitchFamily="18" charset="0"/>
                <a:ea typeface="Times New Roman" panose="02020603050405020304" pitchFamily="18" charset="0"/>
                <a:cs typeface="Times New Roman" panose="02020603050405020304" pitchFamily="18" charset="0"/>
              </a:rPr>
              <a:t>To allow user to attain survey using our application.</a:t>
            </a:r>
            <a:endParaRPr lang="en-IN" sz="2400" spc="-85"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4777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A793-2D99-E98A-B51E-06673031D3F6}"/>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0C692B9A-34E8-1C7E-14A9-C74045B222B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Frontend: Java Server Pages(</a:t>
            </a:r>
            <a:r>
              <a:rPr lang="en-US" dirty="0" err="1">
                <a:latin typeface="Times New Roman" panose="02020603050405020304" pitchFamily="18" charset="0"/>
                <a:cs typeface="Times New Roman" panose="02020603050405020304" pitchFamily="18" charset="0"/>
              </a:rPr>
              <a:t>jsp</a:t>
            </a:r>
            <a:r>
              <a:rPr lang="en-US" dirty="0">
                <a:latin typeface="Times New Roman" panose="02020603050405020304" pitchFamily="18" charset="0"/>
                <a:cs typeface="Times New Roman" panose="02020603050405020304" pitchFamily="18" charset="0"/>
              </a:rPr>
              <a:t>),HTML,CSS, </a:t>
            </a:r>
            <a:r>
              <a:rPr lang="en-US" dirty="0" err="1">
                <a:latin typeface="Times New Roman" panose="02020603050405020304" pitchFamily="18" charset="0"/>
                <a:cs typeface="Times New Roman" panose="02020603050405020304" pitchFamily="18" charset="0"/>
              </a:rPr>
              <a:t>Javascript</a:t>
            </a:r>
            <a:endParaRPr lang="en-US" dirty="0">
              <a:latin typeface="Times New Roman" panose="02020603050405020304" pitchFamily="18" charset="0"/>
              <a:cs typeface="Times New Roman" panose="02020603050405020304" pitchFamily="18" charset="0"/>
            </a:endParaRPr>
          </a:p>
          <a:p>
            <a:endParaRPr lang="en-US" dirty="0"/>
          </a:p>
          <a:p>
            <a:r>
              <a:rPr lang="en-US" dirty="0">
                <a:latin typeface="Times New Roman" panose="02020603050405020304" pitchFamily="18" charset="0"/>
                <a:cs typeface="Times New Roman" panose="02020603050405020304" pitchFamily="18" charset="0"/>
              </a:rPr>
              <a:t>Backend: Java </a:t>
            </a:r>
            <a:r>
              <a:rPr lang="en-US" dirty="0" err="1">
                <a:latin typeface="Times New Roman" panose="02020603050405020304" pitchFamily="18" charset="0"/>
                <a:cs typeface="Times New Roman" panose="02020603050405020304" pitchFamily="18" charset="0"/>
              </a:rPr>
              <a:t>Servlets,MySql</a:t>
            </a:r>
            <a:r>
              <a:rPr lang="en-US" dirty="0">
                <a:latin typeface="Times New Roman" panose="02020603050405020304" pitchFamily="18" charset="0"/>
                <a:cs typeface="Times New Roman" panose="02020603050405020304" pitchFamily="18" charset="0"/>
              </a:rPr>
              <a:t> Database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IDE: Eclipse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Server: Apache Tomcat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84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D1ED0-029F-C0C4-7AB9-8B41AEDF1E59}"/>
              </a:ext>
            </a:extLst>
          </p:cNvPr>
          <p:cNvSpPr>
            <a:spLocks noGrp="1"/>
          </p:cNvSpPr>
          <p:nvPr>
            <p:ph type="title"/>
          </p:nvPr>
        </p:nvSpPr>
        <p:spPr/>
        <p:txBody>
          <a:bodyPr/>
          <a:lstStyle/>
          <a:p>
            <a:r>
              <a:rPr lang="en-US" dirty="0"/>
              <a:t>HARDWARE REQUIREMENTS</a:t>
            </a:r>
            <a:endParaRPr lang="en-IN" dirty="0"/>
          </a:p>
        </p:txBody>
      </p:sp>
      <p:sp>
        <p:nvSpPr>
          <p:cNvPr id="3" name="Content Placeholder 2">
            <a:extLst>
              <a:ext uri="{FF2B5EF4-FFF2-40B4-BE49-F238E27FC236}">
                <a16:creationId xmlns:a16="http://schemas.microsoft.com/office/drawing/2014/main" id="{F0062D1F-207D-1DF8-CC24-FA7EFA092302}"/>
              </a:ext>
            </a:extLst>
          </p:cNvPr>
          <p:cNvSpPr>
            <a:spLocks noGrp="1"/>
          </p:cNvSpPr>
          <p:nvPr>
            <p:ph idx="1"/>
          </p:nvPr>
        </p:nvSpPr>
        <p:spPr/>
        <p:txBody>
          <a:bodyPr/>
          <a:lstStyle/>
          <a:p>
            <a:r>
              <a:rPr lang="en-US" dirty="0"/>
              <a:t>	Processor: P4 3.0 GHz </a:t>
            </a:r>
          </a:p>
          <a:p>
            <a:r>
              <a:rPr lang="en-US" dirty="0"/>
              <a:t>	RAM:1 GB or Higher </a:t>
            </a:r>
          </a:p>
          <a:p>
            <a:r>
              <a:rPr lang="en-US" dirty="0"/>
              <a:t>	Monitor </a:t>
            </a:r>
          </a:p>
          <a:p>
            <a:r>
              <a:rPr lang="en-US" dirty="0"/>
              <a:t>	Mouse </a:t>
            </a:r>
          </a:p>
          <a:p>
            <a:r>
              <a:rPr lang="en-US" dirty="0"/>
              <a:t>	Hard disk: 80 GB </a:t>
            </a:r>
          </a:p>
          <a:p>
            <a:endParaRPr lang="en-US" dirty="0"/>
          </a:p>
          <a:p>
            <a:endParaRPr lang="en-IN" dirty="0"/>
          </a:p>
        </p:txBody>
      </p:sp>
    </p:spTree>
    <p:extLst>
      <p:ext uri="{BB962C8B-B14F-4D97-AF65-F5344CB8AC3E}">
        <p14:creationId xmlns:p14="http://schemas.microsoft.com/office/powerpoint/2010/main" val="243092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26284-F985-2FC6-D14D-4AE3657988B8}"/>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A8DC7E5B-EF2B-530D-3509-F8F459525273}"/>
              </a:ext>
            </a:extLst>
          </p:cNvPr>
          <p:cNvSpPr>
            <a:spLocks noGrp="1"/>
          </p:cNvSpPr>
          <p:nvPr>
            <p:ph idx="1"/>
          </p:nvPr>
        </p:nvSpPr>
        <p:spPr/>
        <p:txBody>
          <a:bodyPr>
            <a:normAutofit lnSpcReduction="10000"/>
          </a:bodyPr>
          <a:lstStyle/>
          <a:p>
            <a:r>
              <a:rPr lang="en-US" dirty="0"/>
              <a:t>ADMIN:</a:t>
            </a:r>
          </a:p>
          <a:p>
            <a:r>
              <a:rPr lang="en-US" dirty="0"/>
              <a:t>Manage Students</a:t>
            </a:r>
          </a:p>
          <a:p>
            <a:r>
              <a:rPr lang="en-US" dirty="0"/>
              <a:t>Manage Faculty</a:t>
            </a:r>
          </a:p>
          <a:p>
            <a:r>
              <a:rPr lang="en-US" dirty="0"/>
              <a:t>Add Survey</a:t>
            </a:r>
          </a:p>
          <a:p>
            <a:r>
              <a:rPr lang="en-US" dirty="0"/>
              <a:t>Add Competition</a:t>
            </a:r>
          </a:p>
          <a:p>
            <a:r>
              <a:rPr lang="en-US" dirty="0"/>
              <a:t>Manage Support Page</a:t>
            </a:r>
          </a:p>
          <a:p>
            <a:r>
              <a:rPr lang="en-US" dirty="0"/>
              <a:t>Manage FAQs</a:t>
            </a:r>
          </a:p>
          <a:p>
            <a:r>
              <a:rPr lang="en-US" dirty="0"/>
              <a:t>Accept/Reject Students</a:t>
            </a:r>
          </a:p>
          <a:p>
            <a:endParaRPr lang="en-IN" dirty="0"/>
          </a:p>
        </p:txBody>
      </p:sp>
    </p:spTree>
    <p:extLst>
      <p:ext uri="{BB962C8B-B14F-4D97-AF65-F5344CB8AC3E}">
        <p14:creationId xmlns:p14="http://schemas.microsoft.com/office/powerpoint/2010/main" val="376189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01437-9296-3A07-9D62-F0A52A579B21}"/>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8F4D9059-6B7E-6490-72FA-AF8BDD1F8F6D}"/>
              </a:ext>
            </a:extLst>
          </p:cNvPr>
          <p:cNvSpPr>
            <a:spLocks noGrp="1"/>
          </p:cNvSpPr>
          <p:nvPr>
            <p:ph idx="1"/>
          </p:nvPr>
        </p:nvSpPr>
        <p:spPr/>
        <p:txBody>
          <a:bodyPr>
            <a:normAutofit lnSpcReduction="10000"/>
          </a:bodyPr>
          <a:lstStyle/>
          <a:p>
            <a:r>
              <a:rPr lang="en-US" dirty="0"/>
              <a:t>STUDENT:</a:t>
            </a:r>
          </a:p>
          <a:p>
            <a:r>
              <a:rPr lang="en-US" dirty="0"/>
              <a:t>Give Answers of survey questions</a:t>
            </a:r>
          </a:p>
          <a:p>
            <a:r>
              <a:rPr lang="en-US" dirty="0"/>
              <a:t>Do registration</a:t>
            </a:r>
          </a:p>
          <a:p>
            <a:r>
              <a:rPr lang="en-US" dirty="0"/>
              <a:t>May Change Signup details</a:t>
            </a:r>
          </a:p>
          <a:p>
            <a:r>
              <a:rPr lang="en-US" dirty="0"/>
              <a:t>Add Competitions</a:t>
            </a:r>
          </a:p>
          <a:p>
            <a:r>
              <a:rPr lang="en-US" dirty="0"/>
              <a:t>FACULTY:</a:t>
            </a:r>
          </a:p>
          <a:p>
            <a:r>
              <a:rPr lang="en-US" dirty="0"/>
              <a:t>Add Competition</a:t>
            </a:r>
          </a:p>
          <a:p>
            <a:r>
              <a:rPr lang="en-US" dirty="0"/>
              <a:t>Take part in surveys</a:t>
            </a:r>
            <a:endParaRPr lang="en-IN" dirty="0"/>
          </a:p>
        </p:txBody>
      </p:sp>
    </p:spTree>
    <p:extLst>
      <p:ext uri="{BB962C8B-B14F-4D97-AF65-F5344CB8AC3E}">
        <p14:creationId xmlns:p14="http://schemas.microsoft.com/office/powerpoint/2010/main" val="101647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BFB8-797A-4029-0AD5-EF789972C581}"/>
              </a:ext>
            </a:extLst>
          </p:cNvPr>
          <p:cNvSpPr>
            <a:spLocks noGrp="1"/>
          </p:cNvSpPr>
          <p:nvPr>
            <p:ph type="title"/>
          </p:nvPr>
        </p:nvSpPr>
        <p:spPr/>
        <p:txBody>
          <a:bodyPr/>
          <a:lstStyle/>
          <a:p>
            <a:r>
              <a:rPr lang="en-US" dirty="0"/>
              <a:t>OUTPUTS</a:t>
            </a:r>
            <a:endParaRPr lang="en-IN" dirty="0"/>
          </a:p>
        </p:txBody>
      </p:sp>
      <p:sp>
        <p:nvSpPr>
          <p:cNvPr id="3" name="Content Placeholder 2">
            <a:extLst>
              <a:ext uri="{FF2B5EF4-FFF2-40B4-BE49-F238E27FC236}">
                <a16:creationId xmlns:a16="http://schemas.microsoft.com/office/drawing/2014/main" id="{D66D39CD-8DFA-F339-F547-F9792DA796A7}"/>
              </a:ext>
            </a:extLst>
          </p:cNvPr>
          <p:cNvSpPr>
            <a:spLocks noGrp="1"/>
          </p:cNvSpPr>
          <p:nvPr>
            <p:ph idx="1"/>
          </p:nvPr>
        </p:nvSpPr>
        <p:spPr/>
        <p:txBody>
          <a:bodyPr>
            <a:normAutofit fontScale="25000" lnSpcReduction="20000"/>
          </a:bodyPr>
          <a:lstStyle/>
          <a:p>
            <a:pPr marL="342900" lvl="0" indent="-342900" algn="just">
              <a:lnSpc>
                <a:spcPct val="115000"/>
              </a:lnSpc>
              <a:buFont typeface="Wingdings" panose="05000000000000000000" pitchFamily="2" charset="2"/>
              <a:buChar char=""/>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Finding a reliable system which can user by multiple user in a same time.</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5000"/>
              </a:lnSpc>
            </a:pP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Maintain the record of Student Participants so it will be easy to access any time 24*4.</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15000"/>
              </a:lnSpc>
              <a:buNone/>
            </a:pP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Facility of administer to maintain the data of student and faculty. </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5000"/>
              </a:lnSpc>
            </a:pP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847725" lvl="0" indent="-342900" algn="just">
              <a:lnSpc>
                <a:spcPct val="97000"/>
              </a:lnSpc>
              <a:spcBef>
                <a:spcPts val="485"/>
              </a:spcBef>
              <a:spcAft>
                <a:spcPts val="1000"/>
              </a:spcAft>
              <a:buFont typeface="Wingdings" panose="05000000000000000000" pitchFamily="2" charset="2"/>
              <a:buChar char=""/>
              <a:tabLst>
                <a:tab pos="1714500" algn="l"/>
              </a:tabLst>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This Web Application provides facility to add competition information also.</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R="847725" indent="0" algn="just">
              <a:lnSpc>
                <a:spcPct val="97000"/>
              </a:lnSpc>
              <a:spcBef>
                <a:spcPts val="485"/>
              </a:spcBef>
              <a:spcAft>
                <a:spcPts val="1000"/>
              </a:spcAft>
              <a:buNone/>
              <a:tabLst>
                <a:tab pos="1714500" algn="l"/>
              </a:tabLst>
            </a:pP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847725" lvl="0" indent="-342900" algn="just">
              <a:lnSpc>
                <a:spcPct val="97000"/>
              </a:lnSpc>
              <a:spcBef>
                <a:spcPts val="485"/>
              </a:spcBef>
              <a:spcAft>
                <a:spcPts val="1000"/>
              </a:spcAft>
              <a:buFont typeface="Wingdings" panose="05000000000000000000" pitchFamily="2" charset="2"/>
              <a:buChar char=""/>
              <a:tabLst>
                <a:tab pos="521970" algn="l"/>
              </a:tabLst>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It saves time also reduce paper consumption for conducting surveys.</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spcAft>
                <a:spcPts val="1000"/>
              </a:spcAft>
              <a:buNone/>
            </a:pPr>
            <a:endParaRPr lang="en-IN" sz="6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3100" dirty="0"/>
          </a:p>
        </p:txBody>
      </p:sp>
    </p:spTree>
    <p:extLst>
      <p:ext uri="{BB962C8B-B14F-4D97-AF65-F5344CB8AC3E}">
        <p14:creationId xmlns:p14="http://schemas.microsoft.com/office/powerpoint/2010/main" val="35656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DF9D-DCB2-6B82-FA63-A5E2C92CB6B2}"/>
              </a:ext>
            </a:extLst>
          </p:cNvPr>
          <p:cNvSpPr>
            <a:spLocks noGrp="1"/>
          </p:cNvSpPr>
          <p:nvPr>
            <p:ph type="title"/>
          </p:nvPr>
        </p:nvSpPr>
        <p:spPr/>
        <p:txBody>
          <a:bodyPr/>
          <a:lstStyle/>
          <a:p>
            <a:r>
              <a:rPr lang="en-US" dirty="0"/>
              <a:t>CONCULSION</a:t>
            </a:r>
            <a:endParaRPr lang="en-IN" dirty="0"/>
          </a:p>
        </p:txBody>
      </p:sp>
      <p:sp>
        <p:nvSpPr>
          <p:cNvPr id="3" name="Content Placeholder 2">
            <a:extLst>
              <a:ext uri="{FF2B5EF4-FFF2-40B4-BE49-F238E27FC236}">
                <a16:creationId xmlns:a16="http://schemas.microsoft.com/office/drawing/2014/main" id="{77BD3181-8C47-42CB-7CCE-FBE6254DB811}"/>
              </a:ext>
            </a:extLst>
          </p:cNvPr>
          <p:cNvSpPr>
            <a:spLocks noGrp="1"/>
          </p:cNvSpPr>
          <p:nvPr>
            <p:ph idx="1"/>
          </p:nvPr>
        </p:nvSpPr>
        <p:spPr/>
        <p:txBody>
          <a:bodyPr/>
          <a:lstStyle/>
          <a:p>
            <a:pPr algn="just">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Web Application provides facility to attend Surveys Online using this web application. It saves time as it allows number of Students to attend the survey online instead of going to the location. More importantly, it reduces paper consumption which is the main objective of this application. It is automatically generated by the server.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Administrator has a privilege to create, modify and delete the Users, Add Survey for student, faculty. Admin can also add Competition are going to be held.</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9595700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194</TotalTime>
  <Words>377</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vt:lpstr>
      <vt:lpstr>Berlin</vt:lpstr>
      <vt:lpstr>ENVIRONMENT SURVEY PORTAL</vt:lpstr>
      <vt:lpstr>INTRODUCTION</vt:lpstr>
      <vt:lpstr>INTRODUCTION</vt:lpstr>
      <vt:lpstr>SOFTWARE REQUIREMENTS</vt:lpstr>
      <vt:lpstr>HARDWARE REQUIREMENTS</vt:lpstr>
      <vt:lpstr>MODULES</vt:lpstr>
      <vt:lpstr>MODULES</vt:lpstr>
      <vt:lpstr>OUTPUTS</vt:lpstr>
      <vt:lpstr>CONCULSION</vt:lpstr>
      <vt:lpstr>GANTT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 SURVEY PORTAL</dc:title>
  <dc:creator>Oorja Rajoria</dc:creator>
  <cp:lastModifiedBy>Oorja Rajoria</cp:lastModifiedBy>
  <cp:revision>2</cp:revision>
  <dcterms:created xsi:type="dcterms:W3CDTF">2024-04-12T16:49:48Z</dcterms:created>
  <dcterms:modified xsi:type="dcterms:W3CDTF">2024-04-12T20:04:29Z</dcterms:modified>
</cp:coreProperties>
</file>