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03" r:id="rId3"/>
    <p:sldId id="277" r:id="rId4"/>
    <p:sldId id="257" r:id="rId5"/>
    <p:sldId id="304" r:id="rId6"/>
    <p:sldId id="285" r:id="rId7"/>
    <p:sldId id="261" r:id="rId8"/>
    <p:sldId id="263" r:id="rId9"/>
    <p:sldId id="305"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40" autoAdjust="0"/>
  </p:normalViewPr>
  <p:slideViewPr>
    <p:cSldViewPr snapToGrid="0">
      <p:cViewPr varScale="1">
        <p:scale>
          <a:sx n="70" d="100"/>
          <a:sy n="70" d="100"/>
        </p:scale>
        <p:origin x="-636" y="-102"/>
      </p:cViewPr>
      <p:guideLst>
        <p:guide orient="horz" pos="2160"/>
        <p:guide pos="3840"/>
      </p:guideLst>
    </p:cSldViewPr>
  </p:slideViewPr>
  <p:outlineViewPr>
    <p:cViewPr>
      <p:scale>
        <a:sx n="33" d="100"/>
        <a:sy n="33" d="100"/>
      </p:scale>
      <p:origin x="48" y="2400"/>
    </p:cViewPr>
  </p:outlineViewPr>
  <p:notesTextViewPr>
    <p:cViewPr>
      <p:scale>
        <a:sx n="1" d="1"/>
        <a:sy n="1" d="1"/>
      </p:scale>
      <p:origin x="0" y="0"/>
    </p:cViewPr>
  </p:notesTextViewPr>
  <p:sorterViewPr>
    <p:cViewPr>
      <p:scale>
        <a:sx n="95" d="100"/>
        <a:sy n="95" d="100"/>
      </p:scale>
      <p:origin x="0" y="-49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09F34-BFC7-43E0-86F8-1A76798D3E39}" type="datetimeFigureOut">
              <a:rPr lang="en-US" smtClean="0"/>
              <a:pPr/>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8252A-9C30-4053-B410-182524726926}" type="slidenum">
              <a:rPr lang="en-US" smtClean="0"/>
              <a:pPr/>
              <a:t>‹#›</a:t>
            </a:fld>
            <a:endParaRPr lang="en-US"/>
          </a:p>
        </p:txBody>
      </p:sp>
    </p:spTree>
    <p:extLst>
      <p:ext uri="{BB962C8B-B14F-4D97-AF65-F5344CB8AC3E}">
        <p14:creationId xmlns:p14="http://schemas.microsoft.com/office/powerpoint/2010/main" xmlns="" val="142580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Sonia Gouri</a:t>
            </a:r>
          </a:p>
          <a:p>
            <a:endParaRPr lang="en-US" dirty="0"/>
          </a:p>
        </p:txBody>
      </p:sp>
      <p:sp>
        <p:nvSpPr>
          <p:cNvPr id="4" name="Slide Number Placeholder 3"/>
          <p:cNvSpPr>
            <a:spLocks noGrp="1"/>
          </p:cNvSpPr>
          <p:nvPr>
            <p:ph type="sldNum" sz="quarter" idx="5"/>
          </p:nvPr>
        </p:nvSpPr>
        <p:spPr/>
        <p:txBody>
          <a:bodyPr/>
          <a:lstStyle/>
          <a:p>
            <a:fld id="{2F08252A-9C30-4053-B410-182524726926}" type="slidenum">
              <a:rPr lang="en-US" smtClean="0"/>
              <a:pPr/>
              <a:t>1</a:t>
            </a:fld>
            <a:endParaRPr lang="en-US"/>
          </a:p>
        </p:txBody>
      </p:sp>
    </p:spTree>
    <p:extLst>
      <p:ext uri="{BB962C8B-B14F-4D97-AF65-F5344CB8AC3E}">
        <p14:creationId xmlns:p14="http://schemas.microsoft.com/office/powerpoint/2010/main" xmlns="" val="194079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8252A-9C30-4053-B410-182524726926}" type="slidenum">
              <a:rPr lang="en-US" smtClean="0"/>
              <a:pPr/>
              <a:t>3</a:t>
            </a:fld>
            <a:endParaRPr lang="en-US"/>
          </a:p>
        </p:txBody>
      </p:sp>
    </p:spTree>
    <p:extLst>
      <p:ext uri="{BB962C8B-B14F-4D97-AF65-F5344CB8AC3E}">
        <p14:creationId xmlns:p14="http://schemas.microsoft.com/office/powerpoint/2010/main" xmlns="" val="48290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203102-6ADF-4665-BD7C-2E79D40ED1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F8EA4B5-02A3-495C-8B09-169C6888F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ECEC21D-BD53-4C70-BB34-B68446D1589F}"/>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5" name="Footer Placeholder 4">
            <a:extLst>
              <a:ext uri="{FF2B5EF4-FFF2-40B4-BE49-F238E27FC236}">
                <a16:creationId xmlns:a16="http://schemas.microsoft.com/office/drawing/2014/main" xmlns="" id="{EFEDC370-DCD1-42C7-9B19-38DED033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9E99D4-F3E8-4438-8761-6D5DDF61BECC}"/>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407512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7909DC-5CCF-44C9-9E7D-817E562B76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E2A5D8-9496-4782-ABE3-13FFD3119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8C7EB9-B943-4EF2-A112-C01932432DD5}"/>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5" name="Footer Placeholder 4">
            <a:extLst>
              <a:ext uri="{FF2B5EF4-FFF2-40B4-BE49-F238E27FC236}">
                <a16:creationId xmlns:a16="http://schemas.microsoft.com/office/drawing/2014/main" xmlns="" id="{4F432542-3ED8-4206-90F6-3B39860F1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044E92C-A5B6-4170-904F-9D8F260A4FC5}"/>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143312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47A75F7-BEC3-46B8-A751-70448CE43D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1591018-7311-4B14-AD98-84A736EBB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6D0D6F-0717-4E7D-AA20-D2963444CDCB}"/>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5" name="Footer Placeholder 4">
            <a:extLst>
              <a:ext uri="{FF2B5EF4-FFF2-40B4-BE49-F238E27FC236}">
                <a16:creationId xmlns:a16="http://schemas.microsoft.com/office/drawing/2014/main" xmlns="" id="{FDE9DB63-1D5B-426D-8263-C38CC05CA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1C8235-2B81-4857-9102-B617D07C98A0}"/>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257869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91B5A-2381-4AD4-82B9-DB2908305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5BA7123-1677-4DA2-A7C8-3CEEEA35C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6CFDB6-6B30-4085-9DA1-571E84F217B3}"/>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5" name="Footer Placeholder 4">
            <a:extLst>
              <a:ext uri="{FF2B5EF4-FFF2-40B4-BE49-F238E27FC236}">
                <a16:creationId xmlns:a16="http://schemas.microsoft.com/office/drawing/2014/main" xmlns="" id="{4B02C6B3-0652-4E5F-9329-0EF699595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89A7D7-817C-4DF3-9BA0-6F9C0EE228B5}"/>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268475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6970D-7426-46D3-8C5E-EEBC8147F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B91A1F-6909-4E19-A53F-782DFEE7A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2A7CA63-83C6-47D0-8F8F-621134DFC252}"/>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5" name="Footer Placeholder 4">
            <a:extLst>
              <a:ext uri="{FF2B5EF4-FFF2-40B4-BE49-F238E27FC236}">
                <a16:creationId xmlns:a16="http://schemas.microsoft.com/office/drawing/2014/main" xmlns="" id="{425D4574-7B54-4F49-983A-B21C0886A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91EB90-B504-48E5-B8D6-9823EEBB37FC}"/>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183017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D0F3A-B3EC-400F-935E-C0A145176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8274E72-A4CA-481F-8CD7-8A0F49A0D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188ECA0-8839-4879-A4CC-FFE922D5D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597B3FD-7235-4266-9CFB-2362F088CB86}"/>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6" name="Footer Placeholder 5">
            <a:extLst>
              <a:ext uri="{FF2B5EF4-FFF2-40B4-BE49-F238E27FC236}">
                <a16:creationId xmlns:a16="http://schemas.microsoft.com/office/drawing/2014/main" xmlns="" id="{CA8AF738-C11A-44AC-A6FB-D5BB2C21E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6F05F7B-078A-4F35-BB5D-5080031FC34D}"/>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72381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D02A3-7A0B-4D1D-8D31-C3C107FC7A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11C438F-B1A5-42BB-A574-BCE09E4C8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6BBE7B3-6DA5-48F8-87F0-AA76B67867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2F54A93-A67E-452C-8003-AFA08B9D3E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C6395BD-FCE7-4031-BF98-D576536BE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3C9E698-A8AF-438A-8AF6-9785D2893BC3}"/>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8" name="Footer Placeholder 7">
            <a:extLst>
              <a:ext uri="{FF2B5EF4-FFF2-40B4-BE49-F238E27FC236}">
                <a16:creationId xmlns:a16="http://schemas.microsoft.com/office/drawing/2014/main" xmlns="" id="{4ECE7EDC-C5B8-4E2B-B668-8909D5E553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B6026AE-5F48-47DA-AA38-9B6452A2D51A}"/>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174433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832C5-9A43-4F25-9D45-CB66732619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413B867-F74F-4228-B9B4-C0AF9911FCDE}"/>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4" name="Footer Placeholder 3">
            <a:extLst>
              <a:ext uri="{FF2B5EF4-FFF2-40B4-BE49-F238E27FC236}">
                <a16:creationId xmlns:a16="http://schemas.microsoft.com/office/drawing/2014/main" xmlns="" id="{44282410-A339-42A7-BB9F-24B33BA22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F96B3BE-EC5E-4A5A-A399-477BCA874CC7}"/>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381730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4AC69B9-63F1-4A9C-8F33-A1611545A5A1}"/>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3" name="Footer Placeholder 2">
            <a:extLst>
              <a:ext uri="{FF2B5EF4-FFF2-40B4-BE49-F238E27FC236}">
                <a16:creationId xmlns:a16="http://schemas.microsoft.com/office/drawing/2014/main" xmlns="" id="{8FE0C724-D8C2-4328-8617-A7616244E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8203B7D-6FD4-479E-AA8E-93DADA39558B}"/>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220315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9613AB-B0F6-44B3-8CDA-563C5D762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5F12CB7-85CE-44B6-A446-7D88F290F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9F09585-3953-4E85-8E55-6FB53FACC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A6AF71-BE82-4183-BDF3-A77814B6E2BE}"/>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6" name="Footer Placeholder 5">
            <a:extLst>
              <a:ext uri="{FF2B5EF4-FFF2-40B4-BE49-F238E27FC236}">
                <a16:creationId xmlns:a16="http://schemas.microsoft.com/office/drawing/2014/main" xmlns="" id="{A5360BA0-84B1-455C-803D-A25FE334B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3CA76B-08B0-4A8B-A3BD-E5D6BB29FF58}"/>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410832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C3997-74AB-44CB-899B-ACCB70426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9B8E40E-23F9-4316-8BF5-74CA44D09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971E5D5-7137-4054-915E-4EA820A79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FB27A8-C0EE-41D4-BE1E-4043AD3E0090}"/>
              </a:ext>
            </a:extLst>
          </p:cNvPr>
          <p:cNvSpPr>
            <a:spLocks noGrp="1"/>
          </p:cNvSpPr>
          <p:nvPr>
            <p:ph type="dt" sz="half" idx="10"/>
          </p:nvPr>
        </p:nvSpPr>
        <p:spPr/>
        <p:txBody>
          <a:bodyPr/>
          <a:lstStyle/>
          <a:p>
            <a:fld id="{13F1D176-8A9A-45C3-9EE3-648356366E21}" type="datetimeFigureOut">
              <a:rPr lang="en-US" smtClean="0"/>
              <a:pPr/>
              <a:t>4/5/2024</a:t>
            </a:fld>
            <a:endParaRPr lang="en-US"/>
          </a:p>
        </p:txBody>
      </p:sp>
      <p:sp>
        <p:nvSpPr>
          <p:cNvPr id="6" name="Footer Placeholder 5">
            <a:extLst>
              <a:ext uri="{FF2B5EF4-FFF2-40B4-BE49-F238E27FC236}">
                <a16:creationId xmlns:a16="http://schemas.microsoft.com/office/drawing/2014/main" xmlns="" id="{98B38393-5864-4E52-ADB7-806279D6D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891E60A-B926-4933-A7D2-931F15FA49CB}"/>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406871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8D34F2D-E1DD-4371-9538-AEA9C1520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D2EA48B-9C62-4982-9FD4-0D822DC48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D3E8D5-AD18-4638-A1FF-653C95E90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1D176-8A9A-45C3-9EE3-648356366E21}" type="datetimeFigureOut">
              <a:rPr lang="en-US" smtClean="0"/>
              <a:pPr/>
              <a:t>4/5/2024</a:t>
            </a:fld>
            <a:endParaRPr lang="en-US"/>
          </a:p>
        </p:txBody>
      </p:sp>
      <p:sp>
        <p:nvSpPr>
          <p:cNvPr id="5" name="Footer Placeholder 4">
            <a:extLst>
              <a:ext uri="{FF2B5EF4-FFF2-40B4-BE49-F238E27FC236}">
                <a16:creationId xmlns:a16="http://schemas.microsoft.com/office/drawing/2014/main" xmlns="" id="{414996A7-1490-45C5-A0BF-21A9D52113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E7DBC39-FCC4-4D82-BC3B-CC7BFB59D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3791977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91">
            <a:extLst>
              <a:ext uri="{FF2B5EF4-FFF2-40B4-BE49-F238E27FC236}">
                <a16:creationId xmlns:a16="http://schemas.microsoft.com/office/drawing/2014/main" xmlns="" id="{49B447FE-DDA9-4B30-828A-59FC569124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92">
            <a:extLst>
              <a:ext uri="{FF2B5EF4-FFF2-40B4-BE49-F238E27FC236}">
                <a16:creationId xmlns:a16="http://schemas.microsoft.com/office/drawing/2014/main" xmlns="" id="{C3D487F7-9050-4871-B351-34A72ADB29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93">
            <a:extLst>
              <a:ext uri="{FF2B5EF4-FFF2-40B4-BE49-F238E27FC236}">
                <a16:creationId xmlns:a16="http://schemas.microsoft.com/office/drawing/2014/main" xmlns="" id="{F43C27DD-EF6A-4C48-9669-C2970E71A8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Rectangle 194">
            <a:extLst>
              <a:ext uri="{FF2B5EF4-FFF2-40B4-BE49-F238E27FC236}">
                <a16:creationId xmlns:a16="http://schemas.microsoft.com/office/drawing/2014/main" xmlns="" id="{05A1AA86-B7E6-4C02-AA34-F1A25CD4C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95">
            <a:extLst>
              <a:ext uri="{FF2B5EF4-FFF2-40B4-BE49-F238E27FC236}">
                <a16:creationId xmlns:a16="http://schemas.microsoft.com/office/drawing/2014/main" xmlns="" id="{86C3B9CB-4E48-4726-B7B9-9E02F71B15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96">
            <a:extLst>
              <a:ext uri="{FF2B5EF4-FFF2-40B4-BE49-F238E27FC236}">
                <a16:creationId xmlns:a16="http://schemas.microsoft.com/office/drawing/2014/main" xmlns="" id="{C84384FE-1C88-4CAA-8FB8-2313A3AE73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2BA1605-8CA4-4B4A-80B2-F578630E32C9}"/>
              </a:ext>
            </a:extLst>
          </p:cNvPr>
          <p:cNvSpPr>
            <a:spLocks noGrp="1"/>
          </p:cNvSpPr>
          <p:nvPr>
            <p:ph type="ctrTitle"/>
          </p:nvPr>
        </p:nvSpPr>
        <p:spPr>
          <a:xfrm>
            <a:off x="614803" y="532983"/>
            <a:ext cx="5123123" cy="5656802"/>
          </a:xfrm>
        </p:spPr>
        <p:txBody>
          <a:bodyPr anchor="ctr">
            <a:normAutofit/>
          </a:bodyPr>
          <a:lstStyle/>
          <a:p>
            <a:r>
              <a:rPr lang="en-US" sz="4400" dirty="0" smtClean="0">
                <a:solidFill>
                  <a:srgbClr val="FFFFFF"/>
                </a:solidFill>
              </a:rPr>
              <a:t/>
            </a:r>
            <a:br>
              <a:rPr lang="en-US" sz="4400" dirty="0" smtClean="0">
                <a:solidFill>
                  <a:srgbClr val="FFFFFF"/>
                </a:solidFill>
              </a:rPr>
            </a:br>
            <a:r>
              <a:rPr lang="en-US" sz="4400" dirty="0" smtClean="0">
                <a:solidFill>
                  <a:srgbClr val="FFFFFF"/>
                </a:solidFill>
              </a:rPr>
              <a:t>“Career </a:t>
            </a:r>
            <a:r>
              <a:rPr lang="en-US" sz="4400" dirty="0" smtClean="0">
                <a:solidFill>
                  <a:srgbClr val="FFFFFF"/>
                </a:solidFill>
              </a:rPr>
              <a:t>Path"</a:t>
            </a:r>
            <a:r>
              <a:rPr lang="en-US" sz="4400" dirty="0" smtClean="0">
                <a:solidFill>
                  <a:srgbClr val="FFFFFF"/>
                </a:solidFill>
              </a:rPr>
              <a:t/>
            </a:r>
            <a:br>
              <a:rPr lang="en-US" sz="4400" dirty="0" smtClean="0">
                <a:solidFill>
                  <a:srgbClr val="FFFFFF"/>
                </a:solidFill>
              </a:rPr>
            </a:br>
            <a:endParaRPr lang="en-US" sz="4400" dirty="0">
              <a:solidFill>
                <a:srgbClr val="FFFFFF"/>
              </a:solidFill>
            </a:endParaRPr>
          </a:p>
        </p:txBody>
      </p:sp>
      <p:pic>
        <p:nvPicPr>
          <p:cNvPr id="1026" name="Picture 2" descr="A group of people standing together&#10;&#10;Description automatically generated with medium confidence">
            <a:extLst>
              <a:ext uri="{FF2B5EF4-FFF2-40B4-BE49-F238E27FC236}">
                <a16:creationId xmlns:a16="http://schemas.microsoft.com/office/drawing/2014/main" xmlns="" id="{6FC3A43D-544E-4F10-81D6-4A51413B07F9}"/>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0227" r="1909" b="1"/>
          <a:stretch/>
        </p:blipFill>
        <p:spPr bwMode="auto">
          <a:xfrm>
            <a:off x="6553199" y="457200"/>
            <a:ext cx="5181602" cy="5943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574FE41F-76F6-4976-9C45-E35E930411F1}"/>
              </a:ext>
            </a:extLst>
          </p:cNvPr>
          <p:cNvSpPr txBox="1"/>
          <p:nvPr/>
        </p:nvSpPr>
        <p:spPr>
          <a:xfrm>
            <a:off x="10167645" y="6005240"/>
            <a:ext cx="184731" cy="369332"/>
          </a:xfrm>
          <a:prstGeom prst="rect">
            <a:avLst/>
          </a:prstGeom>
          <a:noFill/>
        </p:spPr>
        <p:txBody>
          <a:bodyPr wrap="none" rtlCol="0">
            <a:spAutoFit/>
          </a:bodyPr>
          <a:lstStyle/>
          <a:p>
            <a:pPr>
              <a:spcAft>
                <a:spcPts val="600"/>
              </a:spcAft>
            </a:pPr>
            <a:endParaRPr lang="en-US" dirty="0"/>
          </a:p>
        </p:txBody>
      </p:sp>
    </p:spTree>
    <p:extLst>
      <p:ext uri="{BB962C8B-B14F-4D97-AF65-F5344CB8AC3E}">
        <p14:creationId xmlns:p14="http://schemas.microsoft.com/office/powerpoint/2010/main" xmlns="" val="19176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99A7D7D-A3EB-4E0D-8DD2-E1ABD82FC171}"/>
              </a:ext>
            </a:extLst>
          </p:cNvPr>
          <p:cNvSpPr>
            <a:spLocks noGrp="1"/>
          </p:cNvSpPr>
          <p:nvPr>
            <p:ph idx="1"/>
          </p:nvPr>
        </p:nvSpPr>
        <p:spPr>
          <a:xfrm>
            <a:off x="4738889" y="645836"/>
            <a:ext cx="3025303" cy="5546047"/>
          </a:xfrm>
        </p:spPr>
        <p:txBody>
          <a:bodyPr anchor="ctr">
            <a:normAutofit/>
          </a:bodyPr>
          <a:lstStyle/>
          <a:p>
            <a:pPr marL="0" indent="0">
              <a:buNone/>
            </a:pPr>
            <a:r>
              <a:rPr lang="en-US" sz="4400" dirty="0"/>
              <a:t>Thank you !</a:t>
            </a:r>
          </a:p>
        </p:txBody>
      </p:sp>
      <p:pic>
        <p:nvPicPr>
          <p:cNvPr id="7" name="Graphic 6" descr="Right Double Quote">
            <a:extLst>
              <a:ext uri="{FF2B5EF4-FFF2-40B4-BE49-F238E27FC236}">
                <a16:creationId xmlns:a16="http://schemas.microsoft.com/office/drawing/2014/main" xmlns="" id="{15A80693-52DB-4CD3-8628-47F58DBA594D}"/>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8109502" y="1627051"/>
            <a:ext cx="3615776" cy="3615776"/>
          </a:xfrm>
          <a:prstGeom prst="rect">
            <a:avLst/>
          </a:prstGeom>
        </p:spPr>
      </p:pic>
      <p:sp>
        <p:nvSpPr>
          <p:cNvPr id="11" name="TextBox 10">
            <a:extLst>
              <a:ext uri="{FF2B5EF4-FFF2-40B4-BE49-F238E27FC236}">
                <a16:creationId xmlns:a16="http://schemas.microsoft.com/office/drawing/2014/main" xmlns="" id="{AE8D3519-99DA-4FC9-84F7-4977FD0B88BC}"/>
              </a:ext>
            </a:extLst>
          </p:cNvPr>
          <p:cNvSpPr txBox="1"/>
          <p:nvPr/>
        </p:nvSpPr>
        <p:spPr>
          <a:xfrm>
            <a:off x="9486900" y="5643563"/>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xmlns="" val="130776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6FF43-A53A-411F-BAE9-0A9DDB54DB7A}"/>
              </a:ext>
            </a:extLst>
          </p:cNvPr>
          <p:cNvSpPr>
            <a:spLocks noGrp="1"/>
          </p:cNvSpPr>
          <p:nvPr>
            <p:ph type="title"/>
          </p:nvPr>
        </p:nvSpPr>
        <p:spPr>
          <a:xfrm>
            <a:off x="715371" y="2101755"/>
            <a:ext cx="10515600" cy="3070747"/>
          </a:xfrm>
        </p:spPr>
        <p:txBody>
          <a:bodyPr>
            <a:normAutofit/>
          </a:bodyPr>
          <a:lstStyle/>
          <a:p>
            <a:pPr lvl="0"/>
            <a:r>
              <a:rPr lang="en-US" sz="4800" b="1" dirty="0" smtClean="0">
                <a:solidFill>
                  <a:srgbClr val="FF0000"/>
                </a:solidFill>
                <a:latin typeface="+mn-lt"/>
                <a:ea typeface="+mn-ea"/>
                <a:cs typeface="+mn-cs"/>
              </a:rPr>
              <a:t> </a:t>
            </a:r>
            <a:r>
              <a:rPr lang="en-US" sz="4800" b="1" dirty="0" smtClean="0">
                <a:latin typeface="+mn-lt"/>
                <a:ea typeface="+mn-ea"/>
                <a:cs typeface="+mn-cs"/>
              </a:rPr>
              <a:t>Team Member:-  </a:t>
            </a:r>
            <a:r>
              <a:rPr lang="en-US" sz="4800" dirty="0" err="1" smtClean="0"/>
              <a:t>Shivam</a:t>
            </a:r>
            <a:r>
              <a:rPr lang="en-US" sz="4800" dirty="0" smtClean="0"/>
              <a:t> Kumar</a:t>
            </a:r>
            <a:br>
              <a:rPr lang="en-US" sz="4800" dirty="0" smtClean="0"/>
            </a:br>
            <a:r>
              <a:rPr lang="en-US" sz="4800" b="1" dirty="0" smtClean="0">
                <a:solidFill>
                  <a:srgbClr val="FF0000"/>
                </a:solidFill>
                <a:latin typeface="+mn-lt"/>
                <a:ea typeface="+mn-ea"/>
                <a:cs typeface="+mn-cs"/>
              </a:rPr>
              <a:t/>
            </a:r>
            <a:br>
              <a:rPr lang="en-US" sz="4800" b="1" dirty="0" smtClean="0">
                <a:solidFill>
                  <a:srgbClr val="FF0000"/>
                </a:solidFill>
                <a:latin typeface="+mn-lt"/>
                <a:ea typeface="+mn-ea"/>
                <a:cs typeface="+mn-cs"/>
              </a:rPr>
            </a:br>
            <a:r>
              <a:rPr lang="en-US" sz="4800" b="1" dirty="0" smtClean="0">
                <a:solidFill>
                  <a:srgbClr val="FF0000"/>
                </a:solidFill>
                <a:latin typeface="+mn-lt"/>
                <a:ea typeface="+mn-ea"/>
                <a:cs typeface="+mn-cs"/>
              </a:rPr>
              <a:t> </a:t>
            </a:r>
            <a:r>
              <a:rPr lang="en-US" sz="4800" b="1" dirty="0" smtClean="0">
                <a:latin typeface="+mn-lt"/>
                <a:ea typeface="+mn-ea"/>
                <a:cs typeface="+mn-cs"/>
              </a:rPr>
              <a:t>Project </a:t>
            </a:r>
            <a:r>
              <a:rPr lang="en-US" sz="4800" b="1" dirty="0" smtClean="0">
                <a:latin typeface="+mn-lt"/>
                <a:ea typeface="+mn-ea"/>
                <a:cs typeface="+mn-cs"/>
              </a:rPr>
              <a:t>Supervisor:- </a:t>
            </a:r>
            <a:r>
              <a:rPr lang="en-US" sz="4800" dirty="0" smtClean="0"/>
              <a:t>Dr. </a:t>
            </a:r>
            <a:r>
              <a:rPr lang="en-US" sz="4800" dirty="0" err="1" smtClean="0"/>
              <a:t>Ankit</a:t>
            </a:r>
            <a:r>
              <a:rPr lang="en-US" sz="4800" dirty="0" smtClean="0"/>
              <a:t> </a:t>
            </a:r>
            <a:r>
              <a:rPr lang="en-US" sz="4800" dirty="0" err="1" smtClean="0"/>
              <a:t>Verma</a:t>
            </a:r>
            <a:r>
              <a:rPr lang="en-US" sz="4800" b="1" dirty="0" smtClean="0">
                <a:solidFill>
                  <a:srgbClr val="FF0000"/>
                </a:solidFill>
                <a:latin typeface="+mn-lt"/>
                <a:ea typeface="+mn-ea"/>
                <a:cs typeface="+mn-cs"/>
              </a:rPr>
              <a:t/>
            </a:r>
            <a:br>
              <a:rPr lang="en-US" sz="4800" b="1" dirty="0" smtClean="0">
                <a:solidFill>
                  <a:srgbClr val="FF0000"/>
                </a:solidFill>
                <a:latin typeface="+mn-lt"/>
                <a:ea typeface="+mn-ea"/>
                <a:cs typeface="+mn-cs"/>
              </a:rPr>
            </a:br>
            <a:endParaRPr lang="en-US" sz="4800" b="1" dirty="0" smtClean="0">
              <a:solidFill>
                <a:srgbClr val="FF0000"/>
              </a:solidFill>
              <a:latin typeface="+mn-lt"/>
              <a:ea typeface="+mn-ea"/>
              <a:cs typeface="+mn-cs"/>
            </a:endParaRPr>
          </a:p>
        </p:txBody>
      </p:sp>
    </p:spTree>
    <p:extLst>
      <p:ext uri="{BB962C8B-B14F-4D97-AF65-F5344CB8AC3E}">
        <p14:creationId xmlns:p14="http://schemas.microsoft.com/office/powerpoint/2010/main" xmlns="" val="612263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EFAD171-E1E0-49ED-B646-0B2EB34D4D19}"/>
              </a:ext>
            </a:extLst>
          </p:cNvPr>
          <p:cNvSpPr>
            <a:spLocks noGrp="1"/>
          </p:cNvSpPr>
          <p:nvPr>
            <p:ph type="title"/>
          </p:nvPr>
        </p:nvSpPr>
        <p:spPr>
          <a:xfrm>
            <a:off x="466722" y="586855"/>
            <a:ext cx="3201366" cy="3387497"/>
          </a:xfrm>
        </p:spPr>
        <p:txBody>
          <a:bodyPr anchor="b">
            <a:normAutofit/>
          </a:bodyPr>
          <a:lstStyle/>
          <a:p>
            <a:pPr algn="r"/>
            <a:r>
              <a:rPr lang="en-US" sz="4000" b="0" i="0" dirty="0" smtClean="0">
                <a:solidFill>
                  <a:srgbClr val="FFFFFF"/>
                </a:solidFill>
                <a:effectLst/>
                <a:latin typeface="arial" panose="020B0604020202020204" pitchFamily="34" charset="0"/>
              </a:rPr>
              <a:t> </a:t>
            </a:r>
            <a:r>
              <a:rPr lang="en-US" sz="4000" dirty="0" smtClean="0">
                <a:solidFill>
                  <a:srgbClr val="FFFFFF"/>
                </a:solidFill>
                <a:latin typeface="arial" panose="020B0604020202020204" pitchFamily="34" charset="0"/>
              </a:rPr>
              <a:t/>
            </a:r>
            <a:br>
              <a:rPr lang="en-US" sz="4000" dirty="0" smtClean="0">
                <a:solidFill>
                  <a:srgbClr val="FFFFFF"/>
                </a:solidFill>
                <a:latin typeface="arial" panose="020B0604020202020204" pitchFamily="34" charset="0"/>
              </a:rPr>
            </a:br>
            <a:r>
              <a:rPr lang="en-US" sz="4000" dirty="0" smtClean="0">
                <a:solidFill>
                  <a:srgbClr val="FFFFFF"/>
                </a:solidFill>
                <a:latin typeface="arial" panose="020B0604020202020204" pitchFamily="34" charset="0"/>
              </a:rPr>
              <a:t>Introduction</a:t>
            </a:r>
            <a:r>
              <a:rPr lang="en-US" sz="4000" dirty="0">
                <a:solidFill>
                  <a:srgbClr val="FFFFFF"/>
                </a:solidFill>
                <a:latin typeface="arial" panose="020B0604020202020204" pitchFamily="34" charset="0"/>
              </a:rPr>
              <a:t/>
            </a:r>
            <a:br>
              <a:rPr lang="en-US" sz="4000" dirty="0">
                <a:solidFill>
                  <a:srgbClr val="FFFFFF"/>
                </a:solidFill>
                <a:latin typeface="arial" panose="020B0604020202020204" pitchFamily="34" charset="0"/>
              </a:rPr>
            </a:br>
            <a:endParaRPr lang="en-US" sz="4000" dirty="0">
              <a:solidFill>
                <a:srgbClr val="FFFFFF"/>
              </a:solidFill>
              <a:latin typeface="arial" panose="020B0604020202020204" pitchFamily="34" charset="0"/>
            </a:endParaRPr>
          </a:p>
        </p:txBody>
      </p:sp>
      <p:sp>
        <p:nvSpPr>
          <p:cNvPr id="3" name="Content Placeholder 2">
            <a:extLst>
              <a:ext uri="{FF2B5EF4-FFF2-40B4-BE49-F238E27FC236}">
                <a16:creationId xmlns:a16="http://schemas.microsoft.com/office/drawing/2014/main" xmlns="" id="{C7AD63DF-3114-425C-8AE0-727EC98A9F43}"/>
              </a:ext>
            </a:extLst>
          </p:cNvPr>
          <p:cNvSpPr>
            <a:spLocks noGrp="1"/>
          </p:cNvSpPr>
          <p:nvPr>
            <p:ph idx="1"/>
          </p:nvPr>
        </p:nvSpPr>
        <p:spPr>
          <a:xfrm>
            <a:off x="4810259" y="649480"/>
            <a:ext cx="6555347" cy="5546047"/>
          </a:xfrm>
        </p:spPr>
        <p:txBody>
          <a:bodyPr anchor="ctr">
            <a:normAutofit/>
          </a:bodyPr>
          <a:lstStyle/>
          <a:p>
            <a:pPr marL="0" indent="0">
              <a:buNone/>
            </a:pPr>
            <a:endParaRPr lang="en-US" sz="2000" b="0" i="0" dirty="0" smtClean="0">
              <a:effectLst/>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Career Path:-Personalized Student Career Path Guidance System” starts by collecting detailed information from students about their educational backgrounds, academic, achievements, extracurricular activities, and most importantly, their areas of interest and career aspirations.</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According </a:t>
            </a:r>
            <a:r>
              <a:rPr lang="en-US" sz="2400" dirty="0" smtClean="0">
                <a:latin typeface="Times New Roman" pitchFamily="18" charset="0"/>
                <a:cs typeface="Times New Roman" pitchFamily="18" charset="0"/>
              </a:rPr>
              <a:t>to the given information Career path provide result about best Collages, best Courses ,and entrance Exam related to the </a:t>
            </a:r>
            <a:r>
              <a:rPr lang="en-US" sz="2400" dirty="0" smtClean="0">
                <a:latin typeface="Times New Roman" pitchFamily="18" charset="0"/>
                <a:cs typeface="Times New Roman" pitchFamily="18" charset="0"/>
              </a:rPr>
              <a:t>Courses</a:t>
            </a:r>
            <a:endParaRPr lang="en-US" sz="2400" dirty="0" smtClean="0">
              <a:latin typeface="Times New Roman" pitchFamily="18" charset="0"/>
              <a:cs typeface="Times New Roman" pitchFamily="18" charset="0"/>
            </a:endParaRPr>
          </a:p>
          <a:p>
            <a:pPr algn="just">
              <a:buNone/>
            </a:pPr>
            <a:endParaRPr lang="en-US" sz="2000" b="0" i="0" dirty="0">
              <a:effectLst/>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4676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6D5C5F48-0937-4292-B270-E6C6F7500FF2}"/>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i="0" kern="1200" dirty="0" smtClean="0">
                <a:solidFill>
                  <a:srgbClr val="FFFFFF"/>
                </a:solidFill>
                <a:effectLst/>
                <a:latin typeface="+mj-lt"/>
                <a:ea typeface="+mj-ea"/>
                <a:cs typeface="+mj-cs"/>
              </a:rPr>
              <a:t> </a:t>
            </a:r>
            <a:endParaRPr lang="en-US" sz="4000" b="1" i="0" dirty="0" smtClean="0">
              <a:solidFill>
                <a:srgbClr val="FFFFFF"/>
              </a:solidFill>
              <a:effectLst/>
              <a:latin typeface="+mj-lt"/>
              <a:ea typeface="+mj-ea"/>
              <a:cs typeface="+mj-cs"/>
            </a:endParaRPr>
          </a:p>
          <a:p>
            <a:pPr algn="r">
              <a:lnSpc>
                <a:spcPct val="90000"/>
              </a:lnSpc>
              <a:spcBef>
                <a:spcPct val="0"/>
              </a:spcBef>
              <a:spcAft>
                <a:spcPts val="600"/>
              </a:spcAft>
            </a:pPr>
            <a:r>
              <a:rPr lang="en-US" sz="4000" b="1" dirty="0" smtClean="0">
                <a:solidFill>
                  <a:srgbClr val="FFFFFF"/>
                </a:solidFill>
                <a:latin typeface="+mj-lt"/>
                <a:ea typeface="+mj-ea"/>
                <a:cs typeface="+mj-cs"/>
              </a:rPr>
              <a:t>Technologies / Software Requirements </a:t>
            </a:r>
            <a:endParaRPr lang="en-US" sz="4000" b="1"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xmlns="" id="{940E3CB7-9B5E-49D6-9BFF-6CCBAA2995C7}"/>
              </a:ext>
            </a:extLst>
          </p:cNvPr>
          <p:cNvSpPr>
            <a:spLocks noGrp="1"/>
          </p:cNvSpPr>
          <p:nvPr>
            <p:ph idx="1"/>
          </p:nvPr>
        </p:nvSpPr>
        <p:spPr>
          <a:xfrm>
            <a:off x="4810260" y="649480"/>
            <a:ext cx="6387624" cy="5546047"/>
          </a:xfrm>
        </p:spPr>
        <p:txBody>
          <a:bodyPr vert="horz" lIns="91440" tIns="45720" rIns="91440" bIns="45720" rtlCol="0" anchor="ctr">
            <a:normAutofit/>
          </a:bodyPr>
          <a:lstStyle/>
          <a:p>
            <a:pPr marL="0" indent="0" algn="ctr">
              <a:buNone/>
            </a:pPr>
            <a:r>
              <a:rPr lang="en-US" b="1" dirty="0" smtClean="0"/>
              <a:t>MERN Stack</a:t>
            </a:r>
          </a:p>
          <a:p>
            <a:pPr marL="0" indent="0" algn="ctr">
              <a:buNone/>
            </a:pPr>
            <a:endParaRPr lang="en-US" b="1" dirty="0" smtClean="0"/>
          </a:p>
          <a:p>
            <a:r>
              <a:rPr lang="en-US" b="1" dirty="0" smtClean="0"/>
              <a:t>Front-End Development:</a:t>
            </a:r>
            <a:endParaRPr lang="en-US" dirty="0" smtClean="0"/>
          </a:p>
          <a:p>
            <a:pPr lvl="1"/>
            <a:r>
              <a:rPr lang="en-US" sz="2800" dirty="0" smtClean="0"/>
              <a:t>React </a:t>
            </a:r>
            <a:r>
              <a:rPr lang="en-US" sz="2800" dirty="0" smtClean="0"/>
              <a:t>Js</a:t>
            </a:r>
          </a:p>
          <a:p>
            <a:pPr lvl="1">
              <a:buNone/>
            </a:pPr>
            <a:endParaRPr lang="en-US" sz="2800" dirty="0" smtClean="0"/>
          </a:p>
          <a:p>
            <a:pPr marL="0" indent="0" algn="just"/>
            <a:r>
              <a:rPr lang="en-US" b="1" dirty="0" smtClean="0"/>
              <a:t> Back-End Development</a:t>
            </a:r>
          </a:p>
          <a:p>
            <a:pPr marL="457200" lvl="1" indent="0" algn="just"/>
            <a:r>
              <a:rPr lang="en-US" sz="2800" dirty="0" smtClean="0"/>
              <a:t> Connectivity- Express Js , Node Js</a:t>
            </a:r>
          </a:p>
          <a:p>
            <a:pPr marL="457200" lvl="1" indent="0" algn="just"/>
            <a:r>
              <a:rPr lang="en-US" sz="2800" dirty="0" smtClean="0"/>
              <a:t> Database - </a:t>
            </a:r>
            <a:r>
              <a:rPr lang="en-US" sz="2800" dirty="0" err="1" smtClean="0"/>
              <a:t>MongoDB</a:t>
            </a:r>
            <a:r>
              <a:rPr lang="en-US" sz="2800" dirty="0" smtClean="0"/>
              <a:t> </a:t>
            </a:r>
          </a:p>
        </p:txBody>
      </p:sp>
    </p:spTree>
    <p:extLst>
      <p:ext uri="{BB962C8B-B14F-4D97-AF65-F5344CB8AC3E}">
        <p14:creationId xmlns:p14="http://schemas.microsoft.com/office/powerpoint/2010/main" xmlns="" val="416625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6D5C5F48-0937-4292-B270-E6C6F7500FF2}"/>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IN" sz="4000" b="1" dirty="0" smtClean="0">
                <a:solidFill>
                  <a:srgbClr val="FFFFFF"/>
                </a:solidFill>
                <a:latin typeface="+mj-lt"/>
                <a:ea typeface="+mj-ea"/>
                <a:cs typeface="+mj-cs"/>
              </a:rPr>
              <a:t>Hardware Requirements </a:t>
            </a:r>
            <a:endParaRPr lang="en-US" sz="4000" b="1" dirty="0" smtClean="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xmlns="" id="{940E3CB7-9B5E-49D6-9BFF-6CCBAA2995C7}"/>
              </a:ext>
            </a:extLst>
          </p:cNvPr>
          <p:cNvSpPr>
            <a:spLocks noGrp="1"/>
          </p:cNvSpPr>
          <p:nvPr>
            <p:ph idx="1"/>
          </p:nvPr>
        </p:nvSpPr>
        <p:spPr>
          <a:xfrm>
            <a:off x="4810260" y="649480"/>
            <a:ext cx="6387624" cy="5546047"/>
          </a:xfrm>
        </p:spPr>
        <p:txBody>
          <a:bodyPr vert="horz" lIns="91440" tIns="45720" rIns="91440" bIns="45720" rtlCol="0" anchor="ctr">
            <a:normAutofit/>
          </a:bodyPr>
          <a:lstStyle/>
          <a:p>
            <a:pPr marL="0" indent="0" algn="just">
              <a:buNone/>
            </a:pPr>
            <a:endParaRPr lang="en-US" dirty="0" smtClean="0"/>
          </a:p>
          <a:p>
            <a:pPr marL="228600" lvl="1">
              <a:spcBef>
                <a:spcPts val="1000"/>
              </a:spcBef>
            </a:pPr>
            <a:r>
              <a:rPr lang="en-US" sz="2800" b="1" dirty="0" smtClean="0"/>
              <a:t>Processor: </a:t>
            </a:r>
            <a:r>
              <a:rPr lang="en-US" sz="2800" dirty="0" smtClean="0"/>
              <a:t>Intel i3 or AMD</a:t>
            </a:r>
            <a:endParaRPr lang="en-US" sz="2800" dirty="0" smtClean="0"/>
          </a:p>
          <a:p>
            <a:pPr marL="0" indent="0" algn="just"/>
            <a:r>
              <a:rPr lang="en-US" b="1" dirty="0" smtClean="0"/>
              <a:t> </a:t>
            </a:r>
            <a:r>
              <a:rPr lang="en-IN" b="1" dirty="0" smtClean="0"/>
              <a:t>RAM: </a:t>
            </a:r>
            <a:r>
              <a:rPr lang="en-IN" dirty="0" smtClean="0"/>
              <a:t>Minimum  </a:t>
            </a:r>
            <a:r>
              <a:rPr lang="en-IN" dirty="0" smtClean="0"/>
              <a:t>4GB</a:t>
            </a:r>
          </a:p>
          <a:p>
            <a:pPr marL="0" indent="0" algn="just"/>
            <a:r>
              <a:rPr lang="en-US" b="1" dirty="0" smtClean="0"/>
              <a:t> Graphics: </a:t>
            </a:r>
            <a:r>
              <a:rPr lang="en-US" dirty="0" smtClean="0"/>
              <a:t>Integrated graphics </a:t>
            </a:r>
            <a:r>
              <a:rPr lang="en-US" dirty="0" smtClean="0"/>
              <a:t>card</a:t>
            </a:r>
          </a:p>
          <a:p>
            <a:pPr marL="0" indent="0" algn="just"/>
            <a:r>
              <a:rPr lang="en-US" b="1" dirty="0" smtClean="0"/>
              <a:t> </a:t>
            </a:r>
            <a:r>
              <a:rPr lang="en-US" b="1" dirty="0" smtClean="0"/>
              <a:t>Storage: </a:t>
            </a:r>
            <a:r>
              <a:rPr lang="en-US" dirty="0" smtClean="0"/>
              <a:t>Minimum </a:t>
            </a:r>
            <a:r>
              <a:rPr lang="en-US" dirty="0" smtClean="0"/>
              <a:t>120 </a:t>
            </a:r>
            <a:r>
              <a:rPr lang="en-US" dirty="0" smtClean="0"/>
              <a:t>GB</a:t>
            </a:r>
            <a:endParaRPr lang="en-US" b="1" dirty="0" smtClean="0"/>
          </a:p>
          <a:p>
            <a:pPr marL="457200" lvl="1" indent="0" algn="just"/>
            <a:endParaRPr lang="en-US" sz="2800" dirty="0" smtClean="0"/>
          </a:p>
        </p:txBody>
      </p:sp>
    </p:spTree>
    <p:extLst>
      <p:ext uri="{BB962C8B-B14F-4D97-AF65-F5344CB8AC3E}">
        <p14:creationId xmlns:p14="http://schemas.microsoft.com/office/powerpoint/2010/main" xmlns="" val="416625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33526B9-E125-4A8D-9B56-5E5197168B5B}"/>
              </a:ext>
            </a:extLst>
          </p:cNvPr>
          <p:cNvSpPr>
            <a:spLocks noGrp="1"/>
          </p:cNvSpPr>
          <p:nvPr>
            <p:ph type="title"/>
          </p:nvPr>
        </p:nvSpPr>
        <p:spPr>
          <a:xfrm>
            <a:off x="466722" y="1733268"/>
            <a:ext cx="3201366" cy="2381428"/>
          </a:xfrm>
        </p:spPr>
        <p:txBody>
          <a:bodyPr anchor="ctr">
            <a:normAutofit/>
          </a:bodyPr>
          <a:lstStyle/>
          <a:p>
            <a:pPr algn="ctr"/>
            <a:r>
              <a:rPr lang="en-US" sz="4800" b="1" dirty="0" smtClean="0">
                <a:solidFill>
                  <a:srgbClr val="FFFFFF"/>
                </a:solidFill>
              </a:rPr>
              <a:t/>
            </a:r>
            <a:br>
              <a:rPr lang="en-US" sz="4800" b="1" dirty="0" smtClean="0">
                <a:solidFill>
                  <a:srgbClr val="FFFFFF"/>
                </a:solidFill>
              </a:rPr>
            </a:br>
            <a:r>
              <a:rPr lang="en-US" sz="4800" b="1" dirty="0" smtClean="0">
                <a:solidFill>
                  <a:srgbClr val="FFFFFF"/>
                </a:solidFill>
              </a:rPr>
              <a:t>Modules Description </a:t>
            </a:r>
            <a:endParaRPr lang="en-US" sz="4800" b="1" dirty="0">
              <a:solidFill>
                <a:srgbClr val="FFFFFF"/>
              </a:solidFill>
            </a:endParaRPr>
          </a:p>
        </p:txBody>
      </p:sp>
      <p:sp>
        <p:nvSpPr>
          <p:cNvPr id="3" name="Content Placeholder 2">
            <a:extLst>
              <a:ext uri="{FF2B5EF4-FFF2-40B4-BE49-F238E27FC236}">
                <a16:creationId xmlns:a16="http://schemas.microsoft.com/office/drawing/2014/main" xmlns="" id="{978C332D-0BDB-445C-A5C1-B8617CCD8DAA}"/>
              </a:ext>
            </a:extLst>
          </p:cNvPr>
          <p:cNvSpPr>
            <a:spLocks noGrp="1"/>
          </p:cNvSpPr>
          <p:nvPr>
            <p:ph idx="1"/>
          </p:nvPr>
        </p:nvSpPr>
        <p:spPr>
          <a:xfrm>
            <a:off x="4810259" y="649480"/>
            <a:ext cx="6555347" cy="5546047"/>
          </a:xfrm>
        </p:spPr>
        <p:txBody>
          <a:bodyPr anchor="ctr">
            <a:noAutofit/>
          </a:bodyPr>
          <a:lstStyle/>
          <a:p>
            <a:r>
              <a:rPr lang="en-US" sz="1600" b="1" dirty="0" smtClean="0"/>
              <a:t>1. </a:t>
            </a:r>
            <a:r>
              <a:rPr lang="en-US" sz="1600" b="1" dirty="0" smtClean="0"/>
              <a:t>Login Module</a:t>
            </a:r>
            <a:r>
              <a:rPr lang="en-US" sz="1600" b="1" dirty="0" smtClean="0"/>
              <a:t>:</a:t>
            </a:r>
            <a:endParaRPr lang="en-US" sz="1600" b="1" dirty="0" smtClean="0"/>
          </a:p>
          <a:p>
            <a:pPr>
              <a:buFont typeface="Arial" panose="020B0604020202020204" pitchFamily="34" charset="0"/>
              <a:buNone/>
            </a:pPr>
            <a:r>
              <a:rPr lang="en-US" sz="1600" dirty="0" smtClean="0"/>
              <a:t>	Description: This module allows </a:t>
            </a:r>
            <a:r>
              <a:rPr lang="en-US" sz="1600" dirty="0" smtClean="0"/>
              <a:t>students or Admin </a:t>
            </a:r>
            <a:r>
              <a:rPr lang="en-US" sz="1600" dirty="0" smtClean="0"/>
              <a:t>to providing essential personal information, educational history, interests, and career aspirations. And All the Information will be fill in the Form which provide on Web Application.</a:t>
            </a:r>
          </a:p>
          <a:p>
            <a:r>
              <a:rPr lang="en-US" sz="1600" b="1" dirty="0" smtClean="0"/>
              <a:t>2. Data Collection and Input:</a:t>
            </a:r>
          </a:p>
          <a:p>
            <a:pPr>
              <a:buFont typeface="Arial" panose="020B0604020202020204" pitchFamily="34" charset="0"/>
              <a:buNone/>
            </a:pPr>
            <a:r>
              <a:rPr lang="en-US" sz="1600" dirty="0" smtClean="0"/>
              <a:t>	 Description: This module facilitates the collection of detailed data from students, including academic achievements, extracurricular activities, and preferences. It ensures the system has comprehensive information to provide accurate recommendations.</a:t>
            </a:r>
          </a:p>
          <a:p>
            <a:r>
              <a:rPr lang="en-US" sz="1600" b="1" dirty="0" smtClean="0"/>
              <a:t>3. </a:t>
            </a:r>
            <a:r>
              <a:rPr lang="en-US" sz="1600" b="1" dirty="0" smtClean="0"/>
              <a:t>Colleges </a:t>
            </a:r>
            <a:r>
              <a:rPr lang="en-US" sz="1600" b="1" dirty="0" smtClean="0"/>
              <a:t>and </a:t>
            </a:r>
            <a:r>
              <a:rPr lang="en-US" sz="1600" b="1" dirty="0" smtClean="0"/>
              <a:t>Courses</a:t>
            </a:r>
            <a:r>
              <a:rPr lang="en-US" sz="1600" b="1" dirty="0" smtClean="0"/>
              <a:t> </a:t>
            </a:r>
            <a:r>
              <a:rPr lang="en-US" sz="1600" b="1" dirty="0" smtClean="0"/>
              <a:t>Data:</a:t>
            </a:r>
          </a:p>
          <a:p>
            <a:pPr>
              <a:buFont typeface="Arial" panose="020B0604020202020204" pitchFamily="34" charset="0"/>
              <a:buNone/>
            </a:pPr>
            <a:r>
              <a:rPr lang="en-US" sz="1600" dirty="0" smtClean="0"/>
              <a:t>	 Description: This module includes a comprehensive data of colleges, universities, and educational programs. It contains information such as program details, admission requirements, campus facilities, and student reviews.</a:t>
            </a:r>
          </a:p>
          <a:p>
            <a:r>
              <a:rPr lang="en-US" sz="1600" b="1" dirty="0" smtClean="0"/>
              <a:t>4. Recommendation Engine:</a:t>
            </a:r>
          </a:p>
          <a:p>
            <a:pPr>
              <a:buFont typeface="Arial" panose="020B0604020202020204" pitchFamily="34" charset="0"/>
              <a:buNone/>
            </a:pPr>
            <a:r>
              <a:rPr lang="en-US" sz="1600" dirty="0" smtClean="0"/>
              <a:t>	 Description: The recommendation engine analyzes  provided information and preferences to suggest the best-fit colleges, courses, and majors. It utilizes algorithms and data analysis techniques to provide personalized recommendations.</a:t>
            </a:r>
          </a:p>
        </p:txBody>
      </p:sp>
    </p:spTree>
    <p:extLst>
      <p:ext uri="{BB962C8B-B14F-4D97-AF65-F5344CB8AC3E}">
        <p14:creationId xmlns:p14="http://schemas.microsoft.com/office/powerpoint/2010/main" xmlns="" val="347814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9853F4-453A-483E-A31B-4A3AB978EB08}"/>
              </a:ext>
            </a:extLst>
          </p:cNvPr>
          <p:cNvSpPr>
            <a:spLocks noGrp="1"/>
          </p:cNvSpPr>
          <p:nvPr>
            <p:ph type="title"/>
          </p:nvPr>
        </p:nvSpPr>
        <p:spPr>
          <a:xfrm>
            <a:off x="466722" y="586855"/>
            <a:ext cx="3201366" cy="3387497"/>
          </a:xfrm>
        </p:spPr>
        <p:txBody>
          <a:bodyPr anchor="b">
            <a:normAutofit/>
          </a:bodyPr>
          <a:lstStyle/>
          <a:p>
            <a:pPr algn="r"/>
            <a:r>
              <a:rPr lang="en-US" sz="4000" b="1" i="0" dirty="0" smtClean="0">
                <a:solidFill>
                  <a:srgbClr val="FFFFFF"/>
                </a:solidFill>
                <a:effectLst/>
                <a:latin typeface="arial" panose="020B0604020202020204" pitchFamily="34" charset="0"/>
              </a:rPr>
              <a:t>Output</a:t>
            </a:r>
            <a:r>
              <a:rPr lang="en-US" sz="4000" b="0" i="0" dirty="0">
                <a:solidFill>
                  <a:srgbClr val="FFFFFF"/>
                </a:solidFill>
                <a:effectLst/>
                <a:latin typeface="arial" panose="020B0604020202020204" pitchFamily="34" charset="0"/>
              </a:rPr>
              <a:t> </a:t>
            </a:r>
            <a:endParaRPr lang="en-US" sz="4000" dirty="0">
              <a:solidFill>
                <a:srgbClr val="FFFFFF"/>
              </a:solidFill>
            </a:endParaRPr>
          </a:p>
        </p:txBody>
      </p:sp>
      <p:sp>
        <p:nvSpPr>
          <p:cNvPr id="3" name="Content Placeholder 2">
            <a:extLst>
              <a:ext uri="{FF2B5EF4-FFF2-40B4-BE49-F238E27FC236}">
                <a16:creationId xmlns:a16="http://schemas.microsoft.com/office/drawing/2014/main" xmlns="" id="{20F70BF0-3E4C-4B04-A19F-629EA1FCD70A}"/>
              </a:ext>
            </a:extLst>
          </p:cNvPr>
          <p:cNvSpPr>
            <a:spLocks noGrp="1"/>
          </p:cNvSpPr>
          <p:nvPr>
            <p:ph idx="1"/>
          </p:nvPr>
        </p:nvSpPr>
        <p:spPr>
          <a:xfrm>
            <a:off x="4367695" y="168812"/>
            <a:ext cx="6787985" cy="7033846"/>
          </a:xfrm>
        </p:spPr>
        <p:txBody>
          <a:bodyPr anchor="ctr">
            <a:normAutofit/>
          </a:bodyPr>
          <a:lstStyle/>
          <a:p>
            <a:r>
              <a:rPr lang="en-US" sz="1600" b="1" dirty="0" smtClean="0"/>
              <a:t>1. Personalized Career Paths:</a:t>
            </a:r>
            <a:r>
              <a:rPr lang="en-US" sz="1600" dirty="0" smtClean="0"/>
              <a:t> The system will provide students with tailored career paths, guiding them through the necessary educational milestones, internships, and experiences needed to achieve their specific career goals.</a:t>
            </a:r>
            <a:br>
              <a:rPr lang="en-US" sz="1600" dirty="0" smtClean="0"/>
            </a:br>
            <a:endParaRPr lang="en-US" sz="1600" dirty="0" smtClean="0"/>
          </a:p>
          <a:p>
            <a:r>
              <a:rPr lang="en-US" sz="1600" b="1" dirty="0" smtClean="0"/>
              <a:t>2. Accurate College Recommendations:</a:t>
            </a:r>
            <a:r>
              <a:rPr lang="en-US" sz="1600" dirty="0" smtClean="0"/>
              <a:t> Students will receive recommendations for colleges and universities that align with their academic profiles and career aspirations, increasing the likelihood of finding the best-fit institutions.</a:t>
            </a:r>
            <a:br>
              <a:rPr lang="en-US" sz="1600" dirty="0" smtClean="0"/>
            </a:br>
            <a:endParaRPr lang="en-US" sz="1600" dirty="0" smtClean="0"/>
          </a:p>
          <a:p>
            <a:r>
              <a:rPr lang="en-US" sz="1600" b="1" dirty="0" smtClean="0"/>
              <a:t>3. Optimal Course Selection:</a:t>
            </a:r>
            <a:r>
              <a:rPr lang="en-US" sz="1600" dirty="0" smtClean="0"/>
              <a:t> The system will suggest courses and majors that match each student's interests and career objectives, ensuring they make well-informed educational choices.</a:t>
            </a:r>
            <a:br>
              <a:rPr lang="en-US" sz="1600" dirty="0" smtClean="0"/>
            </a:br>
            <a:endParaRPr lang="en-US" sz="1600" dirty="0" smtClean="0"/>
          </a:p>
          <a:p>
            <a:r>
              <a:rPr lang="en-US" sz="1600" b="1" dirty="0" smtClean="0"/>
              <a:t>4. Enhanced Academic Preparedness</a:t>
            </a:r>
            <a:r>
              <a:rPr lang="en-US" sz="1600" dirty="0" smtClean="0"/>
              <a:t>: Students will have access the preparatory materials, including study guides and practice exams, to excel in their chosen fields of study.</a:t>
            </a:r>
            <a:br>
              <a:rPr lang="en-US" sz="1600" dirty="0" smtClean="0"/>
            </a:br>
            <a:endParaRPr lang="en-US" sz="1600" dirty="0" smtClean="0"/>
          </a:p>
          <a:p>
            <a:r>
              <a:rPr lang="en-US" sz="1600" b="1" dirty="0" smtClean="0"/>
              <a:t>5. Improved Decision-Making:</a:t>
            </a:r>
            <a:r>
              <a:rPr lang="en-US" sz="1600" dirty="0" smtClean="0"/>
              <a:t> Students will make more informed decisions about their educational and career paths, leading to increased academic success and job satisfaction.</a:t>
            </a:r>
          </a:p>
          <a:p>
            <a:endParaRPr lang="en-US" sz="2000" dirty="0" smtClean="0"/>
          </a:p>
        </p:txBody>
      </p:sp>
      <p:sp>
        <p:nvSpPr>
          <p:cNvPr id="11" name="TextBox 10">
            <a:extLst>
              <a:ext uri="{FF2B5EF4-FFF2-40B4-BE49-F238E27FC236}">
                <a16:creationId xmlns:a16="http://schemas.microsoft.com/office/drawing/2014/main" xmlns="" id="{2FA10B8B-1B6E-485B-9ED6-E7953EE35847}"/>
              </a:ext>
            </a:extLst>
          </p:cNvPr>
          <p:cNvSpPr txBox="1"/>
          <p:nvPr/>
        </p:nvSpPr>
        <p:spPr>
          <a:xfrm>
            <a:off x="9486900" y="5643563"/>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xmlns="" val="137617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B0BDE05E-781E-459A-A049-8EA8EE8CCFFB}"/>
              </a:ext>
            </a:extLst>
          </p:cNvPr>
          <p:cNvSpPr txBox="1"/>
          <p:nvPr/>
        </p:nvSpPr>
        <p:spPr>
          <a:xfrm>
            <a:off x="466722" y="586855"/>
            <a:ext cx="3201366" cy="2842145"/>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i="0" dirty="0" smtClean="0">
                <a:solidFill>
                  <a:srgbClr val="FFFFFF"/>
                </a:solidFill>
                <a:effectLst/>
                <a:latin typeface="+mj-lt"/>
                <a:ea typeface="+mj-ea"/>
                <a:cs typeface="+mj-cs"/>
              </a:rPr>
              <a:t>Conclusion</a:t>
            </a:r>
            <a:r>
              <a:rPr lang="en-US" sz="4000" b="0" i="0" kern="1200" dirty="0">
                <a:solidFill>
                  <a:srgbClr val="FFFFFF"/>
                </a:solidFill>
                <a:effectLst/>
                <a:latin typeface="+mj-lt"/>
                <a:ea typeface="+mj-ea"/>
                <a:cs typeface="+mj-cs"/>
              </a:rPr>
              <a:t> </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xmlns="" id="{67804383-E005-4434-A9BC-24E79A78046C}"/>
              </a:ext>
            </a:extLst>
          </p:cNvPr>
          <p:cNvSpPr>
            <a:spLocks noGrp="1"/>
          </p:cNvSpPr>
          <p:nvPr>
            <p:ph idx="1"/>
          </p:nvPr>
        </p:nvSpPr>
        <p:spPr>
          <a:xfrm>
            <a:off x="4905053" y="1005673"/>
            <a:ext cx="6278761" cy="5684139"/>
          </a:xfrm>
        </p:spPr>
        <p:txBody>
          <a:bodyPr vert="horz" lIns="91440" tIns="45720" rIns="91440" bIns="45720" rtlCol="0" anchor="ctr">
            <a:normAutofit/>
          </a:bodyPr>
          <a:lstStyle/>
          <a:p>
            <a:pPr marL="0" indent="0" algn="just">
              <a:buNone/>
            </a:pPr>
            <a:r>
              <a:rPr lang="en-US" sz="2000" dirty="0" smtClean="0"/>
              <a:t>The "Personalized Student Career Path Guidance System" has not only met its project objectives but has also exceeded expectations by positively influencing the lives of students. This project exemplifies the intersection of technology, data-driven decision-making, and education, offering a beacon of hope and guidance to those embarking on their academic and career adventures. As we look to the future, we remain committed to the ongoing enhancement of this system and its enduring impact on the educational and career success of students.</a:t>
            </a:r>
          </a:p>
          <a:p>
            <a:pPr marL="0" indent="0" algn="just">
              <a:buNone/>
            </a:pPr>
            <a:endParaRPr lang="en-US" sz="2000" dirty="0"/>
          </a:p>
        </p:txBody>
      </p:sp>
      <p:sp>
        <p:nvSpPr>
          <p:cNvPr id="13" name="TextBox 12">
            <a:extLst>
              <a:ext uri="{FF2B5EF4-FFF2-40B4-BE49-F238E27FC236}">
                <a16:creationId xmlns:a16="http://schemas.microsoft.com/office/drawing/2014/main" xmlns="" id="{05DED99F-6ADF-47EC-A648-286AACC08588}"/>
              </a:ext>
            </a:extLst>
          </p:cNvPr>
          <p:cNvSpPr txBox="1"/>
          <p:nvPr/>
        </p:nvSpPr>
        <p:spPr>
          <a:xfrm>
            <a:off x="9486900" y="5643563"/>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xmlns="" val="223286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graphicFrame>
        <p:nvGraphicFramePr>
          <p:cNvPr id="4" name="Content Placeholder 3"/>
          <p:cNvGraphicFramePr>
            <a:graphicFrameLocks noGrp="1"/>
          </p:cNvGraphicFramePr>
          <p:nvPr>
            <p:ph idx="1"/>
          </p:nvPr>
        </p:nvGraphicFramePr>
        <p:xfrm>
          <a:off x="838200" y="1825623"/>
          <a:ext cx="10515600" cy="3796431"/>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644622">
                <a:tc>
                  <a:txBody>
                    <a:bodyPr/>
                    <a:lstStyle/>
                    <a:p>
                      <a:endParaRPr lang="en-US" dirty="0"/>
                    </a:p>
                  </a:txBody>
                  <a:tcPr anchor="ctr"/>
                </a:tc>
                <a:tc>
                  <a:txBody>
                    <a:bodyPr/>
                    <a:lstStyle/>
                    <a:p>
                      <a:pPr algn="ctr"/>
                      <a:r>
                        <a:rPr lang="en-US" dirty="0" smtClean="0"/>
                        <a:t>1-Apr</a:t>
                      </a:r>
                      <a:r>
                        <a:rPr lang="en-US" baseline="0" dirty="0" smtClean="0"/>
                        <a:t> to 4-Apr</a:t>
                      </a:r>
                      <a:endParaRPr lang="en-US" dirty="0"/>
                    </a:p>
                  </a:txBody>
                  <a:tcPr anchor="ctr"/>
                </a:tc>
                <a:tc>
                  <a:txBody>
                    <a:bodyPr/>
                    <a:lstStyle/>
                    <a:p>
                      <a:pPr algn="ctr"/>
                      <a:r>
                        <a:rPr lang="en-US" dirty="0" smtClean="0"/>
                        <a:t>5-Apr</a:t>
                      </a:r>
                      <a:r>
                        <a:rPr lang="en-US" baseline="0" dirty="0" smtClean="0"/>
                        <a:t> to 8-Apr</a:t>
                      </a:r>
                      <a:endParaRPr lang="en-US" dirty="0"/>
                    </a:p>
                  </a:txBody>
                  <a:tcPr anchor="ctr"/>
                </a:tc>
                <a:tc>
                  <a:txBody>
                    <a:bodyPr/>
                    <a:lstStyle/>
                    <a:p>
                      <a:pPr algn="ctr"/>
                      <a:r>
                        <a:rPr lang="en-US" dirty="0" smtClean="0"/>
                        <a:t>9-Apr to 14-Apr</a:t>
                      </a:r>
                      <a:endParaRPr lang="en-US" dirty="0"/>
                    </a:p>
                  </a:txBody>
                  <a:tcPr anchor="ctr"/>
                </a:tc>
                <a:tc>
                  <a:txBody>
                    <a:bodyPr/>
                    <a:lstStyle/>
                    <a:p>
                      <a:pPr algn="ctr"/>
                      <a:r>
                        <a:rPr lang="en-US" dirty="0" smtClean="0"/>
                        <a:t>15-Apr</a:t>
                      </a:r>
                      <a:r>
                        <a:rPr lang="en-US" baseline="0" dirty="0" smtClean="0"/>
                        <a:t> to 20-Apr</a:t>
                      </a:r>
                      <a:endParaRPr lang="en-US" dirty="0"/>
                    </a:p>
                  </a:txBody>
                  <a:tcPr anchor="ctr"/>
                </a:tc>
              </a:tr>
              <a:tr h="745803">
                <a:tc>
                  <a:txBody>
                    <a:bodyPr/>
                    <a:lstStyle/>
                    <a:p>
                      <a:r>
                        <a:rPr lang="en-US" sz="1800" b="1" kern="1200" dirty="0" smtClean="0">
                          <a:solidFill>
                            <a:schemeClr val="dk1"/>
                          </a:solidFill>
                          <a:latin typeface="+mn-lt"/>
                          <a:ea typeface="+mn-ea"/>
                          <a:cs typeface="+mn-cs"/>
                        </a:rPr>
                        <a:t>Project Initiation and Planning</a:t>
                      </a:r>
                      <a:endParaRPr lang="en-US" dirty="0"/>
                    </a:p>
                  </a:txBody>
                  <a:tcPr anchor="ctr"/>
                </a:tc>
                <a:tc>
                  <a:txBody>
                    <a:bodyPr/>
                    <a:lstStyle/>
                    <a:p>
                      <a:pPr algn="ctr"/>
                      <a:r>
                        <a:rPr lang="en-US" dirty="0" smtClean="0"/>
                        <a:t>4 Days</a:t>
                      </a:r>
                      <a:endParaRPr lang="en-US" dirty="0"/>
                    </a:p>
                  </a:txBody>
                  <a:tcPr anchor="ctr"/>
                </a:tc>
                <a:tc>
                  <a:txBody>
                    <a:bodyPr/>
                    <a:lstStyle/>
                    <a:p>
                      <a:endParaRPr lang="en-US"/>
                    </a:p>
                  </a:txBody>
                  <a:tcPr anchor="ctr"/>
                </a:tc>
                <a:tc>
                  <a:txBody>
                    <a:bodyPr/>
                    <a:lstStyle/>
                    <a:p>
                      <a:endParaRPr lang="en-US" dirty="0"/>
                    </a:p>
                  </a:txBody>
                  <a:tcPr anchor="ctr"/>
                </a:tc>
                <a:tc>
                  <a:txBody>
                    <a:bodyPr/>
                    <a:lstStyle/>
                    <a:p>
                      <a:endParaRPr lang="en-US"/>
                    </a:p>
                  </a:txBody>
                  <a:tcPr anchor="ctr"/>
                </a:tc>
              </a:tr>
              <a:tr h="745803">
                <a:tc>
                  <a:txBody>
                    <a:bodyPr/>
                    <a:lstStyle/>
                    <a:p>
                      <a:r>
                        <a:rPr lang="en-US" sz="1800" b="1" kern="1200" dirty="0" smtClean="0">
                          <a:solidFill>
                            <a:schemeClr val="dk1"/>
                          </a:solidFill>
                          <a:latin typeface="+mn-lt"/>
                          <a:ea typeface="+mn-ea"/>
                          <a:cs typeface="+mn-cs"/>
                        </a:rPr>
                        <a:t>System Design and Front-end Development</a:t>
                      </a:r>
                      <a:endParaRPr lang="en-US" dirty="0"/>
                    </a:p>
                  </a:txBody>
                  <a:tcPr anchor="ctr"/>
                </a:tc>
                <a:tc>
                  <a:txBody>
                    <a:bodyPr/>
                    <a:lstStyle/>
                    <a:p>
                      <a:endParaRPr lang="en-US"/>
                    </a:p>
                  </a:txBody>
                  <a:tcPr anchor="ctr"/>
                </a:tc>
                <a:tc>
                  <a:txBody>
                    <a:bodyPr/>
                    <a:lstStyle/>
                    <a:p>
                      <a:pPr algn="ctr"/>
                      <a:r>
                        <a:rPr lang="en-US" dirty="0" smtClean="0"/>
                        <a:t>3 Days</a:t>
                      </a:r>
                      <a:endParaRPr lang="en-US" dirty="0"/>
                    </a:p>
                  </a:txBody>
                  <a:tcPr anchor="ctr"/>
                </a:tc>
                <a:tc>
                  <a:txBody>
                    <a:bodyPr/>
                    <a:lstStyle/>
                    <a:p>
                      <a:endParaRPr lang="en-US"/>
                    </a:p>
                  </a:txBody>
                  <a:tcPr anchor="ctr"/>
                </a:tc>
                <a:tc>
                  <a:txBody>
                    <a:bodyPr/>
                    <a:lstStyle/>
                    <a:p>
                      <a:endParaRPr lang="en-US"/>
                    </a:p>
                  </a:txBody>
                  <a:tcPr anchor="ctr"/>
                </a:tc>
              </a:tr>
              <a:tr h="745803">
                <a:tc>
                  <a:txBody>
                    <a:bodyPr/>
                    <a:lstStyle/>
                    <a:p>
                      <a:r>
                        <a:rPr lang="en-US" sz="1800" b="1" kern="1200" dirty="0" smtClean="0">
                          <a:solidFill>
                            <a:schemeClr val="dk1"/>
                          </a:solidFill>
                          <a:latin typeface="+mn-lt"/>
                          <a:ea typeface="+mn-ea"/>
                          <a:cs typeface="+mn-cs"/>
                        </a:rPr>
                        <a:t>Core Development for Backend</a:t>
                      </a:r>
                      <a:endParaRPr lang="en-US" dirty="0"/>
                    </a:p>
                  </a:txBody>
                  <a:tcPr anchor="ctr"/>
                </a:tc>
                <a:tc>
                  <a:txBody>
                    <a:bodyPr/>
                    <a:lstStyle/>
                    <a:p>
                      <a:endParaRPr lang="en-US"/>
                    </a:p>
                  </a:txBody>
                  <a:tcPr anchor="ctr"/>
                </a:tc>
                <a:tc>
                  <a:txBody>
                    <a:bodyPr/>
                    <a:lstStyle/>
                    <a:p>
                      <a:endParaRPr lang="en-US"/>
                    </a:p>
                  </a:txBody>
                  <a:tcPr anchor="ctr"/>
                </a:tc>
                <a:tc>
                  <a:txBody>
                    <a:bodyPr/>
                    <a:lstStyle/>
                    <a:p>
                      <a:pPr algn="ctr"/>
                      <a:r>
                        <a:rPr lang="en-US" dirty="0" smtClean="0"/>
                        <a:t>5 Days</a:t>
                      </a:r>
                      <a:endParaRPr lang="en-US" dirty="0"/>
                    </a:p>
                  </a:txBody>
                  <a:tcPr anchor="ctr"/>
                </a:tc>
                <a:tc>
                  <a:txBody>
                    <a:bodyPr/>
                    <a:lstStyle/>
                    <a:p>
                      <a:endParaRPr lang="en-US"/>
                    </a:p>
                  </a:txBody>
                  <a:tcPr anchor="ctr"/>
                </a:tc>
              </a:tr>
              <a:tr h="745803">
                <a:tc>
                  <a:txBody>
                    <a:bodyPr/>
                    <a:lstStyle/>
                    <a:p>
                      <a:r>
                        <a:rPr lang="en-US" sz="1800" b="1" kern="1200" dirty="0" smtClean="0">
                          <a:solidFill>
                            <a:schemeClr val="dk1"/>
                          </a:solidFill>
                          <a:latin typeface="+mn-lt"/>
                          <a:ea typeface="+mn-ea"/>
                          <a:cs typeface="+mn-cs"/>
                        </a:rPr>
                        <a:t>Testing, Refinement</a:t>
                      </a:r>
                      <a:endParaRPr lang="en-US" dirty="0"/>
                    </a:p>
                  </a:txBody>
                  <a:tcPr anchor="ctr"/>
                </a:tc>
                <a:tc>
                  <a:txBody>
                    <a:bodyPr/>
                    <a:lstStyle/>
                    <a:p>
                      <a:endParaRPr lang="en-US"/>
                    </a:p>
                  </a:txBody>
                  <a:tcPr anchor="ctr"/>
                </a:tc>
                <a:tc>
                  <a:txBody>
                    <a:bodyPr/>
                    <a:lstStyle/>
                    <a:p>
                      <a:endParaRPr lang="en-US"/>
                    </a:p>
                  </a:txBody>
                  <a:tcPr anchor="ctr"/>
                </a:tc>
                <a:tc>
                  <a:txBody>
                    <a:bodyPr/>
                    <a:lstStyle/>
                    <a:p>
                      <a:endParaRPr lang="en-US"/>
                    </a:p>
                  </a:txBody>
                  <a:tcPr anchor="ctr"/>
                </a:tc>
                <a:tc>
                  <a:txBody>
                    <a:bodyPr/>
                    <a:lstStyle/>
                    <a:p>
                      <a:pPr algn="ctr"/>
                      <a:r>
                        <a:rPr lang="en-US" dirty="0" smtClean="0"/>
                        <a:t>5 Days</a:t>
                      </a:r>
                      <a:endParaRPr lang="en-US" dirty="0"/>
                    </a:p>
                  </a:txBody>
                  <a:tcPr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239</Words>
  <Application>Microsoft Office PowerPoint</Application>
  <PresentationFormat>Custom</PresentationFormat>
  <Paragraphs>57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“Career Path" </vt:lpstr>
      <vt:lpstr> Team Member:-  Shivam Kumar   Project Supervisor:- Dr. Ankit Verma </vt:lpstr>
      <vt:lpstr>  Introduction </vt:lpstr>
      <vt:lpstr>Slide 4</vt:lpstr>
      <vt:lpstr>Slide 5</vt:lpstr>
      <vt:lpstr> Modules Description </vt:lpstr>
      <vt:lpstr>Output </vt:lpstr>
      <vt:lpstr>Slide 8</vt:lpstr>
      <vt:lpstr>Gantt Chart</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Management and Communication KCA-103 unit-5</dc:title>
  <dc:creator>sonia.gouri</dc:creator>
  <cp:lastModifiedBy>Shivam</cp:lastModifiedBy>
  <cp:revision>52</cp:revision>
  <dcterms:created xsi:type="dcterms:W3CDTF">2021-01-22T04:37:16Z</dcterms:created>
  <dcterms:modified xsi:type="dcterms:W3CDTF">2024-04-05T06:52:44Z</dcterms:modified>
</cp:coreProperties>
</file>