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006" r:id="rId1"/>
  </p:sldMasterIdLst>
  <p:notesMasterIdLst>
    <p:notesMasterId r:id="rId14"/>
  </p:notesMasterIdLst>
  <p:sldIdLst>
    <p:sldId id="256" r:id="rId2"/>
    <p:sldId id="257" r:id="rId3"/>
    <p:sldId id="258" r:id="rId4"/>
    <p:sldId id="261" r:id="rId5"/>
    <p:sldId id="262" r:id="rId6"/>
    <p:sldId id="263" r:id="rId7"/>
    <p:sldId id="264" r:id="rId8"/>
    <p:sldId id="283" r:id="rId9"/>
    <p:sldId id="265" r:id="rId10"/>
    <p:sldId id="267" r:id="rId11"/>
    <p:sldId id="281" r:id="rId12"/>
    <p:sldId id="278"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Bookman Old Style" panose="02050604050505020204" pitchFamily="18" charset="0"/>
      <p:regular r:id="rId19"/>
      <p:bold r:id="rId20"/>
      <p:italic r:id="rId21"/>
      <p:boldItalic r:id="rId22"/>
    </p:embeddedFont>
    <p:embeddedFont>
      <p:font typeface="Rockwell" panose="02060603020205020403" pitchFamily="18"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p:cNvGrpSpPr/>
        <p:nvPr/>
      </p:nvGrpSpPr>
      <p:grpSpPr>
        <a:xfrm>
          <a:off x="0" y="0"/>
          <a:ext cx="0" cy="0"/>
          <a:chOff x="0" y="0"/>
          <a:chExt cx="0" cy="0"/>
        </a:xfrm>
      </p:grpSpPr>
      <p:sp>
        <p:nvSpPr>
          <p:cNvPr id="2241" name="Google Shape;2241;gc620bbb0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2" name="Google Shape;2242;gc620bbb0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527052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645577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5339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4739296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132468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009798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43193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573560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682765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49446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Tree>
    <p:extLst>
      <p:ext uri="{BB962C8B-B14F-4D97-AF65-F5344CB8AC3E}">
        <p14:creationId xmlns:p14="http://schemas.microsoft.com/office/powerpoint/2010/main" val="289268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23794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81909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102439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44976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466379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944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29364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204804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4/9/2024</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8198810"/>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 id="2147484024" r:id="rId18"/>
    <p:sldLayoutId id="2147484025" r:id="rId19"/>
  </p:sldLayoutIdLst>
  <p:transition>
    <p:fade thruBlk="1"/>
  </p:transition>
  <p:hf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Title 2">
            <a:extLst>
              <a:ext uri="{FF2B5EF4-FFF2-40B4-BE49-F238E27FC236}">
                <a16:creationId xmlns:a16="http://schemas.microsoft.com/office/drawing/2014/main" id="{D86514C3-9C6F-FC20-E03E-AE1DC57311AF}"/>
              </a:ext>
            </a:extLst>
          </p:cNvPr>
          <p:cNvSpPr>
            <a:spLocks noGrp="1"/>
          </p:cNvSpPr>
          <p:nvPr>
            <p:ph type="title"/>
          </p:nvPr>
        </p:nvSpPr>
        <p:spPr/>
        <p:txBody>
          <a:bodyPr/>
          <a:lstStyle/>
          <a:p>
            <a:r>
              <a:rPr lang="en-US" b="1" dirty="0"/>
              <a:t>Online Job Portal</a:t>
            </a:r>
            <a:endParaRPr lang="en-IN" b="1" dirty="0"/>
          </a:p>
        </p:txBody>
      </p:sp>
      <p:sp>
        <p:nvSpPr>
          <p:cNvPr id="7" name="Text Placeholder 6">
            <a:extLst>
              <a:ext uri="{FF2B5EF4-FFF2-40B4-BE49-F238E27FC236}">
                <a16:creationId xmlns:a16="http://schemas.microsoft.com/office/drawing/2014/main" id="{31A90256-F233-6DBF-2C1E-88F49BC48764}"/>
              </a:ext>
            </a:extLst>
          </p:cNvPr>
          <p:cNvSpPr>
            <a:spLocks noGrp="1"/>
          </p:cNvSpPr>
          <p:nvPr>
            <p:ph type="body" idx="1"/>
          </p:nvPr>
        </p:nvSpPr>
        <p:spPr>
          <a:xfrm>
            <a:off x="361875" y="1588435"/>
            <a:ext cx="4622979" cy="2640900"/>
          </a:xfrm>
        </p:spPr>
        <p:txBody>
          <a:bodyPr/>
          <a:lstStyle/>
          <a:p>
            <a:pPr algn="ctr"/>
            <a:r>
              <a:rPr lang="en-IN" b="1" dirty="0">
                <a:ln w="0"/>
                <a:solidFill>
                  <a:schemeClr val="accent1"/>
                </a:solidFill>
              </a:rPr>
              <a:t>GROUP MEMBERS</a:t>
            </a:r>
          </a:p>
          <a:p>
            <a:pPr algn="ctr"/>
            <a:r>
              <a:rPr lang="en-IN" b="1" dirty="0">
                <a:ln w="0"/>
                <a:solidFill>
                  <a:schemeClr val="accent1"/>
                </a:solidFill>
              </a:rPr>
              <a:t>HARSH CHAUHAN</a:t>
            </a:r>
          </a:p>
          <a:p>
            <a:pPr algn="ctr"/>
            <a:r>
              <a:rPr lang="en-IN" b="1" dirty="0">
                <a:ln w="0"/>
                <a:solidFill>
                  <a:schemeClr val="accent1"/>
                </a:solidFill>
              </a:rPr>
              <a:t>HARSH AWASTHI</a:t>
            </a:r>
          </a:p>
          <a:p>
            <a:pPr marL="114300" indent="0" algn="ctr">
              <a:buNone/>
            </a:pPr>
            <a:endParaRPr lang="en-IN" dirty="0">
              <a:ln w="0"/>
              <a:solidFill>
                <a:schemeClr val="accent1"/>
              </a:solidFill>
              <a:effectLst>
                <a:outerShdw blurRad="38100" dist="25400" dir="5400000" algn="ctr" rotWithShape="0">
                  <a:srgbClr val="6E747A">
                    <a:alpha val="43000"/>
                  </a:srgbClr>
                </a:outerShdw>
              </a:effectLst>
            </a:endParaRPr>
          </a:p>
          <a:p>
            <a:pPr marL="114300" indent="0" algn="ctr">
              <a:buNone/>
            </a:pPr>
            <a:r>
              <a:rPr lang="en-US" b="1" dirty="0">
                <a:ln w="0"/>
                <a:solidFill>
                  <a:schemeClr val="tx1"/>
                </a:solidFill>
              </a:rPr>
              <a:t>Department of Computer Applications,</a:t>
            </a:r>
          </a:p>
          <a:p>
            <a:pPr marL="114300" indent="0" algn="ctr">
              <a:buNone/>
            </a:pPr>
            <a:r>
              <a:rPr lang="en-US" b="1" dirty="0">
                <a:ln w="0"/>
                <a:solidFill>
                  <a:schemeClr val="tx1"/>
                </a:solidFill>
              </a:rPr>
              <a:t>KIET Group of Institutions,</a:t>
            </a:r>
          </a:p>
          <a:p>
            <a:pPr marL="114300" indent="0" algn="ctr">
              <a:buNone/>
            </a:pPr>
            <a:r>
              <a:rPr lang="en-US" b="1" dirty="0">
                <a:ln w="0"/>
                <a:solidFill>
                  <a:schemeClr val="tx1"/>
                </a:solidFill>
              </a:rPr>
              <a:t>Delhi-NCR, Ghaziabad</a:t>
            </a:r>
            <a:endParaRPr lang="en-IN" b="1" dirty="0">
              <a:ln w="0"/>
              <a:solidFill>
                <a:schemeClr val="tx1"/>
              </a:solidFill>
            </a:endParaRPr>
          </a:p>
          <a:p>
            <a:pPr marL="114300" indent="0" algn="ctr">
              <a:buNone/>
            </a:pPr>
            <a:endParaRPr lang="en-IN" dirty="0">
              <a:ln w="0"/>
              <a:solidFill>
                <a:schemeClr val="accent1"/>
              </a:solidFill>
              <a:effectLst>
                <a:outerShdw blurRad="38100" dist="25400" dir="5400000" algn="ctr" rotWithShape="0">
                  <a:srgbClr val="6E747A">
                    <a:alpha val="43000"/>
                  </a:srgbClr>
                </a:outerShdw>
              </a:effectLst>
            </a:endParaRPr>
          </a:p>
          <a:p>
            <a:pPr algn="ctr"/>
            <a:endParaRPr lang="en-IN" dirty="0">
              <a:ln w="0"/>
              <a:solidFill>
                <a:schemeClr val="accent1"/>
              </a:solidFill>
              <a:effectLst>
                <a:outerShdw blurRad="38100" dist="25400" dir="5400000" algn="ctr" rotWithShape="0">
                  <a:srgbClr val="6E747A">
                    <a:alpha val="43000"/>
                  </a:srgbClr>
                </a:outerShdw>
              </a:effectLst>
            </a:endParaRPr>
          </a:p>
        </p:txBody>
      </p:sp>
      <p:pic>
        <p:nvPicPr>
          <p:cNvPr id="5" name="Picture 4" descr="Logo">
            <a:extLst>
              <a:ext uri="{FF2B5EF4-FFF2-40B4-BE49-F238E27FC236}">
                <a16:creationId xmlns:a16="http://schemas.microsoft.com/office/drawing/2014/main" id="{E7EFF13F-906A-7C7A-B62B-3348240FACBF}"/>
              </a:ext>
            </a:extLst>
          </p:cNvPr>
          <p:cNvPicPr>
            <a:picLocks noChangeAspect="1"/>
          </p:cNvPicPr>
          <p:nvPr/>
        </p:nvPicPr>
        <p:blipFill>
          <a:blip r:embed="rId3"/>
          <a:stretch>
            <a:fillRect/>
          </a:stretch>
        </p:blipFill>
        <p:spPr>
          <a:xfrm>
            <a:off x="7547954" y="13782"/>
            <a:ext cx="1618988" cy="10813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2" name="Title 1">
            <a:extLst>
              <a:ext uri="{FF2B5EF4-FFF2-40B4-BE49-F238E27FC236}">
                <a16:creationId xmlns:a16="http://schemas.microsoft.com/office/drawing/2014/main" id="{EECB8F20-F2C9-74AF-6DAA-19F8A22587B7}"/>
              </a:ext>
            </a:extLst>
          </p:cNvPr>
          <p:cNvSpPr>
            <a:spLocks noGrp="1"/>
          </p:cNvSpPr>
          <p:nvPr>
            <p:ph type="title"/>
          </p:nvPr>
        </p:nvSpPr>
        <p:spPr>
          <a:xfrm>
            <a:off x="563526" y="275990"/>
            <a:ext cx="5640900" cy="670307"/>
          </a:xfrm>
        </p:spPr>
        <p:txBody>
          <a:bodyPr/>
          <a:lstStyle/>
          <a:p>
            <a:r>
              <a:rPr lang="en-IN" b="1" dirty="0"/>
              <a:t>Conclusion</a:t>
            </a:r>
          </a:p>
        </p:txBody>
      </p:sp>
      <p:sp>
        <p:nvSpPr>
          <p:cNvPr id="3" name="Text Placeholder 2">
            <a:extLst>
              <a:ext uri="{FF2B5EF4-FFF2-40B4-BE49-F238E27FC236}">
                <a16:creationId xmlns:a16="http://schemas.microsoft.com/office/drawing/2014/main" id="{03BE2215-3C6B-54CA-3419-726A5A3E1557}"/>
              </a:ext>
            </a:extLst>
          </p:cNvPr>
          <p:cNvSpPr>
            <a:spLocks noGrp="1"/>
          </p:cNvSpPr>
          <p:nvPr>
            <p:ph type="body" idx="1"/>
          </p:nvPr>
        </p:nvSpPr>
        <p:spPr>
          <a:xfrm>
            <a:off x="297712" y="946297"/>
            <a:ext cx="8761227" cy="3360743"/>
          </a:xfrm>
        </p:spPr>
        <p:txBody>
          <a:bodyPr/>
          <a:lstStyle/>
          <a:p>
            <a:endParaRPr lang="en-US" dirty="0"/>
          </a:p>
          <a:p>
            <a:pPr marL="114300" indent="0">
              <a:buNone/>
            </a:pPr>
            <a:r>
              <a:rPr lang="en-US" dirty="0"/>
              <a:t>It has been a great pleasure for me to work on this exciting and challenging project. This project proved good for me as it provided practical knowledge of not only programming in Php , MySql ,</a:t>
            </a:r>
          </a:p>
          <a:p>
            <a:pPr marL="114300" indent="0">
              <a:buNone/>
            </a:pPr>
            <a:r>
              <a:rPr lang="en-US" dirty="0"/>
              <a:t>React,  HTML,CSS  web based application and no some extent Windows Application and SQL Server, but also about all handling procedure related with “JOB PORTAL”. It also provides knowledge about the latest technology used in developing web enabled application and client server technology that will be great demand in future. This will provide better opportunities and guidance in future in developing projects independently.</a:t>
            </a:r>
            <a:endParaRPr lang="en-IN" b="1" dirty="0">
              <a:solidFill>
                <a:schemeClr val="accent1">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3"/>
        <p:cNvGrpSpPr/>
        <p:nvPr/>
      </p:nvGrpSpPr>
      <p:grpSpPr>
        <a:xfrm>
          <a:off x="0" y="0"/>
          <a:ext cx="0" cy="0"/>
          <a:chOff x="0" y="0"/>
          <a:chExt cx="0" cy="0"/>
        </a:xfrm>
      </p:grpSpPr>
      <p:sp>
        <p:nvSpPr>
          <p:cNvPr id="2246" name="Google Shape;2246;p37"/>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2</a:t>
            </a:r>
            <a:endParaRPr sz="3600" b="1">
              <a:solidFill>
                <a:schemeClr val="lt1"/>
              </a:solidFill>
              <a:latin typeface="Barlow"/>
              <a:ea typeface="Barlow"/>
              <a:cs typeface="Barlow"/>
              <a:sym typeface="Barlow"/>
            </a:endParaRPr>
          </a:p>
        </p:txBody>
      </p:sp>
      <p:sp>
        <p:nvSpPr>
          <p:cNvPr id="4" name="TextBox 3">
            <a:extLst>
              <a:ext uri="{FF2B5EF4-FFF2-40B4-BE49-F238E27FC236}">
                <a16:creationId xmlns:a16="http://schemas.microsoft.com/office/drawing/2014/main" id="{BBD365C6-3B84-4E8A-843A-5B9EDB32D356}"/>
              </a:ext>
            </a:extLst>
          </p:cNvPr>
          <p:cNvSpPr txBox="1"/>
          <p:nvPr/>
        </p:nvSpPr>
        <p:spPr>
          <a:xfrm>
            <a:off x="2210430" y="1234339"/>
            <a:ext cx="4632456" cy="307777"/>
          </a:xfrm>
          <a:prstGeom prst="rect">
            <a:avLst/>
          </a:prstGeom>
          <a:noFill/>
        </p:spPr>
        <p:txBody>
          <a:bodyPr wrap="square">
            <a:spAutoFit/>
          </a:bodyPr>
          <a:lstStyle/>
          <a:p>
            <a:endParaRPr lang="en-US" dirty="0"/>
          </a:p>
        </p:txBody>
      </p:sp>
      <p:pic>
        <p:nvPicPr>
          <p:cNvPr id="7" name="Picture 6">
            <a:extLst>
              <a:ext uri="{FF2B5EF4-FFF2-40B4-BE49-F238E27FC236}">
                <a16:creationId xmlns:a16="http://schemas.microsoft.com/office/drawing/2014/main" id="{493C0ACD-283F-E025-4F67-4624B3EBC116}"/>
              </a:ext>
            </a:extLst>
          </p:cNvPr>
          <p:cNvPicPr>
            <a:picLocks noChangeAspect="1"/>
          </p:cNvPicPr>
          <p:nvPr/>
        </p:nvPicPr>
        <p:blipFill>
          <a:blip r:embed="rId3"/>
          <a:stretch>
            <a:fillRect/>
          </a:stretch>
        </p:blipFill>
        <p:spPr>
          <a:xfrm>
            <a:off x="0" y="205123"/>
            <a:ext cx="9144000" cy="47332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223" name="Google Shape;2223;p34"/>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solidFill>
                  <a:srgbClr val="FF0000"/>
                </a:solidFill>
              </a:rPr>
              <a:t>THANK</a:t>
            </a:r>
            <a:r>
              <a:rPr lang="en" sz="7200" dirty="0"/>
              <a:t> </a:t>
            </a:r>
            <a:r>
              <a:rPr lang="en" sz="7200" dirty="0">
                <a:solidFill>
                  <a:srgbClr val="FF0000"/>
                </a:solidFill>
              </a:rPr>
              <a:t>YOU</a:t>
            </a:r>
            <a:r>
              <a:rPr lang="en" sz="7200" dirty="0"/>
              <a:t>!</a:t>
            </a:r>
            <a:endParaRPr sz="7200" dirty="0"/>
          </a:p>
        </p:txBody>
      </p:sp>
      <p:sp>
        <p:nvSpPr>
          <p:cNvPr id="2076" name="Google Shape;2076;p34"/>
          <p:cNvSpPr txBox="1">
            <a:spLocks noGrp="1"/>
          </p:cNvSpPr>
          <p:nvPr>
            <p:ph type="sldNum" idx="4294967295"/>
          </p:nvPr>
        </p:nvSpPr>
        <p:spPr>
          <a:xfrm>
            <a:off x="8686800" y="4637088"/>
            <a:ext cx="457200" cy="468312"/>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ABSTRACT</a:t>
            </a:r>
            <a:endParaRPr dirty="0"/>
          </a:p>
        </p:txBody>
      </p:sp>
      <p:sp>
        <p:nvSpPr>
          <p:cNvPr id="2" name="Text Placeholder 1">
            <a:extLst>
              <a:ext uri="{FF2B5EF4-FFF2-40B4-BE49-F238E27FC236}">
                <a16:creationId xmlns:a16="http://schemas.microsoft.com/office/drawing/2014/main" id="{670E0693-8699-F904-4A80-8AEA1FE0014E}"/>
              </a:ext>
            </a:extLst>
          </p:cNvPr>
          <p:cNvSpPr>
            <a:spLocks noGrp="1"/>
          </p:cNvSpPr>
          <p:nvPr>
            <p:ph type="body" idx="1"/>
          </p:nvPr>
        </p:nvSpPr>
        <p:spPr>
          <a:xfrm>
            <a:off x="383619" y="1765137"/>
            <a:ext cx="7923105" cy="2933725"/>
          </a:xfrm>
        </p:spPr>
        <p:txBody>
          <a:bodyPr/>
          <a:lstStyle/>
          <a:p>
            <a:r>
              <a:rPr lang="en-US" sz="1800" dirty="0">
                <a:effectLst/>
                <a:latin typeface="Times New Roman" panose="02020603050405020304" pitchFamily="18" charset="0"/>
                <a:ea typeface="Times New Roman" panose="02020603050405020304" pitchFamily="18" charset="0"/>
              </a:rPr>
              <a:t>Job portal service was developed for creating an interactive job vacancy form</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candidates.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web application manage updates both from the job seekers as well as the companies. It’s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unique development methodology helps in acquiring the client and candidate information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separating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according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vacancies.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details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employer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being</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registered</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site</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facility</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services. Being an authorized user he can publish vacancy details and can search no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Employees on portal and also he can search candidates on basis of the key skill which employee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registration.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47" name="Google Shape;347;p13"/>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379" name="Google Shape;379;p14"/>
          <p:cNvSpPr txBox="1">
            <a:spLocks noGrp="1"/>
          </p:cNvSpPr>
          <p:nvPr>
            <p:ph type="ctrTitle" idx="4294967295"/>
          </p:nvPr>
        </p:nvSpPr>
        <p:spPr>
          <a:xfrm>
            <a:off x="0" y="1863725"/>
            <a:ext cx="45719" cy="4571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7200" dirty="0"/>
              <a:t>  </a:t>
            </a:r>
            <a:endParaRPr sz="7200" dirty="0"/>
          </a:p>
        </p:txBody>
      </p:sp>
      <p:sp>
        <p:nvSpPr>
          <p:cNvPr id="3" name="TextBox 2">
            <a:extLst>
              <a:ext uri="{FF2B5EF4-FFF2-40B4-BE49-F238E27FC236}">
                <a16:creationId xmlns:a16="http://schemas.microsoft.com/office/drawing/2014/main" id="{B6CE27C7-6E13-9D43-AAA0-011334453A01}"/>
              </a:ext>
            </a:extLst>
          </p:cNvPr>
          <p:cNvSpPr txBox="1"/>
          <p:nvPr/>
        </p:nvSpPr>
        <p:spPr>
          <a:xfrm>
            <a:off x="308472" y="851098"/>
            <a:ext cx="8797453" cy="3970318"/>
          </a:xfrm>
          <a:prstGeom prst="rect">
            <a:avLst/>
          </a:prstGeom>
          <a:noFill/>
        </p:spPr>
        <p:txBody>
          <a:bodyPr wrap="square">
            <a:spAutoFit/>
          </a:bodyPr>
          <a:lstStyle/>
          <a:p>
            <a:pPr algn="ctr"/>
            <a:r>
              <a:rPr lang="en-IN" sz="3600" dirty="0">
                <a:solidFill>
                  <a:schemeClr val="tx1"/>
                </a:solidFill>
              </a:rPr>
              <a:t>Table of Contents</a:t>
            </a:r>
          </a:p>
          <a:p>
            <a:endParaRPr lang="en-IN" sz="2400" dirty="0">
              <a:solidFill>
                <a:schemeClr val="tx1"/>
              </a:solidFill>
            </a:endParaRPr>
          </a:p>
          <a:p>
            <a:r>
              <a:rPr lang="en-IN" sz="2400" dirty="0">
                <a:solidFill>
                  <a:schemeClr val="tx1"/>
                </a:solidFill>
              </a:rPr>
              <a:t>1. Introduction</a:t>
            </a:r>
          </a:p>
          <a:p>
            <a:r>
              <a:rPr lang="en-IN" sz="2400" dirty="0">
                <a:solidFill>
                  <a:schemeClr val="tx1"/>
                </a:solidFill>
              </a:rPr>
              <a:t>2. Technologies / Software Requirements</a:t>
            </a:r>
          </a:p>
          <a:p>
            <a:r>
              <a:rPr lang="en-IN" sz="2400" dirty="0">
                <a:solidFill>
                  <a:schemeClr val="tx1"/>
                </a:solidFill>
              </a:rPr>
              <a:t>3. Hardware requirement / Hardware Used</a:t>
            </a:r>
          </a:p>
          <a:p>
            <a:r>
              <a:rPr lang="en-IN" sz="2400" dirty="0">
                <a:solidFill>
                  <a:schemeClr val="tx1"/>
                </a:solidFill>
              </a:rPr>
              <a:t>4. Modules Description</a:t>
            </a:r>
          </a:p>
          <a:p>
            <a:r>
              <a:rPr lang="en-IN" sz="2400" dirty="0">
                <a:solidFill>
                  <a:schemeClr val="tx1"/>
                </a:solidFill>
              </a:rPr>
              <a:t>5. Reports / Outputs</a:t>
            </a:r>
          </a:p>
          <a:p>
            <a:r>
              <a:rPr lang="en-IN" sz="2400" dirty="0">
                <a:solidFill>
                  <a:schemeClr val="tx1"/>
                </a:solidFill>
              </a:rPr>
              <a:t>6. Conclusion</a:t>
            </a:r>
          </a:p>
          <a:p>
            <a:r>
              <a:rPr lang="en-IN" sz="2400" dirty="0">
                <a:solidFill>
                  <a:schemeClr val="tx1"/>
                </a:solidFill>
              </a:rPr>
              <a:t>7. How to serve the society (If applicable)</a:t>
            </a:r>
          </a:p>
          <a:p>
            <a:r>
              <a:rPr lang="en-IN" sz="2400" dirty="0">
                <a:solidFill>
                  <a:schemeClr val="tx1"/>
                </a:solidFill>
              </a:rPr>
              <a:t>8. Gantt Chart (In terms of weeks)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64920" y="187255"/>
            <a:ext cx="5640900" cy="6613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b="1" dirty="0"/>
              <a:t>Introduction</a:t>
            </a:r>
            <a:endParaRPr b="1" dirty="0"/>
          </a:p>
        </p:txBody>
      </p:sp>
      <p:sp>
        <p:nvSpPr>
          <p:cNvPr id="595" name="Google Shape;595;p17"/>
          <p:cNvSpPr txBox="1">
            <a:spLocks noGrp="1"/>
          </p:cNvSpPr>
          <p:nvPr>
            <p:ph type="body" idx="1"/>
          </p:nvPr>
        </p:nvSpPr>
        <p:spPr>
          <a:xfrm>
            <a:off x="128430" y="848595"/>
            <a:ext cx="6401010" cy="4256755"/>
          </a:xfrm>
          <a:prstGeom prst="rect">
            <a:avLst/>
          </a:prstGeom>
        </p:spPr>
        <p:txBody>
          <a:bodyPr spcFirstLastPara="1" wrap="square" lIns="0" tIns="0" rIns="0" bIns="0" anchor="t" anchorCtr="0">
            <a:noAutofit/>
          </a:bodyPr>
          <a:lstStyle/>
          <a:p>
            <a:pPr marL="114300" indent="0">
              <a:buNone/>
            </a:pPr>
            <a:r>
              <a:rPr lang="en-US" sz="1800" dirty="0">
                <a:effectLst/>
                <a:latin typeface="Times New Roman" panose="02020603050405020304" pitchFamily="18" charset="0"/>
                <a:ea typeface="Times New Roman" panose="02020603050405020304" pitchFamily="18" charset="0"/>
              </a:rPr>
              <a:t>The job portal project is an online platform that is designed to help job seekers find suitable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employment and to provide employers with access to a larger pool of qualified candidates. 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increasing use of the internet and technology in everyday life, job seekers are increasingly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turning to online job portals to find employment. These portals offer a convenient and efficient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seekers</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search</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openings,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profiles,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 listings. Similarly, employers are also turning to these portals to post job openings, review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resumes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letters,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potential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candidates.</a:t>
            </a:r>
            <a:endParaRPr lang="en-IN" sz="1800" dirty="0">
              <a:effectLst/>
              <a:latin typeface="Times New Roman" panose="02020603050405020304" pitchFamily="18" charset="0"/>
              <a:ea typeface="Times New Roman" panose="02020603050405020304" pitchFamily="18" charset="0"/>
            </a:endParaRPr>
          </a:p>
          <a:p>
            <a:pPr marL="114300" lvl="0" indent="0" algn="l" rtl="0">
              <a:spcBef>
                <a:spcPts val="600"/>
              </a:spcBef>
              <a:spcAft>
                <a:spcPts val="0"/>
              </a:spcAft>
              <a:buSzPts val="1800"/>
              <a:buNone/>
            </a:pPr>
            <a:endParaRPr lang="en-US" dirty="0"/>
          </a:p>
        </p:txBody>
      </p:sp>
      <p:sp>
        <p:nvSpPr>
          <p:cNvPr id="596" name="Google Shape;596;p17"/>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7" name="Google Shape;597;p17"/>
          <p:cNvGrpSpPr/>
          <p:nvPr/>
        </p:nvGrpSpPr>
        <p:grpSpPr>
          <a:xfrm>
            <a:off x="6577069" y="558774"/>
            <a:ext cx="2438501" cy="287395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3" name="Google Shape;743;p18"/>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741" name="Google Shape;741;p18"/>
          <p:cNvSpPr txBox="1">
            <a:spLocks noGrp="1"/>
          </p:cNvSpPr>
          <p:nvPr>
            <p:ph type="ctrTitle" idx="4294967295"/>
          </p:nvPr>
        </p:nvSpPr>
        <p:spPr>
          <a:xfrm>
            <a:off x="238740" y="50864"/>
            <a:ext cx="5765185" cy="76414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							</a:t>
            </a:r>
            <a:br>
              <a:rPr lang="en-IN" sz="6000" dirty="0">
                <a:solidFill>
                  <a:schemeClr val="accent1"/>
                </a:solidFill>
              </a:rPr>
            </a:br>
            <a:br>
              <a:rPr lang="en-IN" sz="6000" dirty="0">
                <a:solidFill>
                  <a:schemeClr val="accent1"/>
                </a:solidFill>
              </a:rPr>
            </a:br>
            <a:br>
              <a:rPr lang="en-IN" sz="6000" dirty="0">
                <a:solidFill>
                  <a:schemeClr val="accent1"/>
                </a:solidFill>
              </a:rPr>
            </a:br>
            <a:br>
              <a:rPr lang="en-IN" sz="6000" dirty="0">
                <a:solidFill>
                  <a:schemeClr val="accent1"/>
                </a:solidFill>
              </a:rPr>
            </a:br>
            <a:br>
              <a:rPr lang="en-IN" sz="6000" dirty="0">
                <a:solidFill>
                  <a:schemeClr val="accent1"/>
                </a:solidFill>
              </a:rPr>
            </a:br>
            <a:br>
              <a:rPr lang="en-IN" sz="6000" dirty="0">
                <a:solidFill>
                  <a:schemeClr val="accent1"/>
                </a:solidFill>
              </a:rPr>
            </a:br>
            <a:br>
              <a:rPr lang="en-IN" sz="6000" dirty="0">
                <a:solidFill>
                  <a:schemeClr val="accent1"/>
                </a:solidFill>
              </a:rPr>
            </a:br>
            <a:br>
              <a:rPr lang="en-IN" sz="6000" dirty="0">
                <a:solidFill>
                  <a:schemeClr val="accent1"/>
                </a:solidFill>
              </a:rPr>
            </a:br>
            <a:br>
              <a:rPr lang="en-IN" sz="6000" dirty="0">
                <a:solidFill>
                  <a:schemeClr val="accent1"/>
                </a:solidFill>
              </a:rPr>
            </a:br>
            <a:br>
              <a:rPr lang="en-IN" sz="6000" dirty="0">
                <a:solidFill>
                  <a:schemeClr val="accent1"/>
                </a:solidFill>
              </a:rPr>
            </a:br>
            <a:r>
              <a:rPr lang="en-IN" sz="2800" dirty="0"/>
              <a:t>Software requirements</a:t>
            </a:r>
            <a:endParaRPr sz="6000" dirty="0"/>
          </a:p>
        </p:txBody>
      </p:sp>
      <p:sp>
        <p:nvSpPr>
          <p:cNvPr id="742" name="Google Shape;742;p18"/>
          <p:cNvSpPr txBox="1">
            <a:spLocks noGrp="1"/>
          </p:cNvSpPr>
          <p:nvPr>
            <p:ph type="subTitle" idx="4294967295"/>
          </p:nvPr>
        </p:nvSpPr>
        <p:spPr>
          <a:xfrm>
            <a:off x="314906" y="1881188"/>
            <a:ext cx="4784144" cy="2911475"/>
          </a:xfrm>
          <a:prstGeom prst="rect">
            <a:avLst/>
          </a:prstGeom>
        </p:spPr>
        <p:txBody>
          <a:bodyPr spcFirstLastPara="1" wrap="square" lIns="0" tIns="0" rIns="0" bIns="0" anchor="t" anchorCtr="0">
            <a:noAutofit/>
          </a:bodyPr>
          <a:lstStyle/>
          <a:p>
            <a:pPr marL="285750" indent="-285750"/>
            <a:r>
              <a:rPr lang="en-US" sz="1800" dirty="0">
                <a:effectLst/>
                <a:latin typeface="Times New Roman" panose="02020603050405020304" pitchFamily="18" charset="0"/>
                <a:ea typeface="Times New Roman" panose="02020603050405020304" pitchFamily="18" charset="0"/>
              </a:rPr>
              <a:t>Operating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a:t>
            </a:r>
          </a:p>
          <a:p>
            <a:pPr marL="285750" indent="-285750"/>
            <a:r>
              <a:rPr lang="en-US" sz="1800" dirty="0">
                <a:effectLst/>
                <a:latin typeface="Times New Roman" panose="02020603050405020304" pitchFamily="18" charset="0"/>
                <a:ea typeface="Times New Roman" panose="02020603050405020304" pitchFamily="18" charset="0"/>
              </a:rPr>
              <a:t>Windows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r>
              <a:rPr lang="en-US" sz="1800" spc="-20" dirty="0">
                <a:effectLst/>
                <a:latin typeface="Times New Roman" panose="02020603050405020304" pitchFamily="18" charset="0"/>
                <a:ea typeface="Times New Roman" panose="02020603050405020304" pitchFamily="18" charset="0"/>
              </a:rPr>
              <a:t> </a:t>
            </a:r>
          </a:p>
          <a:p>
            <a:pPr marL="285750" indent="-285750"/>
            <a:r>
              <a:rPr lang="en-US" sz="1800" dirty="0">
                <a:effectLst/>
                <a:latin typeface="Times New Roman" panose="02020603050405020304" pitchFamily="18" charset="0"/>
                <a:ea typeface="Times New Roman" panose="02020603050405020304" pitchFamily="18" charset="0"/>
              </a:rPr>
              <a:t>Linux</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Editor	</a:t>
            </a:r>
          </a:p>
          <a:p>
            <a:pPr marL="285750" indent="-285750"/>
            <a:r>
              <a:rPr lang="en-US" sz="1800" dirty="0">
                <a:effectLst/>
                <a:latin typeface="Times New Roman" panose="02020603050405020304" pitchFamily="18" charset="0"/>
                <a:ea typeface="Times New Roman" panose="02020603050405020304" pitchFamily="18" charset="0"/>
              </a:rPr>
              <a:t>Visual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Studio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Code</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600"/>
              </a:spcBef>
              <a:spcAft>
                <a:spcPts val="0"/>
              </a:spcAft>
              <a:buNone/>
            </a:pPr>
            <a:endParaRPr dirty="0"/>
          </a:p>
        </p:txBody>
      </p:sp>
      <p:grpSp>
        <p:nvGrpSpPr>
          <p:cNvPr id="744" name="Google Shape;744;p18"/>
          <p:cNvGrpSpPr/>
          <p:nvPr/>
        </p:nvGrpSpPr>
        <p:grpSpPr>
          <a:xfrm>
            <a:off x="6726475" y="38150"/>
            <a:ext cx="2417525" cy="2949196"/>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6" y="190500"/>
              <a:ext cx="1343461"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Hardware requirement</a:t>
            </a:r>
            <a:endParaRPr dirty="0"/>
          </a:p>
        </p:txBody>
      </p:sp>
      <p:sp>
        <p:nvSpPr>
          <p:cNvPr id="2" name="Text Placeholder 1">
            <a:extLst>
              <a:ext uri="{FF2B5EF4-FFF2-40B4-BE49-F238E27FC236}">
                <a16:creationId xmlns:a16="http://schemas.microsoft.com/office/drawing/2014/main" id="{70A09A6F-FF70-F3D5-B022-FF402EE39D67}"/>
              </a:ext>
            </a:extLst>
          </p:cNvPr>
          <p:cNvSpPr>
            <a:spLocks noGrp="1"/>
          </p:cNvSpPr>
          <p:nvPr>
            <p:ph type="body" idx="1"/>
          </p:nvPr>
        </p:nvSpPr>
        <p:spPr/>
        <p:txBody>
          <a:bodyPr/>
          <a:lstStyle/>
          <a:p>
            <a:pPr marL="749300">
              <a:spcBef>
                <a:spcPts val="1120"/>
              </a:spcBef>
            </a:pPr>
            <a:r>
              <a:rPr lang="en-US" sz="1800" dirty="0">
                <a:effectLst/>
                <a:latin typeface="Times New Roman" panose="02020603050405020304" pitchFamily="18" charset="0"/>
                <a:ea typeface="Times New Roman" panose="02020603050405020304" pitchFamily="18" charset="0"/>
              </a:rPr>
              <a:t>Processor</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i35</a:t>
            </a:r>
            <a:r>
              <a:rPr lang="en-US" sz="1800" baseline="30000" dirty="0">
                <a:effectLst/>
                <a:latin typeface="Times New Roman" panose="02020603050405020304" pitchFamily="18" charset="0"/>
                <a:ea typeface="Times New Roman" panose="02020603050405020304" pitchFamily="18" charset="0"/>
              </a:rPr>
              <a:t>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a:t>
            </a:r>
            <a:endParaRPr lang="en-IN" sz="1800" dirty="0">
              <a:effectLst/>
              <a:latin typeface="Times New Roman" panose="02020603050405020304" pitchFamily="18" charset="0"/>
              <a:ea typeface="Times New Roman" panose="02020603050405020304" pitchFamily="18" charset="0"/>
            </a:endParaRPr>
          </a:p>
          <a:p>
            <a:pPr marL="749300">
              <a:spcBef>
                <a:spcPts val="20"/>
              </a:spcBef>
              <a:spcAft>
                <a:spcPts val="0"/>
              </a:spcAft>
            </a:pPr>
            <a:r>
              <a:rPr lang="en-US" sz="1800" dirty="0">
                <a:effectLst/>
                <a:latin typeface="Times New Roman" panose="02020603050405020304" pitchFamily="18" charset="0"/>
                <a:ea typeface="Times New Roman" panose="02020603050405020304" pitchFamily="18" charset="0"/>
              </a:rPr>
              <a:t> Installed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memory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(RAM)</a:t>
            </a:r>
            <a:r>
              <a:rPr lang="en-US" sz="1800" spc="5"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749300">
              <a:spcBef>
                <a:spcPts val="20"/>
              </a:spcBef>
              <a:spcAft>
                <a:spcPts val="0"/>
              </a:spcAft>
            </a:pP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GB</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(further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disk</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a:t>
            </a:r>
            <a:r>
              <a:rPr lang="en-US" sz="1800" spc="-1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749300">
              <a:spcBef>
                <a:spcPts val="20"/>
              </a:spcBef>
              <a:spcAft>
                <a:spcPts val="0"/>
              </a:spcAft>
            </a:pPr>
            <a:r>
              <a:rPr lang="en-US" sz="1800" dirty="0">
                <a:effectLst/>
                <a:latin typeface="Times New Roman" panose="02020603050405020304" pitchFamily="18" charset="0"/>
                <a:ea typeface="Times New Roman" panose="02020603050405020304" pitchFamily="18" charset="0"/>
              </a:rPr>
              <a:t>80</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GB</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(further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860" name="Google Shape;860;p19"/>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861" name="Google Shape;861;p19"/>
          <p:cNvGrpSpPr/>
          <p:nvPr/>
        </p:nvGrpSpPr>
        <p:grpSpPr>
          <a:xfrm>
            <a:off x="6495404" y="1849734"/>
            <a:ext cx="2297431" cy="2787028"/>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2" name="Title 1">
            <a:extLst>
              <a:ext uri="{FF2B5EF4-FFF2-40B4-BE49-F238E27FC236}">
                <a16:creationId xmlns:a16="http://schemas.microsoft.com/office/drawing/2014/main" id="{49A1BBA0-FE17-C387-C6C5-B531EBAAECF2}"/>
              </a:ext>
            </a:extLst>
          </p:cNvPr>
          <p:cNvSpPr>
            <a:spLocks noGrp="1"/>
          </p:cNvSpPr>
          <p:nvPr>
            <p:ph type="title"/>
          </p:nvPr>
        </p:nvSpPr>
        <p:spPr>
          <a:xfrm>
            <a:off x="457199" y="605600"/>
            <a:ext cx="6305107" cy="1082700"/>
          </a:xfrm>
        </p:spPr>
        <p:txBody>
          <a:bodyPr/>
          <a:lstStyle/>
          <a:p>
            <a:pPr algn="l"/>
            <a:r>
              <a:rPr lang="en-IN" b="1" dirty="0"/>
              <a:t>Modules Description</a:t>
            </a:r>
          </a:p>
        </p:txBody>
      </p:sp>
      <p:sp>
        <p:nvSpPr>
          <p:cNvPr id="3" name="Text Placeholder 2">
            <a:extLst>
              <a:ext uri="{FF2B5EF4-FFF2-40B4-BE49-F238E27FC236}">
                <a16:creationId xmlns:a16="http://schemas.microsoft.com/office/drawing/2014/main" id="{49CA61D3-7C67-4F04-1B78-6C6CF7B62D1A}"/>
              </a:ext>
            </a:extLst>
          </p:cNvPr>
          <p:cNvSpPr>
            <a:spLocks noGrp="1"/>
          </p:cNvSpPr>
          <p:nvPr>
            <p:ph type="body" idx="1"/>
          </p:nvPr>
        </p:nvSpPr>
        <p:spPr/>
        <p:txBody>
          <a:bodyPr/>
          <a:lstStyle/>
          <a:p>
            <a:r>
              <a:rPr lang="en-US" sz="1800" b="1" dirty="0">
                <a:effectLst/>
                <a:latin typeface="Times New Roman" panose="02020603050405020304" pitchFamily="18" charset="0"/>
                <a:ea typeface="Times New Roman" panose="02020603050405020304" pitchFamily="18" charset="0"/>
              </a:rPr>
              <a:t>Applicant Module</a:t>
            </a:r>
            <a:endParaRPr lang="en-IN" b="1" dirty="0"/>
          </a:p>
          <a:p>
            <a:r>
              <a:rPr lang="en-US" sz="1800" b="1" dirty="0">
                <a:effectLst/>
                <a:latin typeface="Times New Roman" panose="02020603050405020304" pitchFamily="18" charset="0"/>
                <a:ea typeface="Times New Roman" panose="02020603050405020304" pitchFamily="18" charset="0"/>
              </a:rPr>
              <a:t>Job Category Module</a:t>
            </a:r>
            <a:endParaRPr lang="en-IN" b="1" dirty="0"/>
          </a:p>
          <a:p>
            <a:r>
              <a:rPr lang="en-US" sz="1800" b="1" dirty="0">
                <a:effectLst/>
                <a:latin typeface="Times New Roman" panose="02020603050405020304" pitchFamily="18" charset="0"/>
                <a:ea typeface="Times New Roman" panose="02020603050405020304" pitchFamily="18" charset="0"/>
              </a:rPr>
              <a:t>Company Module</a:t>
            </a:r>
          </a:p>
          <a:p>
            <a:r>
              <a:rPr lang="en-US" sz="1800" b="1" dirty="0">
                <a:effectLst/>
                <a:latin typeface="Times New Roman" panose="02020603050405020304" pitchFamily="18" charset="0"/>
                <a:ea typeface="Times New Roman" panose="02020603050405020304" pitchFamily="18" charset="0"/>
              </a:rPr>
              <a:t>Location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Module</a:t>
            </a:r>
            <a:endParaRPr lang="en-IN" b="1" dirty="0"/>
          </a:p>
          <a:p>
            <a:r>
              <a:rPr lang="en-IN" sz="1800" b="1" dirty="0">
                <a:latin typeface="Times New Roman" panose="02020603050405020304" pitchFamily="18" charset="0"/>
                <a:cs typeface="Times New Roman" panose="02020603050405020304" pitchFamily="18" charset="0"/>
              </a:rPr>
              <a:t>Feedback</a:t>
            </a:r>
          </a:p>
          <a:p>
            <a:pPr marL="114300" indent="0">
              <a:buNone/>
            </a:pPr>
            <a:r>
              <a:rPr lang="en-IN" b="1" dirty="0"/>
              <a:t> </a:t>
            </a:r>
          </a:p>
          <a:p>
            <a:endParaRPr lang="en-IN" b="1" dirty="0"/>
          </a:p>
        </p:txBody>
      </p:sp>
      <p:sp>
        <p:nvSpPr>
          <p:cNvPr id="1001" name="Google Shape;1001;p20"/>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FCC6-7462-49A8-17F5-3E8776A09C9F}"/>
              </a:ext>
            </a:extLst>
          </p:cNvPr>
          <p:cNvSpPr>
            <a:spLocks noGrp="1"/>
          </p:cNvSpPr>
          <p:nvPr>
            <p:ph type="title"/>
          </p:nvPr>
        </p:nvSpPr>
        <p:spPr/>
        <p:txBody>
          <a:bodyPr/>
          <a:lstStyle/>
          <a:p>
            <a:r>
              <a:rPr lang="en-US" dirty="0"/>
              <a:t>Technology stack</a:t>
            </a:r>
            <a:endParaRPr lang="en-IN" dirty="0"/>
          </a:p>
        </p:txBody>
      </p:sp>
      <p:pic>
        <p:nvPicPr>
          <p:cNvPr id="2050" name="Picture 2" descr="What Is Stack Technology">
            <a:extLst>
              <a:ext uri="{FF2B5EF4-FFF2-40B4-BE49-F238E27FC236}">
                <a16:creationId xmlns:a16="http://schemas.microsoft.com/office/drawing/2014/main" id="{F8792D4D-3366-AA06-D577-EE57DF4A45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74" r="19884" b="68491"/>
          <a:stretch/>
        </p:blipFill>
        <p:spPr bwMode="auto">
          <a:xfrm>
            <a:off x="5494371" y="3522856"/>
            <a:ext cx="3154654" cy="1015044"/>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610AC878-E72E-7B9E-A3D5-779B4EF3EFDF}"/>
              </a:ext>
            </a:extLst>
          </p:cNvPr>
          <p:cNvSpPr>
            <a:spLocks noGrp="1"/>
          </p:cNvSpPr>
          <p:nvPr>
            <p:ph type="body" idx="1"/>
          </p:nvPr>
        </p:nvSpPr>
        <p:spPr>
          <a:xfrm>
            <a:off x="457200" y="1995750"/>
            <a:ext cx="7653454" cy="2640900"/>
          </a:xfrm>
        </p:spPr>
        <p:txBody>
          <a:bodyPr/>
          <a:lstStyle/>
          <a:p>
            <a:r>
              <a:rPr lang="en-US" dirty="0"/>
              <a:t>MongoDB : Document-oriented NoSQL database for storing user and job data</a:t>
            </a:r>
          </a:p>
          <a:p>
            <a:r>
              <a:rPr lang="en-US" dirty="0"/>
              <a:t>Express.js : Web Application framework for building robust backend APIs.</a:t>
            </a:r>
          </a:p>
          <a:p>
            <a:r>
              <a:rPr lang="en-US" dirty="0"/>
              <a:t>React.js : JavaScript library for creating dynamic and interactive user interfaces.</a:t>
            </a:r>
          </a:p>
          <a:p>
            <a:r>
              <a:rPr lang="en-US" dirty="0"/>
              <a:t>Node.js : Server-side JavaScript runtime environment for executing JavaScript code outside the browser.</a:t>
            </a:r>
            <a:endParaRPr lang="en-IN" dirty="0"/>
          </a:p>
        </p:txBody>
      </p:sp>
      <p:sp>
        <p:nvSpPr>
          <p:cNvPr id="4" name="Slide Number Placeholder 3">
            <a:extLst>
              <a:ext uri="{FF2B5EF4-FFF2-40B4-BE49-F238E27FC236}">
                <a16:creationId xmlns:a16="http://schemas.microsoft.com/office/drawing/2014/main" id="{8978F033-8868-59EA-8212-4C61DA663A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56890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552893" y="354450"/>
            <a:ext cx="3667200" cy="54094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dirty="0"/>
              <a:t>Reports</a:t>
            </a:r>
            <a:endParaRPr sz="3600" b="1" dirty="0"/>
          </a:p>
        </p:txBody>
      </p:sp>
      <p:sp>
        <p:nvSpPr>
          <p:cNvPr id="1007" name="Google Shape;1007;p21"/>
          <p:cNvSpPr txBox="1">
            <a:spLocks noGrp="1"/>
          </p:cNvSpPr>
          <p:nvPr>
            <p:ph type="body" idx="1"/>
          </p:nvPr>
        </p:nvSpPr>
        <p:spPr>
          <a:xfrm>
            <a:off x="38075" y="978195"/>
            <a:ext cx="6569200" cy="3810855"/>
          </a:xfrm>
          <a:prstGeom prst="rect">
            <a:avLst/>
          </a:prstGeom>
        </p:spPr>
        <p:txBody>
          <a:bodyPr spcFirstLastPara="1" wrap="square" lIns="0" tIns="0" rIns="0" bIns="0" anchor="t" anchorCtr="0">
            <a:noAutofit/>
          </a:bodyPr>
          <a:lstStyle/>
          <a:p>
            <a:pPr marL="0" lvl="0" indent="0" algn="l" rtl="0">
              <a:lnSpc>
                <a:spcPct val="200000"/>
              </a:lnSpc>
              <a:spcBef>
                <a:spcPts val="600"/>
              </a:spcBef>
              <a:spcAft>
                <a:spcPts val="0"/>
              </a:spcAft>
              <a:buNone/>
            </a:pPr>
            <a:endParaRPr lang="en-US" dirty="0">
              <a:solidFill>
                <a:schemeClr val="accent1">
                  <a:lumMod val="75000"/>
                </a:schemeClr>
              </a:solidFill>
            </a:endParaRPr>
          </a:p>
          <a:p>
            <a:pPr marL="0" lvl="0" indent="0" algn="l" rtl="0">
              <a:lnSpc>
                <a:spcPct val="200000"/>
              </a:lnSpc>
              <a:spcBef>
                <a:spcPts val="600"/>
              </a:spcBef>
              <a:spcAft>
                <a:spcPts val="0"/>
              </a:spcAft>
              <a:buNone/>
            </a:pPr>
            <a:r>
              <a:rPr lang="en-US" dirty="0"/>
              <a:t>This module contains all the information about the reports generated </a:t>
            </a:r>
          </a:p>
          <a:p>
            <a:pPr marL="0" lvl="0" indent="0" algn="l" rtl="0">
              <a:lnSpc>
                <a:spcPct val="200000"/>
              </a:lnSpc>
              <a:spcBef>
                <a:spcPts val="600"/>
              </a:spcBef>
              <a:spcAft>
                <a:spcPts val="0"/>
              </a:spcAft>
              <a:buNone/>
            </a:pPr>
            <a:r>
              <a:rPr lang="en-US" dirty="0"/>
              <a:t>by the admin based on the particular job seeker, particular job</a:t>
            </a:r>
          </a:p>
          <a:p>
            <a:pPr marL="0" lvl="0" indent="0" algn="l" rtl="0">
              <a:lnSpc>
                <a:spcPct val="200000"/>
              </a:lnSpc>
              <a:spcBef>
                <a:spcPts val="600"/>
              </a:spcBef>
              <a:spcAft>
                <a:spcPts val="0"/>
              </a:spcAft>
              <a:buNone/>
            </a:pPr>
            <a:r>
              <a:rPr lang="en-US" dirty="0"/>
              <a:t> provider, all job seeker and job provider, all jobs generated by the</a:t>
            </a:r>
          </a:p>
          <a:p>
            <a:pPr marL="0" lvl="0" indent="0" algn="l" rtl="0">
              <a:lnSpc>
                <a:spcPct val="200000"/>
              </a:lnSpc>
              <a:spcBef>
                <a:spcPts val="600"/>
              </a:spcBef>
              <a:spcAft>
                <a:spcPts val="0"/>
              </a:spcAft>
              <a:buNone/>
            </a:pPr>
            <a:r>
              <a:rPr lang="en-US" dirty="0"/>
              <a:t> job providers</a:t>
            </a:r>
            <a:endParaRPr sz="2400" b="1" dirty="0"/>
          </a:p>
        </p:txBody>
      </p:sp>
      <p:sp>
        <p:nvSpPr>
          <p:cNvPr id="1009" name="Google Shape;1009;p21"/>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pic>
        <p:nvPicPr>
          <p:cNvPr id="1026" name="Picture 2" descr="Project Progress Report: Definition, Example &amp; Template | PM Study Circle">
            <a:extLst>
              <a:ext uri="{FF2B5EF4-FFF2-40B4-BE49-F238E27FC236}">
                <a16:creationId xmlns:a16="http://schemas.microsoft.com/office/drawing/2014/main" id="{9B5829BA-658A-5CF6-4416-4783AA9CD8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407" t="28427" r="27742"/>
          <a:stretch/>
        </p:blipFill>
        <p:spPr bwMode="auto">
          <a:xfrm>
            <a:off x="5902712" y="354450"/>
            <a:ext cx="3203213" cy="4750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86</TotalTime>
  <Words>608</Words>
  <Application>Microsoft Office PowerPoint</Application>
  <PresentationFormat>On-screen Show (16:9)</PresentationFormat>
  <Paragraphs>66</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Barlow</vt:lpstr>
      <vt:lpstr>Rockwell</vt:lpstr>
      <vt:lpstr>Bookman Old Style</vt:lpstr>
      <vt:lpstr>Calibri</vt:lpstr>
      <vt:lpstr>Arial</vt:lpstr>
      <vt:lpstr>Damask</vt:lpstr>
      <vt:lpstr>Online Job Portal</vt:lpstr>
      <vt:lpstr>ABSTRACT</vt:lpstr>
      <vt:lpstr>  </vt:lpstr>
      <vt:lpstr>Introduction</vt:lpstr>
      <vt:lpstr>                 Software requirements</vt:lpstr>
      <vt:lpstr>Hardware requirement</vt:lpstr>
      <vt:lpstr>Modules Description</vt:lpstr>
      <vt:lpstr>Technology stack</vt:lpstr>
      <vt:lpstr>Reports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LIVE SCORE</dc:title>
  <dc:creator>VIKAS SHARMA</dc:creator>
  <cp:lastModifiedBy>Harsh Awasthi</cp:lastModifiedBy>
  <cp:revision>5</cp:revision>
  <dcterms:modified xsi:type="dcterms:W3CDTF">2024-04-09T16:40:03Z</dcterms:modified>
</cp:coreProperties>
</file>