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19"/>
  </p:notesMasterIdLst>
  <p:sldIdLst>
    <p:sldId id="256" r:id="rId2"/>
    <p:sldId id="257" r:id="rId3"/>
    <p:sldId id="259" r:id="rId4"/>
    <p:sldId id="260" r:id="rId5"/>
    <p:sldId id="296" r:id="rId6"/>
    <p:sldId id="297" r:id="rId7"/>
    <p:sldId id="264" r:id="rId8"/>
    <p:sldId id="298" r:id="rId9"/>
    <p:sldId id="299" r:id="rId10"/>
    <p:sldId id="300" r:id="rId11"/>
    <p:sldId id="301" r:id="rId12"/>
    <p:sldId id="302" r:id="rId13"/>
    <p:sldId id="303" r:id="rId14"/>
    <p:sldId id="304" r:id="rId15"/>
    <p:sldId id="305" r:id="rId16"/>
    <p:sldId id="306" r:id="rId17"/>
    <p:sldId id="285"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7F627C-A79C-4CEA-9F43-E7185F252452}">
  <a:tblStyle styleId="{277F627C-A79C-4CEA-9F43-E7185F25245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45F09D-0C3F-4549-A737-6A49AB54C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8493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6090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9891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0887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3242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2362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3779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c89b53d510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c89b53d510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2661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128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0925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9683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73797" y="1000461"/>
            <a:ext cx="6529891" cy="398032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FOOD </a:t>
            </a:r>
            <a:r>
              <a:rPr lang="en-IN"/>
              <a:t>Wastages</a:t>
            </a:r>
            <a:r>
              <a:rPr lang="en" dirty="0"/>
              <a:t>S MANAGEMENT SYSTEM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95239" y="1535028"/>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effectLst/>
                <a:ea typeface="Calibri" panose="020F0502020204030204" pitchFamily="34" charset="0"/>
              </a:rPr>
              <a:t>Modules Description</a:t>
            </a:r>
            <a:endParaRPr dirty="0"/>
          </a:p>
        </p:txBody>
      </p:sp>
      <p:sp>
        <p:nvSpPr>
          <p:cNvPr id="361" name="Google Shape;361;p14"/>
          <p:cNvSpPr txBox="1"/>
          <p:nvPr/>
        </p:nvSpPr>
        <p:spPr>
          <a:xfrm>
            <a:off x="387273"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4</a:t>
            </a:r>
            <a:endParaRPr b="1" dirty="0">
              <a:solidFill>
                <a:srgbClr val="FFFFFF"/>
              </a:solidFill>
            </a:endParaRPr>
          </a:p>
        </p:txBody>
      </p:sp>
    </p:spTree>
    <p:extLst>
      <p:ext uri="{BB962C8B-B14F-4D97-AF65-F5344CB8AC3E}">
        <p14:creationId xmlns:p14="http://schemas.microsoft.com/office/powerpoint/2010/main" val="3817595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1997410" y="143779"/>
            <a:ext cx="6917879" cy="4820696"/>
          </a:xfrm>
          <a:prstGeom prst="rect">
            <a:avLst/>
          </a:prstGeom>
        </p:spPr>
        <p:txBody>
          <a:bodyPr spcFirstLastPara="1" wrap="square" lIns="91425" tIns="91425" rIns="91425" bIns="91425" anchor="ctr" anchorCtr="0">
            <a:noAutofit/>
          </a:bodyPr>
          <a:lstStyle/>
          <a:p>
            <a:pPr fontAlgn="base">
              <a:spcBef>
                <a:spcPts val="1200"/>
              </a:spcBef>
              <a:spcAft>
                <a:spcPts val="1200"/>
              </a:spcAft>
            </a:pPr>
            <a:r>
              <a:rPr lang="en-US" sz="1400" b="1" i="0" u="sng" strike="noStrike" dirty="0">
                <a:solidFill>
                  <a:schemeClr val="tx1"/>
                </a:solidFill>
                <a:effectLst/>
              </a:rPr>
              <a:t>Admin Module</a:t>
            </a:r>
          </a:p>
          <a:p>
            <a:pPr lvl="1" fontAlgn="base">
              <a:spcBef>
                <a:spcPts val="1200"/>
              </a:spcBef>
              <a:spcAft>
                <a:spcPts val="1200"/>
              </a:spcAft>
              <a:buFont typeface="Wingdings" panose="05000000000000000000" pitchFamily="2" charset="2"/>
              <a:buChar char="Ø"/>
            </a:pPr>
            <a:r>
              <a:rPr lang="en-US" sz="1400" b="0" i="0" u="none" strike="noStrike" dirty="0">
                <a:solidFill>
                  <a:schemeClr val="tx1"/>
                </a:solidFill>
                <a:effectLst/>
              </a:rPr>
              <a:t>In an admin module, the owner(admin) will be able to access the following feature :</a:t>
            </a:r>
            <a:endParaRPr lang="en-US" sz="1400" dirty="0">
              <a:solidFill>
                <a:schemeClr val="tx1"/>
              </a:solidFill>
            </a:endParaRPr>
          </a:p>
          <a:p>
            <a:pPr lvl="1" fontAlgn="base">
              <a:spcBef>
                <a:spcPts val="1200"/>
              </a:spcBef>
              <a:spcAft>
                <a:spcPts val="1200"/>
              </a:spcAft>
              <a:buFont typeface="Wingdings" panose="05000000000000000000" pitchFamily="2" charset="2"/>
              <a:buChar char="Ø"/>
            </a:pPr>
            <a:r>
              <a:rPr lang="en-US" sz="1400" b="0" i="0" u="none" strike="noStrike" dirty="0">
                <a:solidFill>
                  <a:schemeClr val="tx1"/>
                </a:solidFill>
                <a:effectLst/>
              </a:rPr>
              <a:t>Can Add/Edit/Read/Delete/Ban user’s accounts.</a:t>
            </a:r>
          </a:p>
          <a:p>
            <a:pPr lvl="1" fontAlgn="base">
              <a:spcBef>
                <a:spcPts val="1200"/>
              </a:spcBef>
              <a:spcAft>
                <a:spcPts val="1200"/>
              </a:spcAft>
              <a:buFont typeface="Wingdings" panose="05000000000000000000" pitchFamily="2" charset="2"/>
              <a:buChar char="Ø"/>
            </a:pPr>
            <a:r>
              <a:rPr lang="en-US" sz="1400" b="0" i="0" u="none" strike="noStrike" dirty="0">
                <a:solidFill>
                  <a:schemeClr val="tx1"/>
                </a:solidFill>
                <a:effectLst/>
              </a:rPr>
              <a:t>Can Add/Edit/Read/Delete/Hold Request.</a:t>
            </a:r>
          </a:p>
          <a:p>
            <a:pPr lvl="1" fontAlgn="base">
              <a:spcBef>
                <a:spcPts val="1200"/>
              </a:spcBef>
              <a:spcAft>
                <a:spcPts val="1200"/>
              </a:spcAft>
              <a:buFont typeface="Wingdings" panose="05000000000000000000" pitchFamily="2" charset="2"/>
              <a:buChar char="Ø"/>
            </a:pPr>
            <a:r>
              <a:rPr lang="en-US" sz="1400" b="0" i="0" u="none" strike="noStrike" dirty="0">
                <a:solidFill>
                  <a:schemeClr val="tx1"/>
                </a:solidFill>
                <a:effectLst/>
              </a:rPr>
              <a:t>Have the union of all the authorities present in any other module.</a:t>
            </a:r>
          </a:p>
          <a:p>
            <a:pPr fontAlgn="base">
              <a:spcBef>
                <a:spcPts val="1200"/>
              </a:spcBef>
            </a:pPr>
            <a:r>
              <a:rPr lang="en-US" sz="1400" b="1" i="0" u="sng" strike="noStrike" dirty="0">
                <a:solidFill>
                  <a:schemeClr val="tx1"/>
                </a:solidFill>
                <a:effectLst/>
              </a:rPr>
              <a:t>User Module</a:t>
            </a:r>
          </a:p>
          <a:p>
            <a:pPr lvl="1" fontAlgn="base">
              <a:spcBef>
                <a:spcPts val="1200"/>
              </a:spcBef>
              <a:buFont typeface="Wingdings" panose="05000000000000000000" pitchFamily="2" charset="2"/>
              <a:buChar char="Ø"/>
            </a:pPr>
            <a:r>
              <a:rPr lang="en-US" sz="1400" b="0" i="0" u="none" strike="noStrike" dirty="0">
                <a:solidFill>
                  <a:schemeClr val="tx1"/>
                </a:solidFill>
                <a:effectLst/>
              </a:rPr>
              <a:t>Customers can Add/Edit/Delete personal information about them.</a:t>
            </a:r>
          </a:p>
          <a:p>
            <a:pPr lvl="1" fontAlgn="base">
              <a:spcBef>
                <a:spcPts val="1200"/>
              </a:spcBef>
              <a:buFont typeface="Wingdings" panose="05000000000000000000" pitchFamily="2" charset="2"/>
              <a:buChar char="Ø"/>
            </a:pPr>
            <a:r>
              <a:rPr lang="en-US" sz="1400" b="0" i="0" u="none" strike="noStrike" dirty="0">
                <a:solidFill>
                  <a:schemeClr val="tx1"/>
                </a:solidFill>
                <a:effectLst/>
              </a:rPr>
              <a:t>Can search for categories.</a:t>
            </a:r>
          </a:p>
          <a:p>
            <a:pPr lvl="1" fontAlgn="base">
              <a:spcBef>
                <a:spcPts val="1200"/>
              </a:spcBef>
              <a:buFont typeface="Wingdings" panose="05000000000000000000" pitchFamily="2" charset="2"/>
              <a:buChar char="Ø"/>
            </a:pPr>
            <a:r>
              <a:rPr lang="en-US" sz="1400" dirty="0">
                <a:solidFill>
                  <a:schemeClr val="tx1"/>
                </a:solidFill>
              </a:rPr>
              <a:t>A</a:t>
            </a:r>
            <a:r>
              <a:rPr lang="en-US" sz="1400" b="0" i="0" u="none" strike="noStrike" dirty="0">
                <a:solidFill>
                  <a:schemeClr val="tx1"/>
                </a:solidFill>
                <a:effectLst/>
              </a:rPr>
              <a:t>n request </a:t>
            </a:r>
            <a:r>
              <a:rPr lang="en-US" sz="1400" b="0" i="0" u="none" strike="noStrike">
                <a:solidFill>
                  <a:schemeClr val="tx1"/>
                </a:solidFill>
                <a:effectLst/>
              </a:rPr>
              <a:t>for Wastages </a:t>
            </a:r>
            <a:r>
              <a:rPr lang="en-US" sz="1400" b="0" i="0" u="none" strike="noStrike" dirty="0">
                <a:solidFill>
                  <a:schemeClr val="tx1"/>
                </a:solidFill>
                <a:effectLst/>
              </a:rPr>
              <a:t>collection and further they can monitor their request.</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021880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83473" y="1495985"/>
            <a:ext cx="6282300" cy="2151529"/>
          </a:xfrm>
          <a:prstGeom prst="rect">
            <a:avLst/>
          </a:prstGeom>
        </p:spPr>
        <p:txBody>
          <a:bodyPr spcFirstLastPara="1" wrap="square" lIns="91425" tIns="91425" rIns="91425" bIns="91425" anchor="ctr" anchorCtr="0">
            <a:noAutofit/>
          </a:bodyPr>
          <a:lstStyle/>
          <a:p>
            <a:pPr fontAlgn="base">
              <a:spcBef>
                <a:spcPts val="1200"/>
              </a:spcBef>
            </a:pPr>
            <a:r>
              <a:rPr lang="en-US" sz="1600" b="1" i="0" u="sng" strike="noStrike" dirty="0">
                <a:solidFill>
                  <a:schemeClr val="tx1"/>
                </a:solidFill>
                <a:effectLst/>
              </a:rPr>
              <a:t>Login and Registration Module </a:t>
            </a:r>
          </a:p>
          <a:p>
            <a:pPr lvl="1" fontAlgn="base">
              <a:spcBef>
                <a:spcPts val="1200"/>
              </a:spcBef>
              <a:buFont typeface="Wingdings" panose="05000000000000000000" pitchFamily="2" charset="2"/>
              <a:buChar char="Ø"/>
            </a:pPr>
            <a:r>
              <a:rPr lang="en-US" sz="1600" b="0" i="0" u="none" strike="noStrike" dirty="0">
                <a:solidFill>
                  <a:schemeClr val="tx1"/>
                </a:solidFill>
                <a:effectLst/>
              </a:rPr>
              <a:t>Registration : Ask for various required fields depending upon who’s registering(either Supervisor, user etc.) validates it from server-side script, and if successful registers the user and if not revert back to registration page for re-submission of the form.</a:t>
            </a:r>
          </a:p>
          <a:p>
            <a:pPr lvl="1" fontAlgn="base">
              <a:spcBef>
                <a:spcPts val="1200"/>
              </a:spcBef>
              <a:buFont typeface="Wingdings" panose="05000000000000000000" pitchFamily="2" charset="2"/>
              <a:buChar char="Ø"/>
            </a:pPr>
            <a:r>
              <a:rPr lang="en-US" sz="1600" b="0" i="0" u="none" strike="noStrike" dirty="0">
                <a:solidFill>
                  <a:schemeClr val="tx1"/>
                </a:solidFill>
                <a:effectLst/>
              </a:rPr>
              <a:t>Login : Will match the credential and login.</a:t>
            </a: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000093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891883" y="1936472"/>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effectLst/>
                <a:ea typeface="Calibri" panose="020F0502020204030204" pitchFamily="34" charset="0"/>
              </a:rPr>
              <a:t>REPORTS</a:t>
            </a:r>
            <a:endParaRPr dirty="0"/>
          </a:p>
        </p:txBody>
      </p:sp>
      <p:sp>
        <p:nvSpPr>
          <p:cNvPr id="361" name="Google Shape;361;p14"/>
          <p:cNvSpPr txBox="1"/>
          <p:nvPr/>
        </p:nvSpPr>
        <p:spPr>
          <a:xfrm>
            <a:off x="387273"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5</a:t>
            </a:r>
            <a:endParaRPr b="1" dirty="0">
              <a:solidFill>
                <a:srgbClr val="FFFFFF"/>
              </a:solidFill>
            </a:endParaRPr>
          </a:p>
        </p:txBody>
      </p:sp>
    </p:spTree>
    <p:extLst>
      <p:ext uri="{BB962C8B-B14F-4D97-AF65-F5344CB8AC3E}">
        <p14:creationId xmlns:p14="http://schemas.microsoft.com/office/powerpoint/2010/main" val="3820645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61957" y="1011219"/>
            <a:ext cx="6282300" cy="3290211"/>
          </a:xfrm>
          <a:prstGeom prst="rect">
            <a:avLst/>
          </a:prstGeom>
        </p:spPr>
        <p:txBody>
          <a:bodyPr spcFirstLastPara="1" wrap="square" lIns="91425" tIns="91425" rIns="91425" bIns="91425" anchor="ctr" anchorCtr="0">
            <a:noAutofit/>
          </a:bodyPr>
          <a:lstStyle/>
          <a:p>
            <a:pPr marL="76200" indent="0" rtl="0">
              <a:spcBef>
                <a:spcPts val="1200"/>
              </a:spcBef>
              <a:spcAft>
                <a:spcPts val="1200"/>
              </a:spcAft>
              <a:buNone/>
            </a:pPr>
            <a:r>
              <a:rPr lang="en-US" sz="1400" b="0" i="0" u="none" strike="noStrike" dirty="0">
                <a:solidFill>
                  <a:schemeClr val="tx1"/>
                </a:solidFill>
                <a:effectLst/>
              </a:rPr>
              <a:t>The system will generate reports for following modules separately -</a:t>
            </a:r>
            <a:endParaRPr lang="en-US" sz="1400" b="0" dirty="0">
              <a:solidFill>
                <a:schemeClr val="tx1"/>
              </a:solidFill>
              <a:effectLst/>
            </a:endParaRPr>
          </a:p>
          <a:p>
            <a:pPr fontAlgn="base">
              <a:spcBef>
                <a:spcPts val="1200"/>
              </a:spcBef>
            </a:pPr>
            <a:r>
              <a:rPr lang="en-US" sz="1400" b="1" i="0" u="sng" strike="noStrike" dirty="0">
                <a:solidFill>
                  <a:schemeClr val="tx1"/>
                </a:solidFill>
                <a:effectLst/>
              </a:rPr>
              <a:t>Admin Module :</a:t>
            </a:r>
          </a:p>
          <a:p>
            <a:pPr marL="742950" lvl="1" indent="-285750" rtl="0" fontAlgn="base">
              <a:spcBef>
                <a:spcPts val="0"/>
              </a:spcBef>
              <a:spcAft>
                <a:spcPts val="0"/>
              </a:spcAft>
              <a:buFont typeface="Courier New" panose="02070309020205020404" pitchFamily="49" charset="0"/>
              <a:buChar char="o"/>
            </a:pPr>
            <a:r>
              <a:rPr lang="en-US" sz="1400" b="0" i="0" u="none" strike="noStrike" dirty="0">
                <a:solidFill>
                  <a:schemeClr val="tx1"/>
                </a:solidFill>
                <a:effectLst/>
              </a:rPr>
              <a:t>List of Registered Users.</a:t>
            </a:r>
          </a:p>
          <a:p>
            <a:pPr marL="742950" lvl="1" indent="-285750" rtl="0" fontAlgn="base">
              <a:spcBef>
                <a:spcPts val="0"/>
              </a:spcBef>
              <a:spcAft>
                <a:spcPts val="0"/>
              </a:spcAft>
              <a:buFont typeface="Courier New" panose="02070309020205020404" pitchFamily="49" charset="0"/>
              <a:buChar char="o"/>
            </a:pPr>
            <a:r>
              <a:rPr lang="en-US" sz="1400" b="0" i="0" u="none" strike="noStrike" dirty="0">
                <a:solidFill>
                  <a:schemeClr val="tx1"/>
                </a:solidFill>
                <a:effectLst/>
              </a:rPr>
              <a:t>List of Food available at real time.</a:t>
            </a:r>
          </a:p>
          <a:p>
            <a:pPr marL="742950" lvl="1" indent="-285750" rtl="0" fontAlgn="base">
              <a:spcBef>
                <a:spcPts val="0"/>
              </a:spcBef>
              <a:spcAft>
                <a:spcPts val="0"/>
              </a:spcAft>
              <a:buFont typeface="Courier New" panose="02070309020205020404" pitchFamily="49" charset="0"/>
              <a:buChar char="o"/>
            </a:pPr>
            <a:r>
              <a:rPr lang="en-US" sz="1400" b="0" i="0" u="none" strike="noStrike" dirty="0">
                <a:solidFill>
                  <a:schemeClr val="tx1"/>
                </a:solidFill>
                <a:effectLst/>
              </a:rPr>
              <a:t>An intuitive report regarding Food registered on the website. </a:t>
            </a:r>
          </a:p>
          <a:p>
            <a:pPr marL="742950" lvl="1" indent="-285750" rtl="0" fontAlgn="base">
              <a:spcBef>
                <a:spcPts val="0"/>
              </a:spcBef>
              <a:spcAft>
                <a:spcPts val="0"/>
              </a:spcAft>
              <a:buFont typeface="Courier New" panose="02070309020205020404" pitchFamily="49" charset="0"/>
              <a:buChar char="o"/>
            </a:pPr>
            <a:r>
              <a:rPr lang="en-US" sz="1400" dirty="0">
                <a:solidFill>
                  <a:schemeClr val="tx1"/>
                </a:solidFill>
              </a:rPr>
              <a:t>List of connection, donator and receiver.</a:t>
            </a:r>
            <a:endParaRPr lang="en-US" sz="1400" b="0" i="0" u="none" strike="noStrike" dirty="0">
              <a:solidFill>
                <a:schemeClr val="tx1"/>
              </a:solidFill>
              <a:effectLst/>
            </a:endParaRPr>
          </a:p>
          <a:p>
            <a:pPr fontAlgn="base">
              <a:spcBef>
                <a:spcPts val="0"/>
              </a:spcBef>
            </a:pPr>
            <a:r>
              <a:rPr lang="en-US" sz="1400" b="1" i="0" u="sng" strike="noStrike" dirty="0">
                <a:solidFill>
                  <a:schemeClr val="tx1"/>
                </a:solidFill>
                <a:effectLst/>
              </a:rPr>
              <a:t>User Module : </a:t>
            </a:r>
          </a:p>
          <a:p>
            <a:pPr marL="742950" lvl="1" indent="-285750" rtl="0" fontAlgn="base">
              <a:spcBef>
                <a:spcPts val="0"/>
              </a:spcBef>
              <a:spcAft>
                <a:spcPts val="0"/>
              </a:spcAft>
              <a:buFont typeface="Courier New" panose="02070309020205020404" pitchFamily="49" charset="0"/>
              <a:buChar char="o"/>
            </a:pPr>
            <a:r>
              <a:rPr lang="en-US" sz="1400" b="0" i="0" u="none" strike="noStrike" dirty="0">
                <a:solidFill>
                  <a:schemeClr val="tx1"/>
                </a:solidFill>
                <a:effectLst/>
              </a:rPr>
              <a:t>List of Food available at real time.</a:t>
            </a:r>
          </a:p>
          <a:p>
            <a:pPr marL="742950" lvl="1" indent="-285750" rtl="0" fontAlgn="base">
              <a:spcBef>
                <a:spcPts val="0"/>
              </a:spcBef>
              <a:spcAft>
                <a:spcPts val="0"/>
              </a:spcAft>
              <a:buFont typeface="Courier New" panose="02070309020205020404" pitchFamily="49" charset="0"/>
              <a:buChar char="o"/>
            </a:pPr>
            <a:r>
              <a:rPr lang="en-US" sz="1400" dirty="0">
                <a:solidFill>
                  <a:schemeClr val="tx1"/>
                </a:solidFill>
              </a:rPr>
              <a:t>Details of food donator.</a:t>
            </a:r>
            <a:endParaRPr lang="en-US" sz="1400" b="0" i="0" u="none" strike="noStrike" dirty="0">
              <a:solidFill>
                <a:schemeClr val="tx1"/>
              </a:solidFill>
              <a:effectLst/>
            </a:endParaRPr>
          </a:p>
          <a:p>
            <a:pPr marL="742950" lvl="1" indent="-285750" rtl="0" fontAlgn="base">
              <a:spcBef>
                <a:spcPts val="0"/>
              </a:spcBef>
              <a:spcAft>
                <a:spcPts val="1200"/>
              </a:spcAft>
              <a:buFont typeface="Courier New" panose="02070309020205020404" pitchFamily="49" charset="0"/>
              <a:buChar char="o"/>
            </a:pPr>
            <a:endParaRPr lang="en-US" sz="1400" b="0" i="0" u="none" strike="noStrike" dirty="0">
              <a:solidFill>
                <a:schemeClr val="tx1"/>
              </a:solidFill>
              <a:effectLst/>
            </a:endParaRPr>
          </a:p>
        </p:txBody>
      </p:sp>
    </p:spTree>
    <p:extLst>
      <p:ext uri="{BB962C8B-B14F-4D97-AF65-F5344CB8AC3E}">
        <p14:creationId xmlns:p14="http://schemas.microsoft.com/office/powerpoint/2010/main" val="616896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891883" y="2420470"/>
            <a:ext cx="2637548" cy="6758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a:t>
            </a:r>
            <a:endParaRPr dirty="0"/>
          </a:p>
        </p:txBody>
      </p:sp>
      <p:sp>
        <p:nvSpPr>
          <p:cNvPr id="361" name="Google Shape;361;p14"/>
          <p:cNvSpPr txBox="1"/>
          <p:nvPr/>
        </p:nvSpPr>
        <p:spPr>
          <a:xfrm>
            <a:off x="387273"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6</a:t>
            </a:r>
            <a:endParaRPr b="1" dirty="0">
              <a:solidFill>
                <a:srgbClr val="FFFFFF"/>
              </a:solidFill>
            </a:endParaRPr>
          </a:p>
        </p:txBody>
      </p:sp>
    </p:spTree>
    <p:extLst>
      <p:ext uri="{BB962C8B-B14F-4D97-AF65-F5344CB8AC3E}">
        <p14:creationId xmlns:p14="http://schemas.microsoft.com/office/powerpoint/2010/main" val="416638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169534" y="1205659"/>
            <a:ext cx="6282300" cy="2732181"/>
          </a:xfrm>
          <a:prstGeom prst="rect">
            <a:avLst/>
          </a:prstGeom>
        </p:spPr>
        <p:txBody>
          <a:bodyPr spcFirstLastPara="1" wrap="square" lIns="91425" tIns="91425" rIns="91425" bIns="91425" anchor="ctr" anchorCtr="0">
            <a:noAutofit/>
          </a:bodyPr>
          <a:lstStyle/>
          <a:p>
            <a:pPr marL="457200" rtl="0">
              <a:spcBef>
                <a:spcPts val="1200"/>
              </a:spcBef>
              <a:spcAft>
                <a:spcPts val="1200"/>
              </a:spcAft>
            </a:pPr>
            <a:r>
              <a:rPr lang="en-US" sz="1600" b="0" i="0" u="none" strike="noStrike" dirty="0">
                <a:solidFill>
                  <a:schemeClr val="tx1"/>
                </a:solidFill>
                <a:effectLst/>
              </a:rPr>
              <a:t>In a world where excess and scarcity often collide, “</a:t>
            </a:r>
            <a:r>
              <a:rPr lang="en-US" sz="1600" b="0" i="0" u="none" strike="noStrike">
                <a:solidFill>
                  <a:schemeClr val="tx1"/>
                </a:solidFill>
                <a:effectLst/>
              </a:rPr>
              <a:t>Food Wastages </a:t>
            </a:r>
            <a:r>
              <a:rPr lang="en-US" sz="1600" b="0" i="0" u="none" strike="noStrike" dirty="0">
                <a:solidFill>
                  <a:schemeClr val="tx1"/>
                </a:solidFill>
                <a:effectLst/>
              </a:rPr>
              <a:t>Management System” stands as a beacon of hope, bridging the gap between surplus and need. Our web-based platform not only combats food waste but also alleviates hunger by connecting those with extra food to those in need. Through technology and empathy, we strive to create a more sustainable and equitable future. Join us in our mission to make a difference, one meal at a time, and together, let's build a world where no one goes hungry, and no food goes to waste.</a:t>
            </a:r>
            <a:br>
              <a:rPr lang="en-US" sz="1400" dirty="0">
                <a:solidFill>
                  <a:schemeClr val="tx1"/>
                </a:solidFill>
              </a:rPr>
            </a:br>
            <a:endParaRPr lang="en-US" sz="1400" b="0" i="0" u="none" strike="noStrike" dirty="0">
              <a:solidFill>
                <a:schemeClr val="tx1"/>
              </a:solidFill>
              <a:effectLst/>
            </a:endParaRPr>
          </a:p>
        </p:txBody>
      </p:sp>
    </p:spTree>
    <p:extLst>
      <p:ext uri="{BB962C8B-B14F-4D97-AF65-F5344CB8AC3E}">
        <p14:creationId xmlns:p14="http://schemas.microsoft.com/office/powerpoint/2010/main" val="2802797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40"/>
          <p:cNvSpPr txBox="1">
            <a:spLocks noGrp="1"/>
          </p:cNvSpPr>
          <p:nvPr>
            <p:ph type="title"/>
          </p:nvPr>
        </p:nvSpPr>
        <p:spPr>
          <a:xfrm>
            <a:off x="3350458" y="99875"/>
            <a:ext cx="2620036"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Gantt chart</a:t>
            </a:r>
            <a:endParaRPr dirty="0"/>
          </a:p>
        </p:txBody>
      </p:sp>
      <p:pic>
        <p:nvPicPr>
          <p:cNvPr id="5" name="Picture 4">
            <a:extLst>
              <a:ext uri="{FF2B5EF4-FFF2-40B4-BE49-F238E27FC236}">
                <a16:creationId xmlns:a16="http://schemas.microsoft.com/office/drawing/2014/main" id="{8578B821-C629-1E90-D282-32E0191790AC}"/>
              </a:ext>
            </a:extLst>
          </p:cNvPr>
          <p:cNvPicPr>
            <a:picLocks noChangeAspect="1"/>
          </p:cNvPicPr>
          <p:nvPr/>
        </p:nvPicPr>
        <p:blipFill>
          <a:blip r:embed="rId3"/>
          <a:stretch>
            <a:fillRect/>
          </a:stretch>
        </p:blipFill>
        <p:spPr>
          <a:xfrm>
            <a:off x="756118" y="946671"/>
            <a:ext cx="7926932" cy="394066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
        <p:nvSpPr>
          <p:cNvPr id="3" name="Title 2">
            <a:extLst>
              <a:ext uri="{FF2B5EF4-FFF2-40B4-BE49-F238E27FC236}">
                <a16:creationId xmlns:a16="http://schemas.microsoft.com/office/drawing/2014/main" id="{C589FB15-A4A1-8E2C-6D56-63CEC625DFA9}"/>
              </a:ext>
            </a:extLst>
          </p:cNvPr>
          <p:cNvSpPr>
            <a:spLocks noGrp="1"/>
          </p:cNvSpPr>
          <p:nvPr>
            <p:ph type="title"/>
          </p:nvPr>
        </p:nvSpPr>
        <p:spPr>
          <a:xfrm>
            <a:off x="2806704" y="1055521"/>
            <a:ext cx="4944300" cy="645300"/>
          </a:xfrm>
        </p:spPr>
        <p:txBody>
          <a:bodyPr/>
          <a:lstStyle/>
          <a:p>
            <a:r>
              <a:rPr lang="en-IN" dirty="0"/>
              <a:t>TEAM LEADER: </a:t>
            </a:r>
          </a:p>
        </p:txBody>
      </p:sp>
      <p:sp>
        <p:nvSpPr>
          <p:cNvPr id="4" name="Title 2">
            <a:extLst>
              <a:ext uri="{FF2B5EF4-FFF2-40B4-BE49-F238E27FC236}">
                <a16:creationId xmlns:a16="http://schemas.microsoft.com/office/drawing/2014/main" id="{7F8F43EA-8007-A699-CEEB-A957549121D0}"/>
              </a:ext>
            </a:extLst>
          </p:cNvPr>
          <p:cNvSpPr txBox="1">
            <a:spLocks/>
          </p:cNvSpPr>
          <p:nvPr/>
        </p:nvSpPr>
        <p:spPr>
          <a:xfrm>
            <a:off x="2806704" y="2165763"/>
            <a:ext cx="4944300"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IN" dirty="0"/>
              <a:t>TEAM MEMBER: </a:t>
            </a:r>
          </a:p>
        </p:txBody>
      </p:sp>
      <p:sp>
        <p:nvSpPr>
          <p:cNvPr id="6" name="Title 2">
            <a:extLst>
              <a:ext uri="{FF2B5EF4-FFF2-40B4-BE49-F238E27FC236}">
                <a16:creationId xmlns:a16="http://schemas.microsoft.com/office/drawing/2014/main" id="{7ADB72FC-559A-D00B-15A9-FD9F362E45FE}"/>
              </a:ext>
            </a:extLst>
          </p:cNvPr>
          <p:cNvSpPr txBox="1">
            <a:spLocks/>
          </p:cNvSpPr>
          <p:nvPr/>
        </p:nvSpPr>
        <p:spPr>
          <a:xfrm>
            <a:off x="2752916" y="3191172"/>
            <a:ext cx="4884827"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IN" dirty="0"/>
              <a:t>PROJECT SUPERVISOR: </a:t>
            </a:r>
          </a:p>
        </p:txBody>
      </p:sp>
      <p:sp>
        <p:nvSpPr>
          <p:cNvPr id="7" name="Title 2">
            <a:extLst>
              <a:ext uri="{FF2B5EF4-FFF2-40B4-BE49-F238E27FC236}">
                <a16:creationId xmlns:a16="http://schemas.microsoft.com/office/drawing/2014/main" id="{791E18E0-978E-8EBC-7AAA-6A50232BF538}"/>
              </a:ext>
            </a:extLst>
          </p:cNvPr>
          <p:cNvSpPr txBox="1">
            <a:spLocks/>
          </p:cNvSpPr>
          <p:nvPr/>
        </p:nvSpPr>
        <p:spPr>
          <a:xfrm>
            <a:off x="3197644" y="1552406"/>
            <a:ext cx="3870130" cy="52852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IN" sz="2400" dirty="0">
                <a:solidFill>
                  <a:schemeClr val="tx1"/>
                </a:solidFill>
              </a:rPr>
              <a:t>VIKAS KUMAR GUPTA</a:t>
            </a:r>
          </a:p>
        </p:txBody>
      </p:sp>
      <p:sp>
        <p:nvSpPr>
          <p:cNvPr id="10" name="Title 2">
            <a:extLst>
              <a:ext uri="{FF2B5EF4-FFF2-40B4-BE49-F238E27FC236}">
                <a16:creationId xmlns:a16="http://schemas.microsoft.com/office/drawing/2014/main" id="{643F1B16-0F87-B095-0A0B-DD86B43DC03E}"/>
              </a:ext>
            </a:extLst>
          </p:cNvPr>
          <p:cNvSpPr txBox="1">
            <a:spLocks/>
          </p:cNvSpPr>
          <p:nvPr/>
        </p:nvSpPr>
        <p:spPr>
          <a:xfrm>
            <a:off x="3219159" y="2617777"/>
            <a:ext cx="4944300" cy="5435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IN" sz="2400" dirty="0">
                <a:solidFill>
                  <a:schemeClr val="tx1"/>
                </a:solidFill>
              </a:rPr>
              <a:t>TANUJ TAYAL</a:t>
            </a:r>
          </a:p>
        </p:txBody>
      </p:sp>
      <p:sp>
        <p:nvSpPr>
          <p:cNvPr id="12" name="Title 2">
            <a:extLst>
              <a:ext uri="{FF2B5EF4-FFF2-40B4-BE49-F238E27FC236}">
                <a16:creationId xmlns:a16="http://schemas.microsoft.com/office/drawing/2014/main" id="{6AEE1F89-61F2-34E7-BD1C-E33B9452DD3E}"/>
              </a:ext>
            </a:extLst>
          </p:cNvPr>
          <p:cNvSpPr txBox="1">
            <a:spLocks/>
          </p:cNvSpPr>
          <p:nvPr/>
        </p:nvSpPr>
        <p:spPr>
          <a:xfrm>
            <a:off x="3219159" y="3794395"/>
            <a:ext cx="4944300" cy="82966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IN" sz="2400" dirty="0">
                <a:solidFill>
                  <a:schemeClr val="tx1"/>
                </a:solidFill>
              </a:rPr>
              <a:t>ASSISTANT PROFESSOR</a:t>
            </a:r>
          </a:p>
          <a:p>
            <a:r>
              <a:rPr lang="en-IN" sz="2400" dirty="0" err="1">
                <a:solidFill>
                  <a:schemeClr val="tx1"/>
                </a:solidFill>
              </a:rPr>
              <a:t>Dr.</a:t>
            </a:r>
            <a:r>
              <a:rPr lang="en-IN" sz="2400" dirty="0">
                <a:solidFill>
                  <a:schemeClr val="tx1"/>
                </a:solidFill>
              </a:rPr>
              <a:t> Ankit Verma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2259106"/>
            <a:ext cx="3184264" cy="63644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ea typeface="Nixie One"/>
                <a:cs typeface="Nixie One"/>
                <a:sym typeface="Nixie One"/>
              </a:rPr>
              <a:t>1</a:t>
            </a:r>
            <a:endParaRPr b="1"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104988" y="860611"/>
            <a:ext cx="6282300" cy="3743661"/>
          </a:xfrm>
          <a:prstGeom prst="rect">
            <a:avLst/>
          </a:prstGeom>
        </p:spPr>
        <p:txBody>
          <a:bodyPr spcFirstLastPara="1" wrap="square" lIns="91425" tIns="91425" rIns="91425" bIns="91425" anchor="ctr" anchorCtr="0">
            <a:noAutofit/>
          </a:bodyPr>
          <a:lstStyle/>
          <a:p>
            <a:pPr rtl="0">
              <a:spcBef>
                <a:spcPts val="1200"/>
              </a:spcBef>
              <a:spcAft>
                <a:spcPts val="1200"/>
              </a:spcAft>
            </a:pPr>
            <a:r>
              <a:rPr lang="en-US" sz="1600" dirty="0">
                <a:solidFill>
                  <a:schemeClr val="tx1"/>
                </a:solidFill>
                <a:effectLst/>
              </a:rPr>
              <a:t>In a world where excess often coexists with scarcity, “Food Wastages Management System” emerges as a beacon of hope, bridging the gap between surplus and need. Our web-based platform is dedicated to the noble cause of gathering details about leftover food from functions or events and distributing it to those in need.</a:t>
            </a:r>
          </a:p>
          <a:p>
            <a:pPr rtl="0">
              <a:spcBef>
                <a:spcPts val="1200"/>
              </a:spcBef>
              <a:spcAft>
                <a:spcPts val="1200"/>
              </a:spcAft>
            </a:pPr>
            <a:r>
              <a:rPr lang="en-US" sz="1600" dirty="0">
                <a:solidFill>
                  <a:schemeClr val="tx1"/>
                </a:solidFill>
                <a:effectLst/>
              </a:rPr>
              <a:t>In today's society, where countless events and gatherings are hosted daily, a significant amount of food often remains untouched, destined for Wastages. Yet, simultaneously, there are individuals and organizations facing hunger and food insecurity. At “Food Wastages Management System”, we believe in harnessing technology for social good, transforming surplus into sustenance.</a:t>
            </a:r>
            <a:endParaRPr lang="en-US" sz="1600" i="0" u="none" strike="noStrike" dirty="0">
              <a:solidFill>
                <a:schemeClr val="tx1"/>
              </a:solidFill>
              <a:effectLst/>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51200" y="312234"/>
            <a:ext cx="6282300" cy="4259766"/>
          </a:xfrm>
          <a:prstGeom prst="rect">
            <a:avLst/>
          </a:prstGeom>
        </p:spPr>
        <p:txBody>
          <a:bodyPr spcFirstLastPara="1" wrap="square" lIns="91425" tIns="91425" rIns="91425" bIns="91425" anchor="ctr" anchorCtr="0">
            <a:noAutofit/>
          </a:bodyPr>
          <a:lstStyle/>
          <a:p>
            <a:pPr rtl="0">
              <a:spcBef>
                <a:spcPts val="1200"/>
              </a:spcBef>
              <a:spcAft>
                <a:spcPts val="1200"/>
              </a:spcAft>
            </a:pPr>
            <a:r>
              <a:rPr lang="en-US" sz="1600" b="0" i="0" u="none" strike="noStrike" dirty="0">
                <a:solidFill>
                  <a:schemeClr val="tx1"/>
                </a:solidFill>
                <a:effectLst/>
              </a:rPr>
              <a:t>Our mission is twofold: to combat food waste and alleviate hunger. Through our user-friendly platform, event organizers can effortlessly notify us about excess food, specifying type, quantity, and location. Meanwhile, individuals and organizations in need can easily access our database to find surplus food near them. By facilitating this connection, “</a:t>
            </a:r>
            <a:r>
              <a:rPr lang="en-US" sz="1600" b="0" i="0" u="none" strike="noStrike">
                <a:solidFill>
                  <a:schemeClr val="tx1"/>
                </a:solidFill>
                <a:effectLst/>
              </a:rPr>
              <a:t>Food Wastages </a:t>
            </a:r>
            <a:r>
              <a:rPr lang="en-US" sz="1600" b="0" i="0" u="none" strike="noStrike" dirty="0">
                <a:solidFill>
                  <a:schemeClr val="tx1"/>
                </a:solidFill>
                <a:effectLst/>
              </a:rPr>
              <a:t>Management System” fosters a community of compassion and sharing.</a:t>
            </a:r>
          </a:p>
          <a:p>
            <a:r>
              <a:rPr lang="en-US" sz="1600" i="0" u="none" strike="noStrike" dirty="0">
                <a:solidFill>
                  <a:schemeClr val="tx1"/>
                </a:solidFill>
                <a:effectLst/>
              </a:rPr>
              <a:t>We are not merely a platform; we are a catalyst for change. Our vision extends beyond immediate relief, aiming to cultivate a culture of mindful consumption and generosity. By redirecting surplus food to those who need it most, we contribute to a more sustainable and equitable future.</a:t>
            </a:r>
            <a:endParaRPr lang="en-US" sz="1600" dirty="0">
              <a:solidFill>
                <a:schemeClr val="tx1"/>
              </a:solidFill>
              <a:effectLst/>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062698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effectLst/>
                <a:ea typeface="Calibri" panose="020F0502020204030204" pitchFamily="34" charset="0"/>
              </a:rPr>
              <a:t>Technologies / Software Requirements</a:t>
            </a:r>
            <a:endParaRPr dirty="0"/>
          </a:p>
        </p:txBody>
      </p:sp>
      <p:sp>
        <p:nvSpPr>
          <p:cNvPr id="361" name="Google Shape;361;p14"/>
          <p:cNvSpPr txBox="1"/>
          <p:nvPr/>
        </p:nvSpPr>
        <p:spPr>
          <a:xfrm>
            <a:off x="387273"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2</a:t>
            </a:r>
            <a:endParaRPr b="1" dirty="0">
              <a:solidFill>
                <a:srgbClr val="FFFFFF"/>
              </a:solidFill>
            </a:endParaRPr>
          </a:p>
        </p:txBody>
      </p:sp>
    </p:spTree>
    <p:extLst>
      <p:ext uri="{BB962C8B-B14F-4D97-AF65-F5344CB8AC3E}">
        <p14:creationId xmlns:p14="http://schemas.microsoft.com/office/powerpoint/2010/main" val="14880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7" name="Google Shape;407;p19"/>
          <p:cNvSpPr txBox="1">
            <a:spLocks noGrp="1"/>
          </p:cNvSpPr>
          <p:nvPr>
            <p:ph type="body" idx="1"/>
          </p:nvPr>
        </p:nvSpPr>
        <p:spPr>
          <a:xfrm>
            <a:off x="2154222" y="1016596"/>
            <a:ext cx="2877669" cy="380283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2000" b="1" i="0" u="none" strike="noStrike" dirty="0">
                <a:solidFill>
                  <a:schemeClr val="bg1">
                    <a:lumMod val="50000"/>
                    <a:lumOff val="50000"/>
                  </a:schemeClr>
                </a:solidFill>
                <a:effectLst/>
                <a:latin typeface="Times New Roman" panose="02020603050405020304" pitchFamily="18" charset="0"/>
              </a:rPr>
              <a:t>Software Requirement for development –</a:t>
            </a:r>
          </a:p>
          <a:p>
            <a:pPr fontAlgn="base">
              <a:spcBef>
                <a:spcPts val="1200"/>
              </a:spcBef>
            </a:pPr>
            <a:r>
              <a:rPr lang="en-IN" b="1" i="0" u="sng" strike="noStrike" dirty="0">
                <a:solidFill>
                  <a:schemeClr val="tx1"/>
                </a:solidFill>
                <a:effectLst/>
                <a:latin typeface="Times New Roman" panose="02020603050405020304" pitchFamily="18" charset="0"/>
              </a:rPr>
              <a:t>System Software - </a:t>
            </a:r>
          </a:p>
          <a:p>
            <a:pPr marL="742950" lvl="1" indent="-285750" rtl="0" fontAlgn="base">
              <a:spcBef>
                <a:spcPts val="0"/>
              </a:spcBef>
              <a:spcAft>
                <a:spcPts val="0"/>
              </a:spcAft>
              <a:buFont typeface="Arial" panose="020B0604020202020204" pitchFamily="34" charset="0"/>
              <a:buChar char="•"/>
            </a:pPr>
            <a:r>
              <a:rPr lang="en-IN" b="0" i="0" u="none" strike="noStrike" dirty="0">
                <a:solidFill>
                  <a:schemeClr val="tx1"/>
                </a:solidFill>
                <a:effectLst/>
                <a:latin typeface="Times New Roman" panose="02020603050405020304" pitchFamily="18" charset="0"/>
              </a:rPr>
              <a:t>Operating System (Windows XP or Above)</a:t>
            </a:r>
          </a:p>
          <a:p>
            <a:pPr marL="457200" lvl="1" indent="0" rtl="0" fontAlgn="base">
              <a:spcBef>
                <a:spcPts val="0"/>
              </a:spcBef>
              <a:spcAft>
                <a:spcPts val="0"/>
              </a:spcAft>
              <a:buNone/>
            </a:pPr>
            <a:endParaRPr lang="en-IN" b="0" i="0" u="none" strike="noStrike" dirty="0">
              <a:solidFill>
                <a:schemeClr val="tx1"/>
              </a:solidFill>
              <a:effectLst/>
              <a:latin typeface="Times New Roman" panose="02020603050405020304" pitchFamily="18" charset="0"/>
            </a:endParaRPr>
          </a:p>
          <a:p>
            <a:pPr fontAlgn="base">
              <a:spcBef>
                <a:spcPts val="0"/>
              </a:spcBef>
            </a:pPr>
            <a:r>
              <a:rPr lang="en-IN" b="1" i="0" u="sng" strike="noStrike" dirty="0">
                <a:solidFill>
                  <a:schemeClr val="tx1"/>
                </a:solidFill>
                <a:effectLst/>
                <a:latin typeface="Times New Roman" panose="02020603050405020304" pitchFamily="18" charset="0"/>
              </a:rPr>
              <a:t>Application Software - </a:t>
            </a:r>
          </a:p>
          <a:p>
            <a:pPr marL="742950" lvl="1" indent="-285750" rtl="0" fontAlgn="base">
              <a:spcBef>
                <a:spcPts val="0"/>
              </a:spcBef>
              <a:spcAft>
                <a:spcPts val="0"/>
              </a:spcAft>
              <a:buFont typeface="Arial" panose="020B0604020202020204" pitchFamily="34" charset="0"/>
              <a:buChar char="•"/>
            </a:pPr>
            <a:r>
              <a:rPr lang="en-IN" b="0" i="0" u="none" strike="noStrike" dirty="0">
                <a:solidFill>
                  <a:schemeClr val="tx1"/>
                </a:solidFill>
                <a:effectLst/>
                <a:latin typeface="Times New Roman" panose="02020603050405020304" pitchFamily="18" charset="0"/>
              </a:rPr>
              <a:t>Database (MongoDB)</a:t>
            </a:r>
          </a:p>
          <a:p>
            <a:pPr marL="457200" lvl="1" indent="0" rtl="0" fontAlgn="base">
              <a:spcBef>
                <a:spcPts val="0"/>
              </a:spcBef>
              <a:spcAft>
                <a:spcPts val="0"/>
              </a:spcAft>
              <a:buNone/>
            </a:pPr>
            <a:endParaRPr lang="en-IN" b="0" i="0" u="none" strike="noStrike" dirty="0">
              <a:solidFill>
                <a:schemeClr val="tx1"/>
              </a:solidFill>
              <a:effectLst/>
              <a:latin typeface="Times New Roman" panose="02020603050405020304" pitchFamily="18" charset="0"/>
            </a:endParaRPr>
          </a:p>
          <a:p>
            <a:pPr fontAlgn="base">
              <a:spcBef>
                <a:spcPts val="0"/>
              </a:spcBef>
            </a:pPr>
            <a:r>
              <a:rPr lang="en-IN" b="1" u="sng" dirty="0">
                <a:solidFill>
                  <a:schemeClr val="tx1"/>
                </a:solidFill>
                <a:latin typeface="Times New Roman" panose="02020603050405020304" pitchFamily="18" charset="0"/>
              </a:rPr>
              <a:t>Frameworks</a:t>
            </a:r>
            <a:r>
              <a:rPr lang="en-IN" b="1" i="0" u="sng" strike="noStrike" dirty="0">
                <a:solidFill>
                  <a:schemeClr val="tx1"/>
                </a:solidFill>
                <a:effectLst/>
                <a:latin typeface="Times New Roman" panose="02020603050405020304" pitchFamily="18" charset="0"/>
              </a:rPr>
              <a:t>- </a:t>
            </a:r>
          </a:p>
          <a:p>
            <a:pPr marL="742950" lvl="1" indent="-285750" rtl="0" fontAlgn="base">
              <a:spcBef>
                <a:spcPts val="0"/>
              </a:spcBef>
              <a:spcAft>
                <a:spcPts val="0"/>
              </a:spcAft>
              <a:buFont typeface="Arial" panose="020B0604020202020204" pitchFamily="34" charset="0"/>
              <a:buChar char="•"/>
            </a:pPr>
            <a:r>
              <a:rPr lang="en-IN" b="0" i="0" u="none" strike="noStrike" dirty="0">
                <a:solidFill>
                  <a:schemeClr val="tx1"/>
                </a:solidFill>
                <a:effectLst/>
                <a:latin typeface="Times New Roman" panose="02020603050405020304" pitchFamily="18" charset="0"/>
              </a:rPr>
              <a:t>ReactJS</a:t>
            </a:r>
          </a:p>
          <a:p>
            <a:pPr marL="742950" lvl="1" indent="-285750" rtl="0" fontAlgn="base">
              <a:spcBef>
                <a:spcPts val="0"/>
              </a:spcBef>
              <a:spcAft>
                <a:spcPts val="0"/>
              </a:spcAft>
              <a:buFont typeface="Arial" panose="020B0604020202020204" pitchFamily="34" charset="0"/>
              <a:buChar char="•"/>
            </a:pPr>
            <a:r>
              <a:rPr lang="en-IN" dirty="0" err="1">
                <a:solidFill>
                  <a:schemeClr val="tx1"/>
                </a:solidFill>
                <a:latin typeface="Times New Roman" panose="02020603050405020304" pitchFamily="18" charset="0"/>
              </a:rPr>
              <a:t>ExpressJS</a:t>
            </a:r>
            <a:endParaRPr lang="en-IN" b="0" i="0" u="none" strike="noStrike" dirty="0">
              <a:solidFill>
                <a:schemeClr val="tx1"/>
              </a:solidFill>
              <a:effectLst/>
              <a:latin typeface="Times New Roman" panose="02020603050405020304" pitchFamily="18" charset="0"/>
            </a:endParaRPr>
          </a:p>
          <a:p>
            <a:pPr marL="457200" lvl="1" indent="0" rtl="0" fontAlgn="base">
              <a:spcBef>
                <a:spcPts val="0"/>
              </a:spcBef>
              <a:spcAft>
                <a:spcPts val="0"/>
              </a:spcAft>
              <a:buNone/>
            </a:pPr>
            <a:endParaRPr lang="en-IN" b="0" i="0" u="none" strike="noStrike" dirty="0">
              <a:solidFill>
                <a:schemeClr val="tx1"/>
              </a:solidFill>
              <a:effectLst/>
              <a:latin typeface="Times New Roman" panose="02020603050405020304" pitchFamily="18" charset="0"/>
            </a:endParaRPr>
          </a:p>
          <a:p>
            <a:pPr fontAlgn="base">
              <a:spcBef>
                <a:spcPts val="0"/>
              </a:spcBef>
            </a:pPr>
            <a:r>
              <a:rPr lang="en-IN" b="1" i="0" u="sng" strike="noStrike" dirty="0">
                <a:solidFill>
                  <a:schemeClr val="tx1"/>
                </a:solidFill>
                <a:effectLst/>
                <a:latin typeface="Times New Roman" panose="02020603050405020304" pitchFamily="18" charset="0"/>
              </a:rPr>
              <a:t>Web Technologies –</a:t>
            </a:r>
          </a:p>
          <a:p>
            <a:pPr marL="742950" lvl="1" indent="-285750" rtl="0" fontAlgn="base">
              <a:spcBef>
                <a:spcPts val="0"/>
              </a:spcBef>
              <a:spcAft>
                <a:spcPts val="1200"/>
              </a:spcAft>
              <a:buFont typeface="Arial" panose="020B0604020202020204" pitchFamily="34" charset="0"/>
              <a:buChar char="•"/>
            </a:pPr>
            <a:r>
              <a:rPr lang="en-IN" dirty="0">
                <a:solidFill>
                  <a:schemeClr val="tx1"/>
                </a:solidFill>
                <a:latin typeface="Times New Roman" panose="02020603050405020304" pitchFamily="18" charset="0"/>
              </a:rPr>
              <a:t>JavaScript</a:t>
            </a:r>
          </a:p>
        </p:txBody>
      </p:sp>
      <p:sp>
        <p:nvSpPr>
          <p:cNvPr id="408" name="Google Shape;408;p19"/>
          <p:cNvSpPr txBox="1">
            <a:spLocks noGrp="1"/>
          </p:cNvSpPr>
          <p:nvPr>
            <p:ph type="body" idx="2"/>
          </p:nvPr>
        </p:nvSpPr>
        <p:spPr>
          <a:xfrm>
            <a:off x="5550944" y="909021"/>
            <a:ext cx="2958355" cy="2404729"/>
          </a:xfrm>
          <a:prstGeom prst="rect">
            <a:avLst/>
          </a:prstGeom>
        </p:spPr>
        <p:txBody>
          <a:bodyPr spcFirstLastPara="1" wrap="square" lIns="91425" tIns="91425" rIns="91425" bIns="91425" anchor="t" anchorCtr="0">
            <a:noAutofit/>
          </a:bodyPr>
          <a:lstStyle/>
          <a:p>
            <a:pPr marL="139700" indent="0" rtl="0">
              <a:spcBef>
                <a:spcPts val="1200"/>
              </a:spcBef>
              <a:spcAft>
                <a:spcPts val="1200"/>
              </a:spcAft>
              <a:buNone/>
            </a:pPr>
            <a:r>
              <a:rPr lang="en-US" sz="2000" b="1" i="0" u="none" strike="noStrike" dirty="0">
                <a:solidFill>
                  <a:schemeClr val="bg1">
                    <a:lumMod val="50000"/>
                    <a:lumOff val="50000"/>
                  </a:schemeClr>
                </a:solidFill>
                <a:effectLst/>
                <a:latin typeface="Times New Roman" panose="02020603050405020304" pitchFamily="18" charset="0"/>
              </a:rPr>
              <a:t>Software Requirement for User -</a:t>
            </a:r>
            <a:endParaRPr lang="en-US" sz="1600" b="0" dirty="0">
              <a:solidFill>
                <a:schemeClr val="bg1">
                  <a:lumMod val="50000"/>
                  <a:lumOff val="50000"/>
                </a:schemeClr>
              </a:solidFill>
              <a:effectLst/>
            </a:endParaRPr>
          </a:p>
          <a:p>
            <a:pPr fontAlgn="base">
              <a:spcBef>
                <a:spcPts val="1200"/>
              </a:spcBef>
            </a:pPr>
            <a:r>
              <a:rPr lang="en-US" b="1" i="0" u="none" strike="noStrike" dirty="0">
                <a:solidFill>
                  <a:schemeClr val="tx1"/>
                </a:solidFill>
                <a:effectLst/>
                <a:latin typeface="Times New Roman" panose="02020603050405020304" pitchFamily="18" charset="0"/>
              </a:rPr>
              <a:t>OS : </a:t>
            </a:r>
          </a:p>
          <a:p>
            <a:pPr lvl="1" fontAlgn="base">
              <a:spcBef>
                <a:spcPts val="1200"/>
              </a:spcBef>
              <a:buFont typeface="Arial" panose="020B0604020202020204" pitchFamily="34" charset="0"/>
              <a:buChar char="•"/>
            </a:pPr>
            <a:r>
              <a:rPr lang="en-US" b="0" i="0" u="none" strike="noStrike" dirty="0">
                <a:solidFill>
                  <a:schemeClr val="tx1"/>
                </a:solidFill>
                <a:effectLst/>
                <a:latin typeface="Times New Roman" panose="02020603050405020304" pitchFamily="18" charset="0"/>
              </a:rPr>
              <a:t>Windows XP or above</a:t>
            </a:r>
          </a:p>
          <a:p>
            <a:pPr fontAlgn="base">
              <a:spcBef>
                <a:spcPts val="0"/>
              </a:spcBef>
              <a:spcAft>
                <a:spcPts val="1200"/>
              </a:spcAft>
            </a:pPr>
            <a:r>
              <a:rPr lang="en-US" b="1" i="0" u="none" strike="noStrike" dirty="0">
                <a:solidFill>
                  <a:schemeClr val="tx1"/>
                </a:solidFill>
                <a:effectLst/>
                <a:latin typeface="Times New Roman" panose="02020603050405020304" pitchFamily="18" charset="0"/>
              </a:rPr>
              <a:t>Web Browser :</a:t>
            </a:r>
          </a:p>
          <a:p>
            <a:pPr lvl="1" fontAlgn="base">
              <a:spcAft>
                <a:spcPts val="1200"/>
              </a:spcAft>
              <a:buFont typeface="Arial" panose="020B0604020202020204" pitchFamily="34" charset="0"/>
              <a:buChar char="•"/>
            </a:pPr>
            <a:r>
              <a:rPr lang="en-US" b="0" i="0" u="none" strike="noStrike" dirty="0">
                <a:solidFill>
                  <a:schemeClr val="tx1"/>
                </a:solidFill>
                <a:effectLst/>
                <a:latin typeface="Times New Roman" panose="02020603050405020304" pitchFamily="18" charset="0"/>
              </a:rPr>
              <a:t>Microsoft Edge or above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effectLst/>
                <a:ea typeface="Calibri" panose="020F0502020204030204" pitchFamily="34" charset="0"/>
              </a:rPr>
              <a:t>Hardware Requirements</a:t>
            </a:r>
            <a:endParaRPr dirty="0"/>
          </a:p>
        </p:txBody>
      </p:sp>
      <p:sp>
        <p:nvSpPr>
          <p:cNvPr id="361" name="Google Shape;361;p14"/>
          <p:cNvSpPr txBox="1"/>
          <p:nvPr/>
        </p:nvSpPr>
        <p:spPr>
          <a:xfrm>
            <a:off x="387273" y="16858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sym typeface="Nixie One"/>
              </a:rPr>
              <a:t>3</a:t>
            </a:r>
            <a:endParaRPr b="1" dirty="0">
              <a:solidFill>
                <a:srgbClr val="FFFFFF"/>
              </a:solidFill>
            </a:endParaRPr>
          </a:p>
        </p:txBody>
      </p:sp>
    </p:spTree>
    <p:extLst>
      <p:ext uri="{BB962C8B-B14F-4D97-AF65-F5344CB8AC3E}">
        <p14:creationId xmlns:p14="http://schemas.microsoft.com/office/powerpoint/2010/main" val="316467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7" name="Google Shape;407;p19"/>
          <p:cNvSpPr txBox="1">
            <a:spLocks noGrp="1"/>
          </p:cNvSpPr>
          <p:nvPr>
            <p:ph type="body" idx="1"/>
          </p:nvPr>
        </p:nvSpPr>
        <p:spPr>
          <a:xfrm>
            <a:off x="1789023" y="854838"/>
            <a:ext cx="3708135" cy="417974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2000" b="1" i="0" u="none" strike="noStrike" dirty="0">
                <a:solidFill>
                  <a:schemeClr val="bg1">
                    <a:lumMod val="50000"/>
                    <a:lumOff val="50000"/>
                  </a:schemeClr>
                </a:solidFill>
                <a:effectLst/>
                <a:latin typeface="Times New Roman" panose="02020603050405020304" pitchFamily="18" charset="0"/>
              </a:rPr>
              <a:t>Hardware Requirement for development –</a:t>
            </a:r>
          </a:p>
          <a:p>
            <a:pPr fontAlgn="base">
              <a:spcBef>
                <a:spcPts val="1200"/>
              </a:spcBef>
            </a:pPr>
            <a:r>
              <a:rPr lang="en-IN" sz="1400" b="1" i="0" u="sng" strike="noStrike" dirty="0">
                <a:solidFill>
                  <a:schemeClr val="tx1"/>
                </a:solidFill>
                <a:effectLst/>
                <a:latin typeface="Nixie One"/>
              </a:rPr>
              <a:t>Input Devices - </a:t>
            </a:r>
            <a:r>
              <a:rPr lang="en-IN" sz="1400" b="0" i="0" u="none" strike="noStrike" dirty="0">
                <a:solidFill>
                  <a:schemeClr val="tx1"/>
                </a:solidFill>
                <a:effectLst/>
                <a:latin typeface="Nixie One"/>
              </a:rPr>
              <a:t>All basic input devices like keyboard, mouse, etc.</a:t>
            </a:r>
          </a:p>
          <a:p>
            <a:pPr fontAlgn="base">
              <a:spcBef>
                <a:spcPts val="0"/>
              </a:spcBef>
            </a:pPr>
            <a:r>
              <a:rPr lang="en-IN" sz="1400" b="1" i="0" u="sng" strike="noStrike" dirty="0">
                <a:solidFill>
                  <a:schemeClr val="tx1"/>
                </a:solidFill>
                <a:effectLst/>
                <a:latin typeface="Nixie One"/>
              </a:rPr>
              <a:t>Output Devices - </a:t>
            </a:r>
            <a:r>
              <a:rPr lang="en-IN" sz="1400" b="0" i="0" u="none" strike="noStrike" dirty="0">
                <a:solidFill>
                  <a:schemeClr val="tx1"/>
                </a:solidFill>
                <a:effectLst/>
                <a:latin typeface="Nixie One"/>
              </a:rPr>
              <a:t>All basic output devices like printer, monitor, etc.</a:t>
            </a:r>
          </a:p>
          <a:p>
            <a:pPr fontAlgn="base">
              <a:spcBef>
                <a:spcPts val="0"/>
              </a:spcBef>
            </a:pPr>
            <a:r>
              <a:rPr lang="en-IN" sz="1400" b="1" i="0" u="sng" strike="noStrike" dirty="0">
                <a:solidFill>
                  <a:schemeClr val="tx1"/>
                </a:solidFill>
                <a:effectLst/>
                <a:latin typeface="Nixie One"/>
              </a:rPr>
              <a:t>Secondary storage devices -</a:t>
            </a:r>
          </a:p>
          <a:p>
            <a:pPr marL="742950" lvl="1" indent="-285750" rtl="0" fontAlgn="base">
              <a:spcBef>
                <a:spcPts val="0"/>
              </a:spcBef>
              <a:spcAft>
                <a:spcPts val="0"/>
              </a:spcAft>
              <a:buFont typeface="Arial" panose="020B0604020202020204" pitchFamily="34" charset="0"/>
              <a:buChar char="•"/>
            </a:pPr>
            <a:r>
              <a:rPr lang="en-IN" sz="1400" b="0" i="0" u="none" strike="noStrike" dirty="0">
                <a:solidFill>
                  <a:schemeClr val="tx1"/>
                </a:solidFill>
                <a:effectLst/>
                <a:latin typeface="Nixie One"/>
              </a:rPr>
              <a:t> HDD - 60GB or above.</a:t>
            </a:r>
          </a:p>
          <a:p>
            <a:pPr marL="742950" lvl="1" indent="-285750" rtl="0" fontAlgn="base">
              <a:spcBef>
                <a:spcPts val="0"/>
              </a:spcBef>
              <a:spcAft>
                <a:spcPts val="0"/>
              </a:spcAft>
              <a:buFont typeface="Arial" panose="020B0604020202020204" pitchFamily="34" charset="0"/>
              <a:buChar char="•"/>
            </a:pPr>
            <a:r>
              <a:rPr lang="en-IN" sz="1400" b="0" i="0" u="none" strike="noStrike" dirty="0">
                <a:solidFill>
                  <a:schemeClr val="tx1"/>
                </a:solidFill>
                <a:effectLst/>
                <a:latin typeface="Nixie One"/>
              </a:rPr>
              <a:t>Back-up - Flash Drive, CD/DVD, cloud storage etc.</a:t>
            </a:r>
          </a:p>
          <a:p>
            <a:pPr fontAlgn="base">
              <a:spcBef>
                <a:spcPts val="0"/>
              </a:spcBef>
            </a:pPr>
            <a:r>
              <a:rPr lang="en-IN" sz="1400" b="1" i="0" u="sng" strike="noStrike" dirty="0">
                <a:solidFill>
                  <a:schemeClr val="tx1"/>
                </a:solidFill>
                <a:effectLst/>
                <a:latin typeface="Nixie One"/>
              </a:rPr>
              <a:t>Internal components - </a:t>
            </a:r>
          </a:p>
          <a:p>
            <a:pPr marL="742950" lvl="1" indent="-285750" rtl="0" fontAlgn="base">
              <a:spcBef>
                <a:spcPts val="0"/>
              </a:spcBef>
              <a:spcAft>
                <a:spcPts val="0"/>
              </a:spcAft>
              <a:buFont typeface="Arial" panose="020B0604020202020204" pitchFamily="34" charset="0"/>
              <a:buChar char="•"/>
            </a:pPr>
            <a:r>
              <a:rPr lang="en-IN" sz="1400" b="0" i="0" u="none" strike="noStrike" dirty="0">
                <a:solidFill>
                  <a:schemeClr val="tx1"/>
                </a:solidFill>
                <a:effectLst/>
                <a:latin typeface="Nixie One"/>
              </a:rPr>
              <a:t>RAM - 512 MB (Minimum)</a:t>
            </a:r>
          </a:p>
          <a:p>
            <a:pPr marL="742950" lvl="1" indent="-285750" rtl="0" fontAlgn="base">
              <a:spcBef>
                <a:spcPts val="0"/>
              </a:spcBef>
              <a:spcAft>
                <a:spcPts val="1200"/>
              </a:spcAft>
              <a:buFont typeface="Arial" panose="020B0604020202020204" pitchFamily="34" charset="0"/>
              <a:buChar char="•"/>
            </a:pPr>
            <a:r>
              <a:rPr lang="en-IN" sz="1400" b="0" i="0" u="none" strike="noStrike" dirty="0">
                <a:solidFill>
                  <a:schemeClr val="tx1"/>
                </a:solidFill>
                <a:effectLst/>
                <a:latin typeface="Nixie One"/>
              </a:rPr>
              <a:t>Processor -  Intel Pentium 4 Processor or above</a:t>
            </a:r>
          </a:p>
        </p:txBody>
      </p:sp>
      <p:sp>
        <p:nvSpPr>
          <p:cNvPr id="408" name="Google Shape;408;p19"/>
          <p:cNvSpPr txBox="1">
            <a:spLocks noGrp="1"/>
          </p:cNvSpPr>
          <p:nvPr>
            <p:ph type="body" idx="2"/>
          </p:nvPr>
        </p:nvSpPr>
        <p:spPr>
          <a:xfrm>
            <a:off x="5497158" y="779533"/>
            <a:ext cx="3259567" cy="2953369"/>
          </a:xfrm>
          <a:prstGeom prst="rect">
            <a:avLst/>
          </a:prstGeom>
        </p:spPr>
        <p:txBody>
          <a:bodyPr spcFirstLastPara="1" wrap="square" lIns="91425" tIns="91425" rIns="91425" bIns="91425" anchor="t" anchorCtr="0">
            <a:noAutofit/>
          </a:bodyPr>
          <a:lstStyle/>
          <a:p>
            <a:pPr marL="139700" indent="0" rtl="0">
              <a:spcBef>
                <a:spcPts val="1200"/>
              </a:spcBef>
              <a:spcAft>
                <a:spcPts val="1200"/>
              </a:spcAft>
              <a:buNone/>
            </a:pPr>
            <a:r>
              <a:rPr lang="en-US" sz="2000" b="1" i="0" u="none" strike="noStrike" dirty="0">
                <a:solidFill>
                  <a:schemeClr val="bg1">
                    <a:lumMod val="50000"/>
                    <a:lumOff val="50000"/>
                  </a:schemeClr>
                </a:solidFill>
                <a:effectLst/>
                <a:latin typeface="Times New Roman" panose="02020603050405020304" pitchFamily="18" charset="0"/>
              </a:rPr>
              <a:t>Hardware Requirement for User -</a:t>
            </a:r>
            <a:endParaRPr lang="en-US" sz="1600" b="0" dirty="0">
              <a:solidFill>
                <a:schemeClr val="bg1">
                  <a:lumMod val="50000"/>
                  <a:lumOff val="50000"/>
                </a:schemeClr>
              </a:solidFill>
              <a:effectLst/>
            </a:endParaRPr>
          </a:p>
          <a:p>
            <a:pPr rtl="0" fontAlgn="base">
              <a:spcBef>
                <a:spcPts val="1200"/>
              </a:spcBef>
              <a:spcAft>
                <a:spcPts val="0"/>
              </a:spcAft>
              <a:buFont typeface="Arial" panose="020B0604020202020204" pitchFamily="34" charset="0"/>
              <a:buChar char="•"/>
            </a:pPr>
            <a:r>
              <a:rPr lang="en-US" b="1" i="0" u="sng" strike="noStrike" dirty="0">
                <a:solidFill>
                  <a:schemeClr val="tx1"/>
                </a:solidFill>
                <a:effectLst/>
                <a:latin typeface="Nixie One"/>
              </a:rPr>
              <a:t>Input Devices - </a:t>
            </a:r>
            <a:r>
              <a:rPr lang="en-US" b="0" i="0" u="none" strike="noStrike" dirty="0">
                <a:solidFill>
                  <a:schemeClr val="tx1"/>
                </a:solidFill>
                <a:effectLst/>
                <a:latin typeface="Nixie One"/>
              </a:rPr>
              <a:t>All basic input devices like keyboard, mouse, etc.</a:t>
            </a:r>
          </a:p>
          <a:p>
            <a:pPr rtl="0" fontAlgn="base">
              <a:spcBef>
                <a:spcPts val="0"/>
              </a:spcBef>
              <a:spcAft>
                <a:spcPts val="1200"/>
              </a:spcAft>
              <a:buFont typeface="Arial" panose="020B0604020202020204" pitchFamily="34" charset="0"/>
              <a:buChar char="•"/>
            </a:pPr>
            <a:r>
              <a:rPr lang="en-US" b="1" i="0" u="sng" strike="noStrike" dirty="0">
                <a:solidFill>
                  <a:schemeClr val="tx1"/>
                </a:solidFill>
                <a:effectLst/>
                <a:latin typeface="Nixie One"/>
              </a:rPr>
              <a:t>Output Devices - </a:t>
            </a:r>
            <a:r>
              <a:rPr lang="en-US" b="0" i="0" u="none" strike="noStrike" dirty="0">
                <a:solidFill>
                  <a:schemeClr val="tx1"/>
                </a:solidFill>
                <a:effectLst/>
                <a:latin typeface="Nixie One"/>
              </a:rPr>
              <a:t>All basic output devices like printer, monitor, etc.</a:t>
            </a:r>
          </a:p>
          <a:p>
            <a:pPr rtl="0" fontAlgn="base">
              <a:spcBef>
                <a:spcPts val="1200"/>
              </a:spcBef>
              <a:spcAft>
                <a:spcPts val="0"/>
              </a:spcAft>
              <a:buFont typeface="Arial" panose="020B0604020202020204" pitchFamily="34" charset="0"/>
              <a:buChar char="•"/>
            </a:pPr>
            <a:r>
              <a:rPr lang="en-US" b="0" i="0" u="none" strike="noStrike" dirty="0">
                <a:solidFill>
                  <a:schemeClr val="tx1"/>
                </a:solidFill>
                <a:effectLst/>
                <a:latin typeface="Nixie One"/>
              </a:rPr>
              <a:t>Stable and secure Internet connection.</a:t>
            </a:r>
          </a:p>
        </p:txBody>
      </p:sp>
    </p:spTree>
    <p:extLst>
      <p:ext uri="{BB962C8B-B14F-4D97-AF65-F5344CB8AC3E}">
        <p14:creationId xmlns:p14="http://schemas.microsoft.com/office/powerpoint/2010/main" val="2477753791"/>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774</Words>
  <Application>Microsoft Office PowerPoint</Application>
  <PresentationFormat>On-screen Show (16:9)</PresentationFormat>
  <Paragraphs>83</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Courier New</vt:lpstr>
      <vt:lpstr>Helvetica Neue</vt:lpstr>
      <vt:lpstr>Muli</vt:lpstr>
      <vt:lpstr>Nixie One</vt:lpstr>
      <vt:lpstr>Times New Roman</vt:lpstr>
      <vt:lpstr>Wingdings</vt:lpstr>
      <vt:lpstr>Imogen template</vt:lpstr>
      <vt:lpstr>FOOD WastagesS MANAGEMENT SYSTEM </vt:lpstr>
      <vt:lpstr>TEAM LEADER: </vt:lpstr>
      <vt:lpstr>INTRODUCTION</vt:lpstr>
      <vt:lpstr>PowerPoint Presentation</vt:lpstr>
      <vt:lpstr>PowerPoint Presentation</vt:lpstr>
      <vt:lpstr>Technologies / Software Requirements</vt:lpstr>
      <vt:lpstr>PowerPoint Presentation</vt:lpstr>
      <vt:lpstr>Hardware Requirements</vt:lpstr>
      <vt:lpstr>PowerPoint Presentation</vt:lpstr>
      <vt:lpstr>Modules Description</vt:lpstr>
      <vt:lpstr>PowerPoint Presentation</vt:lpstr>
      <vt:lpstr>PowerPoint Presentation</vt:lpstr>
      <vt:lpstr>REPORTS</vt:lpstr>
      <vt:lpstr>PowerPoint Presentation</vt:lpstr>
      <vt:lpstr>Conclusion</vt:lpstr>
      <vt:lpstr>PowerPoint Presentation</vt:lpstr>
      <vt:lpstr>Gantt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Akash pandey</dc:creator>
  <cp:lastModifiedBy>ѵίƘ∆န ❣️</cp:lastModifiedBy>
  <cp:revision>25</cp:revision>
  <dcterms:modified xsi:type="dcterms:W3CDTF">2024-05-12T17:42:45Z</dcterms:modified>
</cp:coreProperties>
</file>