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281" r:id="rId8"/>
    <p:sldId id="282" r:id="rId9"/>
    <p:sldId id="323" r:id="rId10"/>
    <p:sldId id="314" r:id="rId11"/>
    <p:sldId id="315" r:id="rId12"/>
    <p:sldId id="317" r:id="rId13"/>
    <p:sldId id="319"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0909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70857"/>
            <a:ext cx="6392421" cy="1643743"/>
          </a:xfrm>
        </p:spPr>
        <p:txBody>
          <a:bodyPr anchor="ctr"/>
          <a:lstStyle/>
          <a:p>
            <a:r>
              <a:rPr lang="en-US" u="sng" dirty="0">
                <a:solidFill>
                  <a:schemeClr val="tx1"/>
                </a:solidFill>
              </a:rPr>
              <a:t>Fitness club system</a:t>
            </a:r>
            <a:br>
              <a:rPr lang="en-US" u="sng" dirty="0">
                <a:solidFill>
                  <a:schemeClr val="tx1"/>
                </a:solidFill>
              </a:rPr>
            </a:br>
            <a:br>
              <a:rPr lang="en-US" u="sng" dirty="0">
                <a:solidFill>
                  <a:schemeClr val="tx1"/>
                </a:solidFill>
              </a:rPr>
            </a:br>
            <a:br>
              <a:rPr lang="en-US" sz="1400" u="sng" dirty="0">
                <a:solidFill>
                  <a:schemeClr val="tx1"/>
                </a:solidFill>
              </a:rPr>
            </a:br>
            <a:endParaRPr lang="en-US" u="sng" dirty="0">
              <a:solidFill>
                <a:schemeClr val="tx1"/>
              </a:solidFill>
            </a:endParaRPr>
          </a:p>
        </p:txBody>
      </p:sp>
      <p:sp>
        <p:nvSpPr>
          <p:cNvPr id="3" name="TextBox 2">
            <a:extLst>
              <a:ext uri="{FF2B5EF4-FFF2-40B4-BE49-F238E27FC236}">
                <a16:creationId xmlns:a16="http://schemas.microsoft.com/office/drawing/2014/main" id="{D0B8B573-3A40-D209-D778-27D92BB7BD06}"/>
              </a:ext>
            </a:extLst>
          </p:cNvPr>
          <p:cNvSpPr txBox="1"/>
          <p:nvPr/>
        </p:nvSpPr>
        <p:spPr>
          <a:xfrm>
            <a:off x="2709290" y="2296885"/>
            <a:ext cx="6773419" cy="2862322"/>
          </a:xfrm>
          <a:prstGeom prst="rect">
            <a:avLst/>
          </a:prstGeom>
          <a:noFill/>
        </p:spPr>
        <p:txBody>
          <a:bodyPr wrap="square" rtlCol="0">
            <a:spAutoFit/>
          </a:bodyPr>
          <a:lstStyle/>
          <a:p>
            <a:pPr algn="ctr"/>
            <a:r>
              <a:rPr lang="en-US" sz="2000" b="1" dirty="0"/>
              <a:t>Under the supervision of</a:t>
            </a:r>
          </a:p>
          <a:p>
            <a:pPr algn="ctr"/>
            <a:r>
              <a:rPr lang="en-US" sz="2000" b="1" dirty="0"/>
              <a:t>Dr. Amit Gupta</a:t>
            </a:r>
          </a:p>
          <a:p>
            <a:pPr algn="ctr"/>
            <a:endParaRPr lang="en-US" sz="2000" b="1" dirty="0"/>
          </a:p>
          <a:p>
            <a:pPr algn="ctr"/>
            <a:endParaRPr lang="en-US" sz="2000" b="1" dirty="0"/>
          </a:p>
          <a:p>
            <a:pPr algn="ctr"/>
            <a:r>
              <a:rPr lang="en-US" sz="2000" b="1" dirty="0"/>
              <a:t>Submitted by</a:t>
            </a:r>
          </a:p>
          <a:p>
            <a:pPr algn="ctr"/>
            <a:r>
              <a:rPr lang="en-US" sz="2000" dirty="0"/>
              <a:t>Vikash Gupta</a:t>
            </a:r>
          </a:p>
          <a:p>
            <a:pPr algn="ctr"/>
            <a:r>
              <a:rPr lang="en-US" sz="2000" dirty="0"/>
              <a:t>Smriti Tiwari</a:t>
            </a:r>
          </a:p>
          <a:p>
            <a:pPr algn="ctr"/>
            <a:r>
              <a:rPr lang="en-US" sz="2000" dirty="0"/>
              <a:t>Yash Shrivastava</a:t>
            </a:r>
          </a:p>
          <a:p>
            <a:pPr algn="ctr"/>
            <a:endParaRPr lang="en-IN" sz="20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Proposed time duration</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93746891"/>
              </p:ext>
            </p:extLst>
          </p:nvPr>
        </p:nvGraphicFramePr>
        <p:xfrm>
          <a:off x="1550563" y="2438400"/>
          <a:ext cx="9999179" cy="3787142"/>
        </p:xfrm>
        <a:graphic>
          <a:graphicData uri="http://schemas.openxmlformats.org/drawingml/2006/table">
            <a:tbl>
              <a:tblPr firstRow="1" bandRow="1">
                <a:tableStyleId>{5940675A-B579-460E-94D1-54222C63F5DA}</a:tableStyleId>
              </a:tblPr>
              <a:tblGrid>
                <a:gridCol w="1889323">
                  <a:extLst>
                    <a:ext uri="{9D8B030D-6E8A-4147-A177-3AD203B41FA5}">
                      <a16:colId xmlns:a16="http://schemas.microsoft.com/office/drawing/2014/main" val="180956085"/>
                    </a:ext>
                  </a:extLst>
                </a:gridCol>
                <a:gridCol w="1088571">
                  <a:extLst>
                    <a:ext uri="{9D8B030D-6E8A-4147-A177-3AD203B41FA5}">
                      <a16:colId xmlns:a16="http://schemas.microsoft.com/office/drawing/2014/main" val="1180706872"/>
                    </a:ext>
                  </a:extLst>
                </a:gridCol>
                <a:gridCol w="1034143">
                  <a:extLst>
                    <a:ext uri="{9D8B030D-6E8A-4147-A177-3AD203B41FA5}">
                      <a16:colId xmlns:a16="http://schemas.microsoft.com/office/drawing/2014/main" val="2050154702"/>
                    </a:ext>
                  </a:extLst>
                </a:gridCol>
                <a:gridCol w="1088571">
                  <a:extLst>
                    <a:ext uri="{9D8B030D-6E8A-4147-A177-3AD203B41FA5}">
                      <a16:colId xmlns:a16="http://schemas.microsoft.com/office/drawing/2014/main" val="1872764148"/>
                    </a:ext>
                  </a:extLst>
                </a:gridCol>
                <a:gridCol w="968829">
                  <a:extLst>
                    <a:ext uri="{9D8B030D-6E8A-4147-A177-3AD203B41FA5}">
                      <a16:colId xmlns:a16="http://schemas.microsoft.com/office/drawing/2014/main" val="4208078526"/>
                    </a:ext>
                  </a:extLst>
                </a:gridCol>
                <a:gridCol w="979714">
                  <a:extLst>
                    <a:ext uri="{9D8B030D-6E8A-4147-A177-3AD203B41FA5}">
                      <a16:colId xmlns:a16="http://schemas.microsoft.com/office/drawing/2014/main" val="4275293527"/>
                    </a:ext>
                  </a:extLst>
                </a:gridCol>
                <a:gridCol w="979715">
                  <a:extLst>
                    <a:ext uri="{9D8B030D-6E8A-4147-A177-3AD203B41FA5}">
                      <a16:colId xmlns:a16="http://schemas.microsoft.com/office/drawing/2014/main" val="2773485528"/>
                    </a:ext>
                  </a:extLst>
                </a:gridCol>
                <a:gridCol w="979714">
                  <a:extLst>
                    <a:ext uri="{9D8B030D-6E8A-4147-A177-3AD203B41FA5}">
                      <a16:colId xmlns:a16="http://schemas.microsoft.com/office/drawing/2014/main" val="3227889720"/>
                    </a:ext>
                  </a:extLst>
                </a:gridCol>
                <a:gridCol w="990599">
                  <a:extLst>
                    <a:ext uri="{9D8B030D-6E8A-4147-A177-3AD203B41FA5}">
                      <a16:colId xmlns:a16="http://schemas.microsoft.com/office/drawing/2014/main" val="2007623762"/>
                    </a:ext>
                  </a:extLst>
                </a:gridCol>
              </a:tblGrid>
              <a:tr h="589510">
                <a:tc>
                  <a:txBody>
                    <a:bodyPr/>
                    <a:lstStyle/>
                    <a:p>
                      <a:r>
                        <a:rPr lang="en-US" dirty="0">
                          <a:solidFill>
                            <a:schemeClr val="accent6"/>
                          </a:solidFill>
                        </a:rPr>
                        <a:t>Task Name</a:t>
                      </a:r>
                    </a:p>
                  </a:txBody>
                  <a:tcPr anchor="ctr"/>
                </a:tc>
                <a:tc>
                  <a:txBody>
                    <a:bodyPr/>
                    <a:lstStyle/>
                    <a:p>
                      <a:r>
                        <a:rPr lang="en-US" dirty="0">
                          <a:solidFill>
                            <a:schemeClr val="accent6"/>
                          </a:solidFill>
                        </a:rPr>
                        <a:t>Week1</a:t>
                      </a:r>
                    </a:p>
                  </a:txBody>
                  <a:tcPr anchor="ctr"/>
                </a:tc>
                <a:tc>
                  <a:txBody>
                    <a:bodyPr/>
                    <a:lstStyle/>
                    <a:p>
                      <a:r>
                        <a:rPr lang="en-US" dirty="0">
                          <a:solidFill>
                            <a:schemeClr val="accent6"/>
                          </a:solidFill>
                        </a:rPr>
                        <a:t>Week2</a:t>
                      </a:r>
                    </a:p>
                  </a:txBody>
                  <a:tcPr anchor="ctr"/>
                </a:tc>
                <a:tc>
                  <a:txBody>
                    <a:bodyPr/>
                    <a:lstStyle/>
                    <a:p>
                      <a:r>
                        <a:rPr lang="en-US" dirty="0">
                          <a:solidFill>
                            <a:schemeClr val="accent6"/>
                          </a:solidFill>
                        </a:rPr>
                        <a:t>Week3</a:t>
                      </a:r>
                    </a:p>
                  </a:txBody>
                  <a:tcPr anchor="ctr"/>
                </a:tc>
                <a:tc>
                  <a:txBody>
                    <a:bodyPr/>
                    <a:lstStyle/>
                    <a:p>
                      <a:r>
                        <a:rPr lang="en-US" dirty="0">
                          <a:solidFill>
                            <a:schemeClr val="accent6"/>
                          </a:solidFill>
                        </a:rPr>
                        <a:t>Week4</a:t>
                      </a:r>
                    </a:p>
                  </a:txBody>
                  <a:tcPr anchor="ctr"/>
                </a:tc>
                <a:tc>
                  <a:txBody>
                    <a:bodyPr/>
                    <a:lstStyle/>
                    <a:p>
                      <a:r>
                        <a:rPr lang="en-US" dirty="0">
                          <a:solidFill>
                            <a:schemeClr val="accent6"/>
                          </a:solidFill>
                        </a:rPr>
                        <a:t>Week 5</a:t>
                      </a:r>
                    </a:p>
                  </a:txBody>
                  <a:tcPr anchor="ctr"/>
                </a:tc>
                <a:tc>
                  <a:txBody>
                    <a:bodyPr/>
                    <a:lstStyle/>
                    <a:p>
                      <a:r>
                        <a:rPr lang="en-US" dirty="0">
                          <a:solidFill>
                            <a:schemeClr val="accent6"/>
                          </a:solidFill>
                        </a:rPr>
                        <a:t>Week6</a:t>
                      </a:r>
                    </a:p>
                  </a:txBody>
                  <a:tcPr anchor="ctr"/>
                </a:tc>
                <a:tc>
                  <a:txBody>
                    <a:bodyPr/>
                    <a:lstStyle/>
                    <a:p>
                      <a:r>
                        <a:rPr lang="en-US" dirty="0">
                          <a:solidFill>
                            <a:schemeClr val="accent6"/>
                          </a:solidFill>
                        </a:rPr>
                        <a:t>Week 7</a:t>
                      </a:r>
                    </a:p>
                  </a:txBody>
                  <a:tcPr anchor="ctr"/>
                </a:tc>
                <a:tc>
                  <a:txBody>
                    <a:bodyPr/>
                    <a:lstStyle/>
                    <a:p>
                      <a:r>
                        <a:rPr lang="en-US" dirty="0">
                          <a:solidFill>
                            <a:schemeClr val="accent6"/>
                          </a:solidFill>
                        </a:rPr>
                        <a:t>Week 8</a:t>
                      </a:r>
                    </a:p>
                  </a:txBody>
                  <a:tcPr anchor="ctr"/>
                </a:tc>
                <a:extLst>
                  <a:ext uri="{0D108BD9-81ED-4DB2-BD59-A6C34878D82A}">
                    <a16:rowId xmlns:a16="http://schemas.microsoft.com/office/drawing/2014/main" val="3059142786"/>
                  </a:ext>
                </a:extLst>
              </a:tr>
              <a:tr h="589510">
                <a:tc>
                  <a:txBody>
                    <a:bodyPr/>
                    <a:lstStyle/>
                    <a:p>
                      <a:r>
                        <a:rPr lang="en-US" dirty="0">
                          <a:solidFill>
                            <a:schemeClr val="accent6"/>
                          </a:solidFill>
                        </a:rPr>
                        <a:t>Planning</a:t>
                      </a:r>
                    </a:p>
                  </a:txBody>
                  <a:tcPr anchor="ct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625855">
                <a:tc>
                  <a:txBody>
                    <a:bodyPr/>
                    <a:lstStyle/>
                    <a:p>
                      <a:r>
                        <a:rPr lang="en-US" dirty="0">
                          <a:solidFill>
                            <a:schemeClr val="accent6"/>
                          </a:solidFill>
                        </a:rPr>
                        <a:t>Requirement Analysis</a:t>
                      </a: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589510">
                <a:tc>
                  <a:txBody>
                    <a:bodyPr/>
                    <a:lstStyle/>
                    <a:p>
                      <a:r>
                        <a:rPr lang="en-US" dirty="0">
                          <a:solidFill>
                            <a:schemeClr val="accent6"/>
                          </a:solidFill>
                        </a:rPr>
                        <a:t>Design</a:t>
                      </a: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589510">
                <a:tc>
                  <a:txBody>
                    <a:bodyPr/>
                    <a:lstStyle/>
                    <a:p>
                      <a:r>
                        <a:rPr lang="en-US" dirty="0">
                          <a:solidFill>
                            <a:schemeClr val="accent6"/>
                          </a:solidFill>
                        </a:rPr>
                        <a:t>Coding</a:t>
                      </a: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solidFill>
                      <a:srgbClr val="FFFF00"/>
                    </a:solidFill>
                  </a:tcP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789022">
                <a:tc>
                  <a:txBody>
                    <a:bodyPr/>
                    <a:lstStyle/>
                    <a:p>
                      <a:r>
                        <a:rPr lang="en-US" dirty="0">
                          <a:solidFill>
                            <a:schemeClr val="accent6"/>
                          </a:solidFill>
                        </a:rPr>
                        <a:t>reporting</a:t>
                      </a: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solidFill>
                      <a:srgbClr val="FFFF00"/>
                    </a:solidFill>
                  </a:tcP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926771" y="849782"/>
            <a:ext cx="4702630" cy="3265018"/>
          </a:xfrm>
        </p:spPr>
        <p:txBody>
          <a:bodyPr/>
          <a:lstStyle/>
          <a:p>
            <a:r>
              <a:rPr lang="en-US" sz="4400" dirty="0"/>
              <a:t>Thank </a:t>
            </a:r>
            <a:br>
              <a:rPr lang="en-US" sz="4400" dirty="0"/>
            </a:br>
            <a:r>
              <a:rPr lang="en-US" sz="44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032783"/>
          </a:xfrm>
        </p:spPr>
        <p:txBody>
          <a:bodyPr/>
          <a:lstStyle/>
          <a:p>
            <a:r>
              <a:rPr lang="en-US" dirty="0"/>
              <a:t>Table of 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090057"/>
            <a:ext cx="6583680" cy="3951927"/>
          </a:xfrm>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Software requirements</a:t>
            </a:r>
          </a:p>
          <a:p>
            <a:pPr marL="457200" indent="-457200">
              <a:buFont typeface="+mj-lt"/>
              <a:buAutoNum type="arabicPeriod"/>
            </a:pPr>
            <a:r>
              <a:rPr lang="en-US" dirty="0"/>
              <a:t>Hardware requirements</a:t>
            </a:r>
          </a:p>
          <a:p>
            <a:pPr marL="457200" indent="-457200">
              <a:buFont typeface="+mj-lt"/>
              <a:buAutoNum type="arabicPeriod"/>
            </a:pPr>
            <a:r>
              <a:rPr lang="en-US" dirty="0"/>
              <a:t>Module Description</a:t>
            </a:r>
          </a:p>
          <a:p>
            <a:pPr marL="457200" indent="-457200">
              <a:buFont typeface="+mj-lt"/>
              <a:buAutoNum type="arabicPeriod"/>
            </a:pPr>
            <a:r>
              <a:rPr lang="en-US" dirty="0"/>
              <a:t>Reports/Outputs</a:t>
            </a:r>
          </a:p>
          <a:p>
            <a:pPr marL="457200" indent="-457200">
              <a:buFont typeface="+mj-lt"/>
              <a:buAutoNum type="arabicPeriod"/>
            </a:pPr>
            <a:r>
              <a:rPr lang="en-US" dirty="0"/>
              <a:t>Conclusion</a:t>
            </a:r>
          </a:p>
          <a:p>
            <a:pPr marL="457200" indent="-457200">
              <a:buFont typeface="+mj-lt"/>
              <a:buAutoNum type="arabicPeriod"/>
            </a:pPr>
            <a:r>
              <a:rPr lang="en-US" dirty="0"/>
              <a:t>Proposed time duration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07571" y="348342"/>
            <a:ext cx="10718456" cy="2133601"/>
          </a:xfrm>
        </p:spPr>
        <p:txBody>
          <a:bodyPr/>
          <a:lstStyle/>
          <a:p>
            <a:pPr algn="ctr"/>
            <a:r>
              <a:rPr lang="en-US" dirty="0"/>
              <a:t>Meet our team</a:t>
            </a:r>
          </a:p>
        </p:txBody>
      </p:sp>
      <p:sp>
        <p:nvSpPr>
          <p:cNvPr id="5" name="TextBox 4">
            <a:extLst>
              <a:ext uri="{FF2B5EF4-FFF2-40B4-BE49-F238E27FC236}">
                <a16:creationId xmlns:a16="http://schemas.microsoft.com/office/drawing/2014/main" id="{0F4145B8-C9E5-09B2-EE57-D2AA49CD47B0}"/>
              </a:ext>
            </a:extLst>
          </p:cNvPr>
          <p:cNvSpPr txBox="1"/>
          <p:nvPr/>
        </p:nvSpPr>
        <p:spPr>
          <a:xfrm>
            <a:off x="1480458" y="2830286"/>
            <a:ext cx="3559629" cy="1200329"/>
          </a:xfrm>
          <a:prstGeom prst="rect">
            <a:avLst/>
          </a:prstGeom>
          <a:solidFill>
            <a:schemeClr val="accent4">
              <a:lumMod val="75000"/>
            </a:schemeClr>
          </a:solidFill>
        </p:spPr>
        <p:txBody>
          <a:bodyPr wrap="square" rtlCol="0">
            <a:spAutoFit/>
          </a:bodyPr>
          <a:lstStyle/>
          <a:p>
            <a:pPr algn="ctr"/>
            <a:endParaRPr lang="en-US" dirty="0"/>
          </a:p>
          <a:p>
            <a:pPr algn="ctr"/>
            <a:r>
              <a:rPr lang="en-US" dirty="0"/>
              <a:t>Vikash Gupta</a:t>
            </a:r>
          </a:p>
          <a:p>
            <a:pPr algn="ctr"/>
            <a:r>
              <a:rPr lang="en-US" dirty="0"/>
              <a:t>2200290140177</a:t>
            </a:r>
          </a:p>
          <a:p>
            <a:pPr algn="ctr"/>
            <a:endParaRPr lang="en-IN" dirty="0"/>
          </a:p>
        </p:txBody>
      </p:sp>
      <p:sp>
        <p:nvSpPr>
          <p:cNvPr id="6" name="TextBox 5">
            <a:extLst>
              <a:ext uri="{FF2B5EF4-FFF2-40B4-BE49-F238E27FC236}">
                <a16:creationId xmlns:a16="http://schemas.microsoft.com/office/drawing/2014/main" id="{9B926219-1572-99B6-A4DA-893E9BBB65D8}"/>
              </a:ext>
            </a:extLst>
          </p:cNvPr>
          <p:cNvSpPr txBox="1"/>
          <p:nvPr/>
        </p:nvSpPr>
        <p:spPr>
          <a:xfrm>
            <a:off x="4286984" y="4577441"/>
            <a:ext cx="3559629" cy="1200329"/>
          </a:xfrm>
          <a:prstGeom prst="rect">
            <a:avLst/>
          </a:prstGeom>
          <a:solidFill>
            <a:schemeClr val="accent4">
              <a:lumMod val="75000"/>
            </a:schemeClr>
          </a:solidFill>
        </p:spPr>
        <p:txBody>
          <a:bodyPr wrap="square" rtlCol="0">
            <a:spAutoFit/>
          </a:bodyPr>
          <a:lstStyle/>
          <a:p>
            <a:pPr algn="ctr"/>
            <a:endParaRPr lang="en-US" dirty="0"/>
          </a:p>
          <a:p>
            <a:pPr algn="ctr"/>
            <a:r>
              <a:rPr lang="en-IN" dirty="0"/>
              <a:t>Yash Shrivastava</a:t>
            </a:r>
          </a:p>
          <a:p>
            <a:pPr algn="ctr"/>
            <a:r>
              <a:rPr lang="en-IN" dirty="0"/>
              <a:t>2200290140187</a:t>
            </a:r>
          </a:p>
          <a:p>
            <a:pPr algn="ctr"/>
            <a:endParaRPr lang="en-IN" dirty="0"/>
          </a:p>
        </p:txBody>
      </p:sp>
      <p:sp>
        <p:nvSpPr>
          <p:cNvPr id="8" name="TextBox 7">
            <a:extLst>
              <a:ext uri="{FF2B5EF4-FFF2-40B4-BE49-F238E27FC236}">
                <a16:creationId xmlns:a16="http://schemas.microsoft.com/office/drawing/2014/main" id="{56975A90-BB4D-BC58-408F-AC52AD239CAE}"/>
              </a:ext>
            </a:extLst>
          </p:cNvPr>
          <p:cNvSpPr txBox="1"/>
          <p:nvPr/>
        </p:nvSpPr>
        <p:spPr>
          <a:xfrm>
            <a:off x="6923314" y="2819398"/>
            <a:ext cx="3559629" cy="1200329"/>
          </a:xfrm>
          <a:prstGeom prst="rect">
            <a:avLst/>
          </a:prstGeom>
          <a:solidFill>
            <a:schemeClr val="accent4">
              <a:lumMod val="75000"/>
            </a:schemeClr>
          </a:solidFill>
        </p:spPr>
        <p:txBody>
          <a:bodyPr wrap="square" rtlCol="0">
            <a:spAutoFit/>
          </a:bodyPr>
          <a:lstStyle/>
          <a:p>
            <a:pPr algn="ctr"/>
            <a:endParaRPr lang="en-US" dirty="0"/>
          </a:p>
          <a:p>
            <a:pPr algn="ctr"/>
            <a:r>
              <a:rPr lang="en-IN" dirty="0"/>
              <a:t>Smriti Tiwari</a:t>
            </a:r>
          </a:p>
          <a:p>
            <a:pPr algn="ctr"/>
            <a:r>
              <a:rPr lang="en-IN" dirty="0"/>
              <a:t>2200290140153</a:t>
            </a:r>
          </a:p>
          <a:p>
            <a:pPr algn="ctr"/>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587830"/>
            <a:ext cx="10646229" cy="979714"/>
          </a:xfrm>
        </p:spPr>
        <p:txBody>
          <a:bodyPr/>
          <a:lstStyle/>
          <a:p>
            <a:pPr algn="ctr"/>
            <a:r>
              <a:rPr lang="en-US" dirty="0"/>
              <a:t>introduction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399" y="1763486"/>
            <a:ext cx="10341429" cy="4278497"/>
          </a:xfrm>
        </p:spPr>
        <p:txBody>
          <a:bodyPr/>
          <a:lstStyle/>
          <a:p>
            <a:r>
              <a:rPr lang="en-US" dirty="0"/>
              <a:t>In a world where managing fitness club operation can be challenging. Our system offers a streamlined solution using Java swing and MySQL. Fitness Club system simplified tasks like member registration, payment tracking, and data security. Our intuitive interface and robust features ensure efficient club management, empowering administrators to focus on what matters most: providing top notch fitness services. It is not just another software solution: it's a comprehensive tool designed to revolutionize how fitness club operates.</a:t>
            </a:r>
          </a:p>
          <a:p>
            <a:endParaRPr lang="en-US" dirty="0"/>
          </a:p>
          <a:p>
            <a:r>
              <a:rPr lang="en-US" dirty="0"/>
              <a:t>Our aim is to provide fitness clubs with our user friendly platform that streamlines administrative task, enhances member management, and ensure the smooth operation of day-to-day activities.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Software requirements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graphicFrame>
        <p:nvGraphicFramePr>
          <p:cNvPr id="6" name="Table 5">
            <a:extLst>
              <a:ext uri="{FF2B5EF4-FFF2-40B4-BE49-F238E27FC236}">
                <a16:creationId xmlns:a16="http://schemas.microsoft.com/office/drawing/2014/main" id="{08209AAD-C2DB-1DD7-5E80-B1D8940B50D2}"/>
              </a:ext>
            </a:extLst>
          </p:cNvPr>
          <p:cNvGraphicFramePr>
            <a:graphicFrameLocks noGrp="1"/>
          </p:cNvGraphicFramePr>
          <p:nvPr>
            <p:extLst>
              <p:ext uri="{D42A27DB-BD31-4B8C-83A1-F6EECF244321}">
                <p14:modId xmlns:p14="http://schemas.microsoft.com/office/powerpoint/2010/main" val="298768650"/>
              </p:ext>
            </p:extLst>
          </p:nvPr>
        </p:nvGraphicFramePr>
        <p:xfrm>
          <a:off x="3460565" y="2590800"/>
          <a:ext cx="7729950" cy="3581400"/>
        </p:xfrm>
        <a:graphic>
          <a:graphicData uri="http://schemas.openxmlformats.org/drawingml/2006/table">
            <a:tbl>
              <a:tblPr firstRow="1" bandRow="1">
                <a:tableStyleId>{616DA210-FB5B-4158-B5E0-FEB733F419BA}</a:tableStyleId>
              </a:tblPr>
              <a:tblGrid>
                <a:gridCol w="1601292">
                  <a:extLst>
                    <a:ext uri="{9D8B030D-6E8A-4147-A177-3AD203B41FA5}">
                      <a16:colId xmlns:a16="http://schemas.microsoft.com/office/drawing/2014/main" val="1644434538"/>
                    </a:ext>
                  </a:extLst>
                </a:gridCol>
                <a:gridCol w="3552008">
                  <a:extLst>
                    <a:ext uri="{9D8B030D-6E8A-4147-A177-3AD203B41FA5}">
                      <a16:colId xmlns:a16="http://schemas.microsoft.com/office/drawing/2014/main" val="3722290458"/>
                    </a:ext>
                  </a:extLst>
                </a:gridCol>
                <a:gridCol w="2576650">
                  <a:extLst>
                    <a:ext uri="{9D8B030D-6E8A-4147-A177-3AD203B41FA5}">
                      <a16:colId xmlns:a16="http://schemas.microsoft.com/office/drawing/2014/main" val="2639283097"/>
                    </a:ext>
                  </a:extLst>
                </a:gridCol>
              </a:tblGrid>
              <a:tr h="716280">
                <a:tc>
                  <a:txBody>
                    <a:bodyPr/>
                    <a:lstStyle/>
                    <a:p>
                      <a:r>
                        <a:rPr lang="en-US" sz="2400" dirty="0"/>
                        <a:t>S. NO.</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n-US" sz="2400" dirty="0"/>
                        <a:t>Description</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n-US" sz="2400" dirty="0"/>
                        <a:t>Type</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879193"/>
                  </a:ext>
                </a:extLst>
              </a:tr>
              <a:tr h="716280">
                <a:tc>
                  <a:txBody>
                    <a:bodyPr/>
                    <a:lstStyle/>
                    <a:p>
                      <a:r>
                        <a:rPr lang="en-US" dirty="0"/>
                        <a:t>1</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Operating System</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Window 7</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7274706"/>
                  </a:ext>
                </a:extLst>
              </a:tr>
              <a:tr h="716280">
                <a:tc>
                  <a:txBody>
                    <a:bodyPr/>
                    <a:lstStyle/>
                    <a:p>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Language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Java, Java Swing</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0463582"/>
                  </a:ext>
                </a:extLst>
              </a:tr>
              <a:tr h="716280">
                <a:tc>
                  <a:txBody>
                    <a:bodyPr/>
                    <a:lstStyle/>
                    <a:p>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Database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MySQL</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063736"/>
                  </a:ext>
                </a:extLst>
              </a:tr>
              <a:tr h="716280">
                <a:tc>
                  <a:txBody>
                    <a:bodyPr/>
                    <a:lstStyle/>
                    <a:p>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IDE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NetBeans</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5441396"/>
                  </a:ext>
                </a:extLst>
              </a:tr>
            </a:tbl>
          </a:graphicData>
        </a:graphic>
      </p:graphicFrame>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hardware requirements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6" name="Table 5">
            <a:extLst>
              <a:ext uri="{FF2B5EF4-FFF2-40B4-BE49-F238E27FC236}">
                <a16:creationId xmlns:a16="http://schemas.microsoft.com/office/drawing/2014/main" id="{08209AAD-C2DB-1DD7-5E80-B1D8940B50D2}"/>
              </a:ext>
            </a:extLst>
          </p:cNvPr>
          <p:cNvGraphicFramePr>
            <a:graphicFrameLocks noGrp="1"/>
          </p:cNvGraphicFramePr>
          <p:nvPr>
            <p:extLst>
              <p:ext uri="{D42A27DB-BD31-4B8C-83A1-F6EECF244321}">
                <p14:modId xmlns:p14="http://schemas.microsoft.com/office/powerpoint/2010/main" val="2755046677"/>
              </p:ext>
            </p:extLst>
          </p:nvPr>
        </p:nvGraphicFramePr>
        <p:xfrm>
          <a:off x="3460565" y="2590800"/>
          <a:ext cx="7729950" cy="3581400"/>
        </p:xfrm>
        <a:graphic>
          <a:graphicData uri="http://schemas.openxmlformats.org/drawingml/2006/table">
            <a:tbl>
              <a:tblPr firstRow="1" bandRow="1">
                <a:tableStyleId>{616DA210-FB5B-4158-B5E0-FEB733F419BA}</a:tableStyleId>
              </a:tblPr>
              <a:tblGrid>
                <a:gridCol w="1601292">
                  <a:extLst>
                    <a:ext uri="{9D8B030D-6E8A-4147-A177-3AD203B41FA5}">
                      <a16:colId xmlns:a16="http://schemas.microsoft.com/office/drawing/2014/main" val="1644434538"/>
                    </a:ext>
                  </a:extLst>
                </a:gridCol>
                <a:gridCol w="3552008">
                  <a:extLst>
                    <a:ext uri="{9D8B030D-6E8A-4147-A177-3AD203B41FA5}">
                      <a16:colId xmlns:a16="http://schemas.microsoft.com/office/drawing/2014/main" val="3722290458"/>
                    </a:ext>
                  </a:extLst>
                </a:gridCol>
                <a:gridCol w="2576650">
                  <a:extLst>
                    <a:ext uri="{9D8B030D-6E8A-4147-A177-3AD203B41FA5}">
                      <a16:colId xmlns:a16="http://schemas.microsoft.com/office/drawing/2014/main" val="2639283097"/>
                    </a:ext>
                  </a:extLst>
                </a:gridCol>
              </a:tblGrid>
              <a:tr h="716280">
                <a:tc>
                  <a:txBody>
                    <a:bodyPr/>
                    <a:lstStyle/>
                    <a:p>
                      <a:r>
                        <a:rPr lang="en-US" sz="2400" dirty="0"/>
                        <a:t>S. NO.</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n-US" sz="2400" dirty="0"/>
                        <a:t>Description</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tc>
                  <a:txBody>
                    <a:bodyPr/>
                    <a:lstStyle/>
                    <a:p>
                      <a:r>
                        <a:rPr lang="en-US" sz="2400" dirty="0"/>
                        <a:t>Type</a:t>
                      </a:r>
                      <a:endParaRPr lang="en-IN" sz="2400"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879193"/>
                  </a:ext>
                </a:extLst>
              </a:tr>
              <a:tr h="716280">
                <a:tc>
                  <a:txBody>
                    <a:bodyPr/>
                    <a:lstStyle/>
                    <a:p>
                      <a:r>
                        <a:rPr lang="en-US" dirty="0"/>
                        <a:t>1</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Hardware</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Window 7 Core i5 Processor</a:t>
                      </a:r>
                      <a:endParaRPr lang="en-IN"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7274706"/>
                  </a:ext>
                </a:extLst>
              </a:tr>
              <a:tr h="716280">
                <a:tc>
                  <a:txBody>
                    <a:bodyPr/>
                    <a:lstStyle/>
                    <a:p>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Clock Speed</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2.7 GHz</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0463582"/>
                  </a:ext>
                </a:extLst>
              </a:tr>
              <a:tr h="716280">
                <a:tc>
                  <a:txBody>
                    <a:bodyPr/>
                    <a:lstStyle/>
                    <a:p>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RAM</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4 GB</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9063736"/>
                  </a:ext>
                </a:extLst>
              </a:tr>
              <a:tr h="716280">
                <a:tc>
                  <a:txBody>
                    <a:bodyPr/>
                    <a:lstStyle/>
                    <a:p>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HDD</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a:t>256 GB</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5441396"/>
                  </a:ext>
                </a:extLst>
              </a:tr>
            </a:tbl>
          </a:graphicData>
        </a:graphic>
      </p:graphicFrame>
    </p:spTree>
    <p:extLst>
      <p:ext uri="{BB962C8B-B14F-4D97-AF65-F5344CB8AC3E}">
        <p14:creationId xmlns:p14="http://schemas.microsoft.com/office/powerpoint/2010/main" val="193303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673555"/>
          </a:xfrm>
        </p:spPr>
        <p:txBody>
          <a:bodyPr/>
          <a:lstStyle/>
          <a:p>
            <a:r>
              <a:rPr lang="en-US" dirty="0"/>
              <a:t>Module description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329542"/>
            <a:ext cx="7043618" cy="3712441"/>
          </a:xfrm>
        </p:spPr>
        <p:txBody>
          <a:bodyPr/>
          <a:lstStyle/>
          <a:p>
            <a:pPr marL="342900" indent="-342900">
              <a:lnSpc>
                <a:spcPct val="150000"/>
              </a:lnSpc>
              <a:buFont typeface="Arial" panose="020B0604020202020204" pitchFamily="34" charset="0"/>
              <a:buChar char="•"/>
            </a:pPr>
            <a:r>
              <a:rPr lang="en-US" dirty="0"/>
              <a:t>Login Page module</a:t>
            </a:r>
          </a:p>
          <a:p>
            <a:pPr marL="342900" indent="-342900">
              <a:lnSpc>
                <a:spcPct val="150000"/>
              </a:lnSpc>
              <a:buFont typeface="Arial" panose="020B0604020202020204" pitchFamily="34" charset="0"/>
              <a:buChar char="•"/>
            </a:pPr>
            <a:r>
              <a:rPr lang="en-US" dirty="0"/>
              <a:t>Member Registration Module</a:t>
            </a:r>
          </a:p>
          <a:p>
            <a:pPr marL="342900" indent="-342900">
              <a:lnSpc>
                <a:spcPct val="150000"/>
              </a:lnSpc>
              <a:buFont typeface="Arial" panose="020B0604020202020204" pitchFamily="34" charset="0"/>
              <a:buChar char="•"/>
            </a:pPr>
            <a:r>
              <a:rPr lang="en-US" dirty="0"/>
              <a:t>Member Management Module</a:t>
            </a:r>
          </a:p>
          <a:p>
            <a:pPr marL="342900" indent="-342900">
              <a:lnSpc>
                <a:spcPct val="150000"/>
              </a:lnSpc>
              <a:buFont typeface="Arial" panose="020B0604020202020204" pitchFamily="34" charset="0"/>
              <a:buChar char="•"/>
            </a:pPr>
            <a:r>
              <a:rPr lang="en-US" dirty="0"/>
              <a:t>Payment Tracking Module </a:t>
            </a:r>
          </a:p>
          <a:p>
            <a:pPr marL="342900" indent="-342900">
              <a:lnSpc>
                <a:spcPct val="150000"/>
              </a:lnSpc>
              <a:buFont typeface="Arial" panose="020B0604020202020204" pitchFamily="34" charset="0"/>
              <a:buChar char="•"/>
            </a:pPr>
            <a:r>
              <a:rPr lang="en-US" dirty="0"/>
              <a:t>Member Information Module</a:t>
            </a:r>
          </a:p>
          <a:p>
            <a:pPr marL="342900" indent="-342900">
              <a:lnSpc>
                <a:spcPct val="150000"/>
              </a:lnSpc>
              <a:buFont typeface="Arial" panose="020B0604020202020204" pitchFamily="34" charset="0"/>
              <a:buChar char="•"/>
            </a:pPr>
            <a:r>
              <a:rPr lang="en-US" dirty="0"/>
              <a:t>Administrative Tools Module</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Reports / outcomes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914399" y="2303028"/>
            <a:ext cx="7152711" cy="3720337"/>
          </a:xfrm>
        </p:spPr>
        <p:txBody>
          <a:bodyPr>
            <a:normAutofit fontScale="70000" lnSpcReduction="20000"/>
          </a:bodyPr>
          <a:lstStyle/>
          <a:p>
            <a:pPr>
              <a:lnSpc>
                <a:spcPct val="150000"/>
              </a:lnSpc>
            </a:pPr>
            <a:r>
              <a:rPr lang="en-IN" sz="2400" b="1" dirty="0"/>
              <a:t>Highlighting the expected outcome of the project :</a:t>
            </a:r>
          </a:p>
          <a:p>
            <a:pPr marL="285750" indent="-285750">
              <a:lnSpc>
                <a:spcPct val="150000"/>
              </a:lnSpc>
              <a:buFont typeface="Arial" panose="020B0604020202020204" pitchFamily="34" charset="0"/>
              <a:buChar char="•"/>
            </a:pPr>
            <a:r>
              <a:rPr lang="en-IN" sz="2400" dirty="0"/>
              <a:t>Streamlined administrative task, </a:t>
            </a:r>
          </a:p>
          <a:p>
            <a:pPr marL="285750" indent="-285750">
              <a:lnSpc>
                <a:spcPct val="150000"/>
              </a:lnSpc>
              <a:buFont typeface="Arial" panose="020B0604020202020204" pitchFamily="34" charset="0"/>
              <a:buChar char="•"/>
            </a:pPr>
            <a:r>
              <a:rPr lang="en-IN" sz="2400" dirty="0"/>
              <a:t>Enhanced member experience,</a:t>
            </a:r>
          </a:p>
          <a:p>
            <a:pPr marL="285750" indent="-285750">
              <a:lnSpc>
                <a:spcPct val="150000"/>
              </a:lnSpc>
              <a:buFont typeface="Arial" panose="020B0604020202020204" pitchFamily="34" charset="0"/>
              <a:buChar char="•"/>
            </a:pPr>
            <a:r>
              <a:rPr lang="en-IN" sz="2400" dirty="0"/>
              <a:t>Improve financial transparency,</a:t>
            </a:r>
          </a:p>
          <a:p>
            <a:pPr marL="285750" indent="-285750">
              <a:lnSpc>
                <a:spcPct val="150000"/>
              </a:lnSpc>
              <a:buFont typeface="Arial" panose="020B0604020202020204" pitchFamily="34" charset="0"/>
              <a:buChar char="•"/>
            </a:pPr>
            <a:r>
              <a:rPr lang="en-IN" sz="2400" dirty="0"/>
              <a:t>Multi-platform accessibility,</a:t>
            </a:r>
          </a:p>
          <a:p>
            <a:pPr marL="285750" indent="-285750">
              <a:lnSpc>
                <a:spcPct val="150000"/>
              </a:lnSpc>
              <a:buFont typeface="Arial" panose="020B0604020202020204" pitchFamily="34" charset="0"/>
              <a:buChar char="•"/>
            </a:pPr>
            <a:r>
              <a:rPr lang="en-IN" sz="2400" dirty="0"/>
              <a:t>Seamless integration with MySQL,</a:t>
            </a:r>
          </a:p>
          <a:p>
            <a:pPr marL="285750" indent="-285750">
              <a:lnSpc>
                <a:spcPct val="150000"/>
              </a:lnSpc>
              <a:buFont typeface="Arial" panose="020B0604020202020204" pitchFamily="34" charset="0"/>
              <a:buChar char="•"/>
            </a:pPr>
            <a:r>
              <a:rPr lang="en-IN" sz="2400" dirty="0"/>
              <a:t>Effortless Payment Management,</a:t>
            </a:r>
          </a:p>
          <a:p>
            <a:pPr marL="285750" indent="-285750">
              <a:lnSpc>
                <a:spcPct val="150000"/>
              </a:lnSpc>
              <a:buFont typeface="Arial" panose="020B0604020202020204" pitchFamily="34" charset="0"/>
              <a:buChar char="•"/>
            </a:pPr>
            <a:r>
              <a:rPr lang="en-US" sz="2400" dirty="0"/>
              <a:t>User-friendly Design.</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conclusion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8806543" cy="4143375"/>
          </a:xfrm>
        </p:spPr>
        <p:txBody>
          <a:bodyPr>
            <a:normAutofit/>
          </a:bodyPr>
          <a:lstStyle/>
          <a:p>
            <a:pPr marL="0" indent="0">
              <a:lnSpc>
                <a:spcPct val="200000"/>
              </a:lnSpc>
              <a:buNone/>
            </a:pPr>
            <a:r>
              <a:rPr lang="en-IN" sz="2400" dirty="0"/>
              <a:t>In conclusion, the fitness club System offers a user-friendly solution for fitness clubs to streamline operations. With its intuitive interface and a seamless MySQL integration, managing memberships and payments has make it simpler.</a:t>
            </a:r>
            <a:endParaRPr lang="en-US" sz="2400"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{3D5D3560-899F-448B-B9FC-E48481BF88D1}tf78438558_win32</Template>
  <TotalTime>96</TotalTime>
  <Words>349</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Fitness club system   </vt:lpstr>
      <vt:lpstr>Table of contents</vt:lpstr>
      <vt:lpstr>Meet our team</vt:lpstr>
      <vt:lpstr>introduction</vt:lpstr>
      <vt:lpstr>Software requirements</vt:lpstr>
      <vt:lpstr>hardware requirements</vt:lpstr>
      <vt:lpstr>Module description</vt:lpstr>
      <vt:lpstr>Reports / outcomes</vt:lpstr>
      <vt:lpstr>conclusion</vt:lpstr>
      <vt:lpstr>Proposed time duration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club system   </dc:title>
  <dc:subject/>
  <dc:creator>Ayush Dwivedi</dc:creator>
  <cp:lastModifiedBy>Ayush Dwivedi</cp:lastModifiedBy>
  <cp:revision>1</cp:revision>
  <dcterms:created xsi:type="dcterms:W3CDTF">2024-05-01T18:29:10Z</dcterms:created>
  <dcterms:modified xsi:type="dcterms:W3CDTF">2024-05-01T20:05:56Z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