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Lst>
  <p:notesMasterIdLst>
    <p:notesMasterId r:id="rId15"/>
  </p:notesMasterIdLst>
  <p:sldIdLst>
    <p:sldId id="278" r:id="rId5"/>
    <p:sldId id="279" r:id="rId6"/>
    <p:sldId id="292" r:id="rId7"/>
    <p:sldId id="291" r:id="rId8"/>
    <p:sldId id="293" r:id="rId9"/>
    <p:sldId id="284" r:id="rId10"/>
    <p:sldId id="286" r:id="rId11"/>
    <p:sldId id="289" r:id="rId12"/>
    <p:sldId id="294"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139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0740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27828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261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5150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7239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84582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52395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68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501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63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55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52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566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8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63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4/12/2024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2788413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913795" y="600074"/>
            <a:ext cx="5978072" cy="1481150"/>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Jeebly SSP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61698" y="2381812"/>
            <a:ext cx="5978072" cy="3415672"/>
          </a:xfrm>
        </p:spPr>
        <p:txBody>
          <a:bodyPr vert="horz" lIns="91440" tIns="45720" rIns="91440" bIns="45720" rtlCol="0" anchor="ctr">
            <a:normAutofit/>
          </a:bodyPr>
          <a:lstStyle/>
          <a:p>
            <a:pPr algn="l"/>
            <a:r>
              <a:rPr lang="en-US" dirty="0">
                <a:solidFill>
                  <a:schemeClr val="tx2"/>
                </a:solidFill>
              </a:rPr>
              <a:t>Presented By-</a:t>
            </a:r>
          </a:p>
          <a:p>
            <a:pPr algn="l"/>
            <a:r>
              <a:rPr lang="en-US" dirty="0">
                <a:solidFill>
                  <a:schemeClr val="tx2"/>
                </a:solidFill>
              </a:rPr>
              <a:t>Abhishek Kumar</a:t>
            </a:r>
          </a:p>
          <a:p>
            <a:pPr algn="l"/>
            <a:endParaRPr lang="en-US" dirty="0">
              <a:solidFill>
                <a:schemeClr val="tx2"/>
              </a:solidFill>
            </a:endParaRPr>
          </a:p>
          <a:p>
            <a:pPr algn="l"/>
            <a:endParaRPr lang="en-US" dirty="0">
              <a:solidFill>
                <a:schemeClr val="tx2"/>
              </a:solidFill>
            </a:endParaRPr>
          </a:p>
          <a:p>
            <a:pPr algn="l"/>
            <a:r>
              <a:rPr lang="en-US" dirty="0">
                <a:solidFill>
                  <a:schemeClr val="tx2"/>
                </a:solidFill>
              </a:rPr>
              <a:t>Mentored by-</a:t>
            </a:r>
          </a:p>
          <a:p>
            <a:pPr algn="l"/>
            <a:r>
              <a:rPr lang="en-US" dirty="0">
                <a:solidFill>
                  <a:schemeClr val="tx2"/>
                </a:solidFill>
              </a:rPr>
              <a:t>Neelam Rawat Mam</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0793" r="41710"/>
          <a:stretch/>
        </p:blipFill>
        <p:spPr>
          <a:xfrm>
            <a:off x="7620351" y="10"/>
            <a:ext cx="4571649" cy="685799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529807-2814-7C36-9A4E-0B1E13504A18}"/>
              </a:ext>
            </a:extLst>
          </p:cNvPr>
          <p:cNvPicPr>
            <a:picLocks noChangeAspect="1"/>
          </p:cNvPicPr>
          <p:nvPr/>
        </p:nvPicPr>
        <p:blipFill rotWithShape="1">
          <a:blip r:embed="rId3">
            <a:alphaModFix amt="35000"/>
          </a:blip>
          <a:srcRect l="5659" r="5452"/>
          <a:stretch/>
        </p:blipFill>
        <p:spPr>
          <a:xfrm>
            <a:off x="20" y="10"/>
            <a:ext cx="12191980" cy="6857990"/>
          </a:xfrm>
          <a:prstGeom prst="rect">
            <a:avLst/>
          </a:prstGeom>
        </p:spPr>
      </p:pic>
      <p:sp>
        <p:nvSpPr>
          <p:cNvPr id="2" name="Title 1">
            <a:extLst>
              <a:ext uri="{FF2B5EF4-FFF2-40B4-BE49-F238E27FC236}">
                <a16:creationId xmlns:a16="http://schemas.microsoft.com/office/drawing/2014/main" id="{B9ED100B-6B55-FAF7-424F-5F0F5B86743E}"/>
              </a:ext>
            </a:extLst>
          </p:cNvPr>
          <p:cNvSpPr>
            <a:spLocks noGrp="1"/>
          </p:cNvSpPr>
          <p:nvPr>
            <p:ph type="ctrTitle"/>
          </p:nvPr>
        </p:nvSpPr>
        <p:spPr/>
        <p:txBody>
          <a:bodyPr>
            <a:normAutofit/>
          </a:bodyPr>
          <a:lstStyle/>
          <a:p>
            <a:r>
              <a:rPr lang="en-IN" dirty="0">
                <a:solidFill>
                  <a:schemeClr val="accent4"/>
                </a:solidFill>
              </a:rPr>
              <a:t>THANK YOU</a:t>
            </a:r>
          </a:p>
        </p:txBody>
      </p:sp>
    </p:spTree>
    <p:extLst>
      <p:ext uri="{BB962C8B-B14F-4D97-AF65-F5344CB8AC3E}">
        <p14:creationId xmlns:p14="http://schemas.microsoft.com/office/powerpoint/2010/main" val="221835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r>
              <a:rPr lang="en-US" dirty="0"/>
              <a:t>	</a:t>
            </a:r>
          </a:p>
        </p:txBody>
      </p:sp>
      <p:sp>
        <p:nvSpPr>
          <p:cNvPr id="5" name="Content Placeholder 4">
            <a:extLst>
              <a:ext uri="{FF2B5EF4-FFF2-40B4-BE49-F238E27FC236}">
                <a16:creationId xmlns:a16="http://schemas.microsoft.com/office/drawing/2014/main" id="{00D8F62E-0D27-A748-42ED-1A64D4514172}"/>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the fast-paced world of logistics, where the efficient movement of goods is pivotal to economic growth and global trade, the integration of innovative technology has become indispensable. At the forefront of this digital revolution lies your project: the Logistics Self-Service Portal, equipped with groundbreaking features designed to streamline logistics processes, enhance transparency, and elevate customer experience to unprecedented levels. This introduction serves as a beacon, illuminating the transformative potential of your self-service portal project within the logistics landscape. Central to its design and functionality is the seamless integration of two essential features: shipment booking and tracking. These pillars of logistical efficiency empower users with the ability to initiate, monitor, and manage shipments autonomously, fostering.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C24-D2DC-78B2-BEC6-83AE39214C11}"/>
              </a:ext>
            </a:extLst>
          </p:cNvPr>
          <p:cNvSpPr>
            <a:spLocks noGrp="1"/>
          </p:cNvSpPr>
          <p:nvPr>
            <p:ph type="ctrTitle"/>
          </p:nvPr>
        </p:nvSpPr>
        <p:spPr>
          <a:xfrm>
            <a:off x="1507067" y="379828"/>
            <a:ext cx="7766936" cy="1096899"/>
          </a:xfrm>
        </p:spPr>
        <p:txBody>
          <a:bodyPr>
            <a:normAutofit fontScale="90000"/>
          </a:bodyPr>
          <a:lstStyle/>
          <a:p>
            <a:r>
              <a:rPr lang="en-IN" dirty="0">
                <a:solidFill>
                  <a:srgbClr val="FFC000"/>
                </a:solidFill>
              </a:rPr>
              <a:t>SOFTWARE REQUIREMENTS</a:t>
            </a:r>
          </a:p>
        </p:txBody>
      </p:sp>
      <p:sp>
        <p:nvSpPr>
          <p:cNvPr id="6" name="Subtitle 5">
            <a:extLst>
              <a:ext uri="{FF2B5EF4-FFF2-40B4-BE49-F238E27FC236}">
                <a16:creationId xmlns:a16="http://schemas.microsoft.com/office/drawing/2014/main" id="{AF220CCB-D714-7457-97D1-C6451AC71802}"/>
              </a:ext>
            </a:extLst>
          </p:cNvPr>
          <p:cNvSpPr>
            <a:spLocks noGrp="1"/>
          </p:cNvSpPr>
          <p:nvPr>
            <p:ph type="subTitle" idx="1"/>
          </p:nvPr>
        </p:nvSpPr>
        <p:spPr>
          <a:xfrm>
            <a:off x="1507067" y="2324100"/>
            <a:ext cx="2582333" cy="3136899"/>
          </a:xfrm>
        </p:spPr>
        <p:txBody>
          <a:bodyPr>
            <a:normAutofit fontScale="92500" lnSpcReduction="20000"/>
          </a:bodyPr>
          <a:lstStyle/>
          <a:p>
            <a:r>
              <a:rPr lang="en-IN" dirty="0">
                <a:solidFill>
                  <a:schemeClr val="accent5"/>
                </a:solidFill>
              </a:rPr>
              <a:t>HTML</a:t>
            </a:r>
          </a:p>
          <a:p>
            <a:r>
              <a:rPr lang="en-IN" dirty="0">
                <a:solidFill>
                  <a:schemeClr val="accent5"/>
                </a:solidFill>
              </a:rPr>
              <a:t>CSS</a:t>
            </a:r>
          </a:p>
          <a:p>
            <a:r>
              <a:rPr lang="en-IN" dirty="0">
                <a:solidFill>
                  <a:schemeClr val="accent5"/>
                </a:solidFill>
              </a:rPr>
              <a:t>JAVA SCRIPT</a:t>
            </a:r>
          </a:p>
          <a:p>
            <a:r>
              <a:rPr lang="en-IN" dirty="0">
                <a:solidFill>
                  <a:schemeClr val="accent5"/>
                </a:solidFill>
              </a:rPr>
              <a:t>CI(PHP)</a:t>
            </a:r>
          </a:p>
          <a:p>
            <a:r>
              <a:rPr lang="en-IN" dirty="0">
                <a:solidFill>
                  <a:schemeClr val="accent5"/>
                </a:solidFill>
              </a:rPr>
              <a:t>MY SQL</a:t>
            </a:r>
          </a:p>
          <a:p>
            <a:r>
              <a:rPr lang="en-IN" dirty="0">
                <a:solidFill>
                  <a:schemeClr val="accent5"/>
                </a:solidFill>
              </a:rPr>
              <a:t>Bootstrap</a:t>
            </a:r>
          </a:p>
          <a:p>
            <a:r>
              <a:rPr lang="en-IN" dirty="0">
                <a:solidFill>
                  <a:schemeClr val="accent5"/>
                </a:solidFill>
              </a:rPr>
              <a:t>Google map and chart</a:t>
            </a:r>
          </a:p>
          <a:p>
            <a:r>
              <a:rPr lang="en-IN" dirty="0">
                <a:solidFill>
                  <a:schemeClr val="accent5"/>
                </a:solidFill>
              </a:rPr>
              <a:t>Google analytics</a:t>
            </a:r>
          </a:p>
          <a:p>
            <a:r>
              <a:rPr lang="en-IN" dirty="0">
                <a:solidFill>
                  <a:schemeClr val="accent5"/>
                </a:solidFill>
              </a:rPr>
              <a:t>Apache</a:t>
            </a:r>
          </a:p>
        </p:txBody>
      </p:sp>
    </p:spTree>
    <p:extLst>
      <p:ext uri="{BB962C8B-B14F-4D97-AF65-F5344CB8AC3E}">
        <p14:creationId xmlns:p14="http://schemas.microsoft.com/office/powerpoint/2010/main" val="4589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E656-499A-8745-C258-87EE9E80431D}"/>
              </a:ext>
            </a:extLst>
          </p:cNvPr>
          <p:cNvSpPr>
            <a:spLocks noGrp="1"/>
          </p:cNvSpPr>
          <p:nvPr>
            <p:ph type="ctrTitle"/>
          </p:nvPr>
        </p:nvSpPr>
        <p:spPr>
          <a:xfrm>
            <a:off x="470263" y="1"/>
            <a:ext cx="8749937" cy="1447799"/>
          </a:xfrm>
        </p:spPr>
        <p:txBody>
          <a:bodyPr>
            <a:normAutofit/>
          </a:bodyPr>
          <a:lstStyle/>
          <a:p>
            <a:r>
              <a:rPr lang="en-IN" dirty="0">
                <a:solidFill>
                  <a:srgbClr val="92D050"/>
                </a:solidFill>
              </a:rPr>
              <a:t>Hardware Requirements</a:t>
            </a:r>
          </a:p>
        </p:txBody>
      </p:sp>
      <p:sp>
        <p:nvSpPr>
          <p:cNvPr id="3" name="Subtitle 2">
            <a:extLst>
              <a:ext uri="{FF2B5EF4-FFF2-40B4-BE49-F238E27FC236}">
                <a16:creationId xmlns:a16="http://schemas.microsoft.com/office/drawing/2014/main" id="{6921A5E8-BEC6-5541-B2AC-D8E662345D6D}"/>
              </a:ext>
            </a:extLst>
          </p:cNvPr>
          <p:cNvSpPr>
            <a:spLocks noGrp="1"/>
          </p:cNvSpPr>
          <p:nvPr>
            <p:ph type="subTitle" idx="1"/>
          </p:nvPr>
        </p:nvSpPr>
        <p:spPr>
          <a:xfrm>
            <a:off x="1237528" y="3098307"/>
            <a:ext cx="9440034" cy="1774139"/>
          </a:xfrm>
        </p:spPr>
        <p:txBody>
          <a:bodyPr>
            <a:noAutofit/>
          </a:bodyPr>
          <a:lstStyle/>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i3 and above </a:t>
            </a:r>
          </a:p>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4 GB Ram and above</a:t>
            </a:r>
          </a:p>
          <a:p>
            <a:pPr marL="342900" marR="2540" lvl="0" indent="-342900" algn="just" fontAlgn="base">
              <a:lnSpc>
                <a:spcPct val="103000"/>
              </a:lnSpc>
              <a:spcAft>
                <a:spcPts val="620"/>
              </a:spcAft>
              <a:buClr>
                <a:srgbClr val="000000"/>
              </a:buClr>
              <a:buSzPts val="1200"/>
              <a:buFont typeface="Arial" panose="020B0604020202020204" pitchFamily="34" charset="0"/>
              <a:buChar char="•"/>
            </a:pPr>
            <a:r>
              <a:rPr lang="en-IN" sz="20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i3 and above</a:t>
            </a:r>
          </a:p>
        </p:txBody>
      </p:sp>
    </p:spTree>
    <p:extLst>
      <p:ext uri="{BB962C8B-B14F-4D97-AF65-F5344CB8AC3E}">
        <p14:creationId xmlns:p14="http://schemas.microsoft.com/office/powerpoint/2010/main" val="198996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FB6-5F86-04FC-6665-E677C293E645}"/>
              </a:ext>
            </a:extLst>
          </p:cNvPr>
          <p:cNvSpPr>
            <a:spLocks noGrp="1"/>
          </p:cNvSpPr>
          <p:nvPr>
            <p:ph type="ctrTitle"/>
          </p:nvPr>
        </p:nvSpPr>
        <p:spPr>
          <a:xfrm>
            <a:off x="0" y="0"/>
            <a:ext cx="10810727" cy="1049867"/>
          </a:xfrm>
        </p:spPr>
        <p:txBody>
          <a:bodyPr>
            <a:normAutofit/>
          </a:bodyPr>
          <a:lstStyle/>
          <a:p>
            <a:r>
              <a:rPr lang="en-IN" dirty="0">
                <a:solidFill>
                  <a:srgbClr val="00B0F0"/>
                </a:solidFill>
              </a:rPr>
              <a:t>Modules Description</a:t>
            </a:r>
          </a:p>
        </p:txBody>
      </p:sp>
      <p:sp>
        <p:nvSpPr>
          <p:cNvPr id="3" name="Subtitle 2">
            <a:extLst>
              <a:ext uri="{FF2B5EF4-FFF2-40B4-BE49-F238E27FC236}">
                <a16:creationId xmlns:a16="http://schemas.microsoft.com/office/drawing/2014/main" id="{79628C28-5542-2F2C-9BEF-8693D6B1DE56}"/>
              </a:ext>
            </a:extLst>
          </p:cNvPr>
          <p:cNvSpPr>
            <a:spLocks noGrp="1"/>
          </p:cNvSpPr>
          <p:nvPr>
            <p:ph type="subTitle" idx="1"/>
          </p:nvPr>
        </p:nvSpPr>
        <p:spPr>
          <a:xfrm>
            <a:off x="613046" y="1774872"/>
            <a:ext cx="10810727" cy="4874122"/>
          </a:xfrm>
        </p:spPr>
        <p:txBody>
          <a:bodyPr>
            <a:normAutofit/>
          </a:bodyPr>
          <a:lstStyle/>
          <a:p>
            <a:pPr marL="6350" marR="2540" indent="-6350" algn="l">
              <a:lnSpc>
                <a:spcPct val="107000"/>
              </a:lnSpc>
              <a:spcAft>
                <a:spcPts val="25"/>
              </a:spcAft>
            </a:pPr>
            <a:r>
              <a:rPr lang="en-US" sz="1800" b="1" kern="100" dirty="0">
                <a:solidFill>
                  <a:schemeClr val="tx1"/>
                </a:solidFill>
                <a:effectLst/>
                <a:latin typeface="Times New Roman" panose="02020603050405020304" pitchFamily="18" charset="0"/>
                <a:ea typeface="Times New Roman" panose="02020603050405020304" pitchFamily="18" charset="0"/>
              </a:rPr>
              <a:t>Order Placement:</a:t>
            </a:r>
          </a:p>
          <a:p>
            <a:pPr marL="6350" marR="2540" indent="-6350" algn="l">
              <a:lnSpc>
                <a:spcPct val="107000"/>
              </a:lnSpc>
              <a:spcAft>
                <a:spcPts val="25"/>
              </a:spcAft>
            </a:pPr>
            <a:r>
              <a:rPr lang="en-US" sz="1800" b="1" kern="100" dirty="0">
                <a:solidFill>
                  <a:schemeClr val="tx1"/>
                </a:solidFill>
                <a:effectLst/>
                <a:latin typeface="Times New Roman" panose="02020603050405020304" pitchFamily="18" charset="0"/>
                <a:ea typeface="Times New Roman" panose="02020603050405020304" pitchFamily="18" charset="0"/>
              </a:rPr>
              <a:t>Users can effortlessly place orders through the intuitive interface of the </a:t>
            </a:r>
            <a:r>
              <a:rPr lang="en-US" sz="1800" b="1" kern="100" dirty="0" err="1">
                <a:solidFill>
                  <a:schemeClr val="tx1"/>
                </a:solidFill>
                <a:effectLst/>
                <a:latin typeface="Times New Roman" panose="02020603050405020304" pitchFamily="18" charset="0"/>
                <a:ea typeface="Times New Roman" panose="02020603050405020304" pitchFamily="18" charset="0"/>
              </a:rPr>
              <a:t>portal.The</a:t>
            </a:r>
            <a:r>
              <a:rPr lang="en-US" sz="1800" b="1" kern="100" dirty="0">
                <a:solidFill>
                  <a:schemeClr val="tx1"/>
                </a:solidFill>
                <a:effectLst/>
                <a:latin typeface="Times New Roman" panose="02020603050405020304" pitchFamily="18" charset="0"/>
                <a:ea typeface="Times New Roman" panose="02020603050405020304" pitchFamily="18" charset="0"/>
              </a:rPr>
              <a:t> portal facilitates easy selection of desired services, products, or shipments, along with specifying delivery preferences</a:t>
            </a:r>
            <a:endParaRPr lang="en-US" b="1" kern="100" dirty="0">
              <a:solidFill>
                <a:schemeClr val="tx1"/>
              </a:solidFill>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Order Tracking:</a:t>
            </a: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Real-time tracking functionality enables users to monitor the status and location of their shipments throughout the entire delivery process.</a:t>
            </a:r>
            <a:endParaRPr lang="en-US" b="0" i="0" dirty="0">
              <a:solidFill>
                <a:schemeClr val="tx1"/>
              </a:solidFill>
              <a:effectLst/>
              <a:highlight>
                <a:srgbClr val="212121"/>
              </a:highlight>
              <a:latin typeface="Söhne"/>
            </a:endParaRP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Transaction Transparency:</a:t>
            </a: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The portal provides comprehensive visibility into users' transaction history, showcasing past orders, deliveries, invoices, and payments.</a:t>
            </a: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Invoice Management:</a:t>
            </a:r>
          </a:p>
          <a:p>
            <a:pPr marL="6350" marR="2540" indent="-6350" algn="l">
              <a:lnSpc>
                <a:spcPct val="107000"/>
              </a:lnSpc>
              <a:spcAft>
                <a:spcPts val="25"/>
              </a:spcAft>
            </a:pPr>
            <a:r>
              <a:rPr lang="en-US" sz="1800" kern="100" dirty="0">
                <a:solidFill>
                  <a:schemeClr val="tx1"/>
                </a:solidFill>
                <a:effectLst/>
                <a:latin typeface="Times New Roman" panose="02020603050405020304" pitchFamily="18" charset="0"/>
                <a:ea typeface="Times New Roman" panose="02020603050405020304" pitchFamily="18" charset="0"/>
              </a:rPr>
              <a:t>Users have access to detailed invoices for each transaction, providing a breakdown of costs, including itemized charges, taxes, and any applicable discounts.</a:t>
            </a:r>
          </a:p>
          <a:p>
            <a:pPr marL="6350" marR="2540" indent="-6350" algn="l">
              <a:lnSpc>
                <a:spcPct val="107000"/>
              </a:lnSpc>
              <a:spcAft>
                <a:spcPts val="25"/>
              </a:spcAft>
            </a:pPr>
            <a:endParaRPr lang="en-US" sz="1800" kern="100" dirty="0">
              <a:solidFill>
                <a:schemeClr val="tx1"/>
              </a:solidFill>
              <a:effectLst/>
              <a:latin typeface="Times New Roman" panose="02020603050405020304" pitchFamily="18" charset="0"/>
              <a:ea typeface="Times New Roman" panose="02020603050405020304" pitchFamily="18" charset="0"/>
            </a:endParaRPr>
          </a:p>
          <a:p>
            <a:pPr marL="225425" marR="6350" indent="-6350">
              <a:lnSpc>
                <a:spcPct val="107000"/>
              </a:lnSpc>
              <a:spcAft>
                <a:spcPts val="60"/>
              </a:spcAft>
            </a:pPr>
            <a:endParaRPr lang="en-IN" sz="1800" b="1" kern="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949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06F6-26A0-9630-3277-2516D93654D0}"/>
              </a:ext>
            </a:extLst>
          </p:cNvPr>
          <p:cNvSpPr>
            <a:spLocks noGrp="1"/>
          </p:cNvSpPr>
          <p:nvPr>
            <p:ph type="title" idx="4294967295"/>
          </p:nvPr>
        </p:nvSpPr>
        <p:spPr>
          <a:xfrm>
            <a:off x="0" y="239713"/>
            <a:ext cx="9590088" cy="947737"/>
          </a:xfrm>
        </p:spPr>
        <p:txBody>
          <a:bodyPr>
            <a:normAutofit/>
          </a:bodyPr>
          <a:lstStyle/>
          <a:p>
            <a:r>
              <a:rPr lang="en-IN"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IN" dirty="0">
                <a:solidFill>
                  <a:srgbClr val="00B0F0"/>
                </a:solidFill>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EFF9957B-7BDC-D385-CED6-6CD3A4B3AB49}"/>
              </a:ext>
            </a:extLst>
          </p:cNvPr>
          <p:cNvSpPr txBox="1"/>
          <p:nvPr/>
        </p:nvSpPr>
        <p:spPr>
          <a:xfrm>
            <a:off x="469900" y="1187450"/>
            <a:ext cx="8688167" cy="5110566"/>
          </a:xfrm>
          <a:prstGeom prst="rect">
            <a:avLst/>
          </a:prstGeom>
          <a:noFill/>
        </p:spPr>
        <p:txBody>
          <a:bodyPr wrap="square">
            <a:spAutoFit/>
          </a:bodyPr>
          <a:lstStyle/>
          <a:p>
            <a:pPr marL="6350" marR="2540" indent="-6350" algn="l">
              <a:lnSpc>
                <a:spcPct val="107000"/>
              </a:lnSpc>
              <a:spcAft>
                <a:spcPts val="25"/>
              </a:spcAft>
            </a:pPr>
            <a:r>
              <a:rPr lang="en-US" sz="1800" kern="100" dirty="0">
                <a:solidFill>
                  <a:schemeClr val="tx2"/>
                </a:solidFill>
                <a:effectLst/>
                <a:latin typeface="Times New Roman" panose="02020603050405020304" pitchFamily="18" charset="0"/>
                <a:ea typeface="Times New Roman" panose="02020603050405020304" pitchFamily="18" charset="0"/>
              </a:rPr>
              <a:t>Invoices are easily accessible through the portal, allowing users to review, download, and print them for their records or reconciliation purposes.</a:t>
            </a:r>
          </a:p>
          <a:p>
            <a:pPr marL="6350" marR="2540" indent="-6350" algn="l">
              <a:lnSpc>
                <a:spcPct val="107000"/>
              </a:lnSpc>
              <a:spcAft>
                <a:spcPts val="25"/>
              </a:spcAft>
            </a:pPr>
            <a:endParaRPr lang="en-US" kern="100" dirty="0">
              <a:solidFill>
                <a:schemeClr val="tx2"/>
              </a:solidFill>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sz="1800" kern="100" dirty="0">
              <a:solidFill>
                <a:schemeClr val="tx2"/>
              </a:solidFill>
              <a:effectLst/>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r>
              <a:rPr lang="en-US" kern="100" dirty="0">
                <a:solidFill>
                  <a:schemeClr val="tx2"/>
                </a:solidFill>
                <a:latin typeface="Times New Roman" panose="02020603050405020304" pitchFamily="18" charset="0"/>
                <a:ea typeface="Times New Roman" panose="02020603050405020304" pitchFamily="18" charset="0"/>
              </a:rPr>
              <a:t>Cash on Delivery (COD) Facility:</a:t>
            </a:r>
          </a:p>
          <a:p>
            <a:pPr marL="6350" marR="2540" indent="-6350" algn="l">
              <a:lnSpc>
                <a:spcPct val="107000"/>
              </a:lnSpc>
              <a:spcAft>
                <a:spcPts val="25"/>
              </a:spcAft>
            </a:pPr>
            <a:endParaRPr lang="en-US" kern="100" dirty="0">
              <a:solidFill>
                <a:schemeClr val="tx2"/>
              </a:solidFill>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r>
              <a:rPr lang="en-US" kern="100" dirty="0">
                <a:solidFill>
                  <a:schemeClr val="tx2"/>
                </a:solidFill>
                <a:latin typeface="Times New Roman" panose="02020603050405020304" pitchFamily="18" charset="0"/>
                <a:ea typeface="Times New Roman" panose="02020603050405020304" pitchFamily="18" charset="0"/>
              </a:rPr>
              <a:t>The portal supports COD payments, allowing users to choose this option during order placement.</a:t>
            </a:r>
          </a:p>
          <a:p>
            <a:pPr marL="6350" marR="2540" indent="-6350" algn="l">
              <a:lnSpc>
                <a:spcPct val="107000"/>
              </a:lnSpc>
              <a:spcAft>
                <a:spcPts val="25"/>
              </a:spcAft>
            </a:pPr>
            <a:r>
              <a:rPr lang="en-US" kern="100" dirty="0">
                <a:solidFill>
                  <a:schemeClr val="tx2"/>
                </a:solidFill>
                <a:latin typeface="Times New Roman" panose="02020603050405020304" pitchFamily="18" charset="0"/>
                <a:ea typeface="Times New Roman" panose="02020603050405020304" pitchFamily="18" charset="0"/>
              </a:rPr>
              <a:t>COD orders are seamlessly integrated into the tracking and transaction management system, providing visibility into payment status and reconciliation</a:t>
            </a:r>
          </a:p>
          <a:p>
            <a:pPr marL="6350" marR="2540" indent="-6350" algn="l">
              <a:lnSpc>
                <a:spcPct val="107000"/>
              </a:lnSpc>
              <a:spcAft>
                <a:spcPts val="25"/>
              </a:spcAft>
            </a:pPr>
            <a:endParaRPr lang="en-US" sz="1800" kern="100" dirty="0">
              <a:solidFill>
                <a:schemeClr val="tx1"/>
              </a:solidFill>
              <a:effectLst/>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kern="100" dirty="0">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sz="1800" kern="100" dirty="0">
              <a:solidFill>
                <a:schemeClr val="tx1"/>
              </a:solidFill>
              <a:effectLst/>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kern="100" dirty="0">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sz="1800" kern="100" dirty="0">
              <a:solidFill>
                <a:schemeClr val="tx1"/>
              </a:solidFill>
              <a:effectLst/>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US" kern="100" dirty="0">
              <a:latin typeface="Times New Roman" panose="02020603050405020304" pitchFamily="18" charset="0"/>
              <a:ea typeface="Times New Roman" panose="02020603050405020304" pitchFamily="18" charset="0"/>
            </a:endParaRPr>
          </a:p>
          <a:p>
            <a:pPr marL="6350" marR="2540" indent="-6350" algn="l">
              <a:lnSpc>
                <a:spcPct val="107000"/>
              </a:lnSpc>
              <a:spcAft>
                <a:spcPts val="25"/>
              </a:spcAft>
            </a:pPr>
            <a:endParaRPr lang="en-IN" sz="1800" kern="1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937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D653-6770-2FA9-31B4-17629C52AE0C}"/>
              </a:ext>
            </a:extLst>
          </p:cNvPr>
          <p:cNvSpPr>
            <a:spLocks noGrp="1"/>
          </p:cNvSpPr>
          <p:nvPr>
            <p:ph type="ctrTitle"/>
          </p:nvPr>
        </p:nvSpPr>
        <p:spPr>
          <a:xfrm>
            <a:off x="1507067" y="317500"/>
            <a:ext cx="3941233" cy="901700"/>
          </a:xfrm>
        </p:spPr>
        <p:txBody>
          <a:bodyPr/>
          <a:lstStyle/>
          <a:p>
            <a:r>
              <a:rPr lang="en-US" dirty="0"/>
              <a:t>OUTPUT</a:t>
            </a:r>
            <a:endParaRPr lang="en-IN" dirty="0"/>
          </a:p>
        </p:txBody>
      </p:sp>
      <p:sp>
        <p:nvSpPr>
          <p:cNvPr id="13" name="Subtitle 12">
            <a:extLst>
              <a:ext uri="{FF2B5EF4-FFF2-40B4-BE49-F238E27FC236}">
                <a16:creationId xmlns:a16="http://schemas.microsoft.com/office/drawing/2014/main" id="{91B9EA7D-6799-0723-38E3-F8E906572818}"/>
              </a:ext>
            </a:extLst>
          </p:cNvPr>
          <p:cNvSpPr>
            <a:spLocks noGrp="1"/>
          </p:cNvSpPr>
          <p:nvPr>
            <p:ph type="subTitle" idx="1"/>
          </p:nvPr>
        </p:nvSpPr>
        <p:spPr>
          <a:xfrm>
            <a:off x="393700" y="1710268"/>
            <a:ext cx="11531600" cy="4995331"/>
          </a:xfrm>
        </p:spPr>
        <p:txBody>
          <a:bodyPr>
            <a:normAutofit/>
          </a:bodyPr>
          <a:lstStyle/>
          <a:p>
            <a:pPr algn="l"/>
            <a:r>
              <a:rPr lang="en-US" dirty="0">
                <a:solidFill>
                  <a:schemeClr val="accent5"/>
                </a:solidFill>
              </a:rPr>
              <a:t>Place Order:- Choose from a wide range of logistics services and </a:t>
            </a:r>
            <a:r>
              <a:rPr lang="en-US" dirty="0" err="1">
                <a:solidFill>
                  <a:schemeClr val="accent5"/>
                </a:solidFill>
              </a:rPr>
              <a:t>products.Specify</a:t>
            </a:r>
            <a:r>
              <a:rPr lang="en-US" dirty="0">
                <a:solidFill>
                  <a:schemeClr val="accent5"/>
                </a:solidFill>
              </a:rPr>
              <a:t> your delivery preferences, including dates, special instructions, and packaging </a:t>
            </a:r>
            <a:r>
              <a:rPr lang="en-US" dirty="0" err="1">
                <a:solidFill>
                  <a:schemeClr val="accent5"/>
                </a:solidFill>
              </a:rPr>
              <a:t>requirements.Enjoy</a:t>
            </a:r>
            <a:r>
              <a:rPr lang="en-US" dirty="0">
                <a:solidFill>
                  <a:schemeClr val="accent5"/>
                </a:solidFill>
              </a:rPr>
              <a:t> the convenience of placing orders at your fingertips, anytime, anywhere.</a:t>
            </a:r>
          </a:p>
          <a:p>
            <a:pPr algn="l"/>
            <a:r>
              <a:rPr lang="en-US" dirty="0">
                <a:solidFill>
                  <a:schemeClr val="accent5"/>
                </a:solidFill>
              </a:rPr>
              <a:t>Track Order:- Stay informed about the status and location of your shipments in real-time. Receive          automated notifications for significant updates, such as package pickup, transit milestones, and estimated delivery </a:t>
            </a:r>
            <a:r>
              <a:rPr lang="en-US" dirty="0" err="1">
                <a:solidFill>
                  <a:schemeClr val="accent5"/>
                </a:solidFill>
              </a:rPr>
              <a:t>times.Experience</a:t>
            </a:r>
            <a:r>
              <a:rPr lang="en-US" dirty="0">
                <a:solidFill>
                  <a:schemeClr val="accent5"/>
                </a:solidFill>
              </a:rPr>
              <a:t> peace of mind knowing that you have complete visibility into the progress of your orders. </a:t>
            </a:r>
          </a:p>
          <a:p>
            <a:pPr algn="l"/>
            <a:r>
              <a:rPr lang="en-US" dirty="0">
                <a:solidFill>
                  <a:schemeClr val="accent5"/>
                </a:solidFill>
              </a:rPr>
              <a:t>Transaction Transparency:- Access comprehensive transaction history, including past orders, deliveries, invoices, and </a:t>
            </a:r>
            <a:r>
              <a:rPr lang="en-US" dirty="0" err="1">
                <a:solidFill>
                  <a:schemeClr val="accent5"/>
                </a:solidFill>
              </a:rPr>
              <a:t>payments.Gain</a:t>
            </a:r>
            <a:r>
              <a:rPr lang="en-US" dirty="0">
                <a:solidFill>
                  <a:schemeClr val="accent5"/>
                </a:solidFill>
              </a:rPr>
              <a:t> insights into order details, shipping costs, taxes, and any additional charges incurred. Download transaction records for accounting or auditing purposes, ensuring transparency and accountability.</a:t>
            </a:r>
          </a:p>
          <a:p>
            <a:pPr algn="l"/>
            <a:r>
              <a:rPr lang="en-US" dirty="0">
                <a:solidFill>
                  <a:schemeClr val="accent5"/>
                </a:solidFill>
              </a:rPr>
              <a:t>With our Self-Service Logistics Portal, you're in control of your logistics journey. Place orders with ease, track shipments with confidence, and access transparent transaction details whenever you need them. Experience the convenience and empowerment of self-service logistics management today</a:t>
            </a:r>
          </a:p>
          <a:p>
            <a:pPr algn="l"/>
            <a:endParaRPr lang="en-IN" dirty="0"/>
          </a:p>
        </p:txBody>
      </p:sp>
    </p:spTree>
    <p:extLst>
      <p:ext uri="{BB962C8B-B14F-4D97-AF65-F5344CB8AC3E}">
        <p14:creationId xmlns:p14="http://schemas.microsoft.com/office/powerpoint/2010/main" val="358322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72-CA29-5F6A-A13D-9CB2EB04838F}"/>
              </a:ext>
            </a:extLst>
          </p:cNvPr>
          <p:cNvSpPr>
            <a:spLocks noGrp="1"/>
          </p:cNvSpPr>
          <p:nvPr>
            <p:ph type="ctrTitle"/>
          </p:nvPr>
        </p:nvSpPr>
        <p:spPr>
          <a:xfrm>
            <a:off x="5369441" y="378823"/>
            <a:ext cx="5441285" cy="1332411"/>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4C2C26BD-15DF-DF8B-32D7-0FAD18F3B561}"/>
              </a:ext>
            </a:extLst>
          </p:cNvPr>
          <p:cNvSpPr>
            <a:spLocks noGrp="1"/>
          </p:cNvSpPr>
          <p:nvPr>
            <p:ph type="subTitle" idx="1"/>
          </p:nvPr>
        </p:nvSpPr>
        <p:spPr>
          <a:xfrm>
            <a:off x="5369440" y="1894114"/>
            <a:ext cx="6452445" cy="4676503"/>
          </a:xfrm>
        </p:spPr>
        <p:txBody>
          <a:bodyPr>
            <a:noAutofit/>
          </a:bodyPr>
          <a:lstStyle/>
          <a:p>
            <a:pPr algn="l"/>
            <a:r>
              <a:rPr lang="en-US" sz="2800" dirty="0">
                <a:solidFill>
                  <a:schemeClr val="tx1"/>
                </a:solidFill>
                <a:latin typeface="Times New Roman" panose="02020603050405020304" pitchFamily="18" charset="0"/>
                <a:cs typeface="Times New Roman" panose="02020603050405020304" pitchFamily="18" charset="0"/>
              </a:rPr>
              <a:t>The development of our Self-Service Portal in Logistics marks a significant milestone in modernizing and enhancing the efficiency of logistics operations. By providing users with the ability to seamlessly place orders, track shipments, and access transparent transaction details, we have empowered them with greater control and visibility throughout their logistics journey.</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bstract background of data">
            <a:extLst>
              <a:ext uri="{FF2B5EF4-FFF2-40B4-BE49-F238E27FC236}">
                <a16:creationId xmlns:a16="http://schemas.microsoft.com/office/drawing/2014/main" id="{6C32EDAE-D573-0216-C37C-247FD5350A6F}"/>
              </a:ext>
            </a:extLst>
          </p:cNvPr>
          <p:cNvPicPr>
            <a:picLocks noChangeAspect="1"/>
          </p:cNvPicPr>
          <p:nvPr/>
        </p:nvPicPr>
        <p:blipFill rotWithShape="1">
          <a:blip r:embed="rId3"/>
          <a:srcRect l="27042" r="35461"/>
          <a:stretch/>
        </p:blipFill>
        <p:spPr>
          <a:xfrm>
            <a:off x="20" y="10"/>
            <a:ext cx="4571629" cy="6857990"/>
          </a:xfrm>
          <a:prstGeom prst="rect">
            <a:avLst/>
          </a:prstGeom>
        </p:spPr>
      </p:pic>
    </p:spTree>
    <p:extLst>
      <p:ext uri="{BB962C8B-B14F-4D97-AF65-F5344CB8AC3E}">
        <p14:creationId xmlns:p14="http://schemas.microsoft.com/office/powerpoint/2010/main" val="103886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7312-CB9A-6C82-7B1F-E55FA0A19FD8}"/>
              </a:ext>
            </a:extLst>
          </p:cNvPr>
          <p:cNvSpPr>
            <a:spLocks noGrp="1"/>
          </p:cNvSpPr>
          <p:nvPr>
            <p:ph type="title"/>
          </p:nvPr>
        </p:nvSpPr>
        <p:spPr>
          <a:xfrm>
            <a:off x="-204978" y="0"/>
            <a:ext cx="10353762" cy="1502229"/>
          </a:xfrm>
        </p:spPr>
        <p:txBody>
          <a:bodyPr/>
          <a:lstStyle/>
          <a:p>
            <a:r>
              <a:rPr lang="en-IN" dirty="0"/>
              <a:t>  Gantt Chart</a:t>
            </a:r>
          </a:p>
        </p:txBody>
      </p:sp>
      <p:pic>
        <p:nvPicPr>
          <p:cNvPr id="5" name="Content Placeholder 4">
            <a:extLst>
              <a:ext uri="{FF2B5EF4-FFF2-40B4-BE49-F238E27FC236}">
                <a16:creationId xmlns:a16="http://schemas.microsoft.com/office/drawing/2014/main" id="{6D80CB0D-63B9-F172-2A9E-1AEE73EA3CCA}"/>
              </a:ext>
            </a:extLst>
          </p:cNvPr>
          <p:cNvPicPr>
            <a:picLocks noGrp="1" noChangeAspect="1"/>
          </p:cNvPicPr>
          <p:nvPr>
            <p:ph idx="1"/>
          </p:nvPr>
        </p:nvPicPr>
        <p:blipFill>
          <a:blip r:embed="rId2"/>
          <a:stretch>
            <a:fillRect/>
          </a:stretch>
        </p:blipFill>
        <p:spPr>
          <a:xfrm>
            <a:off x="1041400" y="1625600"/>
            <a:ext cx="8293100" cy="4233314"/>
          </a:xfrm>
        </p:spPr>
      </p:pic>
    </p:spTree>
    <p:extLst>
      <p:ext uri="{BB962C8B-B14F-4D97-AF65-F5344CB8AC3E}">
        <p14:creationId xmlns:p14="http://schemas.microsoft.com/office/powerpoint/2010/main" val="2081401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purl.org/dc/elements/1.1/"/>
    <ds:schemaRef ds:uri="http://purl.org/dc/terms/"/>
    <ds:schemaRef ds:uri="http://schemas.openxmlformats.org/package/2006/metadata/core-properties"/>
    <ds:schemaRef ds:uri="http://schemas.microsoft.com/office/infopath/2007/PartnerControls"/>
    <ds:schemaRef ds:uri="http://purl.org/dc/dcmitype/"/>
    <ds:schemaRef ds:uri="http://www.w3.org/XML/1998/namespace"/>
    <ds:schemaRef ds:uri="http://schemas.microsoft.com/office/2006/metadata/properties"/>
    <ds:schemaRef ds:uri="http://schemas.microsoft.com/office/2006/documentManagement/typ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33420</TotalTime>
  <Words>621</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 3</vt:lpstr>
      <vt:lpstr>Facet</vt:lpstr>
      <vt:lpstr>Jeebly SSP</vt:lpstr>
      <vt:lpstr>Introduction </vt:lpstr>
      <vt:lpstr>SOFTWARE REQUIREMENTS</vt:lpstr>
      <vt:lpstr>Hardware Requirements</vt:lpstr>
      <vt:lpstr>Modules Description</vt:lpstr>
      <vt:lpstr>                                      Module Description</vt:lpstr>
      <vt:lpstr>OUTPUT</vt:lpstr>
      <vt:lpstr>Conclusion</vt:lpstr>
      <vt:lpstr>  Gantt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Jeebly SSP</dc:title>
  <dc:creator>abhishek@jeebly.com</dc:creator>
  <cp:lastModifiedBy>Abhishek Kumar</cp:lastModifiedBy>
  <cp:revision>25</cp:revision>
  <dcterms:created xsi:type="dcterms:W3CDTF">2023-03-18T12:50:41Z</dcterms:created>
  <dcterms:modified xsi:type="dcterms:W3CDTF">2024-04-12T17:21:28Z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