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8" r:id="rId2"/>
    <p:sldId id="271" r:id="rId3"/>
    <p:sldId id="259" r:id="rId4"/>
    <p:sldId id="260" r:id="rId5"/>
    <p:sldId id="270" r:id="rId6"/>
    <p:sldId id="273" r:id="rId7"/>
    <p:sldId id="274" r:id="rId8"/>
    <p:sldId id="275" r:id="rId9"/>
    <p:sldId id="267" r:id="rId10"/>
    <p:sldId id="26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107B768-344E-46B6-BE90-0B405FD81608}" type="datetimeFigureOut">
              <a:rPr lang="en-IN" smtClean="0"/>
              <a:t>06-05-2024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CA981-6A9B-4C38-8A63-8930F85387D4}" type="slidenum">
              <a:rPr lang="en-IN" smtClean="0"/>
              <a:t>‹#›</a:t>
            </a:fld>
            <a:endParaRPr lang="en-IN"/>
          </a:p>
        </p:txBody>
      </p:sp>
    </p:spTree>
    <p:extLst>
      <p:ext uri="{BB962C8B-B14F-4D97-AF65-F5344CB8AC3E}">
        <p14:creationId xmlns:p14="http://schemas.microsoft.com/office/powerpoint/2010/main" val="260604024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107B768-344E-46B6-BE90-0B405FD81608}" type="datetimeFigureOut">
              <a:rPr lang="en-IN" smtClean="0"/>
              <a:t>06-05-2024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CA981-6A9B-4C38-8A63-8930F85387D4}" type="slidenum">
              <a:rPr lang="en-IN" smtClean="0"/>
              <a:t>‹#›</a:t>
            </a:fld>
            <a:endParaRPr lang="en-IN"/>
          </a:p>
        </p:txBody>
      </p:sp>
    </p:spTree>
    <p:extLst>
      <p:ext uri="{BB962C8B-B14F-4D97-AF65-F5344CB8AC3E}">
        <p14:creationId xmlns:p14="http://schemas.microsoft.com/office/powerpoint/2010/main" val="211446493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107B768-344E-46B6-BE90-0B405FD81608}" type="datetimeFigureOut">
              <a:rPr lang="en-IN" smtClean="0"/>
              <a:t>06-05-2024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CA981-6A9B-4C38-8A63-8930F85387D4}"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19289064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107B768-344E-46B6-BE90-0B405FD81608}" type="datetimeFigureOut">
              <a:rPr lang="en-IN" smtClean="0"/>
              <a:t>06-05-2024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CA981-6A9B-4C38-8A63-8930F85387D4}" type="slidenum">
              <a:rPr lang="en-IN" smtClean="0"/>
              <a:t>‹#›</a:t>
            </a:fld>
            <a:endParaRPr lang="en-IN"/>
          </a:p>
        </p:txBody>
      </p:sp>
    </p:spTree>
    <p:extLst>
      <p:ext uri="{BB962C8B-B14F-4D97-AF65-F5344CB8AC3E}">
        <p14:creationId xmlns:p14="http://schemas.microsoft.com/office/powerpoint/2010/main" val="384312419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107B768-344E-46B6-BE90-0B405FD81608}" type="datetimeFigureOut">
              <a:rPr lang="en-IN" smtClean="0"/>
              <a:t>06-05-2024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CA981-6A9B-4C38-8A63-8930F85387D4}"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61570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107B768-344E-46B6-BE90-0B405FD81608}" type="datetimeFigureOut">
              <a:rPr lang="en-IN" smtClean="0"/>
              <a:t>06-05-2024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CA981-6A9B-4C38-8A63-8930F85387D4}" type="slidenum">
              <a:rPr lang="en-IN" smtClean="0"/>
              <a:t>‹#›</a:t>
            </a:fld>
            <a:endParaRPr lang="en-IN"/>
          </a:p>
        </p:txBody>
      </p:sp>
    </p:spTree>
    <p:extLst>
      <p:ext uri="{BB962C8B-B14F-4D97-AF65-F5344CB8AC3E}">
        <p14:creationId xmlns:p14="http://schemas.microsoft.com/office/powerpoint/2010/main" val="35929168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107B768-344E-46B6-BE90-0B405FD81608}" type="datetimeFigureOut">
              <a:rPr lang="en-IN" smtClean="0"/>
              <a:t>06-05-2024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CA981-6A9B-4C38-8A63-8930F85387D4}" type="slidenum">
              <a:rPr lang="en-IN" smtClean="0"/>
              <a:t>‹#›</a:t>
            </a:fld>
            <a:endParaRPr lang="en-IN"/>
          </a:p>
        </p:txBody>
      </p:sp>
    </p:spTree>
    <p:extLst>
      <p:ext uri="{BB962C8B-B14F-4D97-AF65-F5344CB8AC3E}">
        <p14:creationId xmlns:p14="http://schemas.microsoft.com/office/powerpoint/2010/main" val="25204379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107B768-344E-46B6-BE90-0B405FD81608}" type="datetimeFigureOut">
              <a:rPr lang="en-IN" smtClean="0"/>
              <a:t>06-05-2024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CA981-6A9B-4C38-8A63-8930F85387D4}" type="slidenum">
              <a:rPr lang="en-IN" smtClean="0"/>
              <a:t>‹#›</a:t>
            </a:fld>
            <a:endParaRPr lang="en-IN"/>
          </a:p>
        </p:txBody>
      </p:sp>
    </p:spTree>
    <p:extLst>
      <p:ext uri="{BB962C8B-B14F-4D97-AF65-F5344CB8AC3E}">
        <p14:creationId xmlns:p14="http://schemas.microsoft.com/office/powerpoint/2010/main" val="133418511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107B768-344E-46B6-BE90-0B405FD81608}" type="datetimeFigureOut">
              <a:rPr lang="en-IN" smtClean="0"/>
              <a:t>06-05-2024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CA981-6A9B-4C38-8A63-8930F85387D4}" type="slidenum">
              <a:rPr lang="en-IN" smtClean="0"/>
              <a:t>‹#›</a:t>
            </a:fld>
            <a:endParaRPr lang="en-IN"/>
          </a:p>
        </p:txBody>
      </p:sp>
    </p:spTree>
    <p:extLst>
      <p:ext uri="{BB962C8B-B14F-4D97-AF65-F5344CB8AC3E}">
        <p14:creationId xmlns:p14="http://schemas.microsoft.com/office/powerpoint/2010/main" val="97412702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107B768-344E-46B6-BE90-0B405FD81608}" type="datetimeFigureOut">
              <a:rPr lang="en-IN" smtClean="0"/>
              <a:t>06-05-2024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CA981-6A9B-4C38-8A63-8930F85387D4}" type="slidenum">
              <a:rPr lang="en-IN" smtClean="0"/>
              <a:t>‹#›</a:t>
            </a:fld>
            <a:endParaRPr lang="en-IN"/>
          </a:p>
        </p:txBody>
      </p:sp>
    </p:spTree>
    <p:extLst>
      <p:ext uri="{BB962C8B-B14F-4D97-AF65-F5344CB8AC3E}">
        <p14:creationId xmlns:p14="http://schemas.microsoft.com/office/powerpoint/2010/main" val="28023144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107B768-344E-46B6-BE90-0B405FD81608}" type="datetimeFigureOut">
              <a:rPr lang="en-IN" smtClean="0"/>
              <a:t>06-05-2024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2CA981-6A9B-4C38-8A63-8930F85387D4}" type="slidenum">
              <a:rPr lang="en-IN" smtClean="0"/>
              <a:t>‹#›</a:t>
            </a:fld>
            <a:endParaRPr lang="en-IN"/>
          </a:p>
        </p:txBody>
      </p:sp>
    </p:spTree>
    <p:extLst>
      <p:ext uri="{BB962C8B-B14F-4D97-AF65-F5344CB8AC3E}">
        <p14:creationId xmlns:p14="http://schemas.microsoft.com/office/powerpoint/2010/main" val="80616001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107B768-344E-46B6-BE90-0B405FD81608}" type="datetimeFigureOut">
              <a:rPr lang="en-IN" smtClean="0"/>
              <a:t>06-05-2024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A2CA981-6A9B-4C38-8A63-8930F85387D4}" type="slidenum">
              <a:rPr lang="en-IN" smtClean="0"/>
              <a:t>‹#›</a:t>
            </a:fld>
            <a:endParaRPr lang="en-IN"/>
          </a:p>
        </p:txBody>
      </p:sp>
    </p:spTree>
    <p:extLst>
      <p:ext uri="{BB962C8B-B14F-4D97-AF65-F5344CB8AC3E}">
        <p14:creationId xmlns:p14="http://schemas.microsoft.com/office/powerpoint/2010/main" val="241895933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107B768-344E-46B6-BE90-0B405FD81608}" type="datetimeFigureOut">
              <a:rPr lang="en-IN" smtClean="0"/>
              <a:t>06-05-2024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A2CA981-6A9B-4C38-8A63-8930F85387D4}" type="slidenum">
              <a:rPr lang="en-IN" smtClean="0"/>
              <a:t>‹#›</a:t>
            </a:fld>
            <a:endParaRPr lang="en-IN"/>
          </a:p>
        </p:txBody>
      </p:sp>
    </p:spTree>
    <p:extLst>
      <p:ext uri="{BB962C8B-B14F-4D97-AF65-F5344CB8AC3E}">
        <p14:creationId xmlns:p14="http://schemas.microsoft.com/office/powerpoint/2010/main" val="69853684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07B768-344E-46B6-BE90-0B405FD81608}" type="datetimeFigureOut">
              <a:rPr lang="en-IN" smtClean="0"/>
              <a:t>06-05-2024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A2CA981-6A9B-4C38-8A63-8930F85387D4}" type="slidenum">
              <a:rPr lang="en-IN" smtClean="0"/>
              <a:t>‹#›</a:t>
            </a:fld>
            <a:endParaRPr lang="en-IN"/>
          </a:p>
        </p:txBody>
      </p:sp>
    </p:spTree>
    <p:extLst>
      <p:ext uri="{BB962C8B-B14F-4D97-AF65-F5344CB8AC3E}">
        <p14:creationId xmlns:p14="http://schemas.microsoft.com/office/powerpoint/2010/main" val="93811750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07B768-344E-46B6-BE90-0B405FD81608}" type="datetimeFigureOut">
              <a:rPr lang="en-IN" smtClean="0"/>
              <a:t>06-05-2024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2CA981-6A9B-4C38-8A63-8930F85387D4}" type="slidenum">
              <a:rPr lang="en-IN" smtClean="0"/>
              <a:t>‹#›</a:t>
            </a:fld>
            <a:endParaRPr lang="en-IN"/>
          </a:p>
        </p:txBody>
      </p:sp>
    </p:spTree>
    <p:extLst>
      <p:ext uri="{BB962C8B-B14F-4D97-AF65-F5344CB8AC3E}">
        <p14:creationId xmlns:p14="http://schemas.microsoft.com/office/powerpoint/2010/main" val="15178890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07B768-344E-46B6-BE90-0B405FD81608}" type="datetimeFigureOut">
              <a:rPr lang="en-IN" smtClean="0"/>
              <a:t>06-05-2024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2CA981-6A9B-4C38-8A63-8930F85387D4}" type="slidenum">
              <a:rPr lang="en-IN" smtClean="0"/>
              <a:t>‹#›</a:t>
            </a:fld>
            <a:endParaRPr lang="en-IN"/>
          </a:p>
        </p:txBody>
      </p:sp>
    </p:spTree>
    <p:extLst>
      <p:ext uri="{BB962C8B-B14F-4D97-AF65-F5344CB8AC3E}">
        <p14:creationId xmlns:p14="http://schemas.microsoft.com/office/powerpoint/2010/main" val="385594990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107B768-344E-46B6-BE90-0B405FD81608}" type="datetimeFigureOut">
              <a:rPr lang="en-IN" smtClean="0"/>
              <a:t>06-05-2024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A2CA981-6A9B-4C38-8A63-8930F85387D4}" type="slidenum">
              <a:rPr lang="en-IN" smtClean="0"/>
              <a:t>‹#›</a:t>
            </a:fld>
            <a:endParaRPr lang="en-IN"/>
          </a:p>
        </p:txBody>
      </p:sp>
    </p:spTree>
    <p:extLst>
      <p:ext uri="{BB962C8B-B14F-4D97-AF65-F5344CB8AC3E}">
        <p14:creationId xmlns:p14="http://schemas.microsoft.com/office/powerpoint/2010/main" val="3259036890"/>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Lst>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29935"/>
            <a:ext cx="9144000" cy="2387600"/>
          </a:xfrm>
        </p:spPr>
        <p:txBody>
          <a:bodyPr/>
          <a:lstStyle/>
          <a:p>
            <a:r>
              <a:rPr lang="en-US" dirty="0" smtClean="0"/>
              <a:t>ONLINE </a:t>
            </a:r>
            <a:r>
              <a:rPr lang="en-US" dirty="0" smtClean="0"/>
              <a:t>VOTING</a:t>
            </a:r>
            <a:br>
              <a:rPr lang="en-US" dirty="0" smtClean="0"/>
            </a:br>
            <a:r>
              <a:rPr lang="en-US" dirty="0" smtClean="0"/>
              <a:t> </a:t>
            </a:r>
            <a:r>
              <a:rPr lang="en-US" dirty="0" smtClean="0"/>
              <a:t>SYSTEM</a:t>
            </a:r>
            <a:endParaRPr lang="en-IN" dirty="0"/>
          </a:p>
        </p:txBody>
      </p:sp>
      <p:sp>
        <p:nvSpPr>
          <p:cNvPr id="3" name="Subtitle 2"/>
          <p:cNvSpPr>
            <a:spLocks noGrp="1"/>
          </p:cNvSpPr>
          <p:nvPr>
            <p:ph type="subTitle" idx="1"/>
          </p:nvPr>
        </p:nvSpPr>
        <p:spPr>
          <a:xfrm>
            <a:off x="1524000" y="3911131"/>
            <a:ext cx="9144000" cy="1655762"/>
          </a:xfrm>
        </p:spPr>
        <p:txBody>
          <a:bodyPr/>
          <a:lstStyle/>
          <a:p>
            <a:pPr algn="r"/>
            <a:r>
              <a:rPr lang="en-US" dirty="0" smtClean="0"/>
              <a:t>SHEETAL GUPTA</a:t>
            </a:r>
          </a:p>
          <a:p>
            <a:pPr algn="r"/>
            <a:r>
              <a:rPr lang="en-US" dirty="0" smtClean="0"/>
              <a:t>2200290140142</a:t>
            </a:r>
          </a:p>
          <a:p>
            <a:pPr algn="l"/>
            <a:r>
              <a:rPr lang="en-US" dirty="0" smtClean="0"/>
              <a:t>PROJECT SUPERVISIOR:DR.SHASHANK BHARDWAJ</a:t>
            </a:r>
            <a:endParaRPr lang="en-IN" dirty="0"/>
          </a:p>
        </p:txBody>
      </p:sp>
    </p:spTree>
    <p:extLst>
      <p:ext uri="{BB962C8B-B14F-4D97-AF65-F5344CB8AC3E}">
        <p14:creationId xmlns:p14="http://schemas.microsoft.com/office/powerpoint/2010/main" val="234847599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3991" y="2513337"/>
            <a:ext cx="9404723" cy="1400530"/>
          </a:xfrm>
        </p:spPr>
        <p:txBody>
          <a:bodyPr/>
          <a:lstStyle/>
          <a:p>
            <a:pPr algn="ctr"/>
            <a:r>
              <a:rPr lang="en-US" dirty="0" smtClean="0"/>
              <a:t>Thank You</a:t>
            </a:r>
            <a:endParaRPr lang="en-IN" dirty="0"/>
          </a:p>
        </p:txBody>
      </p:sp>
    </p:spTree>
    <p:extLst>
      <p:ext uri="{BB962C8B-B14F-4D97-AF65-F5344CB8AC3E}">
        <p14:creationId xmlns:p14="http://schemas.microsoft.com/office/powerpoint/2010/main" val="246617834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7"/>
            <a:ext cx="9404723" cy="951079"/>
          </a:xfrm>
        </p:spPr>
        <p:txBody>
          <a:bodyPr/>
          <a:lstStyle/>
          <a:p>
            <a:pPr algn="ctr"/>
            <a:r>
              <a:rPr lang="en-US" sz="3200" b="1" dirty="0" smtClean="0">
                <a:latin typeface="Times New Roman" panose="02020603050405020304" pitchFamily="18" charset="0"/>
                <a:cs typeface="Times New Roman" panose="02020603050405020304" pitchFamily="18" charset="0"/>
              </a:rPr>
              <a:t>ABSTRACT</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46111" y="1853248"/>
            <a:ext cx="8946541" cy="4779372"/>
          </a:xfrm>
        </p:spPr>
        <p:txBody>
          <a:bodyPr/>
          <a:lstStyle/>
          <a:p>
            <a:r>
              <a:rPr lang="en-IN" dirty="0">
                <a:latin typeface="Times New Roman" panose="02020603050405020304" pitchFamily="18" charset="0"/>
                <a:cs typeface="Times New Roman" panose="02020603050405020304" pitchFamily="18" charset="0"/>
              </a:rPr>
              <a:t>The Online Voting System is designed to provide a convenient, accessible, and secure platform for voters to cast their ballots remotely, utilizing internet-enabled devices such as computers, smartphones, or tablets. Key components of the system include user authentication, ballot generation, encryption techniques, and result </a:t>
            </a:r>
            <a:r>
              <a:rPr lang="en-IN" dirty="0" smtClean="0">
                <a:latin typeface="Times New Roman" panose="02020603050405020304" pitchFamily="18" charset="0"/>
                <a:cs typeface="Times New Roman" panose="02020603050405020304" pitchFamily="18" charset="0"/>
              </a:rPr>
              <a:t>tabulation</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Authentication mechanisms are crucial to ensure the integrity and security of the voting process. Various methods such as biometric identification, digital signatures, and multi-factor authentication can be employed to verify the identity of voters and prevent fraudulent activities</a:t>
            </a:r>
          </a:p>
          <a:p>
            <a:endParaRPr lang="en-IN" dirty="0"/>
          </a:p>
        </p:txBody>
      </p:sp>
      <p:pic>
        <p:nvPicPr>
          <p:cNvPr id="1026" name="Picture 2" descr="Free Vector | Electronic voting abstract concept illustration. electronic  election, online voting, e-voting system, government digital technology,  internet ballot, campaign website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7296" y="3992451"/>
            <a:ext cx="3078049" cy="2467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512396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smtClean="0">
                <a:latin typeface="Times New Roman" panose="02020603050405020304" pitchFamily="18" charset="0"/>
                <a:cs typeface="Times New Roman" panose="02020603050405020304" pitchFamily="18" charset="0"/>
              </a:rPr>
              <a:t>TABLE OF CONTENT</a:t>
            </a: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t>Introduction</a:t>
            </a:r>
          </a:p>
          <a:p>
            <a:r>
              <a:rPr lang="en-US" dirty="0" smtClean="0"/>
              <a:t>Technologies</a:t>
            </a:r>
          </a:p>
          <a:p>
            <a:r>
              <a:rPr lang="en-US" dirty="0" smtClean="0"/>
              <a:t>Literature Review</a:t>
            </a:r>
          </a:p>
          <a:p>
            <a:r>
              <a:rPr lang="en-US" dirty="0" smtClean="0"/>
              <a:t>Project Research</a:t>
            </a:r>
          </a:p>
          <a:p>
            <a:r>
              <a:rPr lang="en-US" dirty="0" smtClean="0"/>
              <a:t>Project Outcome</a:t>
            </a:r>
          </a:p>
          <a:p>
            <a:r>
              <a:rPr lang="en-US" dirty="0" smtClean="0"/>
              <a:t>Gantt Chart</a:t>
            </a:r>
          </a:p>
        </p:txBody>
      </p:sp>
    </p:spTree>
    <p:extLst>
      <p:ext uri="{BB962C8B-B14F-4D97-AF65-F5344CB8AC3E}">
        <p14:creationId xmlns:p14="http://schemas.microsoft.com/office/powerpoint/2010/main" val="22936993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331698"/>
            <a:ext cx="10515600" cy="1226645"/>
          </a:xfrm>
        </p:spPr>
        <p:txBody>
          <a:bodyPr>
            <a:normAutofit/>
          </a:bodyPr>
          <a:lstStyle/>
          <a:p>
            <a:pPr algn="ctr"/>
            <a:r>
              <a:rPr lang="en-US" sz="3200" dirty="0" smtClean="0">
                <a:latin typeface="Times New Roman" panose="02020603050405020304" pitchFamily="18" charset="0"/>
                <a:cs typeface="Times New Roman" panose="02020603050405020304" pitchFamily="18" charset="0"/>
              </a:rPr>
              <a:t>INTRODUCTION</a:t>
            </a:r>
            <a:endParaRPr lang="en-IN" sz="32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831850" y="1558343"/>
            <a:ext cx="10515600" cy="4438627"/>
          </a:xfrm>
        </p:spPr>
        <p:txBody>
          <a:bodyPr>
            <a:normAutofit/>
          </a:bodyPr>
          <a:lstStyle/>
          <a:p>
            <a:pPr marL="342900" indent="-342900">
              <a:buFont typeface="Wingdings" panose="05000000000000000000" pitchFamily="2" charset="2"/>
              <a:buChar char="q"/>
            </a:pPr>
            <a:endParaRPr lang="en-US" sz="1800" dirty="0" smtClean="0"/>
          </a:p>
          <a:p>
            <a:pPr marL="342900" indent="-342900">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An online voting system is a software platform that allows groups to securely conduct votes and elections. High-quality online voting systems balance ballot security, accessibility, and the overall requirements of an organization's voting </a:t>
            </a:r>
            <a:r>
              <a:rPr lang="en-US" sz="1800" dirty="0" smtClean="0">
                <a:latin typeface="Times New Roman" panose="02020603050405020304" pitchFamily="18" charset="0"/>
                <a:cs typeface="Times New Roman" panose="02020603050405020304" pitchFamily="18" charset="0"/>
              </a:rPr>
              <a:t>event.</a:t>
            </a:r>
          </a:p>
          <a:p>
            <a:pPr marL="342900" indent="-342900">
              <a:buFont typeface="Wingdings" panose="05000000000000000000" pitchFamily="2" charset="2"/>
              <a:buChar char="q"/>
            </a:pPr>
            <a:r>
              <a:rPr lang="en-US" sz="1800" dirty="0" smtClean="0">
                <a:latin typeface="Times New Roman" panose="02020603050405020304" pitchFamily="18" charset="0"/>
                <a:cs typeface="Times New Roman" panose="02020603050405020304" pitchFamily="18" charset="0"/>
              </a:rPr>
              <a:t>in </a:t>
            </a:r>
            <a:r>
              <a:rPr lang="en-US" sz="1800" dirty="0">
                <a:latin typeface="Times New Roman" panose="02020603050405020304" pitchFamily="18" charset="0"/>
                <a:cs typeface="Times New Roman" panose="02020603050405020304" pitchFamily="18" charset="0"/>
              </a:rPr>
              <a:t>the digital age, technology has significantly transformed many aspects of our lives, including the way we conduct elections. Traditional paper-based voting systems have </a:t>
            </a:r>
            <a:r>
              <a:rPr lang="en-US" sz="1800" dirty="0" smtClean="0">
                <a:latin typeface="Times New Roman" panose="02020603050405020304" pitchFamily="18" charset="0"/>
                <a:cs typeface="Times New Roman" panose="02020603050405020304" pitchFamily="18" charset="0"/>
              </a:rPr>
              <a:t>been gradually giving way to more efficient, accessible, and secure online voting systems.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2604" y="3805148"/>
            <a:ext cx="3438658" cy="2191822"/>
          </a:xfrm>
          <a:prstGeom prst="rect">
            <a:avLst/>
          </a:prstGeom>
        </p:spPr>
      </p:pic>
    </p:spTree>
    <p:extLst>
      <p:ext uri="{BB962C8B-B14F-4D97-AF65-F5344CB8AC3E}">
        <p14:creationId xmlns:p14="http://schemas.microsoft.com/office/powerpoint/2010/main" val="418131328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6" y="427627"/>
            <a:ext cx="8825657" cy="1401174"/>
          </a:xfrm>
        </p:spPr>
        <p:txBody>
          <a:bodyPr>
            <a:normAutofit/>
          </a:bodyPr>
          <a:lstStyle/>
          <a:p>
            <a:pPr algn="ctr"/>
            <a:r>
              <a:rPr lang="en-US" sz="3200" dirty="0" smtClean="0">
                <a:latin typeface="Times New Roman" panose="02020603050405020304" pitchFamily="18" charset="0"/>
                <a:cs typeface="Times New Roman" panose="02020603050405020304" pitchFamily="18" charset="0"/>
              </a:rPr>
              <a:t>TECHNOLOGIES</a:t>
            </a:r>
            <a:endParaRPr lang="en-IN" sz="32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1154955" y="2317516"/>
            <a:ext cx="8825658" cy="2782518"/>
          </a:xfrm>
        </p:spPr>
        <p:txBody>
          <a:bodyPr>
            <a:normAutofit/>
          </a:bodyPr>
          <a:lstStyle/>
          <a:p>
            <a:pPr marL="342900" indent="-342900">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HTML</a:t>
            </a:r>
          </a:p>
          <a:p>
            <a:pPr marL="342900" indent="-342900">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CSS</a:t>
            </a:r>
          </a:p>
          <a:p>
            <a:pPr marL="342900" indent="-342900">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JAVASCRIPT</a:t>
            </a:r>
          </a:p>
          <a:p>
            <a:pPr marL="342900" indent="-342900">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PHP</a:t>
            </a:r>
          </a:p>
          <a:p>
            <a:pPr marL="342900" indent="-342900">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MY SQL</a:t>
            </a:r>
          </a:p>
          <a:p>
            <a:pPr marL="342900" indent="-342900">
              <a:buFont typeface="Arial" panose="020B0604020202020204" pitchFamily="34" charset="0"/>
              <a:buChar char="•"/>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780456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303" y="193183"/>
            <a:ext cx="8596668" cy="785611"/>
          </a:xfrm>
        </p:spPr>
        <p:txBody>
          <a:bodyPr>
            <a:normAutofit/>
          </a:bodyPr>
          <a:lstStyle/>
          <a:p>
            <a:pPr algn="ctr"/>
            <a:r>
              <a:rPr lang="en-US" sz="3200" dirty="0" smtClean="0">
                <a:latin typeface="Times New Roman" panose="02020603050405020304" pitchFamily="18" charset="0"/>
                <a:cs typeface="Times New Roman" panose="02020603050405020304" pitchFamily="18" charset="0"/>
              </a:rPr>
              <a:t>Literature Review</a:t>
            </a: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74303" y="1068946"/>
            <a:ext cx="8596668" cy="5666704"/>
          </a:xfrm>
        </p:spPr>
        <p:txBody>
          <a:bodyPr>
            <a:normAutofit fontScale="25000" lnSpcReduction="20000"/>
          </a:bodyPr>
          <a:lstStyle/>
          <a:p>
            <a:pPr marL="0" indent="0" algn="just">
              <a:buNone/>
            </a:pPr>
            <a:r>
              <a:rPr lang="en-IN" sz="7200" dirty="0">
                <a:latin typeface="Times New Roman" panose="02020603050405020304" pitchFamily="18" charset="0"/>
                <a:cs typeface="Times New Roman" panose="02020603050405020304" pitchFamily="18" charset="0"/>
              </a:rPr>
              <a:t>The transition from traditional paper-based voting systems to online voting systems represents a significant paradigm shift in electoral practices. </a:t>
            </a:r>
            <a:endParaRPr lang="en-IN" sz="7200" dirty="0" smtClean="0">
              <a:latin typeface="Times New Roman" panose="02020603050405020304" pitchFamily="18" charset="0"/>
              <a:cs typeface="Times New Roman" panose="02020603050405020304" pitchFamily="18" charset="0"/>
            </a:endParaRPr>
          </a:p>
          <a:p>
            <a:pPr marL="0" indent="0" algn="just">
              <a:buNone/>
            </a:pPr>
            <a:endParaRPr lang="en-IN" sz="72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sz="7200" b="1" dirty="0" smtClean="0">
                <a:latin typeface="Times New Roman" panose="02020603050405020304" pitchFamily="18" charset="0"/>
                <a:cs typeface="Times New Roman" panose="02020603050405020304" pitchFamily="18" charset="0"/>
              </a:rPr>
              <a:t>Security </a:t>
            </a:r>
            <a:r>
              <a:rPr lang="en-IN" sz="7200" b="1" dirty="0">
                <a:latin typeface="Times New Roman" panose="02020603050405020304" pitchFamily="18" charset="0"/>
                <a:cs typeface="Times New Roman" panose="02020603050405020304" pitchFamily="18" charset="0"/>
              </a:rPr>
              <a:t>and Integrity</a:t>
            </a:r>
            <a:r>
              <a:rPr lang="en-IN" sz="7200" b="1" dirty="0" smtClean="0">
                <a:latin typeface="Times New Roman" panose="02020603050405020304" pitchFamily="18" charset="0"/>
                <a:cs typeface="Times New Roman" panose="02020603050405020304" pitchFamily="18" charset="0"/>
              </a:rPr>
              <a:t>:</a:t>
            </a:r>
            <a:r>
              <a:rPr lang="en-IN" sz="7200" b="1" dirty="0">
                <a:latin typeface="Times New Roman" panose="02020603050405020304" pitchFamily="18" charset="0"/>
                <a:cs typeface="Times New Roman" panose="02020603050405020304" pitchFamily="18" charset="0"/>
              </a:rPr>
              <a:t> </a:t>
            </a:r>
            <a:endParaRPr lang="en-IN" sz="7200" dirty="0">
              <a:latin typeface="Times New Roman" panose="02020603050405020304" pitchFamily="18" charset="0"/>
              <a:cs typeface="Times New Roman" panose="02020603050405020304" pitchFamily="18" charset="0"/>
            </a:endParaRPr>
          </a:p>
          <a:p>
            <a:pPr marL="0" indent="0" algn="just">
              <a:buNone/>
            </a:pPr>
            <a:r>
              <a:rPr lang="en-IN" sz="7200" b="1" dirty="0" smtClean="0">
                <a:latin typeface="Times New Roman" panose="02020603050405020304" pitchFamily="18" charset="0"/>
                <a:cs typeface="Times New Roman" panose="02020603050405020304" pitchFamily="18" charset="0"/>
              </a:rPr>
              <a:t> </a:t>
            </a:r>
            <a:r>
              <a:rPr lang="en-IN" sz="7200" b="1" dirty="0">
                <a:latin typeface="Times New Roman" panose="02020603050405020304" pitchFamily="18" charset="0"/>
                <a:cs typeface="Times New Roman" panose="02020603050405020304" pitchFamily="18" charset="0"/>
              </a:rPr>
              <a:t>	     </a:t>
            </a:r>
            <a:r>
              <a:rPr lang="en-IN" sz="7200" dirty="0">
                <a:latin typeface="Times New Roman" panose="02020603050405020304" pitchFamily="18" charset="0"/>
                <a:cs typeface="Times New Roman" panose="02020603050405020304" pitchFamily="18" charset="0"/>
              </a:rPr>
              <a:t>One of the primary concerns surrounding online voting systems is security. Numerous studies have investigated the vulnerabilities and threats associated with </a:t>
            </a:r>
            <a:r>
              <a:rPr lang="en-IN" sz="7200" dirty="0" smtClean="0">
                <a:latin typeface="Times New Roman" panose="02020603050405020304" pitchFamily="18" charset="0"/>
                <a:cs typeface="Times New Roman" panose="02020603050405020304" pitchFamily="18" charset="0"/>
              </a:rPr>
              <a:t>OVS</a:t>
            </a:r>
            <a:r>
              <a:rPr lang="en-IN" sz="7200" dirty="0">
                <a:latin typeface="Times New Roman" panose="02020603050405020304" pitchFamily="18" charset="0"/>
                <a:cs typeface="Times New Roman" panose="02020603050405020304" pitchFamily="18" charset="0"/>
              </a:rPr>
              <a:t>.</a:t>
            </a:r>
          </a:p>
          <a:p>
            <a:pPr lvl="0" algn="just">
              <a:buFont typeface="Wingdings" panose="05000000000000000000" pitchFamily="2" charset="2"/>
              <a:buChar char="Ø"/>
            </a:pPr>
            <a:r>
              <a:rPr lang="en-IN" sz="7200" b="1" dirty="0">
                <a:latin typeface="Times New Roman" panose="02020603050405020304" pitchFamily="18" charset="0"/>
                <a:cs typeface="Times New Roman" panose="02020603050405020304" pitchFamily="18" charset="0"/>
              </a:rPr>
              <a:t>Usability and Accessibility</a:t>
            </a:r>
            <a:r>
              <a:rPr lang="en-IN" sz="7200" b="1" dirty="0" smtClean="0">
                <a:latin typeface="Times New Roman" panose="02020603050405020304" pitchFamily="18" charset="0"/>
                <a:cs typeface="Times New Roman" panose="02020603050405020304" pitchFamily="18" charset="0"/>
              </a:rPr>
              <a:t>:</a:t>
            </a:r>
            <a:r>
              <a:rPr lang="en-IN" sz="7200" dirty="0">
                <a:latin typeface="Times New Roman" panose="02020603050405020304" pitchFamily="18" charset="0"/>
                <a:cs typeface="Times New Roman" panose="02020603050405020304" pitchFamily="18" charset="0"/>
              </a:rPr>
              <a:t> </a:t>
            </a:r>
          </a:p>
          <a:p>
            <a:pPr marL="0" indent="0" algn="just">
              <a:buNone/>
            </a:pPr>
            <a:r>
              <a:rPr lang="en-IN" sz="7200" dirty="0" smtClean="0">
                <a:latin typeface="Times New Roman" panose="02020603050405020304" pitchFamily="18" charset="0"/>
                <a:cs typeface="Times New Roman" panose="02020603050405020304" pitchFamily="18" charset="0"/>
              </a:rPr>
              <a:t>     Usability </a:t>
            </a:r>
            <a:r>
              <a:rPr lang="en-IN" sz="7200" dirty="0">
                <a:latin typeface="Times New Roman" panose="02020603050405020304" pitchFamily="18" charset="0"/>
                <a:cs typeface="Times New Roman" panose="02020603050405020304" pitchFamily="18" charset="0"/>
              </a:rPr>
              <a:t>and accessibility are critical factors that influence the adoption and acceptance of online voting systems by diverse user populations. </a:t>
            </a:r>
            <a:endParaRPr lang="en-IN" sz="72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sz="7200" dirty="0" smtClean="0">
                <a:latin typeface="Times New Roman" panose="02020603050405020304" pitchFamily="18" charset="0"/>
                <a:cs typeface="Times New Roman" panose="02020603050405020304" pitchFamily="18" charset="0"/>
              </a:rPr>
              <a:t> </a:t>
            </a:r>
            <a:r>
              <a:rPr lang="en-IN" sz="7200" b="1" dirty="0" smtClean="0">
                <a:latin typeface="Times New Roman" panose="02020603050405020304" pitchFamily="18" charset="0"/>
                <a:cs typeface="Times New Roman" panose="02020603050405020304" pitchFamily="18" charset="0"/>
              </a:rPr>
              <a:t>Legal and Regulatory Considerations: </a:t>
            </a:r>
            <a:endParaRPr lang="en-IN" sz="7200" dirty="0" smtClean="0">
              <a:latin typeface="Times New Roman" panose="02020603050405020304" pitchFamily="18" charset="0"/>
              <a:cs typeface="Times New Roman" panose="02020603050405020304" pitchFamily="18" charset="0"/>
            </a:endParaRPr>
          </a:p>
          <a:p>
            <a:pPr marL="0" indent="0">
              <a:buNone/>
            </a:pPr>
            <a:r>
              <a:rPr lang="en-IN" sz="7200" dirty="0" smtClean="0">
                <a:latin typeface="Times New Roman" panose="02020603050405020304" pitchFamily="18" charset="0"/>
                <a:cs typeface="Times New Roman" panose="02020603050405020304" pitchFamily="18" charset="0"/>
              </a:rPr>
              <a:t>The adoption of online voting systems is contingent upon compliance with legal and regulatory frameworks governing elections, data protection, and cyber security. Studies have analysed the legal and policy implications of OVS.</a:t>
            </a:r>
          </a:p>
          <a:p>
            <a:pPr lvl="0">
              <a:buFont typeface="Wingdings" panose="05000000000000000000" pitchFamily="2" charset="2"/>
              <a:buChar char="Ø"/>
            </a:pPr>
            <a:r>
              <a:rPr lang="en-IN" sz="7200" b="1" dirty="0">
                <a:latin typeface="Times New Roman" panose="02020603050405020304" pitchFamily="18" charset="0"/>
                <a:cs typeface="Times New Roman" panose="02020603050405020304" pitchFamily="18" charset="0"/>
              </a:rPr>
              <a:t>Trustworthiness and Transparency</a:t>
            </a:r>
            <a:r>
              <a:rPr lang="en-IN" sz="7200" b="1" dirty="0" smtClean="0">
                <a:latin typeface="Times New Roman" panose="02020603050405020304" pitchFamily="18" charset="0"/>
                <a:cs typeface="Times New Roman" panose="02020603050405020304" pitchFamily="18" charset="0"/>
              </a:rPr>
              <a:t>:</a:t>
            </a:r>
            <a:r>
              <a:rPr lang="en-IN" sz="7200" b="1" dirty="0">
                <a:latin typeface="Times New Roman" panose="02020603050405020304" pitchFamily="18" charset="0"/>
                <a:cs typeface="Times New Roman" panose="02020603050405020304" pitchFamily="18" charset="0"/>
              </a:rPr>
              <a:t> </a:t>
            </a:r>
            <a:endParaRPr lang="en-IN" sz="7200" dirty="0">
              <a:latin typeface="Times New Roman" panose="02020603050405020304" pitchFamily="18" charset="0"/>
              <a:cs typeface="Times New Roman" panose="02020603050405020304" pitchFamily="18" charset="0"/>
            </a:endParaRPr>
          </a:p>
          <a:p>
            <a:pPr marL="0" indent="0">
              <a:buNone/>
            </a:pPr>
            <a:r>
              <a:rPr lang="en-IN" sz="7200" dirty="0">
                <a:latin typeface="Times New Roman" panose="02020603050405020304" pitchFamily="18" charset="0"/>
                <a:cs typeface="Times New Roman" panose="02020603050405020304" pitchFamily="18" charset="0"/>
              </a:rPr>
              <a:t>Building trust and confidence in online voting systems is essential to maintaining the integrity and legitimacy of democratic processes. </a:t>
            </a:r>
            <a:endParaRPr lang="en-IN" sz="7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7200" b="1" dirty="0" smtClean="0">
                <a:latin typeface="Times New Roman" panose="02020603050405020304" pitchFamily="18" charset="0"/>
                <a:cs typeface="Times New Roman" panose="02020603050405020304" pitchFamily="18" charset="0"/>
              </a:rPr>
              <a:t>Conclusion:</a:t>
            </a:r>
            <a:endParaRPr lang="en-IN" sz="7200" dirty="0">
              <a:latin typeface="Times New Roman" panose="02020603050405020304" pitchFamily="18" charset="0"/>
              <a:cs typeface="Times New Roman" panose="02020603050405020304" pitchFamily="18" charset="0"/>
            </a:endParaRPr>
          </a:p>
          <a:p>
            <a:pPr marL="0" indent="0">
              <a:buNone/>
            </a:pPr>
            <a:r>
              <a:rPr lang="en-IN" sz="7200" dirty="0">
                <a:latin typeface="Times New Roman" panose="02020603050405020304" pitchFamily="18" charset="0"/>
                <a:cs typeface="Times New Roman" panose="02020603050405020304" pitchFamily="18" charset="0"/>
              </a:rPr>
              <a:t>The literature on online voting systems reflects a growing interest in leveraging technology to enhance the accessibility, efficiency, and inclusivity of democratic processes</a:t>
            </a:r>
            <a:r>
              <a:rPr lang="en-IN" sz="7200" dirty="0" smtClean="0">
                <a:latin typeface="Times New Roman" panose="02020603050405020304" pitchFamily="18" charset="0"/>
                <a:cs typeface="Times New Roman" panose="02020603050405020304" pitchFamily="18" charset="0"/>
              </a:rPr>
              <a:t>.</a:t>
            </a:r>
            <a:r>
              <a:rPr lang="en-IN" sz="7200" dirty="0">
                <a:latin typeface="Times New Roman" panose="02020603050405020304" pitchFamily="18" charset="0"/>
                <a:cs typeface="Times New Roman" panose="02020603050405020304" pitchFamily="18" charset="0"/>
              </a:rPr>
              <a:t> </a:t>
            </a:r>
          </a:p>
          <a:p>
            <a:pPr marL="0" indent="0" algn="just">
              <a:buNone/>
            </a:pPr>
            <a:endParaRPr lang="en-IN" sz="7200" dirty="0">
              <a:latin typeface="Times New Roman" panose="02020603050405020304" pitchFamily="18" charset="0"/>
              <a:cs typeface="Times New Roman" panose="02020603050405020304" pitchFamily="18" charset="0"/>
            </a:endParaRPr>
          </a:p>
          <a:p>
            <a:r>
              <a:rPr lang="en-IN" b="1" dirty="0"/>
              <a:t> </a:t>
            </a:r>
            <a:endParaRPr lang="en-IN" dirty="0"/>
          </a:p>
          <a:p>
            <a:endParaRPr lang="en-IN" dirty="0"/>
          </a:p>
        </p:txBody>
      </p:sp>
    </p:spTree>
    <p:extLst>
      <p:ext uri="{BB962C8B-B14F-4D97-AF65-F5344CB8AC3E}">
        <p14:creationId xmlns:p14="http://schemas.microsoft.com/office/powerpoint/2010/main" val="103125992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97476"/>
            <a:ext cx="8596668" cy="601015"/>
          </a:xfrm>
        </p:spPr>
        <p:txBody>
          <a:bodyPr>
            <a:normAutofit/>
          </a:bodyPr>
          <a:lstStyle/>
          <a:p>
            <a:pPr algn="ctr"/>
            <a:r>
              <a:rPr lang="en-US" sz="3200" dirty="0" smtClean="0">
                <a:latin typeface="Times New Roman" panose="02020603050405020304" pitchFamily="18" charset="0"/>
                <a:cs typeface="Times New Roman" panose="02020603050405020304" pitchFamily="18" charset="0"/>
              </a:rPr>
              <a:t>PROJECT RESARCH</a:t>
            </a: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02276" y="798490"/>
            <a:ext cx="8771726" cy="6059510"/>
          </a:xfrm>
        </p:spPr>
        <p:txBody>
          <a:bodyPr>
            <a:noAutofit/>
          </a:bodyPr>
          <a:lstStyle/>
          <a:p>
            <a:pPr marL="0" lvl="0" indent="0">
              <a:buNone/>
            </a:pPr>
            <a:r>
              <a:rPr lang="en-IN" dirty="0">
                <a:latin typeface="Times New Roman" panose="02020603050405020304" pitchFamily="18" charset="0"/>
                <a:cs typeface="Times New Roman" panose="02020603050405020304" pitchFamily="18" charset="0"/>
              </a:rPr>
              <a:t>The primary objectives of a Online voting System (OVS) are to:</a:t>
            </a:r>
            <a:endParaRPr lang="en-IN" b="1" dirty="0" smtClean="0">
              <a:latin typeface="Times New Roman" panose="02020603050405020304" pitchFamily="18" charset="0"/>
              <a:cs typeface="Times New Roman" panose="02020603050405020304" pitchFamily="18" charset="0"/>
            </a:endParaRPr>
          </a:p>
          <a:p>
            <a:pPr lvl="0">
              <a:buFont typeface="Wingdings" panose="05000000000000000000" pitchFamily="2" charset="2"/>
              <a:buChar char="Ø"/>
            </a:pPr>
            <a:r>
              <a:rPr lang="en-IN" b="1" dirty="0" smtClean="0">
                <a:latin typeface="Times New Roman" panose="02020603050405020304" pitchFamily="18" charset="0"/>
                <a:cs typeface="Times New Roman" panose="02020603050405020304" pitchFamily="18" charset="0"/>
              </a:rPr>
              <a:t>Enhanced </a:t>
            </a:r>
            <a:r>
              <a:rPr lang="en-IN" b="1" dirty="0">
                <a:latin typeface="Times New Roman" panose="02020603050405020304" pitchFamily="18" charset="0"/>
                <a:cs typeface="Times New Roman" panose="02020603050405020304" pitchFamily="18" charset="0"/>
              </a:rPr>
              <a:t>Accessibility</a:t>
            </a:r>
            <a:r>
              <a:rPr lang="en-IN" b="1" dirty="0" smtClean="0">
                <a:latin typeface="Times New Roman" panose="02020603050405020304" pitchFamily="18" charset="0"/>
                <a:cs typeface="Times New Roman" panose="02020603050405020304" pitchFamily="18" charset="0"/>
              </a:rPr>
              <a:t>:</a:t>
            </a:r>
            <a:r>
              <a:rPr lang="en-IN" b="1"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The primary objective of an online voting system is to make the voting process more accessible to a wider range of voters. </a:t>
            </a:r>
            <a:endParaRPr lang="en-IN"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b="1" dirty="0" smtClean="0">
                <a:latin typeface="Times New Roman" panose="02020603050405020304" pitchFamily="18" charset="0"/>
                <a:cs typeface="Times New Roman" panose="02020603050405020304" pitchFamily="18" charset="0"/>
              </a:rPr>
              <a:t>Convenience </a:t>
            </a:r>
            <a:r>
              <a:rPr lang="en-IN" b="1" dirty="0">
                <a:latin typeface="Times New Roman" panose="02020603050405020304" pitchFamily="18" charset="0"/>
                <a:cs typeface="Times New Roman" panose="02020603050405020304" pitchFamily="18" charset="0"/>
              </a:rPr>
              <a:t>and Efficiency:</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Another key objective of OVS is to improve the convenience and efficiency of the voting process for both voters and election administrators. </a:t>
            </a:r>
            <a:endParaRPr lang="en-IN"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b="1" dirty="0" smtClean="0">
                <a:latin typeface="Times New Roman" panose="02020603050405020304" pitchFamily="18" charset="0"/>
                <a:cs typeface="Times New Roman" panose="02020603050405020304" pitchFamily="18" charset="0"/>
              </a:rPr>
              <a:t>Security And Integrity:</a:t>
            </a:r>
            <a:endParaRPr lang="en-IN" dirty="0">
              <a:latin typeface="Times New Roman" panose="02020603050405020304" pitchFamily="18" charset="0"/>
              <a:cs typeface="Times New Roman" panose="02020603050405020304" pitchFamily="18" charset="0"/>
            </a:endParaRPr>
          </a:p>
          <a:p>
            <a:pPr marL="0" indent="0">
              <a:buNone/>
            </a:pP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Ensuring the security and integrity of the voting process is a fundamental objective of OVS. </a:t>
            </a:r>
            <a:endParaRPr lang="en-IN"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b="1" dirty="0" smtClean="0">
                <a:latin typeface="Times New Roman" panose="02020603050405020304" pitchFamily="18" charset="0"/>
                <a:cs typeface="Times New Roman" panose="02020603050405020304" pitchFamily="18" charset="0"/>
              </a:rPr>
              <a:t>Transparency </a:t>
            </a:r>
            <a:r>
              <a:rPr lang="en-IN" b="1" dirty="0">
                <a:latin typeface="Times New Roman" panose="02020603050405020304" pitchFamily="18" charset="0"/>
                <a:cs typeface="Times New Roman" panose="02020603050405020304" pitchFamily="18" charset="0"/>
              </a:rPr>
              <a:t>And Trustworthiness:</a:t>
            </a:r>
            <a:endParaRPr lang="en-IN" dirty="0">
              <a:latin typeface="Times New Roman" panose="02020603050405020304" pitchFamily="18" charset="0"/>
              <a:cs typeface="Times New Roman" panose="02020603050405020304" pitchFamily="18" charset="0"/>
            </a:endParaRPr>
          </a:p>
          <a:p>
            <a:pPr marL="0" indent="0">
              <a:buNone/>
            </a:pP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OVS aims to enhance the transparency and trustworthiness of electoral processes by providing stakeholders with visibility into the voting process and ensuring accountability at every stage.  </a:t>
            </a:r>
          </a:p>
          <a:p>
            <a:pPr lvl="0">
              <a:buFont typeface="Wingdings" panose="05000000000000000000" pitchFamily="2" charset="2"/>
              <a:buChar char="Ø"/>
            </a:pPr>
            <a:r>
              <a:rPr lang="en-IN" b="1" dirty="0" smtClean="0">
                <a:latin typeface="Times New Roman" panose="02020603050405020304" pitchFamily="18" charset="0"/>
                <a:cs typeface="Times New Roman" panose="02020603050405020304" pitchFamily="18" charset="0"/>
              </a:rPr>
              <a:t>Legal </a:t>
            </a:r>
            <a:r>
              <a:rPr lang="en-IN" b="1" dirty="0">
                <a:latin typeface="Times New Roman" panose="02020603050405020304" pitchFamily="18" charset="0"/>
                <a:cs typeface="Times New Roman" panose="02020603050405020304" pitchFamily="18" charset="0"/>
              </a:rPr>
              <a:t>Compliance and regulatory Framework</a:t>
            </a:r>
            <a:r>
              <a:rPr lang="en-IN" b="1"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marL="0" lvl="0" indent="0">
              <a:buNone/>
            </a:pP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Adhering to legal and regulatory requirements governing elections, data protection, and cyber security is a key objective of OVS. </a:t>
            </a:r>
          </a:p>
        </p:txBody>
      </p:sp>
    </p:spTree>
    <p:extLst>
      <p:ext uri="{BB962C8B-B14F-4D97-AF65-F5344CB8AC3E}">
        <p14:creationId xmlns:p14="http://schemas.microsoft.com/office/powerpoint/2010/main" val="286569286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2635" y="248991"/>
            <a:ext cx="8596668" cy="704046"/>
          </a:xfrm>
        </p:spPr>
        <p:txBody>
          <a:bodyPr>
            <a:normAutofit/>
          </a:bodyPr>
          <a:lstStyle/>
          <a:p>
            <a:pPr algn="ctr"/>
            <a:r>
              <a:rPr lang="en-US" sz="3200" dirty="0" smtClean="0">
                <a:latin typeface="Times New Roman" panose="02020603050405020304" pitchFamily="18" charset="0"/>
                <a:cs typeface="Times New Roman" panose="02020603050405020304" pitchFamily="18" charset="0"/>
              </a:rPr>
              <a:t>PROJECT OUTCOME</a:t>
            </a: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837127"/>
            <a:ext cx="8596668" cy="5911403"/>
          </a:xfrm>
        </p:spPr>
        <p:txBody>
          <a:bodyPr>
            <a:normAutofit fontScale="25000" lnSpcReduction="20000"/>
          </a:bodyPr>
          <a:lstStyle/>
          <a:p>
            <a:pPr marL="0" indent="0">
              <a:buNone/>
            </a:pPr>
            <a:r>
              <a:rPr lang="en-IN" sz="7200" dirty="0">
                <a:latin typeface="Times New Roman" panose="02020603050405020304" pitchFamily="18" charset="0"/>
                <a:cs typeface="Times New Roman" panose="02020603050405020304" pitchFamily="18" charset="0"/>
              </a:rPr>
              <a:t>The development and deployment of the Online Voting System (OVS) represent a significant milestone in modernizing electoral processes and promoting democratic participation</a:t>
            </a:r>
          </a:p>
          <a:p>
            <a:pPr marL="0" indent="0">
              <a:buNone/>
            </a:pPr>
            <a:r>
              <a:rPr lang="en-IN" sz="7200" dirty="0">
                <a:latin typeface="Times New Roman" panose="02020603050405020304" pitchFamily="18" charset="0"/>
                <a:cs typeface="Times New Roman" panose="02020603050405020304" pitchFamily="18" charset="0"/>
              </a:rPr>
              <a:t> </a:t>
            </a:r>
            <a:r>
              <a:rPr lang="en-IN" sz="7200" b="1" dirty="0" smtClean="0">
                <a:latin typeface="Times New Roman" panose="02020603050405020304" pitchFamily="18" charset="0"/>
                <a:cs typeface="Times New Roman" panose="02020603050405020304" pitchFamily="18" charset="0"/>
              </a:rPr>
              <a:t>Key </a:t>
            </a:r>
            <a:r>
              <a:rPr lang="en-IN" sz="7200" b="1" dirty="0">
                <a:latin typeface="Times New Roman" panose="02020603050405020304" pitchFamily="18" charset="0"/>
                <a:cs typeface="Times New Roman" panose="02020603050405020304" pitchFamily="18" charset="0"/>
              </a:rPr>
              <a:t>Outcomes</a:t>
            </a:r>
            <a:r>
              <a:rPr lang="en-IN" sz="7200" dirty="0" smtClean="0">
                <a:latin typeface="Times New Roman" panose="02020603050405020304" pitchFamily="18" charset="0"/>
                <a:cs typeface="Times New Roman" panose="02020603050405020304" pitchFamily="18" charset="0"/>
              </a:rPr>
              <a:t>: </a:t>
            </a:r>
            <a:endParaRPr lang="en-IN" sz="7200"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Ø"/>
            </a:pPr>
            <a:r>
              <a:rPr lang="en-IN" sz="7200" b="1" dirty="0">
                <a:latin typeface="Times New Roman" panose="02020603050405020304" pitchFamily="18" charset="0"/>
                <a:cs typeface="Times New Roman" panose="02020603050405020304" pitchFamily="18" charset="0"/>
              </a:rPr>
              <a:t>Accessibility:</a:t>
            </a:r>
          </a:p>
          <a:p>
            <a:pPr marL="0" indent="0">
              <a:buNone/>
            </a:pPr>
            <a:r>
              <a:rPr lang="en-IN" sz="7200" dirty="0">
                <a:latin typeface="Times New Roman" panose="02020603050405020304" pitchFamily="18" charset="0"/>
                <a:cs typeface="Times New Roman" panose="02020603050405020304" pitchFamily="18" charset="0"/>
              </a:rPr>
              <a:t> </a:t>
            </a:r>
            <a:r>
              <a:rPr lang="en-IN" sz="7200" dirty="0" smtClean="0">
                <a:latin typeface="Times New Roman" panose="02020603050405020304" pitchFamily="18" charset="0"/>
                <a:cs typeface="Times New Roman" panose="02020603050405020304" pitchFamily="18" charset="0"/>
              </a:rPr>
              <a:t>The </a:t>
            </a:r>
            <a:r>
              <a:rPr lang="en-IN" sz="7200" dirty="0">
                <a:latin typeface="Times New Roman" panose="02020603050405020304" pitchFamily="18" charset="0"/>
                <a:cs typeface="Times New Roman" panose="02020603050405020304" pitchFamily="18" charset="0"/>
              </a:rPr>
              <a:t>OVS has significantly improved the accessibility of the voting process by enabling voters to cast their ballots remotely from any internet-enabled device</a:t>
            </a:r>
            <a:r>
              <a:rPr lang="en-IN" sz="7200" dirty="0" smtClean="0">
                <a:latin typeface="Times New Roman" panose="02020603050405020304" pitchFamily="18" charset="0"/>
                <a:cs typeface="Times New Roman" panose="02020603050405020304" pitchFamily="18" charset="0"/>
              </a:rPr>
              <a:t>..</a:t>
            </a:r>
            <a:r>
              <a:rPr lang="en-IN" sz="7200" dirty="0">
                <a:latin typeface="Times New Roman" panose="02020603050405020304" pitchFamily="18" charset="0"/>
                <a:cs typeface="Times New Roman" panose="02020603050405020304" pitchFamily="18" charset="0"/>
              </a:rPr>
              <a:t> </a:t>
            </a:r>
          </a:p>
          <a:p>
            <a:pPr lvl="0">
              <a:buFont typeface="Wingdings" panose="05000000000000000000" pitchFamily="2" charset="2"/>
              <a:buChar char="Ø"/>
            </a:pPr>
            <a:r>
              <a:rPr lang="en-IN" sz="7200" b="1" dirty="0">
                <a:latin typeface="Times New Roman" panose="02020603050405020304" pitchFamily="18" charset="0"/>
                <a:cs typeface="Times New Roman" panose="02020603050405020304" pitchFamily="18" charset="0"/>
              </a:rPr>
              <a:t>Efficiency</a:t>
            </a:r>
            <a:r>
              <a:rPr lang="en-IN" sz="7200" dirty="0">
                <a:latin typeface="Times New Roman" panose="02020603050405020304" pitchFamily="18" charset="0"/>
                <a:cs typeface="Times New Roman" panose="02020603050405020304" pitchFamily="18" charset="0"/>
              </a:rPr>
              <a:t>:</a:t>
            </a:r>
          </a:p>
          <a:p>
            <a:pPr marL="0" indent="0">
              <a:buNone/>
            </a:pPr>
            <a:r>
              <a:rPr lang="en-IN" sz="7200" dirty="0">
                <a:latin typeface="Times New Roman" panose="02020603050405020304" pitchFamily="18" charset="0"/>
                <a:cs typeface="Times New Roman" panose="02020603050405020304" pitchFamily="18" charset="0"/>
              </a:rPr>
              <a:t> </a:t>
            </a:r>
            <a:r>
              <a:rPr lang="en-IN" sz="7200" dirty="0" smtClean="0">
                <a:latin typeface="Times New Roman" panose="02020603050405020304" pitchFamily="18" charset="0"/>
                <a:cs typeface="Times New Roman" panose="02020603050405020304" pitchFamily="18" charset="0"/>
              </a:rPr>
              <a:t>    </a:t>
            </a:r>
            <a:r>
              <a:rPr lang="en-IN" sz="7200" dirty="0">
                <a:latin typeface="Times New Roman" panose="02020603050405020304" pitchFamily="18" charset="0"/>
                <a:cs typeface="Times New Roman" panose="02020603050405020304" pitchFamily="18" charset="0"/>
              </a:rPr>
              <a:t>The implementation of the OVS has streamlined administrative tasks, reduced waiting times, and expedited the tabulation of election results. </a:t>
            </a:r>
          </a:p>
          <a:p>
            <a:pPr>
              <a:buFont typeface="Wingdings" panose="05000000000000000000" pitchFamily="2" charset="2"/>
              <a:buChar char="Ø"/>
            </a:pPr>
            <a:r>
              <a:rPr lang="en-IN" sz="7200" b="1" dirty="0" smtClean="0">
                <a:latin typeface="Times New Roman" panose="02020603050405020304" pitchFamily="18" charset="0"/>
                <a:cs typeface="Times New Roman" panose="02020603050405020304" pitchFamily="18" charset="0"/>
              </a:rPr>
              <a:t>Security</a:t>
            </a:r>
            <a:endParaRPr lang="en-IN" sz="7200" dirty="0" smtClean="0">
              <a:latin typeface="Times New Roman" panose="02020603050405020304" pitchFamily="18" charset="0"/>
              <a:cs typeface="Times New Roman" panose="02020603050405020304" pitchFamily="18" charset="0"/>
            </a:endParaRPr>
          </a:p>
          <a:p>
            <a:pPr marL="0" indent="0">
              <a:buNone/>
            </a:pPr>
            <a:r>
              <a:rPr lang="en-IN" sz="7200" b="1" dirty="0">
                <a:latin typeface="Times New Roman" panose="02020603050405020304" pitchFamily="18" charset="0"/>
                <a:cs typeface="Times New Roman" panose="02020603050405020304" pitchFamily="18" charset="0"/>
              </a:rPr>
              <a:t> </a:t>
            </a:r>
            <a:r>
              <a:rPr lang="en-IN" sz="7200" dirty="0" smtClean="0">
                <a:latin typeface="Times New Roman" panose="02020603050405020304" pitchFamily="18" charset="0"/>
                <a:cs typeface="Times New Roman" panose="02020603050405020304" pitchFamily="18" charset="0"/>
              </a:rPr>
              <a:t>      </a:t>
            </a:r>
            <a:r>
              <a:rPr lang="en-IN" sz="7200" dirty="0">
                <a:latin typeface="Times New Roman" panose="02020603050405020304" pitchFamily="18" charset="0"/>
                <a:cs typeface="Times New Roman" panose="02020603050405020304" pitchFamily="18" charset="0"/>
              </a:rPr>
              <a:t>Robust security measures implemented in the OVS, including encryption, authentication, and auditing protocols, have ensured the integrity and confidentiality of the voting process. </a:t>
            </a:r>
            <a:endParaRPr lang="en-IN" sz="7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7200" b="1" dirty="0" smtClean="0">
                <a:latin typeface="Times New Roman" panose="02020603050405020304" pitchFamily="18" charset="0"/>
                <a:cs typeface="Times New Roman" panose="02020603050405020304" pitchFamily="18" charset="0"/>
              </a:rPr>
              <a:t>Compliance</a:t>
            </a:r>
            <a:r>
              <a:rPr lang="en-IN" sz="7200" b="1" dirty="0">
                <a:latin typeface="Times New Roman" panose="02020603050405020304" pitchFamily="18" charset="0"/>
                <a:cs typeface="Times New Roman" panose="02020603050405020304" pitchFamily="18" charset="0"/>
              </a:rPr>
              <a:t>:</a:t>
            </a:r>
            <a:endParaRPr lang="en-IN" sz="7200" dirty="0">
              <a:latin typeface="Times New Roman" panose="02020603050405020304" pitchFamily="18" charset="0"/>
              <a:cs typeface="Times New Roman" panose="02020603050405020304" pitchFamily="18" charset="0"/>
            </a:endParaRPr>
          </a:p>
          <a:p>
            <a:pPr marL="0" indent="0">
              <a:buNone/>
            </a:pPr>
            <a:r>
              <a:rPr lang="en-IN" sz="7200" dirty="0" smtClean="0">
                <a:latin typeface="Times New Roman" panose="02020603050405020304" pitchFamily="18" charset="0"/>
                <a:cs typeface="Times New Roman" panose="02020603050405020304" pitchFamily="18" charset="0"/>
              </a:rPr>
              <a:t>       </a:t>
            </a:r>
            <a:r>
              <a:rPr lang="en-IN" sz="7200" dirty="0">
                <a:latin typeface="Times New Roman" panose="02020603050405020304" pitchFamily="18" charset="0"/>
                <a:cs typeface="Times New Roman" panose="02020603050405020304" pitchFamily="18" charset="0"/>
              </a:rPr>
              <a:t>The OVS has demonstrated compliance with legal and regulatory requirements governing elections, data protection, and cyber security. </a:t>
            </a:r>
            <a:endParaRPr lang="en-IN" sz="7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7200" b="1" dirty="0" smtClean="0">
                <a:latin typeface="Times New Roman" panose="02020603050405020304" pitchFamily="18" charset="0"/>
                <a:cs typeface="Times New Roman" panose="02020603050405020304" pitchFamily="18" charset="0"/>
              </a:rPr>
              <a:t>Conclusion</a:t>
            </a:r>
            <a:r>
              <a:rPr lang="en-IN" sz="7200" b="1" dirty="0">
                <a:latin typeface="Times New Roman" panose="02020603050405020304" pitchFamily="18" charset="0"/>
                <a:cs typeface="Times New Roman" panose="02020603050405020304" pitchFamily="18" charset="0"/>
              </a:rPr>
              <a:t>:</a:t>
            </a:r>
            <a:r>
              <a:rPr lang="en-IN" sz="7200" dirty="0">
                <a:latin typeface="Times New Roman" panose="02020603050405020304" pitchFamily="18" charset="0"/>
                <a:cs typeface="Times New Roman" panose="02020603050405020304" pitchFamily="18" charset="0"/>
              </a:rPr>
              <a:t>  </a:t>
            </a:r>
          </a:p>
          <a:p>
            <a:pPr marL="0" indent="0">
              <a:buNone/>
            </a:pPr>
            <a:r>
              <a:rPr lang="en-IN" sz="7200" dirty="0">
                <a:latin typeface="Times New Roman" panose="02020603050405020304" pitchFamily="18" charset="0"/>
                <a:cs typeface="Times New Roman" panose="02020603050405020304" pitchFamily="18" charset="0"/>
              </a:rPr>
              <a:t>The outcome of the Online Voting System project signifies a significant step forward in modernizing electoral processes and promoting democratic engagement. </a:t>
            </a:r>
            <a:r>
              <a:rPr lang="en-IN" sz="5500" dirty="0">
                <a:latin typeface="Times New Roman" panose="02020603050405020304" pitchFamily="18" charset="0"/>
                <a:cs typeface="Times New Roman" panose="02020603050405020304" pitchFamily="18" charset="0"/>
              </a:rPr>
              <a:t> </a:t>
            </a:r>
          </a:p>
          <a:p>
            <a:endParaRPr lang="en-IN" dirty="0"/>
          </a:p>
        </p:txBody>
      </p:sp>
    </p:spTree>
    <p:extLst>
      <p:ext uri="{BB962C8B-B14F-4D97-AF65-F5344CB8AC3E}">
        <p14:creationId xmlns:p14="http://schemas.microsoft.com/office/powerpoint/2010/main" val="242146340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GANTT CHART</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5775" y="1724459"/>
            <a:ext cx="5872766" cy="3586297"/>
          </a:xfrm>
          <a:prstGeom prst="rect">
            <a:avLst/>
          </a:prstGeom>
        </p:spPr>
      </p:pic>
    </p:spTree>
    <p:extLst>
      <p:ext uri="{BB962C8B-B14F-4D97-AF65-F5344CB8AC3E}">
        <p14:creationId xmlns:p14="http://schemas.microsoft.com/office/powerpoint/2010/main" val="153690143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213</TotalTime>
  <Words>240</Words>
  <Application>Microsoft Office PowerPoint</Application>
  <PresentationFormat>Widescreen</PresentationFormat>
  <Paragraphs>66</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Times New Roman</vt:lpstr>
      <vt:lpstr>Trebuchet MS</vt:lpstr>
      <vt:lpstr>Wingdings</vt:lpstr>
      <vt:lpstr>Wingdings 3</vt:lpstr>
      <vt:lpstr>Facet</vt:lpstr>
      <vt:lpstr>ONLINE VOTING  SYSTEM</vt:lpstr>
      <vt:lpstr>ABSTRACT</vt:lpstr>
      <vt:lpstr>TABLE OF CONTENT</vt:lpstr>
      <vt:lpstr>INTRODUCTION</vt:lpstr>
      <vt:lpstr>TECHNOLOGIES</vt:lpstr>
      <vt:lpstr>Literature Review</vt:lpstr>
      <vt:lpstr>PROJECT RESARCH</vt:lpstr>
      <vt:lpstr>PROJECT OUTCOME</vt:lpstr>
      <vt:lpstr>GANTT CHART</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VOTING SYSTEM</dc:title>
  <dc:creator>Asus</dc:creator>
  <cp:lastModifiedBy>Asus</cp:lastModifiedBy>
  <cp:revision>26</cp:revision>
  <dcterms:created xsi:type="dcterms:W3CDTF">2024-04-04T15:19:28Z</dcterms:created>
  <dcterms:modified xsi:type="dcterms:W3CDTF">2024-05-06T06:44:49Z</dcterms:modified>
</cp:coreProperties>
</file>