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9" r:id="rId4"/>
    <p:sldId id="260" r:id="rId5"/>
    <p:sldId id="261" r:id="rId6"/>
    <p:sldId id="262" r:id="rId7"/>
    <p:sldId id="263" r:id="rId8"/>
    <p:sldId id="266" r:id="rId9"/>
    <p:sldId id="267" r:id="rId10"/>
    <p:sldId id="26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15077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62411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870786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9306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64143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21407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142711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735980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66508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09824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97357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66471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24398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57104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04533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15524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90911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ACBDE2C-DD9F-4B24-9492-C563E5D735BB}" type="datetimeFigureOut">
              <a:rPr lang="en-US" smtClean="0"/>
              <a:pPr/>
              <a:t>4/13/2024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82951864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1AE1-2B18-6E38-5424-F163E8383D8E}"/>
              </a:ext>
            </a:extLst>
          </p:cNvPr>
          <p:cNvSpPr>
            <a:spLocks noGrp="1"/>
          </p:cNvSpPr>
          <p:nvPr>
            <p:ph type="ctrTitle"/>
          </p:nvPr>
        </p:nvSpPr>
        <p:spPr>
          <a:xfrm>
            <a:off x="1524000" y="2352675"/>
            <a:ext cx="9144000" cy="1157288"/>
          </a:xfrm>
        </p:spPr>
        <p:txBody>
          <a:bodyPr>
            <a:normAutofit/>
          </a:bodyPr>
          <a:lstStyle/>
          <a:p>
            <a:pPr algn="ctr"/>
            <a:r>
              <a:rPr lang="en-US" dirty="0">
                <a:latin typeface="Times New Roman" panose="02020603050405020304" pitchFamily="18" charset="0"/>
                <a:cs typeface="Times New Roman" panose="02020603050405020304" pitchFamily="18" charset="0"/>
              </a:rPr>
              <a:t>Hotel Book KARO</a:t>
            </a:r>
            <a:r>
              <a:rPr lang="en-US" sz="6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0425DF-0E91-5300-4F19-87E4BD41747E}"/>
              </a:ext>
            </a:extLst>
          </p:cNvPr>
          <p:cNvSpPr>
            <a:spLocks noGrp="1"/>
          </p:cNvSpPr>
          <p:nvPr>
            <p:ph type="subTitle" idx="1"/>
          </p:nvPr>
        </p:nvSpPr>
        <p:spPr>
          <a:xfrm>
            <a:off x="1524000" y="3648869"/>
            <a:ext cx="9144000" cy="1789112"/>
          </a:xfrm>
        </p:spPr>
        <p:txBody>
          <a:bodyPr>
            <a:normAutofit/>
          </a:bodyPr>
          <a:lstStyle/>
          <a:p>
            <a:pPr algn="ctr"/>
            <a:r>
              <a:rPr lang="en-US" sz="2400" dirty="0">
                <a:latin typeface="Times New Roman" panose="02020603050405020304" pitchFamily="18" charset="0"/>
                <a:cs typeface="Times New Roman" panose="02020603050405020304" pitchFamily="18" charset="0"/>
              </a:rPr>
              <a:t>Major Project Synopsis </a:t>
            </a:r>
          </a:p>
          <a:p>
            <a:pPr algn="ctr"/>
            <a:r>
              <a:rPr lang="en-US" sz="2400" dirty="0">
                <a:latin typeface="Times New Roman" panose="02020603050405020304" pitchFamily="18" charset="0"/>
                <a:cs typeface="Times New Roman" panose="02020603050405020304" pitchFamily="18" charset="0"/>
              </a:rPr>
              <a:t>MCA – IV (C) 2023-2024</a:t>
            </a:r>
          </a:p>
        </p:txBody>
      </p:sp>
      <p:pic>
        <p:nvPicPr>
          <p:cNvPr id="1026" name="Picture 2" descr="KIET Group of Institutions, Delhi-NCR - YouTube">
            <a:extLst>
              <a:ext uri="{FF2B5EF4-FFF2-40B4-BE49-F238E27FC236}">
                <a16:creationId xmlns:a16="http://schemas.microsoft.com/office/drawing/2014/main" id="{BB4F5E4E-BD77-B079-89BF-8924E7AFC3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6463" y="20002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filiated To - AKTU, Lucknow : R.G. College of Pharmacy, Agra Road, Sasni  (Hathras)">
            <a:extLst>
              <a:ext uri="{FF2B5EF4-FFF2-40B4-BE49-F238E27FC236}">
                <a16:creationId xmlns:a16="http://schemas.microsoft.com/office/drawing/2014/main" id="{DCE5C019-E446-6A5A-F465-FEFADB9105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2" y="1809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9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D3DCD1-B8B8-6495-AA53-985F3AAEA8E1}"/>
              </a:ext>
            </a:extLst>
          </p:cNvPr>
          <p:cNvSpPr txBox="1"/>
          <p:nvPr/>
        </p:nvSpPr>
        <p:spPr>
          <a:xfrm>
            <a:off x="676275" y="866775"/>
            <a:ext cx="10839450" cy="5262979"/>
          </a:xfrm>
          <a:prstGeom prst="rect">
            <a:avLst/>
          </a:prstGeom>
          <a:noFill/>
        </p:spPr>
        <p:txBody>
          <a:bodyPr wrap="square" rtlCol="0">
            <a:spAutoFit/>
          </a:bodyPr>
          <a:lstStyle/>
          <a:p>
            <a:pPr algn="ctr"/>
            <a:r>
              <a:rPr lang="en-US" sz="2400" b="1" i="0" dirty="0">
                <a:solidFill>
                  <a:srgbClr val="0D0D0D"/>
                </a:solidFill>
                <a:effectLst/>
                <a:latin typeface="Times New Roman" panose="02020603050405020304" pitchFamily="18" charset="0"/>
                <a:cs typeface="Times New Roman" panose="02020603050405020304" pitchFamily="18" charset="0"/>
              </a:rPr>
              <a:t>Payment Processing Report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Introduction:</a:t>
            </a:r>
            <a:r>
              <a:rPr lang="en-US" sz="2400" b="0" i="0" dirty="0">
                <a:solidFill>
                  <a:srgbClr val="0D0D0D"/>
                </a:solidFill>
                <a:effectLst/>
                <a:latin typeface="Times New Roman" panose="02020603050405020304" pitchFamily="18" charset="0"/>
                <a:cs typeface="Times New Roman" panose="02020603050405020304" pitchFamily="18" charset="0"/>
              </a:rPr>
              <a:t> This report outlines the payment processing system integrated into the website, covering data collection, process description, and output.</a:t>
            </a:r>
          </a:p>
          <a:p>
            <a:pPr algn="just"/>
            <a:endParaRPr lang="en-US" sz="2400" b="1"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Data Collected:</a:t>
            </a:r>
            <a:r>
              <a:rPr lang="en-US" sz="2400" b="0" i="0" dirty="0">
                <a:solidFill>
                  <a:srgbClr val="0D0D0D"/>
                </a:solidFill>
                <a:effectLst/>
                <a:latin typeface="Times New Roman" panose="02020603050405020304" pitchFamily="18" charset="0"/>
                <a:cs typeface="Times New Roman" panose="02020603050405020304" pitchFamily="18" charset="0"/>
              </a:rPr>
              <a:t> Payment details including card information, transaction history, and payment status are collected during the payment process.</a:t>
            </a:r>
          </a:p>
          <a:p>
            <a:pPr algn="just"/>
            <a:endParaRPr lang="en-US" sz="2400" b="0"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Process Description: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securely input payment information during booking, with transactions processed through a trusted payment gateway.</a:t>
            </a:r>
          </a:p>
          <a:p>
            <a:pPr algn="just"/>
            <a:endParaRPr lang="en-US" sz="2400" b="0"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Output:</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receive a payment receipt via email upon successful transaction completion, while administrators oversee payment status and transaction records.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55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8859-4905-54EA-FC26-5F2FC61984B3}"/>
              </a:ext>
            </a:extLst>
          </p:cNvPr>
          <p:cNvSpPr>
            <a:spLocks noGrp="1"/>
          </p:cNvSpPr>
          <p:nvPr>
            <p:ph type="title"/>
          </p:nvPr>
        </p:nvSpPr>
        <p:spPr>
          <a:xfrm>
            <a:off x="1341436" y="533400"/>
            <a:ext cx="10018713" cy="752475"/>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E59CDDF9-0D78-DDF6-ADB7-9CDE8CB63080}"/>
              </a:ext>
            </a:extLst>
          </p:cNvPr>
          <p:cNvSpPr txBox="1"/>
          <p:nvPr/>
        </p:nvSpPr>
        <p:spPr>
          <a:xfrm>
            <a:off x="600075" y="1492508"/>
            <a:ext cx="11039475" cy="4401205"/>
          </a:xfrm>
          <a:prstGeom prst="rect">
            <a:avLst/>
          </a:prstGeom>
          <a:noFill/>
        </p:spPr>
        <p:txBody>
          <a:bodyPr wrap="square">
            <a:spAutoFit/>
          </a:bodyPr>
          <a:lstStyle/>
          <a:p>
            <a:pPr algn="just"/>
            <a:r>
              <a:rPr lang="en-US" sz="2800" dirty="0">
                <a:solidFill>
                  <a:srgbClr val="0D0D0D"/>
                </a:solidFill>
                <a:latin typeface="Times New Roman" panose="02020603050405020304" pitchFamily="18" charset="0"/>
                <a:cs typeface="Times New Roman" panose="02020603050405020304" pitchFamily="18" charset="0"/>
              </a:rPr>
              <a:t>	T</a:t>
            </a:r>
            <a:r>
              <a:rPr lang="en-US" sz="2800" b="0" i="0" dirty="0">
                <a:solidFill>
                  <a:srgbClr val="0D0D0D"/>
                </a:solidFill>
                <a:effectLst/>
                <a:latin typeface="Times New Roman" panose="02020603050405020304" pitchFamily="18" charset="0"/>
                <a:cs typeface="Times New Roman" panose="02020603050405020304" pitchFamily="18" charset="0"/>
              </a:rPr>
              <a:t>he hotel booking website project has successfully achieved its objectives of providing users with a seamless and efficient platform for booking accommodations. Through robust user registration, comprehensive hotel listings, streamlined booking management, and secure payment processing, the project has enhanced the overall booking experience for both guests and hotel owners. By leveraging advanced technologies and adhering to industry standards, the website ensures reliability, security, and user satisfaction. Moving forward, continual updates and improvements will be implemented to further optimize performance and meet the evolving needs of the hospitality industry and its patrons.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17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1074C4-8942-717F-B159-5AA09416AC0E}"/>
              </a:ext>
            </a:extLst>
          </p:cNvPr>
          <p:cNvSpPr txBox="1"/>
          <p:nvPr/>
        </p:nvSpPr>
        <p:spPr>
          <a:xfrm>
            <a:off x="1233486" y="597039"/>
            <a:ext cx="10258426"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Under the supervision of </a:t>
            </a:r>
            <a:r>
              <a:rPr lang="en-US" sz="3600" b="1" dirty="0">
                <a:solidFill>
                  <a:srgbClr val="00B050"/>
                </a:solidFill>
                <a:latin typeface="Times New Roman" panose="02020603050405020304" pitchFamily="18" charset="0"/>
                <a:cs typeface="Times New Roman" panose="02020603050405020304" pitchFamily="18" charset="0"/>
              </a:rPr>
              <a:t>Ms. Komal Salgotra</a:t>
            </a:r>
          </a:p>
        </p:txBody>
      </p:sp>
      <p:cxnSp>
        <p:nvCxnSpPr>
          <p:cNvPr id="13" name="Straight Connector 12">
            <a:extLst>
              <a:ext uri="{FF2B5EF4-FFF2-40B4-BE49-F238E27FC236}">
                <a16:creationId xmlns:a16="http://schemas.microsoft.com/office/drawing/2014/main" id="{29ABB9D9-E79A-231D-6CB7-A91E1842E3DA}"/>
              </a:ext>
            </a:extLst>
          </p:cNvPr>
          <p:cNvCxnSpPr/>
          <p:nvPr/>
        </p:nvCxnSpPr>
        <p:spPr>
          <a:xfrm>
            <a:off x="1123950" y="1243370"/>
            <a:ext cx="10698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E18A2B76-7C45-E54C-EA6D-1E7056B3F4B3}"/>
              </a:ext>
            </a:extLst>
          </p:cNvPr>
          <p:cNvSpPr txBox="1"/>
          <p:nvPr/>
        </p:nvSpPr>
        <p:spPr>
          <a:xfrm>
            <a:off x="1639252" y="2489299"/>
            <a:ext cx="9667875" cy="2308324"/>
          </a:xfrm>
          <a:prstGeom prst="rect">
            <a:avLst/>
          </a:prstGeom>
          <a:noFill/>
        </p:spPr>
        <p:txBody>
          <a:bodyPr wrap="square">
            <a:spAutoFit/>
          </a:bodyPr>
          <a:lstStyle/>
          <a:p>
            <a:pPr algn="ctr"/>
            <a:r>
              <a:rPr lang="en-US" sz="3600" dirty="0">
                <a:latin typeface="Times New Roman" panose="02020603050405020304" pitchFamily="18" charset="0"/>
                <a:cs typeface="Times New Roman" panose="02020603050405020304" pitchFamily="18" charset="0"/>
              </a:rPr>
              <a:t>Shivanshu Panwar</a:t>
            </a:r>
          </a:p>
          <a:p>
            <a:pPr algn="ctr"/>
            <a:r>
              <a:rPr lang="en-US" sz="3600" dirty="0">
                <a:latin typeface="Times New Roman" panose="02020603050405020304" pitchFamily="18" charset="0"/>
                <a:cs typeface="Times New Roman" panose="02020603050405020304" pitchFamily="18" charset="0"/>
              </a:rPr>
              <a:t>Roll No. – 2200290140148</a:t>
            </a:r>
          </a:p>
          <a:p>
            <a:pPr algn="ctr"/>
            <a:r>
              <a:rPr lang="en-US" sz="3600" dirty="0">
                <a:latin typeface="Times New Roman" panose="02020603050405020304" pitchFamily="18" charset="0"/>
                <a:cs typeface="Times New Roman" panose="02020603050405020304" pitchFamily="18" charset="0"/>
              </a:rPr>
              <a:t>Semester – IV </a:t>
            </a:r>
          </a:p>
          <a:p>
            <a:pPr algn="ctr"/>
            <a:r>
              <a:rPr lang="en-US" sz="3600" dirty="0">
                <a:latin typeface="Times New Roman" panose="02020603050405020304" pitchFamily="18" charset="0"/>
                <a:cs typeface="Times New Roman" panose="02020603050405020304" pitchFamily="18" charset="0"/>
              </a:rPr>
              <a:t>Session – 2023-2024</a:t>
            </a:r>
          </a:p>
        </p:txBody>
      </p:sp>
    </p:spTree>
    <p:extLst>
      <p:ext uri="{BB962C8B-B14F-4D97-AF65-F5344CB8AC3E}">
        <p14:creationId xmlns:p14="http://schemas.microsoft.com/office/powerpoint/2010/main" val="359396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D58C-B63F-7B44-D73D-C5F5B601F643}"/>
              </a:ext>
            </a:extLst>
          </p:cNvPr>
          <p:cNvSpPr>
            <a:spLocks noGrp="1"/>
          </p:cNvSpPr>
          <p:nvPr>
            <p:ph type="title"/>
          </p:nvPr>
        </p:nvSpPr>
        <p:spPr>
          <a:xfrm>
            <a:off x="1028701" y="381000"/>
            <a:ext cx="10018713" cy="790575"/>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BA5A8D7A-2137-EE43-0234-832360613028}"/>
              </a:ext>
            </a:extLst>
          </p:cNvPr>
          <p:cNvSpPr txBox="1"/>
          <p:nvPr/>
        </p:nvSpPr>
        <p:spPr>
          <a:xfrm>
            <a:off x="542926" y="1462891"/>
            <a:ext cx="11306174" cy="440120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	Welcome to our Hotel Booking Website project powered by the MERN Stack – MongoDB, Express.js, React.js, and Node.js. In today's digital era, convenience and efficiency are paramount, especially in the realm of travel. Our project aims to offer a streamlined and user-friendly platform for booking accommodations, leveraging the robustness and flexibility of the MERN Stack. Through this introduction, we provide a glimpse into the essence of our project, highlighting its focus on enhancing the booking experience, optimizing performance, and revolutionizing the way users interact with hotel reservations online. Join us as we embark on this journey to redefine hospitality in the digital age.</a:t>
            </a:r>
          </a:p>
        </p:txBody>
      </p:sp>
    </p:spTree>
    <p:extLst>
      <p:ext uri="{BB962C8B-B14F-4D97-AF65-F5344CB8AC3E}">
        <p14:creationId xmlns:p14="http://schemas.microsoft.com/office/powerpoint/2010/main" val="18290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1DAA-C121-D3C3-99F6-93F3E720F22C}"/>
              </a:ext>
            </a:extLst>
          </p:cNvPr>
          <p:cNvSpPr>
            <a:spLocks noGrp="1"/>
          </p:cNvSpPr>
          <p:nvPr>
            <p:ph type="title"/>
          </p:nvPr>
        </p:nvSpPr>
        <p:spPr>
          <a:xfrm>
            <a:off x="1227136" y="333375"/>
            <a:ext cx="10018713" cy="1038225"/>
          </a:xfrm>
        </p:spPr>
        <p:txBody>
          <a:bodyPr/>
          <a:lstStyle/>
          <a:p>
            <a:r>
              <a:rPr lang="en-US" b="1" dirty="0">
                <a:latin typeface="Times New Roman" panose="02020603050405020304" pitchFamily="18" charset="0"/>
                <a:cs typeface="Times New Roman" panose="02020603050405020304" pitchFamily="18" charset="0"/>
              </a:rPr>
              <a:t>Technologies Requirements</a:t>
            </a:r>
          </a:p>
        </p:txBody>
      </p:sp>
      <p:sp>
        <p:nvSpPr>
          <p:cNvPr id="5" name="TextBox 4">
            <a:extLst>
              <a:ext uri="{FF2B5EF4-FFF2-40B4-BE49-F238E27FC236}">
                <a16:creationId xmlns:a16="http://schemas.microsoft.com/office/drawing/2014/main" id="{462750EC-C6E4-C609-8765-F29883A248D1}"/>
              </a:ext>
            </a:extLst>
          </p:cNvPr>
          <p:cNvSpPr txBox="1"/>
          <p:nvPr/>
        </p:nvSpPr>
        <p:spPr>
          <a:xfrm>
            <a:off x="1819275" y="2362199"/>
            <a:ext cx="8115300" cy="1754326"/>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Front End: React JS with TypeScript</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Database: Mongo-DB Atlas</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Back End: Node JS, Express JS</a:t>
            </a:r>
          </a:p>
        </p:txBody>
      </p:sp>
    </p:spTree>
    <p:extLst>
      <p:ext uri="{BB962C8B-B14F-4D97-AF65-F5344CB8AC3E}">
        <p14:creationId xmlns:p14="http://schemas.microsoft.com/office/powerpoint/2010/main" val="425573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21D5-2DAC-FC22-C3C9-F08C17088E80}"/>
              </a:ext>
            </a:extLst>
          </p:cNvPr>
          <p:cNvSpPr>
            <a:spLocks noGrp="1"/>
          </p:cNvSpPr>
          <p:nvPr>
            <p:ph type="title"/>
          </p:nvPr>
        </p:nvSpPr>
        <p:spPr>
          <a:xfrm>
            <a:off x="1541461" y="200026"/>
            <a:ext cx="10018713" cy="933450"/>
          </a:xfrm>
        </p:spPr>
        <p:txBody>
          <a:bodyPr/>
          <a:lstStyle/>
          <a:p>
            <a:r>
              <a:rPr lang="en-US" b="1" dirty="0">
                <a:latin typeface="Times New Roman" panose="02020603050405020304" pitchFamily="18" charset="0"/>
                <a:cs typeface="Times New Roman" panose="02020603050405020304" pitchFamily="18" charset="0"/>
              </a:rPr>
              <a:t>Modules Description</a:t>
            </a:r>
          </a:p>
        </p:txBody>
      </p:sp>
      <p:sp>
        <p:nvSpPr>
          <p:cNvPr id="3" name="TextBox 2">
            <a:extLst>
              <a:ext uri="{FF2B5EF4-FFF2-40B4-BE49-F238E27FC236}">
                <a16:creationId xmlns:a16="http://schemas.microsoft.com/office/drawing/2014/main" id="{49CE483F-5B5A-C3BD-721A-178D459D9639}"/>
              </a:ext>
            </a:extLst>
          </p:cNvPr>
          <p:cNvSpPr txBox="1"/>
          <p:nvPr/>
        </p:nvSpPr>
        <p:spPr>
          <a:xfrm>
            <a:off x="957262" y="1247777"/>
            <a:ext cx="10277475" cy="5115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Home Page:</a:t>
            </a:r>
            <a:r>
              <a:rPr lang="en-US" sz="2000" dirty="0">
                <a:latin typeface="Times New Roman" panose="02020603050405020304" pitchFamily="18" charset="0"/>
                <a:cs typeface="Times New Roman" panose="02020603050405020304" pitchFamily="18" charset="0"/>
              </a:rPr>
              <a:t> Welcome users with a visually captivating and intuitive interface, featuring personalized recommendations and easy navigation to key sections of the website.</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Sign Up: </a:t>
            </a:r>
            <a:r>
              <a:rPr lang="en-US" sz="2000" dirty="0">
                <a:latin typeface="Times New Roman" panose="02020603050405020304" pitchFamily="18" charset="0"/>
                <a:cs typeface="Times New Roman" panose="02020603050405020304" pitchFamily="18" charset="0"/>
              </a:rPr>
              <a:t>Seamlessly create an account and unlock exclusive benefits, ensuring a hassle-free registration process with robust security measures.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Sing In: </a:t>
            </a:r>
            <a:r>
              <a:rPr lang="en-US" sz="2000" dirty="0">
                <a:latin typeface="Times New Roman" panose="02020603050405020304" pitchFamily="18" charset="0"/>
                <a:cs typeface="Times New Roman" panose="02020603050405020304" pitchFamily="18" charset="0"/>
              </a:rPr>
              <a:t>Instantly access your personalized account, providing a smooth and secure authentication experience for returning users to manage bookings effortlessly.</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Add Hotel: </a:t>
            </a:r>
            <a:r>
              <a:rPr lang="en-US" sz="2000" dirty="0">
                <a:latin typeface="Times New Roman" panose="02020603050405020304" pitchFamily="18" charset="0"/>
                <a:cs typeface="Times New Roman" panose="02020603050405020304" pitchFamily="18" charset="0"/>
              </a:rPr>
              <a:t>Empower hotel owners to effortlessly list their properties, complete with rich descriptions, images, and amenities, enhancing visibility and attracting potential guests.</a:t>
            </a:r>
          </a:p>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Book Hotel: </a:t>
            </a:r>
            <a:r>
              <a:rPr lang="en-US" sz="2000" b="0" i="0" dirty="0">
                <a:solidFill>
                  <a:srgbClr val="0D0D0D"/>
                </a:solidFill>
                <a:effectLst/>
                <a:latin typeface="Times New Roman" panose="02020603050405020304" pitchFamily="18" charset="0"/>
                <a:cs typeface="Times New Roman" panose="02020603050405020304" pitchFamily="18" charset="0"/>
              </a:rPr>
              <a:t>Simplify the booking process with a user-friendly interface, allowing guests to browse, select, and confirm accommodations swiftly, ensuring a seamless reservation experience.</a:t>
            </a:r>
          </a:p>
        </p:txBody>
      </p:sp>
    </p:spTree>
    <p:extLst>
      <p:ext uri="{BB962C8B-B14F-4D97-AF65-F5344CB8AC3E}">
        <p14:creationId xmlns:p14="http://schemas.microsoft.com/office/powerpoint/2010/main" val="406756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FBC32-2E36-D880-779D-4E76B61CD23D}"/>
              </a:ext>
            </a:extLst>
          </p:cNvPr>
          <p:cNvSpPr txBox="1"/>
          <p:nvPr/>
        </p:nvSpPr>
        <p:spPr>
          <a:xfrm>
            <a:off x="407193" y="640512"/>
            <a:ext cx="11377613" cy="557697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Payment: </a:t>
            </a:r>
            <a:r>
              <a:rPr lang="en-US" sz="2000" b="0" i="0" dirty="0">
                <a:solidFill>
                  <a:srgbClr val="0D0D0D"/>
                </a:solidFill>
                <a:effectLst/>
                <a:latin typeface="Times New Roman" panose="02020603050405020304" pitchFamily="18" charset="0"/>
                <a:cs typeface="Times New Roman" panose="02020603050405020304" pitchFamily="18" charset="0"/>
              </a:rPr>
              <a:t>Facilitate secure transactions with multiple payment options, ensuring peace of mind for guests while adhering to industry-standard security protocols.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Booking Page: </a:t>
            </a:r>
            <a:r>
              <a:rPr lang="en-US" sz="2000" dirty="0">
                <a:latin typeface="Times New Roman" panose="02020603050405020304" pitchFamily="18" charset="0"/>
                <a:cs typeface="Times New Roman" panose="02020603050405020304" pitchFamily="18" charset="0"/>
              </a:rPr>
              <a:t>Provide a comprehensive overview of booked accommodations, complete with details and confirmation statuses, enabling users to manage their reservations efficiently.</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Search Hotel According to Category: </a:t>
            </a:r>
            <a:r>
              <a:rPr lang="en-US" sz="2000" dirty="0">
                <a:latin typeface="Times New Roman" panose="02020603050405020304" pitchFamily="18" charset="0"/>
                <a:cs typeface="Times New Roman" panose="02020603050405020304" pitchFamily="18" charset="0"/>
              </a:rPr>
              <a:t>Enhance user experience with advanced search filters, enabling guests to find accommodations tailored to their preferences, whether it's by location, price, amenities, or specific categories like luxury, budget-friendly, or pet-friendly.</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Review and Rating</a:t>
            </a:r>
            <a:r>
              <a:rPr lang="en-US" sz="2000" dirty="0">
                <a:latin typeface="Times New Roman" panose="02020603050405020304" pitchFamily="18" charset="0"/>
                <a:cs typeface="Times New Roman" panose="02020603050405020304" pitchFamily="18" charset="0"/>
              </a:rPr>
              <a:t>: Reviews and ratings from verified customers provide valuable insight into the quality, features and performance of products. Reviews cover topics like ease of use, value for money, durability, pros and cons and comparisons to similar products.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DB Connectivity</a:t>
            </a:r>
            <a:r>
              <a:rPr lang="en-US" sz="2000" dirty="0">
                <a:latin typeface="Times New Roman" panose="02020603050405020304" pitchFamily="18" charset="0"/>
                <a:cs typeface="Times New Roman" panose="02020603050405020304" pitchFamily="18" charset="0"/>
              </a:rPr>
              <a:t>: Needs to connect to a database to store and retrieve product information, user accounts, orders and other data. To achieve this, the website will connect to a database MongoDB</a:t>
            </a:r>
          </a:p>
        </p:txBody>
      </p:sp>
    </p:spTree>
    <p:extLst>
      <p:ext uri="{BB962C8B-B14F-4D97-AF65-F5344CB8AC3E}">
        <p14:creationId xmlns:p14="http://schemas.microsoft.com/office/powerpoint/2010/main" val="130627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DEAB-FFFF-EF60-5323-50CF9CC624FE}"/>
              </a:ext>
            </a:extLst>
          </p:cNvPr>
          <p:cNvSpPr>
            <a:spLocks noGrp="1"/>
          </p:cNvSpPr>
          <p:nvPr>
            <p:ph type="title"/>
          </p:nvPr>
        </p:nvSpPr>
        <p:spPr>
          <a:xfrm>
            <a:off x="1293811" y="209550"/>
            <a:ext cx="10018713" cy="828675"/>
          </a:xfrm>
        </p:spPr>
        <p:txBody>
          <a:bodyPr>
            <a:normAutofit/>
          </a:bodyPr>
          <a:lstStyle/>
          <a:p>
            <a:r>
              <a:rPr lang="en-US" sz="4400" b="1" dirty="0">
                <a:latin typeface="Times New Roman" panose="02020603050405020304" pitchFamily="18" charset="0"/>
                <a:cs typeface="Times New Roman" panose="02020603050405020304" pitchFamily="18" charset="0"/>
              </a:rPr>
              <a:t>Reports / Outputs</a:t>
            </a:r>
          </a:p>
        </p:txBody>
      </p:sp>
      <p:sp>
        <p:nvSpPr>
          <p:cNvPr id="6" name="TextBox 5">
            <a:extLst>
              <a:ext uri="{FF2B5EF4-FFF2-40B4-BE49-F238E27FC236}">
                <a16:creationId xmlns:a16="http://schemas.microsoft.com/office/drawing/2014/main" id="{5E88F709-23AB-9029-BDAF-5EEAE2305635}"/>
              </a:ext>
            </a:extLst>
          </p:cNvPr>
          <p:cNvSpPr txBox="1"/>
          <p:nvPr/>
        </p:nvSpPr>
        <p:spPr>
          <a:xfrm>
            <a:off x="678655" y="1225689"/>
            <a:ext cx="11249024" cy="489364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User Registration Report</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Introduction:</a:t>
            </a:r>
            <a:r>
              <a:rPr lang="en-US" sz="2400" dirty="0">
                <a:latin typeface="Times New Roman" panose="02020603050405020304" pitchFamily="18" charset="0"/>
                <a:cs typeface="Times New Roman" panose="02020603050405020304" pitchFamily="18" charset="0"/>
              </a:rPr>
              <a:t> This report details the user registration process on the hotel booking website, focusing on data collection, process description, and output.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Data Collected: </a:t>
            </a:r>
            <a:r>
              <a:rPr lang="en-US" sz="2400" dirty="0">
                <a:latin typeface="Times New Roman" panose="02020603050405020304" pitchFamily="18" charset="0"/>
                <a:cs typeface="Times New Roman" panose="02020603050405020304" pitchFamily="18" charset="0"/>
              </a:rPr>
              <a:t>The website collects user information such as name, email, password, and optional profile details during registration.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Process Description: </a:t>
            </a:r>
            <a:r>
              <a:rPr lang="en-US" sz="2400" dirty="0">
                <a:latin typeface="Times New Roman" panose="02020603050405020304" pitchFamily="18" charset="0"/>
                <a:cs typeface="Times New Roman" panose="02020603050405020304" pitchFamily="18" charset="0"/>
              </a:rPr>
              <a:t>Users access the registration page, input their details, and submit the form. The system conducts validation checks to ensure data accuracy and security.</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Upon successful registration, users receive a confirmation email, granting access to personalized features like saving favorite hotels and managing bookings.</a:t>
            </a:r>
          </a:p>
        </p:txBody>
      </p:sp>
    </p:spTree>
    <p:extLst>
      <p:ext uri="{BB962C8B-B14F-4D97-AF65-F5344CB8AC3E}">
        <p14:creationId xmlns:p14="http://schemas.microsoft.com/office/powerpoint/2010/main" val="131540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AAA9E8-6385-1B71-4A5A-27A35DFDA562}"/>
              </a:ext>
            </a:extLst>
          </p:cNvPr>
          <p:cNvSpPr txBox="1"/>
          <p:nvPr/>
        </p:nvSpPr>
        <p:spPr>
          <a:xfrm>
            <a:off x="609599" y="1076325"/>
            <a:ext cx="11106151" cy="5262979"/>
          </a:xfrm>
          <a:prstGeom prst="rect">
            <a:avLst/>
          </a:prstGeom>
          <a:noFill/>
        </p:spPr>
        <p:txBody>
          <a:bodyPr wrap="square" rtlCol="0">
            <a:spAutoFit/>
          </a:bodyPr>
          <a:lstStyle/>
          <a:p>
            <a:pPr algn="ctr"/>
            <a:r>
              <a:rPr lang="en-US" sz="2400" b="1" i="0" dirty="0">
                <a:solidFill>
                  <a:srgbClr val="0D0D0D"/>
                </a:solidFill>
                <a:effectLst/>
                <a:latin typeface="Times New Roman" panose="02020603050405020304" pitchFamily="18" charset="0"/>
                <a:cs typeface="Times New Roman" panose="02020603050405020304" pitchFamily="18" charset="0"/>
              </a:rPr>
              <a:t>Hotel Listing Report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Introduction: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This report elaborates on the hotel listing functionality, covering data collection, process description, and output.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Data Collected:</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Hotel details including name, location, description, amenities, pricing, and availability are gathered for listing.</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Process Description: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Hotel owners submit property information via a form, which undergoes review and approval by administrators before being displayed on the website.</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Output:</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can explore a comprehensive list of available hotels, refine search results based on preferences, and access detailed information for each property.</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17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AA102-52F5-2489-7565-BB980753677F}"/>
              </a:ext>
            </a:extLst>
          </p:cNvPr>
          <p:cNvSpPr txBox="1"/>
          <p:nvPr/>
        </p:nvSpPr>
        <p:spPr>
          <a:xfrm>
            <a:off x="742949" y="876300"/>
            <a:ext cx="10915651" cy="5632311"/>
          </a:xfrm>
          <a:prstGeom prst="rect">
            <a:avLst/>
          </a:prstGeom>
          <a:noFill/>
        </p:spPr>
        <p:txBody>
          <a:bodyPr wrap="square" rtlCol="0">
            <a:spAutoFit/>
          </a:bodyPr>
          <a:lstStyle/>
          <a:p>
            <a:pPr algn="ctr"/>
            <a:r>
              <a:rPr lang="en-US" sz="2400" b="1" i="0" dirty="0">
                <a:solidFill>
                  <a:srgbClr val="0D0D0D"/>
                </a:solidFill>
                <a:effectLst/>
                <a:latin typeface="Times New Roman" panose="02020603050405020304" pitchFamily="18" charset="0"/>
                <a:cs typeface="Times New Roman" panose="02020603050405020304" pitchFamily="18" charset="0"/>
              </a:rPr>
              <a:t>Booking Management Report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Introduction: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This report highlights the booking management system implemented on the website, focusing on data collection, process description, and output.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Data Collected:</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Booking details such as guest information, check-in/out dates, room type, and payment status are collected during the booking process.</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Process Description: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select desired accommodations, input booking details, and confirm the reservation. Administrators manage bookings through a centralized dashboard.</a:t>
            </a:r>
          </a:p>
          <a:p>
            <a:pPr algn="just"/>
            <a:endParaRPr lang="en-US" sz="2400" b="0"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Output:</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receive a booking confirmation email, while administrators monitor, modify, or cancel reservations as necessary.</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66714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221</TotalTime>
  <Words>999</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Tw Cen MT</vt:lpstr>
      <vt:lpstr>Wingdings</vt:lpstr>
      <vt:lpstr>Droplet</vt:lpstr>
      <vt:lpstr>Hotel Book KARO </vt:lpstr>
      <vt:lpstr>PowerPoint Presentation</vt:lpstr>
      <vt:lpstr>Introduction</vt:lpstr>
      <vt:lpstr>Technologies Requirements</vt:lpstr>
      <vt:lpstr>Modules Description</vt:lpstr>
      <vt:lpstr>PowerPoint Presentation</vt:lpstr>
      <vt:lpstr>Reports / Outputs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Clone</dc:title>
  <dc:creator>sushant singh negi</dc:creator>
  <cp:lastModifiedBy>Shivanshu Panwar</cp:lastModifiedBy>
  <cp:revision>8</cp:revision>
  <dcterms:created xsi:type="dcterms:W3CDTF">2023-09-22T08:30:47Z</dcterms:created>
  <dcterms:modified xsi:type="dcterms:W3CDTF">2024-04-13T05:51:27Z</dcterms:modified>
</cp:coreProperties>
</file>