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3"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19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74843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57244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776532"/>
            <a:ext cx="7477601" cy="191643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Flight Reservation System</a:t>
            </a:r>
            <a:endParaRPr lang="en-US" sz="6036" dirty="0"/>
          </a:p>
        </p:txBody>
      </p:sp>
      <p:sp>
        <p:nvSpPr>
          <p:cNvPr id="6" name="Text 3"/>
          <p:cNvSpPr/>
          <p:nvPr/>
        </p:nvSpPr>
        <p:spPr>
          <a:xfrm>
            <a:off x="833199" y="4026218"/>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 The flight reservation system is the backbone of the modern travel industry, allowing users to seamlessly book, manage, and modify their airline tickets with just a few clicks. This comprehensive platform streamlines the entire booking process, from searching for flights to securing seats and completing payments.</a:t>
            </a:r>
            <a:endParaRPr lang="en-US" sz="1750" dirty="0"/>
          </a:p>
        </p:txBody>
      </p:sp>
      <p:sp>
        <p:nvSpPr>
          <p:cNvPr id="7" name="Shape 4"/>
          <p:cNvSpPr/>
          <p:nvPr/>
        </p:nvSpPr>
        <p:spPr>
          <a:xfrm>
            <a:off x="833199" y="6053138"/>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058614"/>
            <a:ext cx="256663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438876"/>
            <a:ext cx="6737866"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User Registration and Login</a:t>
            </a:r>
            <a:endParaRPr lang="en-US" sz="4374" dirty="0"/>
          </a:p>
        </p:txBody>
      </p:sp>
      <p:pic>
        <p:nvPicPr>
          <p:cNvPr id="5" name="Image 0" descr="preencoded.png"/>
          <p:cNvPicPr>
            <a:picLocks noChangeAspect="1"/>
          </p:cNvPicPr>
          <p:nvPr/>
        </p:nvPicPr>
        <p:blipFill>
          <a:blip r:embed="rId3"/>
          <a:stretch>
            <a:fillRect/>
          </a:stretch>
        </p:blipFill>
        <p:spPr>
          <a:xfrm>
            <a:off x="2037993" y="3577590"/>
            <a:ext cx="444341" cy="444341"/>
          </a:xfrm>
          <a:prstGeom prst="rect">
            <a:avLst/>
          </a:prstGeom>
        </p:spPr>
      </p:pic>
      <p:sp>
        <p:nvSpPr>
          <p:cNvPr id="6" name="Text 3"/>
          <p:cNvSpPr/>
          <p:nvPr/>
        </p:nvSpPr>
        <p:spPr>
          <a:xfrm>
            <a:off x="2037993"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User Profile</a:t>
            </a:r>
            <a:endParaRPr lang="en-US" sz="2187" dirty="0"/>
          </a:p>
        </p:txBody>
      </p:sp>
      <p:sp>
        <p:nvSpPr>
          <p:cNvPr id="7" name="Text 4"/>
          <p:cNvSpPr/>
          <p:nvPr/>
        </p:nvSpPr>
        <p:spPr>
          <a:xfrm>
            <a:off x="2037993" y="4724519"/>
            <a:ext cx="3295888"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Create a secure user account with personal details and preferences.</a:t>
            </a:r>
            <a:endParaRPr lang="en-US" sz="1750" dirty="0"/>
          </a:p>
        </p:txBody>
      </p:sp>
      <p:pic>
        <p:nvPicPr>
          <p:cNvPr id="8" name="Image 1" descr="preencoded.png"/>
          <p:cNvPicPr>
            <a:picLocks noChangeAspect="1"/>
          </p:cNvPicPr>
          <p:nvPr/>
        </p:nvPicPr>
        <p:blipFill>
          <a:blip r:embed="rId4"/>
          <a:stretch>
            <a:fillRect/>
          </a:stretch>
        </p:blipFill>
        <p:spPr>
          <a:xfrm>
            <a:off x="5667137" y="3577590"/>
            <a:ext cx="444341" cy="444341"/>
          </a:xfrm>
          <a:prstGeom prst="rect">
            <a:avLst/>
          </a:prstGeom>
        </p:spPr>
      </p:pic>
      <p:sp>
        <p:nvSpPr>
          <p:cNvPr id="9" name="Text 5"/>
          <p:cNvSpPr/>
          <p:nvPr/>
        </p:nvSpPr>
        <p:spPr>
          <a:xfrm>
            <a:off x="5667137"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Login</a:t>
            </a:r>
            <a:endParaRPr lang="en-US" sz="2187" dirty="0"/>
          </a:p>
        </p:txBody>
      </p:sp>
      <p:sp>
        <p:nvSpPr>
          <p:cNvPr id="10" name="Text 6"/>
          <p:cNvSpPr/>
          <p:nvPr/>
        </p:nvSpPr>
        <p:spPr>
          <a:xfrm>
            <a:off x="5667137" y="4724519"/>
            <a:ext cx="3296007"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Easily access your account and manage your bookings with a straightforward login process.</a:t>
            </a:r>
            <a:endParaRPr lang="en-US" sz="1750" dirty="0"/>
          </a:p>
        </p:txBody>
      </p:sp>
      <p:pic>
        <p:nvPicPr>
          <p:cNvPr id="11" name="Image 2" descr="preencoded.png"/>
          <p:cNvPicPr>
            <a:picLocks noChangeAspect="1"/>
          </p:cNvPicPr>
          <p:nvPr/>
        </p:nvPicPr>
        <p:blipFill>
          <a:blip r:embed="rId5"/>
          <a:stretch>
            <a:fillRect/>
          </a:stretch>
        </p:blipFill>
        <p:spPr>
          <a:xfrm>
            <a:off x="9296400" y="3577590"/>
            <a:ext cx="444341" cy="444341"/>
          </a:xfrm>
          <a:prstGeom prst="rect">
            <a:avLst/>
          </a:prstGeom>
        </p:spPr>
      </p:pic>
      <p:sp>
        <p:nvSpPr>
          <p:cNvPr id="12" name="Text 7"/>
          <p:cNvSpPr/>
          <p:nvPr/>
        </p:nvSpPr>
        <p:spPr>
          <a:xfrm>
            <a:off x="9296400"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Security</a:t>
            </a:r>
            <a:endParaRPr lang="en-US" sz="2187" dirty="0"/>
          </a:p>
        </p:txBody>
      </p:sp>
      <p:sp>
        <p:nvSpPr>
          <p:cNvPr id="13" name="Text 8"/>
          <p:cNvSpPr/>
          <p:nvPr/>
        </p:nvSpPr>
        <p:spPr>
          <a:xfrm>
            <a:off x="9296400" y="4724519"/>
            <a:ext cx="3296007"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Enjoy peace of mind with robust security measures to protect your personal information.</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216706"/>
            <a:ext cx="633579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Flight Search and Booking</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Search Functionality</a:t>
            </a:r>
            <a:endParaRPr lang="en-US" sz="2187" dirty="0"/>
          </a:p>
        </p:txBody>
      </p:sp>
      <p:sp>
        <p:nvSpPr>
          <p:cNvPr id="6" name="Text 4"/>
          <p:cNvSpPr/>
          <p:nvPr/>
        </p:nvSpPr>
        <p:spPr>
          <a:xfrm>
            <a:off x="2037993" y="4035862"/>
            <a:ext cx="315634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Easily find the perfect flight by filtering options like destination, dates, and class of travel.</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Booking Process</a:t>
            </a:r>
            <a:endParaRPr lang="en-US" sz="2187" dirty="0"/>
          </a:p>
        </p:txBody>
      </p:sp>
      <p:sp>
        <p:nvSpPr>
          <p:cNvPr id="8" name="Text 6"/>
          <p:cNvSpPr/>
          <p:nvPr/>
        </p:nvSpPr>
        <p:spPr>
          <a:xfrm>
            <a:off x="5743932" y="4035862"/>
            <a:ext cx="315634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Seamlessly complete your booking with a user-friendly interface and secure payment options.</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Flight Details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Access comprehensive information about your flight, including departure/arrival times, airport details, and baggage allowance.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0" y="0"/>
            <a:ext cx="14630400" cy="2503884"/>
          </a:xfrm>
          <a:prstGeom prst="rect">
            <a:avLst/>
          </a:prstGeom>
        </p:spPr>
      </p:pic>
      <p:sp>
        <p:nvSpPr>
          <p:cNvPr id="5" name="Text 2"/>
          <p:cNvSpPr/>
          <p:nvPr/>
        </p:nvSpPr>
        <p:spPr>
          <a:xfrm>
            <a:off x="2557820" y="3054787"/>
            <a:ext cx="6768346" cy="625912"/>
          </a:xfrm>
          <a:prstGeom prst="rect">
            <a:avLst/>
          </a:prstGeom>
          <a:noFill/>
          <a:ln/>
        </p:spPr>
        <p:txBody>
          <a:bodyPr wrap="none" rtlCol="0" anchor="t"/>
          <a:lstStyle/>
          <a:p>
            <a:pPr marL="0" indent="0">
              <a:lnSpc>
                <a:spcPts val="4929"/>
              </a:lnSpc>
              <a:buNone/>
            </a:pPr>
            <a:r>
              <a:rPr lang="en-US" sz="3943" kern="0" spc="-118" dirty="0">
                <a:solidFill>
                  <a:srgbClr val="2C3F42"/>
                </a:solidFill>
                <a:latin typeface="Bitter" pitchFamily="34" charset="0"/>
                <a:ea typeface="Bitter" pitchFamily="34" charset="-122"/>
                <a:cs typeface="Bitter" pitchFamily="34" charset="-120"/>
              </a:rPr>
              <a:t>Seat Selection and Reservation</a:t>
            </a:r>
            <a:endParaRPr lang="en-US" sz="3943" dirty="0"/>
          </a:p>
        </p:txBody>
      </p:sp>
      <p:sp>
        <p:nvSpPr>
          <p:cNvPr id="6" name="Shape 3"/>
          <p:cNvSpPr/>
          <p:nvPr/>
        </p:nvSpPr>
        <p:spPr>
          <a:xfrm>
            <a:off x="7295198" y="3981093"/>
            <a:ext cx="40005" cy="3697605"/>
          </a:xfrm>
          <a:prstGeom prst="roundRect">
            <a:avLst>
              <a:gd name="adj" fmla="val 225324"/>
            </a:avLst>
          </a:prstGeom>
          <a:solidFill>
            <a:srgbClr val="E2C8B5"/>
          </a:solidFill>
          <a:ln/>
        </p:spPr>
      </p:sp>
      <p:sp>
        <p:nvSpPr>
          <p:cNvPr id="7" name="Shape 4"/>
          <p:cNvSpPr/>
          <p:nvPr/>
        </p:nvSpPr>
        <p:spPr>
          <a:xfrm>
            <a:off x="6388834" y="4342805"/>
            <a:ext cx="701040" cy="40005"/>
          </a:xfrm>
          <a:prstGeom prst="roundRect">
            <a:avLst>
              <a:gd name="adj" fmla="val 225324"/>
            </a:avLst>
          </a:prstGeom>
          <a:solidFill>
            <a:srgbClr val="E2C8B5"/>
          </a:solidFill>
          <a:ln/>
        </p:spPr>
      </p:sp>
      <p:sp>
        <p:nvSpPr>
          <p:cNvPr id="8" name="Shape 5"/>
          <p:cNvSpPr/>
          <p:nvPr/>
        </p:nvSpPr>
        <p:spPr>
          <a:xfrm>
            <a:off x="7089874" y="4137541"/>
            <a:ext cx="450652" cy="450652"/>
          </a:xfrm>
          <a:prstGeom prst="roundRect">
            <a:avLst>
              <a:gd name="adj" fmla="val 20002"/>
            </a:avLst>
          </a:prstGeom>
          <a:solidFill>
            <a:srgbClr val="FCE2CF"/>
          </a:solidFill>
          <a:ln w="7620">
            <a:solidFill>
              <a:srgbClr val="E2C8B5"/>
            </a:solidFill>
            <a:prstDash val="solid"/>
          </a:ln>
        </p:spPr>
      </p:sp>
      <p:sp>
        <p:nvSpPr>
          <p:cNvPr id="9" name="Text 6"/>
          <p:cNvSpPr/>
          <p:nvPr/>
        </p:nvSpPr>
        <p:spPr>
          <a:xfrm>
            <a:off x="7254776" y="4175046"/>
            <a:ext cx="120729" cy="375642"/>
          </a:xfrm>
          <a:prstGeom prst="rect">
            <a:avLst/>
          </a:prstGeom>
          <a:noFill/>
          <a:ln/>
        </p:spPr>
        <p:txBody>
          <a:bodyPr wrap="none" rtlCol="0" anchor="t"/>
          <a:lstStyle/>
          <a:p>
            <a:pPr marL="0" indent="0" algn="ctr">
              <a:lnSpc>
                <a:spcPts val="2957"/>
              </a:lnSpc>
              <a:buNone/>
            </a:pPr>
            <a:r>
              <a:rPr lang="en-US" sz="2366" kern="0" spc="-32" dirty="0">
                <a:solidFill>
                  <a:srgbClr val="2B2E3C"/>
                </a:solidFill>
                <a:latin typeface="Bitter" pitchFamily="34" charset="0"/>
                <a:ea typeface="Bitter" pitchFamily="34" charset="-122"/>
                <a:cs typeface="Bitter" pitchFamily="34" charset="-120"/>
              </a:rPr>
              <a:t>1</a:t>
            </a:r>
            <a:endParaRPr lang="en-US" sz="2366" dirty="0"/>
          </a:p>
        </p:txBody>
      </p:sp>
      <p:sp>
        <p:nvSpPr>
          <p:cNvPr id="10" name="Text 7"/>
          <p:cNvSpPr/>
          <p:nvPr/>
        </p:nvSpPr>
        <p:spPr>
          <a:xfrm>
            <a:off x="3709630" y="4181356"/>
            <a:ext cx="2503884" cy="312896"/>
          </a:xfrm>
          <a:prstGeom prst="rect">
            <a:avLst/>
          </a:prstGeom>
          <a:noFill/>
          <a:ln/>
        </p:spPr>
        <p:txBody>
          <a:bodyPr wrap="none" rtlCol="0" anchor="t"/>
          <a:lstStyle/>
          <a:p>
            <a:pPr marL="0" indent="0" algn="r">
              <a:lnSpc>
                <a:spcPts val="2464"/>
              </a:lnSpc>
              <a:buNone/>
            </a:pPr>
            <a:r>
              <a:rPr lang="en-US" sz="1972" kern="0" spc="-59" dirty="0">
                <a:solidFill>
                  <a:srgbClr val="2B2E3C"/>
                </a:solidFill>
                <a:latin typeface="Bitter" pitchFamily="34" charset="0"/>
                <a:ea typeface="Bitter" pitchFamily="34" charset="-122"/>
                <a:cs typeface="Bitter" pitchFamily="34" charset="-120"/>
              </a:rPr>
              <a:t>Seat Map</a:t>
            </a:r>
            <a:endParaRPr lang="en-US" sz="1972" dirty="0"/>
          </a:p>
        </p:txBody>
      </p:sp>
      <p:sp>
        <p:nvSpPr>
          <p:cNvPr id="11" name="Text 8"/>
          <p:cNvSpPr/>
          <p:nvPr/>
        </p:nvSpPr>
        <p:spPr>
          <a:xfrm>
            <a:off x="2557820" y="4614386"/>
            <a:ext cx="3655695" cy="961192"/>
          </a:xfrm>
          <a:prstGeom prst="rect">
            <a:avLst/>
          </a:prstGeom>
          <a:noFill/>
          <a:ln/>
        </p:spPr>
        <p:txBody>
          <a:bodyPr wrap="square" rtlCol="0" anchor="t"/>
          <a:lstStyle/>
          <a:p>
            <a:pPr marL="0" indent="0" algn="r">
              <a:lnSpc>
                <a:spcPts val="2524"/>
              </a:lnSpc>
              <a:buNone/>
            </a:pPr>
            <a:r>
              <a:rPr lang="en-US" sz="1577" kern="0" spc="-32" dirty="0">
                <a:solidFill>
                  <a:srgbClr val="2B2E3C"/>
                </a:solidFill>
                <a:latin typeface="Open Sans" pitchFamily="34" charset="0"/>
                <a:ea typeface="Open Sans" pitchFamily="34" charset="-122"/>
                <a:cs typeface="Open Sans" pitchFamily="34" charset="-120"/>
              </a:rPr>
              <a:t>Visualize the available seats on your flight and select the perfect spot for your needs.</a:t>
            </a:r>
            <a:endParaRPr lang="en-US" sz="1577" dirty="0"/>
          </a:p>
        </p:txBody>
      </p:sp>
      <p:sp>
        <p:nvSpPr>
          <p:cNvPr id="12" name="Shape 9"/>
          <p:cNvSpPr/>
          <p:nvPr/>
        </p:nvSpPr>
        <p:spPr>
          <a:xfrm>
            <a:off x="7540526" y="5344239"/>
            <a:ext cx="701040" cy="40005"/>
          </a:xfrm>
          <a:prstGeom prst="roundRect">
            <a:avLst>
              <a:gd name="adj" fmla="val 225324"/>
            </a:avLst>
          </a:prstGeom>
          <a:solidFill>
            <a:srgbClr val="E2C8B5"/>
          </a:solidFill>
          <a:ln/>
        </p:spPr>
      </p:sp>
      <p:sp>
        <p:nvSpPr>
          <p:cNvPr id="13" name="Shape 10"/>
          <p:cNvSpPr/>
          <p:nvPr/>
        </p:nvSpPr>
        <p:spPr>
          <a:xfrm>
            <a:off x="7089874" y="5138976"/>
            <a:ext cx="450652" cy="450652"/>
          </a:xfrm>
          <a:prstGeom prst="roundRect">
            <a:avLst>
              <a:gd name="adj" fmla="val 20002"/>
            </a:avLst>
          </a:prstGeom>
          <a:solidFill>
            <a:srgbClr val="FCE2CF"/>
          </a:solidFill>
          <a:ln w="7620">
            <a:solidFill>
              <a:srgbClr val="E2C8B5"/>
            </a:solidFill>
            <a:prstDash val="solid"/>
          </a:ln>
        </p:spPr>
      </p:sp>
      <p:sp>
        <p:nvSpPr>
          <p:cNvPr id="14" name="Text 11"/>
          <p:cNvSpPr/>
          <p:nvPr/>
        </p:nvSpPr>
        <p:spPr>
          <a:xfrm>
            <a:off x="7234535" y="5176480"/>
            <a:ext cx="161211" cy="375642"/>
          </a:xfrm>
          <a:prstGeom prst="rect">
            <a:avLst/>
          </a:prstGeom>
          <a:noFill/>
          <a:ln/>
        </p:spPr>
        <p:txBody>
          <a:bodyPr wrap="none" rtlCol="0" anchor="t"/>
          <a:lstStyle/>
          <a:p>
            <a:pPr marL="0" indent="0" algn="ctr">
              <a:lnSpc>
                <a:spcPts val="2957"/>
              </a:lnSpc>
              <a:buNone/>
            </a:pPr>
            <a:r>
              <a:rPr lang="en-US" sz="2366" kern="0" spc="-32" dirty="0">
                <a:solidFill>
                  <a:srgbClr val="2B2E3C"/>
                </a:solidFill>
                <a:latin typeface="Bitter" pitchFamily="34" charset="0"/>
                <a:ea typeface="Bitter" pitchFamily="34" charset="-122"/>
                <a:cs typeface="Bitter" pitchFamily="34" charset="-120"/>
              </a:rPr>
              <a:t>2</a:t>
            </a:r>
            <a:endParaRPr lang="en-US" sz="2366" dirty="0"/>
          </a:p>
        </p:txBody>
      </p:sp>
      <p:sp>
        <p:nvSpPr>
          <p:cNvPr id="15" name="Text 12"/>
          <p:cNvSpPr/>
          <p:nvPr/>
        </p:nvSpPr>
        <p:spPr>
          <a:xfrm>
            <a:off x="8416885" y="5182791"/>
            <a:ext cx="2503884" cy="312896"/>
          </a:xfrm>
          <a:prstGeom prst="rect">
            <a:avLst/>
          </a:prstGeom>
          <a:noFill/>
          <a:ln/>
        </p:spPr>
        <p:txBody>
          <a:bodyPr wrap="none" rtlCol="0" anchor="t"/>
          <a:lstStyle/>
          <a:p>
            <a:pPr marL="0" indent="0" algn="l">
              <a:lnSpc>
                <a:spcPts val="2464"/>
              </a:lnSpc>
              <a:buNone/>
            </a:pPr>
            <a:r>
              <a:rPr lang="en-US" sz="1972" kern="0" spc="-59" dirty="0">
                <a:solidFill>
                  <a:srgbClr val="2B2E3C"/>
                </a:solidFill>
                <a:latin typeface="Bitter" pitchFamily="34" charset="0"/>
                <a:ea typeface="Bitter" pitchFamily="34" charset="-122"/>
                <a:cs typeface="Bitter" pitchFamily="34" charset="-120"/>
              </a:rPr>
              <a:t>Seat Reservation</a:t>
            </a:r>
            <a:endParaRPr lang="en-US" sz="1972" dirty="0"/>
          </a:p>
        </p:txBody>
      </p:sp>
      <p:sp>
        <p:nvSpPr>
          <p:cNvPr id="16" name="Text 13"/>
          <p:cNvSpPr/>
          <p:nvPr/>
        </p:nvSpPr>
        <p:spPr>
          <a:xfrm>
            <a:off x="8416885" y="5615821"/>
            <a:ext cx="3655695" cy="961192"/>
          </a:xfrm>
          <a:prstGeom prst="rect">
            <a:avLst/>
          </a:prstGeom>
          <a:noFill/>
          <a:ln/>
        </p:spPr>
        <p:txBody>
          <a:bodyPr wrap="square" rtlCol="0" anchor="t"/>
          <a:lstStyle/>
          <a:p>
            <a:pPr marL="0" indent="0" algn="l">
              <a:lnSpc>
                <a:spcPts val="2524"/>
              </a:lnSpc>
              <a:buNone/>
            </a:pPr>
            <a:r>
              <a:rPr lang="en-US" sz="1577" kern="0" spc="-32" dirty="0">
                <a:solidFill>
                  <a:srgbClr val="2B2E3C"/>
                </a:solidFill>
                <a:latin typeface="Open Sans" pitchFamily="34" charset="0"/>
                <a:ea typeface="Open Sans" pitchFamily="34" charset="-122"/>
                <a:cs typeface="Open Sans" pitchFamily="34" charset="-120"/>
              </a:rPr>
              <a:t>Secure your preferred seat quickly and conveniently, ensuring a comfortable journey.</a:t>
            </a:r>
            <a:endParaRPr lang="en-US" sz="1577" dirty="0"/>
          </a:p>
        </p:txBody>
      </p:sp>
      <p:sp>
        <p:nvSpPr>
          <p:cNvPr id="17" name="Shape 14"/>
          <p:cNvSpPr/>
          <p:nvPr/>
        </p:nvSpPr>
        <p:spPr>
          <a:xfrm>
            <a:off x="6388834" y="6341745"/>
            <a:ext cx="701040" cy="40005"/>
          </a:xfrm>
          <a:prstGeom prst="roundRect">
            <a:avLst>
              <a:gd name="adj" fmla="val 225324"/>
            </a:avLst>
          </a:prstGeom>
          <a:solidFill>
            <a:srgbClr val="E2C8B5"/>
          </a:solidFill>
          <a:ln/>
        </p:spPr>
      </p:sp>
      <p:sp>
        <p:nvSpPr>
          <p:cNvPr id="18" name="Shape 15"/>
          <p:cNvSpPr/>
          <p:nvPr/>
        </p:nvSpPr>
        <p:spPr>
          <a:xfrm>
            <a:off x="7089874" y="6136481"/>
            <a:ext cx="450652" cy="450652"/>
          </a:xfrm>
          <a:prstGeom prst="roundRect">
            <a:avLst>
              <a:gd name="adj" fmla="val 20002"/>
            </a:avLst>
          </a:prstGeom>
          <a:solidFill>
            <a:srgbClr val="FCE2CF"/>
          </a:solidFill>
          <a:ln w="7620">
            <a:solidFill>
              <a:srgbClr val="E2C8B5"/>
            </a:solidFill>
            <a:prstDash val="solid"/>
          </a:ln>
        </p:spPr>
      </p:sp>
      <p:sp>
        <p:nvSpPr>
          <p:cNvPr id="19" name="Text 16"/>
          <p:cNvSpPr/>
          <p:nvPr/>
        </p:nvSpPr>
        <p:spPr>
          <a:xfrm>
            <a:off x="7231201" y="6173986"/>
            <a:ext cx="167878" cy="375642"/>
          </a:xfrm>
          <a:prstGeom prst="rect">
            <a:avLst/>
          </a:prstGeom>
          <a:noFill/>
          <a:ln/>
        </p:spPr>
        <p:txBody>
          <a:bodyPr wrap="none" rtlCol="0" anchor="t"/>
          <a:lstStyle/>
          <a:p>
            <a:pPr marL="0" indent="0" algn="ctr">
              <a:lnSpc>
                <a:spcPts val="2957"/>
              </a:lnSpc>
              <a:buNone/>
            </a:pPr>
            <a:r>
              <a:rPr lang="en-US" sz="2366" kern="0" spc="-32" dirty="0">
                <a:solidFill>
                  <a:srgbClr val="2B2E3C"/>
                </a:solidFill>
                <a:latin typeface="Bitter" pitchFamily="34" charset="0"/>
                <a:ea typeface="Bitter" pitchFamily="34" charset="-122"/>
                <a:cs typeface="Bitter" pitchFamily="34" charset="-120"/>
              </a:rPr>
              <a:t>3</a:t>
            </a:r>
            <a:endParaRPr lang="en-US" sz="2366" dirty="0"/>
          </a:p>
        </p:txBody>
      </p:sp>
      <p:sp>
        <p:nvSpPr>
          <p:cNvPr id="20" name="Text 17"/>
          <p:cNvSpPr/>
          <p:nvPr/>
        </p:nvSpPr>
        <p:spPr>
          <a:xfrm>
            <a:off x="3709630" y="6180296"/>
            <a:ext cx="2503884" cy="312896"/>
          </a:xfrm>
          <a:prstGeom prst="rect">
            <a:avLst/>
          </a:prstGeom>
          <a:noFill/>
          <a:ln/>
        </p:spPr>
        <p:txBody>
          <a:bodyPr wrap="none" rtlCol="0" anchor="t"/>
          <a:lstStyle/>
          <a:p>
            <a:pPr marL="0" indent="0" algn="r">
              <a:lnSpc>
                <a:spcPts val="2464"/>
              </a:lnSpc>
              <a:buNone/>
            </a:pPr>
            <a:r>
              <a:rPr lang="en-US" sz="1972" kern="0" spc="-59" dirty="0">
                <a:solidFill>
                  <a:srgbClr val="2B2E3C"/>
                </a:solidFill>
                <a:latin typeface="Bitter" pitchFamily="34" charset="0"/>
                <a:ea typeface="Bitter" pitchFamily="34" charset="-122"/>
                <a:cs typeface="Bitter" pitchFamily="34" charset="-120"/>
              </a:rPr>
              <a:t>Seat Upgrades</a:t>
            </a:r>
            <a:endParaRPr lang="en-US" sz="1972" dirty="0"/>
          </a:p>
        </p:txBody>
      </p:sp>
      <p:sp>
        <p:nvSpPr>
          <p:cNvPr id="21" name="Text 18"/>
          <p:cNvSpPr/>
          <p:nvPr/>
        </p:nvSpPr>
        <p:spPr>
          <a:xfrm>
            <a:off x="2557820" y="6613327"/>
            <a:ext cx="3655695" cy="640794"/>
          </a:xfrm>
          <a:prstGeom prst="rect">
            <a:avLst/>
          </a:prstGeom>
          <a:noFill/>
          <a:ln/>
        </p:spPr>
        <p:txBody>
          <a:bodyPr wrap="square" rtlCol="0" anchor="t"/>
          <a:lstStyle/>
          <a:p>
            <a:pPr marL="0" indent="0" algn="r">
              <a:lnSpc>
                <a:spcPts val="2524"/>
              </a:lnSpc>
              <a:buNone/>
            </a:pPr>
            <a:r>
              <a:rPr lang="en-US" sz="1577" kern="0" spc="-32" dirty="0">
                <a:solidFill>
                  <a:srgbClr val="2B2E3C"/>
                </a:solidFill>
                <a:latin typeface="Open Sans" pitchFamily="34" charset="0"/>
                <a:ea typeface="Open Sans" pitchFamily="34" charset="-122"/>
                <a:cs typeface="Open Sans" pitchFamily="34" charset="-120"/>
              </a:rPr>
              <a:t>Enhance your experience by upgrading to premium seating options, if available.</a:t>
            </a:r>
            <a:endParaRPr lang="en-US" sz="157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326833"/>
            <a:ext cx="994624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Technologies / Software Requirements</a:t>
            </a:r>
            <a:endParaRPr lang="en-US" sz="4374" dirty="0"/>
          </a:p>
        </p:txBody>
      </p:sp>
      <p:sp>
        <p:nvSpPr>
          <p:cNvPr id="5" name="Shape 3"/>
          <p:cNvSpPr/>
          <p:nvPr/>
        </p:nvSpPr>
        <p:spPr>
          <a:xfrm>
            <a:off x="2037993" y="2465546"/>
            <a:ext cx="5166122"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2701528"/>
            <a:ext cx="2221944" cy="347186"/>
          </a:xfrm>
          <a:prstGeom prst="rect">
            <a:avLst/>
          </a:prstGeom>
          <a:noFill/>
          <a:ln/>
        </p:spPr>
        <p:txBody>
          <a:bodyPr wrap="none" rtlCol="0" anchor="t"/>
          <a:lstStyle/>
          <a:p>
            <a:pPr marL="0" indent="0">
              <a:lnSpc>
                <a:spcPts val="2734"/>
              </a:lnSpc>
              <a:buNone/>
            </a:pPr>
            <a:r>
              <a:rPr lang="en-US" sz="2187" b="1" kern="0" spc="-66" dirty="0" smtClean="0">
                <a:solidFill>
                  <a:srgbClr val="272525"/>
                </a:solidFill>
                <a:latin typeface="Inter" pitchFamily="34" charset="0"/>
                <a:ea typeface="Inter" pitchFamily="34" charset="-122"/>
              </a:rPr>
              <a:t>Java</a:t>
            </a:r>
            <a:endParaRPr lang="en-US" sz="2187" dirty="0"/>
          </a:p>
        </p:txBody>
      </p:sp>
      <p:sp>
        <p:nvSpPr>
          <p:cNvPr id="7" name="Text 5"/>
          <p:cNvSpPr/>
          <p:nvPr/>
        </p:nvSpPr>
        <p:spPr>
          <a:xfrm>
            <a:off x="2273975" y="3270885"/>
            <a:ext cx="4916328" cy="1066205"/>
          </a:xfrm>
          <a:prstGeom prst="rect">
            <a:avLst/>
          </a:prstGeom>
          <a:noFill/>
          <a:ln/>
        </p:spPr>
        <p:txBody>
          <a:bodyPr wrap="square" rtlCol="0" anchor="t"/>
          <a:lstStyle/>
          <a:p>
            <a:pPr>
              <a:lnSpc>
                <a:spcPts val="2799"/>
              </a:lnSpc>
            </a:pPr>
            <a:r>
              <a:rPr lang="en-US" sz="1600" dirty="0"/>
              <a:t>Java's versatility, robustness, and ecosystem of libraries and frameworks make it a suitable choice for developing the backend components of a Flight Reservation System</a:t>
            </a:r>
            <a:r>
              <a:rPr lang="en-US" sz="1750" kern="0" spc="-35" dirty="0" smtClean="0">
                <a:solidFill>
                  <a:srgbClr val="272525"/>
                </a:solidFill>
                <a:latin typeface="Inter" pitchFamily="34" charset="0"/>
                <a:ea typeface="Inter" pitchFamily="34" charset="-122"/>
                <a:cs typeface="Inter" pitchFamily="34" charset="-120"/>
              </a:rPr>
              <a:t>.</a:t>
            </a:r>
            <a:endParaRPr lang="en-US" sz="1750" dirty="0"/>
          </a:p>
        </p:txBody>
      </p:sp>
      <p:sp>
        <p:nvSpPr>
          <p:cNvPr id="8" name="Shape 6"/>
          <p:cNvSpPr/>
          <p:nvPr/>
        </p:nvSpPr>
        <p:spPr>
          <a:xfrm>
            <a:off x="7426285" y="2465546"/>
            <a:ext cx="5166122"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7662267" y="2701528"/>
            <a:ext cx="2274689" cy="347186"/>
          </a:xfrm>
          <a:prstGeom prst="rect">
            <a:avLst/>
          </a:prstGeom>
          <a:noFill/>
          <a:ln/>
        </p:spPr>
        <p:txBody>
          <a:bodyPr wrap="none" rtlCol="0" anchor="t"/>
          <a:lstStyle/>
          <a:p>
            <a:pPr marL="0" indent="0">
              <a:lnSpc>
                <a:spcPts val="2734"/>
              </a:lnSpc>
              <a:buNone/>
            </a:pPr>
            <a:r>
              <a:rPr lang="en-US" sz="2187" b="1" kern="0" spc="-66" dirty="0" smtClean="0">
                <a:solidFill>
                  <a:srgbClr val="272525"/>
                </a:solidFill>
                <a:latin typeface="Inter" pitchFamily="34" charset="0"/>
                <a:ea typeface="Inter" pitchFamily="34" charset="-122"/>
              </a:rPr>
              <a:t>DBMS</a:t>
            </a:r>
            <a:endParaRPr lang="en-US" sz="2187" dirty="0"/>
          </a:p>
        </p:txBody>
      </p:sp>
      <p:sp>
        <p:nvSpPr>
          <p:cNvPr id="10" name="Text 8"/>
          <p:cNvSpPr/>
          <p:nvPr/>
        </p:nvSpPr>
        <p:spPr>
          <a:xfrm>
            <a:off x="7662267" y="3270885"/>
            <a:ext cx="4694158" cy="1066205"/>
          </a:xfrm>
          <a:prstGeom prst="rect">
            <a:avLst/>
          </a:prstGeom>
          <a:noFill/>
          <a:ln/>
        </p:spPr>
        <p:txBody>
          <a:bodyPr wrap="square" rtlCol="0" anchor="t"/>
          <a:lstStyle/>
          <a:p>
            <a:pPr>
              <a:lnSpc>
                <a:spcPts val="2799"/>
              </a:lnSpc>
            </a:pPr>
            <a:r>
              <a:rPr lang="en-US" sz="1600" dirty="0"/>
              <a:t>To store and manage flight schedules, passenger information, bookings, and other relevant data. Popular choices include MySQL</a:t>
            </a:r>
            <a:r>
              <a:rPr lang="en-US" sz="1750" kern="0" spc="-35" dirty="0" smtClean="0">
                <a:solidFill>
                  <a:srgbClr val="272525"/>
                </a:solidFill>
                <a:latin typeface="Inter" pitchFamily="34" charset="0"/>
                <a:ea typeface="Inter" pitchFamily="34" charset="-122"/>
                <a:cs typeface="Inter" pitchFamily="34" charset="-120"/>
              </a:rPr>
              <a:t>.</a:t>
            </a:r>
            <a:endParaRPr lang="en-US" sz="1750" dirty="0"/>
          </a:p>
        </p:txBody>
      </p:sp>
      <p:sp>
        <p:nvSpPr>
          <p:cNvPr id="11" name="Shape 9"/>
          <p:cNvSpPr/>
          <p:nvPr/>
        </p:nvSpPr>
        <p:spPr>
          <a:xfrm>
            <a:off x="2037993" y="4795242"/>
            <a:ext cx="5166122" cy="2107525"/>
          </a:xfrm>
          <a:prstGeom prst="roundRect">
            <a:avLst>
              <a:gd name="adj" fmla="val 4744"/>
            </a:avLst>
          </a:prstGeom>
          <a:solidFill>
            <a:srgbClr val="DADBF1"/>
          </a:solidFill>
          <a:ln w="13811">
            <a:solidFill>
              <a:srgbClr val="B5B7E3"/>
            </a:solidFill>
            <a:prstDash val="solid"/>
          </a:ln>
        </p:spPr>
      </p:sp>
      <p:sp>
        <p:nvSpPr>
          <p:cNvPr id="12" name="Text 10"/>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HTML &amp; CSS</a:t>
            </a:r>
            <a:endParaRPr lang="en-US" sz="2187" dirty="0"/>
          </a:p>
        </p:txBody>
      </p:sp>
      <p:sp>
        <p:nvSpPr>
          <p:cNvPr id="13" name="Text 11"/>
          <p:cNvSpPr/>
          <p:nvPr/>
        </p:nvSpPr>
        <p:spPr>
          <a:xfrm>
            <a:off x="2273975" y="5600581"/>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Create visually appealing and responsive web pages using HTML and CSS, ensuring an intuitive and enjoyable user experience.</a:t>
            </a:r>
            <a:endParaRPr lang="en-US" sz="1750" dirty="0"/>
          </a:p>
        </p:txBody>
      </p:sp>
      <p:sp>
        <p:nvSpPr>
          <p:cNvPr id="14" name="Shape 12"/>
          <p:cNvSpPr/>
          <p:nvPr/>
        </p:nvSpPr>
        <p:spPr>
          <a:xfrm>
            <a:off x="7426285" y="4795242"/>
            <a:ext cx="5166122" cy="2107525"/>
          </a:xfrm>
          <a:prstGeom prst="roundRect">
            <a:avLst>
              <a:gd name="adj" fmla="val 4744"/>
            </a:avLst>
          </a:prstGeom>
          <a:solidFill>
            <a:srgbClr val="DADBF1"/>
          </a:solidFill>
          <a:ln w="13811">
            <a:solidFill>
              <a:srgbClr val="B5B7E3"/>
            </a:solidFill>
            <a:prstDash val="solid"/>
          </a:ln>
        </p:spPr>
      </p:sp>
      <p:sp>
        <p:nvSpPr>
          <p:cNvPr id="15" name="Text 13"/>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b="1" dirty="0" err="1" smtClean="0">
                <a:latin typeface="Times New Roman" panose="02020603050405020304" pitchFamily="18" charset="0"/>
                <a:cs typeface="Times New Roman" panose="02020603050405020304" pitchFamily="18" charset="0"/>
              </a:rPr>
              <a:t>Javascript</a:t>
            </a:r>
            <a:endParaRPr lang="en-US" sz="2187" b="1" dirty="0">
              <a:latin typeface="Times New Roman" panose="02020603050405020304" pitchFamily="18" charset="0"/>
              <a:cs typeface="Times New Roman" panose="02020603050405020304" pitchFamily="18" charset="0"/>
            </a:endParaRPr>
          </a:p>
        </p:txBody>
      </p:sp>
      <p:sp>
        <p:nvSpPr>
          <p:cNvPr id="16" name="Text 14"/>
          <p:cNvSpPr/>
          <p:nvPr/>
        </p:nvSpPr>
        <p:spPr>
          <a:xfrm>
            <a:off x="7662267" y="5600581"/>
            <a:ext cx="4694158" cy="1066205"/>
          </a:xfrm>
          <a:prstGeom prst="rect">
            <a:avLst/>
          </a:prstGeom>
          <a:noFill/>
          <a:ln/>
        </p:spPr>
        <p:txBody>
          <a:bodyPr wrap="square" rtlCol="0" anchor="t"/>
          <a:lstStyle/>
          <a:p>
            <a:pPr>
              <a:lnSpc>
                <a:spcPts val="2799"/>
              </a:lnSpc>
            </a:pPr>
            <a:r>
              <a:rPr lang="en-US" sz="1600" dirty="0">
                <a:latin typeface="Times New Roman" panose="02020603050405020304" pitchFamily="18" charset="0"/>
                <a:cs typeface="Times New Roman" panose="02020603050405020304" pitchFamily="18" charset="0"/>
              </a:rPr>
              <a:t>JavaScript serves as a versatile programming language for creating dynamic and interactive user interfaces in a Flight Reservation </a:t>
            </a:r>
            <a:r>
              <a:rPr lang="en-US" sz="1600" dirty="0" smtClean="0">
                <a:latin typeface="Times New Roman" panose="02020603050405020304" pitchFamily="18" charset="0"/>
                <a:cs typeface="Times New Roman" panose="02020603050405020304" pitchFamily="18" charset="0"/>
              </a:rPr>
              <a:t>System.</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37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428155"/>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Payment Processing</a:t>
            </a:r>
            <a:endParaRPr lang="en-US" sz="4374" dirty="0"/>
          </a:p>
        </p:txBody>
      </p:sp>
      <p:sp>
        <p:nvSpPr>
          <p:cNvPr id="5" name="Shape 3"/>
          <p:cNvSpPr/>
          <p:nvPr/>
        </p:nvSpPr>
        <p:spPr>
          <a:xfrm>
            <a:off x="2037993" y="2566868"/>
            <a:ext cx="5166122" cy="2006203"/>
          </a:xfrm>
          <a:prstGeom prst="roundRect">
            <a:avLst>
              <a:gd name="adj" fmla="val 4984"/>
            </a:avLst>
          </a:prstGeom>
          <a:solidFill>
            <a:srgbClr val="FCE2CF"/>
          </a:solidFill>
          <a:ln w="7620">
            <a:solidFill>
              <a:srgbClr val="E2C8B5"/>
            </a:solidFill>
            <a:prstDash val="solid"/>
          </a:ln>
        </p:spPr>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Secure Payments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industry-standard encryption and fraud prevention measures to protect your financial information.</a:t>
            </a:r>
            <a:endParaRPr lang="en-US" sz="1750" dirty="0"/>
          </a:p>
        </p:txBody>
      </p:sp>
      <p:sp>
        <p:nvSpPr>
          <p:cNvPr id="8" name="Shape 6"/>
          <p:cNvSpPr/>
          <p:nvPr/>
        </p:nvSpPr>
        <p:spPr>
          <a:xfrm>
            <a:off x="7426285" y="2566868"/>
            <a:ext cx="5166122" cy="2006203"/>
          </a:xfrm>
          <a:prstGeom prst="roundRect">
            <a:avLst>
              <a:gd name="adj" fmla="val 4984"/>
            </a:avLst>
          </a:prstGeom>
          <a:solidFill>
            <a:srgbClr val="FCE2CF"/>
          </a:solidFill>
          <a:ln w="7620">
            <a:solidFill>
              <a:srgbClr val="E2C8B5"/>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Multiple Options</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Choose from a variety of payment methods, including credit/debit cards, digital wallets, and more.</a:t>
            </a:r>
            <a:endParaRPr lang="en-US" sz="1750" dirty="0"/>
          </a:p>
        </p:txBody>
      </p:sp>
      <p:sp>
        <p:nvSpPr>
          <p:cNvPr id="11" name="Shape 9"/>
          <p:cNvSpPr/>
          <p:nvPr/>
        </p:nvSpPr>
        <p:spPr>
          <a:xfrm>
            <a:off x="2037993" y="4795242"/>
            <a:ext cx="5166122" cy="2006203"/>
          </a:xfrm>
          <a:prstGeom prst="roundRect">
            <a:avLst>
              <a:gd name="adj" fmla="val 4984"/>
            </a:avLst>
          </a:prstGeom>
          <a:solidFill>
            <a:srgbClr val="FCE2CF"/>
          </a:solidFill>
          <a:ln w="7620">
            <a:solidFill>
              <a:srgbClr val="E2C8B5"/>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Flexible Pricing</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Explore different fare classes and payment plans to find the option that best suits your budget.</a:t>
            </a:r>
            <a:endParaRPr lang="en-US" sz="1750" dirty="0"/>
          </a:p>
        </p:txBody>
      </p:sp>
      <p:sp>
        <p:nvSpPr>
          <p:cNvPr id="14" name="Shape 12"/>
          <p:cNvSpPr/>
          <p:nvPr/>
        </p:nvSpPr>
        <p:spPr>
          <a:xfrm>
            <a:off x="7426285" y="4795242"/>
            <a:ext cx="5166122" cy="2006203"/>
          </a:xfrm>
          <a:prstGeom prst="roundRect">
            <a:avLst>
              <a:gd name="adj" fmla="val 4984"/>
            </a:avLst>
          </a:prstGeom>
          <a:solidFill>
            <a:srgbClr val="FCE2CF"/>
          </a:solidFill>
          <a:ln w="7620">
            <a:solidFill>
              <a:srgbClr val="E2C8B5"/>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Instant Confirmation</a:t>
            </a:r>
            <a:endParaRPr lang="en-US" sz="2187" dirty="0"/>
          </a:p>
        </p:txBody>
      </p:sp>
      <p:sp>
        <p:nvSpPr>
          <p:cNvPr id="16" name="Text 14"/>
          <p:cNvSpPr/>
          <p:nvPr/>
        </p:nvSpPr>
        <p:spPr>
          <a:xfrm>
            <a:off x="7656076" y="5505450"/>
            <a:ext cx="4706541"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Receive immediate confirmation of your successful payment and booking details.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694617"/>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Itinerary Management</a:t>
            </a:r>
            <a:endParaRPr lang="en-US" sz="4374" dirty="0"/>
          </a:p>
        </p:txBody>
      </p:sp>
      <p:pic>
        <p:nvPicPr>
          <p:cNvPr id="5" name="Image 0" descr="preencoded.png"/>
          <p:cNvPicPr>
            <a:picLocks noChangeAspect="1"/>
          </p:cNvPicPr>
          <p:nvPr/>
        </p:nvPicPr>
        <p:blipFill>
          <a:blip r:embed="rId3"/>
          <a:stretch>
            <a:fillRect/>
          </a:stretch>
        </p:blipFill>
        <p:spPr>
          <a:xfrm>
            <a:off x="2037993" y="2833330"/>
            <a:ext cx="3518059" cy="888682"/>
          </a:xfrm>
          <a:prstGeom prst="rect">
            <a:avLst/>
          </a:prstGeom>
        </p:spPr>
      </p:pic>
      <p:sp>
        <p:nvSpPr>
          <p:cNvPr id="6" name="Text 3"/>
          <p:cNvSpPr/>
          <p:nvPr/>
        </p:nvSpPr>
        <p:spPr>
          <a:xfrm>
            <a:off x="2260163" y="4055269"/>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View Itinerary</a:t>
            </a:r>
            <a:endParaRPr lang="en-US" sz="2187" dirty="0"/>
          </a:p>
        </p:txBody>
      </p:sp>
      <p:sp>
        <p:nvSpPr>
          <p:cNvPr id="7" name="Text 4"/>
          <p:cNvSpPr/>
          <p:nvPr/>
        </p:nvSpPr>
        <p:spPr>
          <a:xfrm>
            <a:off x="2260163" y="4535686"/>
            <a:ext cx="3073718"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Access your complete travel plan, including flight details, arrival and departure times, and any additional bookings.</a:t>
            </a:r>
            <a:endParaRPr lang="en-US" sz="1750" dirty="0"/>
          </a:p>
        </p:txBody>
      </p:sp>
      <p:pic>
        <p:nvPicPr>
          <p:cNvPr id="8" name="Image 1" descr="preencoded.png"/>
          <p:cNvPicPr>
            <a:picLocks noChangeAspect="1"/>
          </p:cNvPicPr>
          <p:nvPr/>
        </p:nvPicPr>
        <p:blipFill>
          <a:blip r:embed="rId4"/>
          <a:stretch>
            <a:fillRect/>
          </a:stretch>
        </p:blipFill>
        <p:spPr>
          <a:xfrm>
            <a:off x="5556052" y="2833330"/>
            <a:ext cx="3518178" cy="888682"/>
          </a:xfrm>
          <a:prstGeom prst="rect">
            <a:avLst/>
          </a:prstGeom>
        </p:spPr>
      </p:pic>
      <p:sp>
        <p:nvSpPr>
          <p:cNvPr id="9" name="Text 5"/>
          <p:cNvSpPr/>
          <p:nvPr/>
        </p:nvSpPr>
        <p:spPr>
          <a:xfrm>
            <a:off x="5778222" y="4055269"/>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Modify Bookings</a:t>
            </a:r>
            <a:endParaRPr lang="en-US" sz="2187" dirty="0"/>
          </a:p>
        </p:txBody>
      </p:sp>
      <p:sp>
        <p:nvSpPr>
          <p:cNvPr id="10" name="Text 6"/>
          <p:cNvSpPr/>
          <p:nvPr/>
        </p:nvSpPr>
        <p:spPr>
          <a:xfrm>
            <a:off x="5778222" y="4535686"/>
            <a:ext cx="307383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Easily make changes to your itinerary, such as rescheduling flights or updating passenger information.</a:t>
            </a:r>
            <a:endParaRPr lang="en-US" sz="1750" dirty="0"/>
          </a:p>
        </p:txBody>
      </p:sp>
      <p:pic>
        <p:nvPicPr>
          <p:cNvPr id="11" name="Image 2" descr="preencoded.png"/>
          <p:cNvPicPr>
            <a:picLocks noChangeAspect="1"/>
          </p:cNvPicPr>
          <p:nvPr/>
        </p:nvPicPr>
        <p:blipFill>
          <a:blip r:embed="rId5"/>
          <a:stretch>
            <a:fillRect/>
          </a:stretch>
        </p:blipFill>
        <p:spPr>
          <a:xfrm>
            <a:off x="9074229" y="2833330"/>
            <a:ext cx="3518178" cy="888682"/>
          </a:xfrm>
          <a:prstGeom prst="rect">
            <a:avLst/>
          </a:prstGeom>
        </p:spPr>
      </p:pic>
      <p:sp>
        <p:nvSpPr>
          <p:cNvPr id="12" name="Text 7"/>
          <p:cNvSpPr/>
          <p:nvPr/>
        </p:nvSpPr>
        <p:spPr>
          <a:xfrm>
            <a:off x="9296400" y="4055269"/>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Receive Alerts</a:t>
            </a:r>
            <a:endParaRPr lang="en-US" sz="2187" dirty="0"/>
          </a:p>
        </p:txBody>
      </p:sp>
      <p:sp>
        <p:nvSpPr>
          <p:cNvPr id="13" name="Text 8"/>
          <p:cNvSpPr/>
          <p:nvPr/>
        </p:nvSpPr>
        <p:spPr>
          <a:xfrm>
            <a:off x="9296400" y="4535686"/>
            <a:ext cx="3073837"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Stay informed with real-time updates and notifications about any changes or disruptions to your travel plans.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sp>
      <p:sp>
        <p:nvSpPr>
          <p:cNvPr id="6" name="Text 3"/>
          <p:cNvSpPr/>
          <p:nvPr/>
        </p:nvSpPr>
        <p:spPr>
          <a:xfrm>
            <a:off x="2348389" y="2534722"/>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a:t>
            </a:r>
            <a:endParaRPr lang="en-US" sz="4374" dirty="0"/>
          </a:p>
        </p:txBody>
      </p:sp>
      <p:sp>
        <p:nvSpPr>
          <p:cNvPr id="7" name="Text 4"/>
          <p:cNvSpPr/>
          <p:nvPr/>
        </p:nvSpPr>
        <p:spPr>
          <a:xfrm>
            <a:off x="2348389" y="3562350"/>
            <a:ext cx="9933503"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Flight Reservation System is a comprehensive and innovative solution that streamlines the airline industry's operations, enhancing the travel experience for both airlines and passengers. By integrating advanced features, such as user authentication, flight search and selection, booking management, and real-time updates, the system provides a seamless and efficient booking process. Additionally, the system's distributed architecture, centralized database, and robust security measures ensure data integrity and scalability, making it a valuable asset for the airline industry.</a:t>
            </a:r>
            <a:endParaRPr lang="en-US" sz="1750" dirty="0"/>
          </a:p>
        </p:txBody>
      </p:sp>
    </p:spTree>
    <p:extLst>
      <p:ext uri="{BB962C8B-B14F-4D97-AF65-F5344CB8AC3E}">
        <p14:creationId xmlns:p14="http://schemas.microsoft.com/office/powerpoint/2010/main" val="333430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637824"/>
            <a:ext cx="826365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Customer Support and Assistance</a:t>
            </a:r>
            <a:endParaRPr lang="en-US" sz="4374" dirty="0"/>
          </a:p>
        </p:txBody>
      </p:sp>
      <p:sp>
        <p:nvSpPr>
          <p:cNvPr id="5" name="Shape 3"/>
          <p:cNvSpPr/>
          <p:nvPr/>
        </p:nvSpPr>
        <p:spPr>
          <a:xfrm>
            <a:off x="2037993" y="2950131"/>
            <a:ext cx="499943" cy="499943"/>
          </a:xfrm>
          <a:prstGeom prst="roundRect">
            <a:avLst>
              <a:gd name="adj" fmla="val 20000"/>
            </a:avLst>
          </a:prstGeom>
          <a:solidFill>
            <a:srgbClr val="FCE2CF"/>
          </a:solidFill>
          <a:ln w="7620">
            <a:solidFill>
              <a:srgbClr val="E2C8B5"/>
            </a:solidFill>
            <a:prstDash val="solid"/>
          </a:ln>
        </p:spPr>
      </p:sp>
      <p:sp>
        <p:nvSpPr>
          <p:cNvPr id="6" name="Text 4"/>
          <p:cNvSpPr/>
          <p:nvPr/>
        </p:nvSpPr>
        <p:spPr>
          <a:xfrm>
            <a:off x="2220992" y="2991803"/>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3026450"/>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Dedicated Hotline</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Speak with knowledgeable agents who can help you with any questions or issues you may have.</a:t>
            </a:r>
            <a:endParaRPr lang="en-US" sz="1750" dirty="0"/>
          </a:p>
        </p:txBody>
      </p:sp>
      <p:sp>
        <p:nvSpPr>
          <p:cNvPr id="9" name="Shape 7"/>
          <p:cNvSpPr/>
          <p:nvPr/>
        </p:nvSpPr>
        <p:spPr>
          <a:xfrm>
            <a:off x="7426285" y="2950131"/>
            <a:ext cx="499943" cy="499943"/>
          </a:xfrm>
          <a:prstGeom prst="roundRect">
            <a:avLst>
              <a:gd name="adj" fmla="val 20000"/>
            </a:avLst>
          </a:prstGeom>
          <a:solidFill>
            <a:srgbClr val="FCE2CF"/>
          </a:solidFill>
          <a:ln w="7620">
            <a:solidFill>
              <a:srgbClr val="E2C8B5"/>
            </a:solidFill>
            <a:prstDash val="solid"/>
          </a:ln>
        </p:spPr>
      </p:sp>
      <p:sp>
        <p:nvSpPr>
          <p:cNvPr id="10" name="Text 8"/>
          <p:cNvSpPr/>
          <p:nvPr/>
        </p:nvSpPr>
        <p:spPr>
          <a:xfrm>
            <a:off x="7586782" y="2991803"/>
            <a:ext cx="178951"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Online Chat</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Receive immediate assistance through a convenient chat interface for quick resolutions.</a:t>
            </a:r>
            <a:endParaRPr lang="en-US" sz="1750" dirty="0"/>
          </a:p>
        </p:txBody>
      </p:sp>
      <p:sp>
        <p:nvSpPr>
          <p:cNvPr id="13" name="Shape 11"/>
          <p:cNvSpPr/>
          <p:nvPr/>
        </p:nvSpPr>
        <p:spPr>
          <a:xfrm>
            <a:off x="2037993" y="4968835"/>
            <a:ext cx="499943" cy="499943"/>
          </a:xfrm>
          <a:prstGeom prst="roundRect">
            <a:avLst>
              <a:gd name="adj" fmla="val 20000"/>
            </a:avLst>
          </a:prstGeom>
          <a:solidFill>
            <a:srgbClr val="FCE2CF"/>
          </a:solidFill>
          <a:ln w="7620">
            <a:solidFill>
              <a:srgbClr val="E2C8B5"/>
            </a:solidFill>
            <a:prstDash val="solid"/>
          </a:ln>
        </p:spPr>
      </p:sp>
      <p:sp>
        <p:nvSpPr>
          <p:cNvPr id="14" name="Text 12"/>
          <p:cNvSpPr/>
          <p:nvPr/>
        </p:nvSpPr>
        <p:spPr>
          <a:xfrm>
            <a:off x="2194798" y="5010507"/>
            <a:ext cx="186214"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Self-Service Options</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Explore comprehensive FAQs and tutorials to find answers to your questions on your own.</a:t>
            </a:r>
            <a:endParaRPr lang="en-US" sz="1750" dirty="0"/>
          </a:p>
        </p:txBody>
      </p:sp>
      <p:sp>
        <p:nvSpPr>
          <p:cNvPr id="17" name="Shape 15"/>
          <p:cNvSpPr/>
          <p:nvPr/>
        </p:nvSpPr>
        <p:spPr>
          <a:xfrm>
            <a:off x="7426285" y="4968835"/>
            <a:ext cx="499943" cy="499943"/>
          </a:xfrm>
          <a:prstGeom prst="roundRect">
            <a:avLst>
              <a:gd name="adj" fmla="val 20000"/>
            </a:avLst>
          </a:prstGeom>
          <a:solidFill>
            <a:srgbClr val="FCE2CF"/>
          </a:solidFill>
          <a:ln w="7620">
            <a:solidFill>
              <a:srgbClr val="E2C8B5"/>
            </a:solidFill>
            <a:prstDash val="solid"/>
          </a:ln>
        </p:spPr>
      </p:sp>
      <p:sp>
        <p:nvSpPr>
          <p:cNvPr id="18" name="Text 16"/>
          <p:cNvSpPr/>
          <p:nvPr/>
        </p:nvSpPr>
        <p:spPr>
          <a:xfrm>
            <a:off x="7579757" y="5010507"/>
            <a:ext cx="192881"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Multilingual Support</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Communicate with representatives in your preferred language for a seamless customer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618</Words>
  <Application>Microsoft Office PowerPoint</Application>
  <PresentationFormat>Custom</PresentationFormat>
  <Paragraphs>75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Bitter</vt:lpstr>
      <vt:lpstr>Calibri</vt:lpstr>
      <vt:lpstr>Inter</vt:lpstr>
      <vt:lpstr>Lora</vt:lpstr>
      <vt:lpstr>Open Sans</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kumari surbhi</cp:lastModifiedBy>
  <cp:revision>3</cp:revision>
  <dcterms:created xsi:type="dcterms:W3CDTF">2024-04-05T06:16:59Z</dcterms:created>
  <dcterms:modified xsi:type="dcterms:W3CDTF">2024-04-05T08:50:30Z</dcterms:modified>
</cp:coreProperties>
</file>