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2" r:id="rId1"/>
  </p:sldMasterIdLst>
  <p:notesMasterIdLst>
    <p:notesMasterId r:id="rId6"/>
  </p:notesMasterIdLst>
  <p:sldIdLst>
    <p:sldId id="258"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6"/>
    <p:restoredTop sz="49794"/>
  </p:normalViewPr>
  <p:slideViewPr>
    <p:cSldViewPr snapToGrid="0" snapToObjects="1">
      <p:cViewPr>
        <p:scale>
          <a:sx n="55" d="100"/>
          <a:sy n="55" d="100"/>
        </p:scale>
        <p:origin x="121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C7A14-B4ED-5E42-9396-39441B02BC59}" type="datetimeFigureOut">
              <a:rPr lang="en-US" smtClean="0"/>
              <a:t>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E59BC-5AAB-3941-8387-A65DFC265C36}" type="slidenum">
              <a:rPr lang="en-US" smtClean="0"/>
              <a:t>‹#›</a:t>
            </a:fld>
            <a:endParaRPr lang="en-US"/>
          </a:p>
        </p:txBody>
      </p:sp>
    </p:spTree>
    <p:extLst>
      <p:ext uri="{BB962C8B-B14F-4D97-AF65-F5344CB8AC3E}">
        <p14:creationId xmlns:p14="http://schemas.microsoft.com/office/powerpoint/2010/main" val="89049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can always perform the tasks they set out to do, even if:</a:t>
            </a:r>
          </a:p>
          <a:p>
            <a:pPr marL="628650" lvl="1" indent="-171450">
              <a:buFont typeface="Arial" charset="0"/>
              <a:buChar char="•"/>
            </a:pPr>
            <a:r>
              <a:rPr lang="en-US" dirty="0" smtClean="0"/>
              <a:t>JavaScript disabled, did not load, or hit a breakpoint</a:t>
            </a:r>
          </a:p>
          <a:p>
            <a:pPr marL="628650" lvl="1" indent="-171450">
              <a:buFont typeface="Arial" charset="0"/>
              <a:buChar char="•"/>
            </a:pPr>
            <a:r>
              <a:rPr lang="en-US" dirty="0" smtClean="0"/>
              <a:t>CSS did not load or replaced with user styles</a:t>
            </a:r>
          </a:p>
          <a:p>
            <a:pPr marL="628650" lvl="1" indent="-171450">
              <a:buFont typeface="Arial" charset="0"/>
              <a:buChar char="•"/>
            </a:pPr>
            <a:r>
              <a:rPr lang="en-US" dirty="0" smtClean="0"/>
              <a:t>Media did not load</a:t>
            </a:r>
          </a:p>
          <a:p>
            <a:pPr marL="628650" lvl="1" indent="-171450">
              <a:buFont typeface="Arial" charset="0"/>
              <a:buChar char="•"/>
            </a:pPr>
            <a:r>
              <a:rPr lang="en-US" dirty="0" smtClean="0"/>
              <a:t>Keyboard cannot be used</a:t>
            </a:r>
          </a:p>
          <a:p>
            <a:pPr marL="628650" lvl="1" indent="-171450">
              <a:buFont typeface="Arial" charset="0"/>
              <a:buChar char="•"/>
            </a:pPr>
            <a:r>
              <a:rPr lang="en-US" dirty="0" smtClean="0"/>
              <a:t>Mouse cannot be used</a:t>
            </a:r>
          </a:p>
          <a:p>
            <a:pPr marL="628650" lvl="1" indent="-171450">
              <a:buFont typeface="Arial" charset="0"/>
              <a:buChar char="•"/>
            </a:pPr>
            <a:r>
              <a:rPr lang="en-US" dirty="0" smtClean="0"/>
              <a:t>Page layout or colors cannot be seen</a:t>
            </a:r>
          </a:p>
          <a:p>
            <a:pPr marL="628650" lvl="1" indent="-171450">
              <a:buFont typeface="Arial" charset="0"/>
              <a:buChar char="•"/>
            </a:pPr>
            <a:endParaRPr lang="en-US" dirty="0" smtClean="0"/>
          </a:p>
          <a:p>
            <a:pPr marL="0" lvl="0" indent="0">
              <a:buFont typeface="Arial" charset="0"/>
              <a:buNone/>
            </a:pPr>
            <a:r>
              <a:rPr lang="en-US" dirty="0" smtClean="0"/>
              <a:t>Progressive</a:t>
            </a:r>
            <a:r>
              <a:rPr lang="en-US" baseline="0" dirty="0" smtClean="0"/>
              <a:t> enhancement dictates how the site is built</a:t>
            </a:r>
          </a:p>
          <a:p>
            <a:pPr marL="628650" lvl="1" indent="-171450">
              <a:buFont typeface="Arial" charset="0"/>
              <a:buChar char="•"/>
            </a:pPr>
            <a:r>
              <a:rPr lang="en-US" dirty="0" smtClean="0"/>
              <a:t>Plan each feature</a:t>
            </a:r>
            <a:r>
              <a:rPr lang="en-US" baseline="0" dirty="0" smtClean="0"/>
              <a:t> to work with </a:t>
            </a:r>
            <a:r>
              <a:rPr lang="en-US" dirty="0" smtClean="0"/>
              <a:t>core web functionality first. No client state</a:t>
            </a:r>
            <a:r>
              <a:rPr lang="en-US" baseline="0" dirty="0" smtClean="0"/>
              <a:t> – just text, forms, and hyperlinks.</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Layer the experience by adding layout, design, media, and interactions</a:t>
            </a:r>
            <a:r>
              <a:rPr lang="en-US" baseline="0" dirty="0" smtClean="0"/>
              <a:t> after the raw page is already usable.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In practice,</a:t>
            </a:r>
            <a:r>
              <a:rPr lang="en-US" baseline="0" dirty="0" smtClean="0"/>
              <a:t> developing a progressively enhanced site doesn’t mean you will be spending most of your time admiring primary colors and Times New Roman. It only means that you have to follow the appropriate practices and avoid anything that would break the site if non-core client features are dropped.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Core web is good at ignoring anything it doesn’t understand, so you have plenty of markup that doesn’t influence the outcome on lower quality levels, but is used to support advanced layout and interaction on higher levels.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Progressive enhancement shares the main requirements for responsive design: content-first approach and breaking the interface into components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It should take less work to implement progressive enhancement on a responsive site and vice versa – this is good news because Responsive design has become a requirement for most sites.</a:t>
            </a:r>
            <a:endParaRPr lang="en-US" dirty="0"/>
          </a:p>
        </p:txBody>
      </p:sp>
      <p:sp>
        <p:nvSpPr>
          <p:cNvPr id="4" name="Slide Number Placeholder 3"/>
          <p:cNvSpPr>
            <a:spLocks noGrp="1"/>
          </p:cNvSpPr>
          <p:nvPr>
            <p:ph type="sldNum" sz="quarter" idx="10"/>
          </p:nvPr>
        </p:nvSpPr>
        <p:spPr/>
        <p:txBody>
          <a:bodyPr/>
          <a:lstStyle/>
          <a:p>
            <a:fld id="{44FE59BC-5AAB-3941-8387-A65DFC265C36}" type="slidenum">
              <a:rPr lang="en-US" smtClean="0"/>
              <a:t>1</a:t>
            </a:fld>
            <a:endParaRPr lang="en-US"/>
          </a:p>
        </p:txBody>
      </p:sp>
    </p:spTree>
    <p:extLst>
      <p:ext uri="{BB962C8B-B14F-4D97-AF65-F5344CB8AC3E}">
        <p14:creationId xmlns:p14="http://schemas.microsoft.com/office/powerpoint/2010/main" val="73769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Reaching a wider audience</a:t>
            </a:r>
          </a:p>
          <a:p>
            <a:pPr marL="628650" lvl="1" indent="-171450">
              <a:buFont typeface="Arial" charset="0"/>
              <a:buChar char="•"/>
            </a:pPr>
            <a:r>
              <a:rPr lang="en-US" dirty="0" smtClean="0"/>
              <a:t>No platform is left completely unsupported.</a:t>
            </a:r>
          </a:p>
          <a:p>
            <a:pPr marL="628650" lvl="1" indent="-171450">
              <a:buFont typeface="Arial" charset="0"/>
              <a:buChar char="•"/>
            </a:pPr>
            <a:r>
              <a:rPr lang="en-US" dirty="0" smtClean="0"/>
              <a:t>In a global economy,</a:t>
            </a:r>
            <a:r>
              <a:rPr lang="en-US" baseline="0" dirty="0" smtClean="0"/>
              <a:t> you never know where customers might be coming from.</a:t>
            </a:r>
          </a:p>
          <a:p>
            <a:pPr marL="628650" lvl="1" indent="-171450">
              <a:buFont typeface="Arial" charset="0"/>
              <a:buChar char="•"/>
            </a:pPr>
            <a:r>
              <a:rPr lang="en-US" baseline="0" dirty="0" smtClean="0"/>
              <a:t>See example of </a:t>
            </a:r>
            <a:r>
              <a:rPr lang="en-US" baseline="0" dirty="0" err="1" smtClean="0"/>
              <a:t>StepOut</a:t>
            </a:r>
            <a:r>
              <a:rPr lang="en-US" baseline="0" dirty="0" smtClean="0"/>
              <a:t> (dating app), which was meant for California Jewish community but became popular in India. Company closed shop in United States, moved to India, and became very successful after they discovered where they are making the bulk of profit.</a:t>
            </a:r>
          </a:p>
          <a:p>
            <a:pPr marL="628650" lvl="1" indent="-171450">
              <a:buFont typeface="Arial" charset="0"/>
              <a:buChar char="•"/>
            </a:pPr>
            <a:endParaRPr lang="en-US" baseline="0" dirty="0" smtClean="0"/>
          </a:p>
          <a:p>
            <a:pPr marL="171450" lvl="0" indent="-171450">
              <a:buFont typeface="Arial" charset="0"/>
              <a:buChar char="•"/>
            </a:pPr>
            <a:r>
              <a:rPr lang="en-US" baseline="0" dirty="0" smtClean="0"/>
              <a:t>Improving conversion rate</a:t>
            </a:r>
          </a:p>
          <a:p>
            <a:pPr marL="628650" lvl="1" indent="-171450">
              <a:buFont typeface="Arial" charset="0"/>
              <a:buChar char="•"/>
            </a:pPr>
            <a:r>
              <a:rPr lang="en-US" baseline="0" dirty="0" smtClean="0"/>
              <a:t>Server-side rendering is necessary for progressive enhancement</a:t>
            </a:r>
          </a:p>
          <a:p>
            <a:pPr marL="1085850" lvl="2" indent="-171450">
              <a:buFont typeface="Arial" charset="0"/>
              <a:buChar char="•"/>
            </a:pPr>
            <a:r>
              <a:rPr lang="en-US" baseline="0" dirty="0" smtClean="0"/>
              <a:t>Reduces load time, which factors into wider audience, more conversions, SEO.</a:t>
            </a:r>
          </a:p>
          <a:p>
            <a:pPr marL="628650" lvl="1" indent="-171450">
              <a:buFont typeface="Arial" charset="0"/>
              <a:buChar char="•"/>
            </a:pPr>
            <a:r>
              <a:rPr lang="en-US" baseline="0" dirty="0" smtClean="0"/>
              <a:t>An entire range of expectations can be met.</a:t>
            </a:r>
          </a:p>
          <a:p>
            <a:pPr marL="1085850" lvl="2" indent="-171450">
              <a:buFont typeface="Arial" charset="0"/>
              <a:buChar char="•"/>
            </a:pPr>
            <a:r>
              <a:rPr lang="en-US" baseline="0" dirty="0" smtClean="0"/>
              <a:t>People who like the luxury experience get what they expect.</a:t>
            </a:r>
          </a:p>
          <a:p>
            <a:pPr marL="1085850" lvl="2" indent="-171450">
              <a:buFont typeface="Arial" charset="0"/>
              <a:buChar char="•"/>
            </a:pPr>
            <a:r>
              <a:rPr lang="en-US" baseline="0" dirty="0" smtClean="0"/>
              <a:t>Users with less capable clients are not left broken or unreasonably limited. Since the enhancement is “progressive” we never drop more than a few quality steps at a time. A user without hardware acceleration shouldn’t be looking at unformatted &lt;UL&gt; in Times New Roman. They should get basically the same thing, but with less animation.</a:t>
            </a:r>
          </a:p>
          <a:p>
            <a:pPr marL="1085850" lvl="2" indent="-171450">
              <a:buFont typeface="Arial" charset="0"/>
              <a:buChar char="•"/>
            </a:pPr>
            <a:endParaRPr lang="en-US" baseline="0" dirty="0" smtClean="0"/>
          </a:p>
          <a:p>
            <a:pPr marL="171450" lvl="0" indent="-171450">
              <a:buFont typeface="Arial" charset="0"/>
              <a:buChar char="•"/>
            </a:pPr>
            <a:r>
              <a:rPr lang="en-US" baseline="0" dirty="0" smtClean="0"/>
              <a:t>Accessibility</a:t>
            </a:r>
          </a:p>
          <a:p>
            <a:pPr marL="628650" lvl="1" indent="-171450">
              <a:buFont typeface="Arial" charset="0"/>
              <a:buChar char="•"/>
            </a:pPr>
            <a:r>
              <a:rPr lang="en-US" dirty="0" smtClean="0"/>
              <a:t>No functionality loss when browser</a:t>
            </a:r>
            <a:r>
              <a:rPr lang="en-US" baseline="0" dirty="0" smtClean="0"/>
              <a:t> client</a:t>
            </a:r>
            <a:r>
              <a:rPr lang="en-US" dirty="0" smtClean="0"/>
              <a:t> features are dropped or morphed, such as no keyboard, no mouse, JAWS,</a:t>
            </a:r>
            <a:r>
              <a:rPr lang="en-US" baseline="0" dirty="0" smtClean="0"/>
              <a:t> high contrast, large fonts, turning off layout, or even text-based browsers.</a:t>
            </a:r>
            <a:endParaRPr lang="en-US" dirty="0" smtClean="0"/>
          </a:p>
          <a:p>
            <a:pPr marL="628650" lvl="1" indent="-171450">
              <a:buFont typeface="Arial" charset="0"/>
              <a:buChar char="•"/>
            </a:pPr>
            <a:r>
              <a:rPr lang="en-US" dirty="0" smtClean="0"/>
              <a:t>While web accessibility standards like Aria attributes are not a part of progressive enhancement, both often go hand-in-hand, since they are implemented for similar reasons.</a:t>
            </a:r>
          </a:p>
          <a:p>
            <a:pPr marL="628650" lvl="1" indent="-171450">
              <a:buFont typeface="Arial" charset="0"/>
              <a:buChar char="•"/>
            </a:pPr>
            <a:r>
              <a:rPr lang="en-US" dirty="0" smtClean="0"/>
              <a:t>Many business products can attract a larger</a:t>
            </a:r>
            <a:r>
              <a:rPr lang="en-US" baseline="0" dirty="0" smtClean="0"/>
              <a:t> investment base if they support accessibility standards.</a:t>
            </a:r>
          </a:p>
          <a:p>
            <a:pPr marL="628650" lvl="1" indent="-171450">
              <a:buFont typeface="Arial" charset="0"/>
              <a:buChar char="•"/>
            </a:pPr>
            <a:endParaRPr lang="en-US" baseline="0" dirty="0" smtClean="0"/>
          </a:p>
          <a:p>
            <a:pPr marL="171450" lvl="0" indent="-171450">
              <a:buFont typeface="Arial" charset="0"/>
              <a:buChar char="•"/>
            </a:pPr>
            <a:r>
              <a:rPr lang="en-US" baseline="0" dirty="0" smtClean="0"/>
              <a:t>Encourages other good practices</a:t>
            </a:r>
          </a:p>
          <a:p>
            <a:pPr marL="628650" lvl="1" indent="-171450">
              <a:buFont typeface="Arial" charset="0"/>
              <a:buChar char="•"/>
            </a:pPr>
            <a:endParaRPr lang="en-US" dirty="0" smtClean="0"/>
          </a:p>
          <a:p>
            <a:pPr marL="171450" lvl="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44FE59BC-5AAB-3941-8387-A65DFC265C36}" type="slidenum">
              <a:rPr lang="en-US" smtClean="0"/>
              <a:t>2</a:t>
            </a:fld>
            <a:endParaRPr lang="en-US"/>
          </a:p>
        </p:txBody>
      </p:sp>
    </p:spTree>
    <p:extLst>
      <p:ext uri="{BB962C8B-B14F-4D97-AF65-F5344CB8AC3E}">
        <p14:creationId xmlns:p14="http://schemas.microsoft.com/office/powerpoint/2010/main" val="93060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Put progressive enhancement first when planning</a:t>
            </a:r>
          </a:p>
          <a:p>
            <a:endParaRPr lang="en-US" dirty="0" smtClean="0"/>
          </a:p>
          <a:p>
            <a:pPr marL="171450" indent="-171450">
              <a:buFont typeface="Arial" charset="0"/>
              <a:buChar char="•"/>
            </a:pPr>
            <a:r>
              <a:rPr lang="en-US" dirty="0" smtClean="0"/>
              <a:t>Interactions should be built using hyperlinks and forms</a:t>
            </a:r>
          </a:p>
          <a:p>
            <a:pPr marL="628650" lvl="1" indent="-171450">
              <a:buFont typeface="Arial" charset="0"/>
              <a:buChar char="•"/>
            </a:pPr>
            <a:r>
              <a:rPr lang="en-US" dirty="0" smtClean="0"/>
              <a:t>Buttons can only be used if they submit a form</a:t>
            </a:r>
          </a:p>
          <a:p>
            <a:pPr marL="628650" lvl="1" indent="-171450">
              <a:buFont typeface="Arial" charset="0"/>
              <a:buChar char="•"/>
            </a:pPr>
            <a:r>
              <a:rPr lang="en-US" dirty="0" smtClean="0"/>
              <a:t>Clickable elements must be implemented using hyperlinks. For a server-rendered Single Page Application,</a:t>
            </a:r>
            <a:r>
              <a:rPr lang="en-US" baseline="0" dirty="0" smtClean="0"/>
              <a:t> that means a whole lot of routing to do – choosing a router library will likely be the first important decision to make.</a:t>
            </a:r>
            <a:endParaRPr lang="en-US" dirty="0" smtClean="0"/>
          </a:p>
          <a:p>
            <a:pPr marL="628650" lvl="1" indent="-171450">
              <a:buFont typeface="Arial" charset="0"/>
              <a:buChar char="•"/>
            </a:pPr>
            <a:r>
              <a:rPr lang="en-US" dirty="0" smtClean="0"/>
              <a:t>Changes to UI as a result of startup AJAX requests completing can be pre-rendered on the server</a:t>
            </a:r>
          </a:p>
          <a:p>
            <a:pPr marL="628650" lvl="1" indent="-171450">
              <a:buFont typeface="Arial" charset="0"/>
              <a:buChar char="•"/>
            </a:pPr>
            <a:r>
              <a:rPr lang="en-US" dirty="0" smtClean="0"/>
              <a:t>Changes to UI that modify the document (like switching tabs or opening inline dialogs) have to be implemented using routing and server side rendering first, so a new version of the page can be rendered when user navigates to a URL.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Markup, styles, and media need fallbacks.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Alt</a:t>
            </a:r>
            <a:r>
              <a:rPr lang="en-US" baseline="0" dirty="0" smtClean="0"/>
              <a:t> descriptions, text replacements for images or button graphics, image fallbacks for SVGs, etc.</a:t>
            </a:r>
            <a:endParaRPr lang="en-US" dirty="0" smtClean="0"/>
          </a:p>
          <a:p>
            <a:endParaRPr lang="en-US" dirty="0"/>
          </a:p>
        </p:txBody>
      </p:sp>
      <p:sp>
        <p:nvSpPr>
          <p:cNvPr id="4" name="Slide Number Placeholder 3"/>
          <p:cNvSpPr>
            <a:spLocks noGrp="1"/>
          </p:cNvSpPr>
          <p:nvPr>
            <p:ph type="sldNum" sz="quarter" idx="10"/>
          </p:nvPr>
        </p:nvSpPr>
        <p:spPr/>
        <p:txBody>
          <a:bodyPr/>
          <a:lstStyle/>
          <a:p>
            <a:fld id="{44FE59BC-5AAB-3941-8387-A65DFC265C36}" type="slidenum">
              <a:rPr lang="en-US" smtClean="0"/>
              <a:t>3</a:t>
            </a:fld>
            <a:endParaRPr lang="en-US"/>
          </a:p>
        </p:txBody>
      </p:sp>
    </p:spTree>
    <p:extLst>
      <p:ext uri="{BB962C8B-B14F-4D97-AF65-F5344CB8AC3E}">
        <p14:creationId xmlns:p14="http://schemas.microsoft.com/office/powerpoint/2010/main" val="154887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8391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84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576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5986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683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53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134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107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36823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302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87735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9940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1848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38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725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9059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29281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19477"/>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jgarber/designing-with-progressive-enhancement-d58b8d3f4bab#.pljcvxx64" TargetMode="External"/><Relationship Id="rId3" Type="http://schemas.openxmlformats.org/officeDocument/2006/relationships/hyperlink" Target="http://sighjavascript.tumbl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Progressive Enhancement</a:t>
            </a:r>
            <a:endParaRPr lang="en-US" dirty="0"/>
          </a:p>
        </p:txBody>
      </p:sp>
      <p:sp>
        <p:nvSpPr>
          <p:cNvPr id="3" name="Content Placeholder 2"/>
          <p:cNvSpPr>
            <a:spLocks noGrp="1"/>
          </p:cNvSpPr>
          <p:nvPr>
            <p:ph idx="1"/>
          </p:nvPr>
        </p:nvSpPr>
        <p:spPr>
          <a:xfrm>
            <a:off x="1141413" y="2274277"/>
            <a:ext cx="9905998" cy="3516923"/>
          </a:xfrm>
        </p:spPr>
        <p:txBody>
          <a:bodyPr>
            <a:normAutofit lnSpcReduction="10000"/>
          </a:bodyPr>
          <a:lstStyle/>
          <a:p>
            <a:pPr marL="0" indent="0">
              <a:buNone/>
            </a:pPr>
            <a:r>
              <a:rPr lang="en-US" sz="3600" dirty="0" smtClean="0"/>
              <a:t>“User can always fulfill their reason for visiting the site”</a:t>
            </a:r>
          </a:p>
          <a:p>
            <a:endParaRPr lang="en-US" dirty="0" smtClean="0"/>
          </a:p>
          <a:p>
            <a:r>
              <a:rPr lang="en-US" dirty="0" smtClean="0"/>
              <a:t>Like Responsive design, Progressive Enhancement affects all subsequent architectural decisions</a:t>
            </a:r>
          </a:p>
          <a:p>
            <a:r>
              <a:rPr lang="en-US" dirty="0" smtClean="0"/>
              <a:t>Plan for core web functionality first</a:t>
            </a:r>
          </a:p>
          <a:p>
            <a:r>
              <a:rPr lang="en-US" dirty="0" smtClean="0"/>
              <a:t>Shares requirement for content-first approach and componentization with responsive design</a:t>
            </a:r>
          </a:p>
        </p:txBody>
      </p:sp>
    </p:spTree>
    <p:extLst>
      <p:ext uri="{BB962C8B-B14F-4D97-AF65-F5344CB8AC3E}">
        <p14:creationId xmlns:p14="http://schemas.microsoft.com/office/powerpoint/2010/main" val="62859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Reaching a wider audience</a:t>
            </a:r>
          </a:p>
          <a:p>
            <a:r>
              <a:rPr lang="en-US" dirty="0" smtClean="0"/>
              <a:t>Improving conversion rate</a:t>
            </a:r>
          </a:p>
          <a:p>
            <a:r>
              <a:rPr lang="en-US" dirty="0" smtClean="0"/>
              <a:t>Accessibility</a:t>
            </a:r>
          </a:p>
          <a:p>
            <a:r>
              <a:rPr lang="en-US" dirty="0" smtClean="0"/>
              <a:t>Encourages content organization</a:t>
            </a:r>
          </a:p>
          <a:p>
            <a:r>
              <a:rPr lang="en-US" dirty="0" smtClean="0"/>
              <a:t>Encourages component-based design</a:t>
            </a:r>
          </a:p>
          <a:p>
            <a:r>
              <a:rPr lang="en-US" dirty="0" smtClean="0"/>
              <a:t>Encourages responsive design</a:t>
            </a:r>
            <a:endParaRPr lang="en-US" dirty="0"/>
          </a:p>
        </p:txBody>
      </p:sp>
    </p:spTree>
    <p:extLst>
      <p:ext uri="{BB962C8B-B14F-4D97-AF65-F5344CB8AC3E}">
        <p14:creationId xmlns:p14="http://schemas.microsoft.com/office/powerpoint/2010/main" val="151189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mplementation</a:t>
            </a:r>
            <a:endParaRPr lang="en-US" dirty="0"/>
          </a:p>
        </p:txBody>
      </p:sp>
      <p:sp>
        <p:nvSpPr>
          <p:cNvPr id="3" name="Content Placeholder 2"/>
          <p:cNvSpPr>
            <a:spLocks noGrp="1"/>
          </p:cNvSpPr>
          <p:nvPr>
            <p:ph idx="1"/>
          </p:nvPr>
        </p:nvSpPr>
        <p:spPr>
          <a:xfrm>
            <a:off x="1141413" y="1690689"/>
            <a:ext cx="9905998" cy="4850788"/>
          </a:xfrm>
        </p:spPr>
        <p:txBody>
          <a:bodyPr>
            <a:normAutofit/>
          </a:bodyPr>
          <a:lstStyle/>
          <a:p>
            <a:pPr marL="0" indent="0">
              <a:buNone/>
            </a:pPr>
            <a:r>
              <a:rPr lang="en-US" sz="3600" dirty="0"/>
              <a:t>“Is my website’s core content and functionality available in the initial HTML sent </a:t>
            </a:r>
            <a:r>
              <a:rPr lang="en-US" sz="3600" dirty="0" smtClean="0"/>
              <a:t>to </a:t>
            </a:r>
            <a:r>
              <a:rPr lang="en-US" sz="3600" dirty="0"/>
              <a:t>the user’s browser</a:t>
            </a:r>
            <a:r>
              <a:rPr lang="en-US" sz="3600" dirty="0" smtClean="0"/>
              <a:t>?”</a:t>
            </a:r>
            <a:endParaRPr lang="en-US" dirty="0" smtClean="0"/>
          </a:p>
          <a:p>
            <a:endParaRPr lang="en-US" dirty="0"/>
          </a:p>
          <a:p>
            <a:r>
              <a:rPr lang="en-US" dirty="0" smtClean="0"/>
              <a:t>Put progressive enhancement first when planning</a:t>
            </a:r>
            <a:endParaRPr lang="en-US" dirty="0"/>
          </a:p>
          <a:p>
            <a:r>
              <a:rPr lang="en-US" dirty="0" smtClean="0"/>
              <a:t>Interactions should be built using hyperlinks and forms</a:t>
            </a:r>
          </a:p>
          <a:p>
            <a:r>
              <a:rPr lang="en-US" dirty="0" smtClean="0"/>
              <a:t>Markup, styles, and media need fallbacks</a:t>
            </a:r>
            <a:endParaRPr lang="en-US" dirty="0"/>
          </a:p>
        </p:txBody>
      </p:sp>
    </p:spTree>
    <p:extLst>
      <p:ext uri="{BB962C8B-B14F-4D97-AF65-F5344CB8AC3E}">
        <p14:creationId xmlns:p14="http://schemas.microsoft.com/office/powerpoint/2010/main" val="99646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endParaRPr lang="en-US" dirty="0"/>
          </a:p>
          <a:p>
            <a:r>
              <a:rPr lang="en-US" dirty="0" smtClean="0"/>
              <a:t>A good place to start</a:t>
            </a:r>
          </a:p>
          <a:p>
            <a:pPr lvl="1"/>
            <a:r>
              <a:rPr lang="en-US" dirty="0">
                <a:hlinkClick r:id="rId2"/>
              </a:rPr>
              <a:t>https://medium.com/@jgarber/designing-with-progressive-enhancement-d58b8d3f4bab#.</a:t>
            </a:r>
            <a:r>
              <a:rPr lang="en-US" dirty="0" smtClean="0">
                <a:hlinkClick r:id="rId2"/>
              </a:rPr>
              <a:t>pljcvxx64</a:t>
            </a:r>
            <a:endParaRPr lang="en-US" dirty="0" smtClean="0"/>
          </a:p>
          <a:p>
            <a:pPr lvl="1"/>
            <a:endParaRPr lang="en-US" dirty="0" smtClean="0"/>
          </a:p>
          <a:p>
            <a:r>
              <a:rPr lang="en-US" dirty="0" smtClean="0"/>
              <a:t>Some inspiration</a:t>
            </a:r>
          </a:p>
          <a:p>
            <a:pPr lvl="1"/>
            <a:r>
              <a:rPr lang="en-US" dirty="0">
                <a:hlinkClick r:id="rId3"/>
              </a:rPr>
              <a:t>http://sighjavascript.tumblr.com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100756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632</TotalTime>
  <Words>791</Words>
  <Application>Microsoft Macintosh PowerPoint</Application>
  <PresentationFormat>Widescreen</PresentationFormat>
  <Paragraphs>73</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Century Gothic</vt:lpstr>
      <vt:lpstr>Wingdings 3</vt:lpstr>
      <vt:lpstr>Arial</vt:lpstr>
      <vt:lpstr>Ion</vt:lpstr>
      <vt:lpstr>Progressive Enhancement</vt:lpstr>
      <vt:lpstr>Motivation</vt:lpstr>
      <vt:lpstr>Implementation</vt:lpstr>
      <vt:lpstr>Links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enhancemenets</dc:title>
  <dc:creator>valeriy novytskyy</dc:creator>
  <cp:lastModifiedBy>valeriy novytskyy</cp:lastModifiedBy>
  <cp:revision>32</cp:revision>
  <dcterms:created xsi:type="dcterms:W3CDTF">2017-03-20T19:42:58Z</dcterms:created>
  <dcterms:modified xsi:type="dcterms:W3CDTF">2017-03-21T06:15:34Z</dcterms:modified>
</cp:coreProperties>
</file>