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57" r:id="rId10"/>
    <p:sldId id="267" r:id="rId11"/>
    <p:sldId id="258" r:id="rId12"/>
    <p:sldId id="268"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33CC3D-BC9B-4CD6-BDAE-CCAEDCF3D6C3}"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291332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3CC3D-BC9B-4CD6-BDAE-CCAEDCF3D6C3}"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12931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3CC3D-BC9B-4CD6-BDAE-CCAEDCF3D6C3}"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390273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3CC3D-BC9B-4CD6-BDAE-CCAEDCF3D6C3}"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48260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33CC3D-BC9B-4CD6-BDAE-CCAEDCF3D6C3}"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44725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33CC3D-BC9B-4CD6-BDAE-CCAEDCF3D6C3}"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151617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33CC3D-BC9B-4CD6-BDAE-CCAEDCF3D6C3}" type="datetimeFigureOut">
              <a:rPr lang="en-US" smtClean="0"/>
              <a:t>12/11/2014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100242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3CC3D-BC9B-4CD6-BDAE-CCAEDCF3D6C3}" type="datetimeFigureOut">
              <a:rPr lang="en-US" smtClean="0"/>
              <a:t>12/11/2014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23692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3CC3D-BC9B-4CD6-BDAE-CCAEDCF3D6C3}" type="datetimeFigureOut">
              <a:rPr lang="en-US" smtClean="0"/>
              <a:t>12/11/2014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122755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3CC3D-BC9B-4CD6-BDAE-CCAEDCF3D6C3}"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340144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33CC3D-BC9B-4CD6-BDAE-CCAEDCF3D6C3}"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7B6EF8-94D7-4F45-96ED-C56238A40DC5}" type="slidenum">
              <a:rPr lang="en-US" smtClean="0"/>
              <a:t>‹#›</a:t>
            </a:fld>
            <a:endParaRPr lang="en-US"/>
          </a:p>
        </p:txBody>
      </p:sp>
    </p:spTree>
    <p:extLst>
      <p:ext uri="{BB962C8B-B14F-4D97-AF65-F5344CB8AC3E}">
        <p14:creationId xmlns:p14="http://schemas.microsoft.com/office/powerpoint/2010/main" val="3545412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3CC3D-BC9B-4CD6-BDAE-CCAEDCF3D6C3}" type="datetimeFigureOut">
              <a:rPr lang="en-US" smtClean="0"/>
              <a:t>12/11/2014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B6EF8-94D7-4F45-96ED-C56238A40DC5}" type="slidenum">
              <a:rPr lang="en-US" smtClean="0"/>
              <a:t>‹#›</a:t>
            </a:fld>
            <a:endParaRPr lang="en-US"/>
          </a:p>
        </p:txBody>
      </p:sp>
    </p:spTree>
    <p:extLst>
      <p:ext uri="{BB962C8B-B14F-4D97-AF65-F5344CB8AC3E}">
        <p14:creationId xmlns:p14="http://schemas.microsoft.com/office/powerpoint/2010/main" val="665819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nx.org/contents/9b410207-b30e-4baa-8687-5e2276a38b78@3/Obtaining_the_Eigenface_Basis" TargetMode="External"/><Relationship Id="rId2" Type="http://schemas.openxmlformats.org/officeDocument/2006/relationships/hyperlink" Target="http://cnx.org/contents/a2273736-3e2a-465d-a5cf-a67a0ce89acd@2.1/Face_Recognition_using_Eigenf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dirty="0" smtClean="0"/>
              <a:t/>
            </a:r>
            <a:br>
              <a:rPr lang="en-US" b="1" dirty="0" smtClean="0"/>
            </a:br>
            <a:r>
              <a:rPr lang="en-US" dirty="0" smtClean="0"/>
              <a:t/>
            </a:r>
            <a:br>
              <a:rPr lang="en-US" dirty="0" smtClean="0"/>
            </a:br>
            <a:r>
              <a:rPr lang="en-US" dirty="0" smtClean="0"/>
              <a:t>Human face recognition using </a:t>
            </a:r>
            <a:r>
              <a:rPr lang="en-US" dirty="0" err="1" smtClean="0"/>
              <a:t>eigenface</a:t>
            </a:r>
            <a:r>
              <a:rPr lang="en-US" dirty="0" smtClean="0"/>
              <a:t> analysis</a:t>
            </a:r>
            <a:br>
              <a:rPr lang="en-US" dirty="0" smtClean="0"/>
            </a:br>
            <a:r>
              <a:rPr lang="en-US" dirty="0" smtClean="0"/>
              <a:t>Report</a:t>
            </a:r>
            <a:endParaRPr lang="en-US" dirty="0"/>
          </a:p>
        </p:txBody>
      </p:sp>
      <p:sp>
        <p:nvSpPr>
          <p:cNvPr id="3" name="Subtitle 2"/>
          <p:cNvSpPr>
            <a:spLocks noGrp="1"/>
          </p:cNvSpPr>
          <p:nvPr>
            <p:ph type="subTitle" idx="1"/>
          </p:nvPr>
        </p:nvSpPr>
        <p:spPr/>
        <p:txBody>
          <a:bodyPr/>
          <a:lstStyle/>
          <a:p>
            <a:r>
              <a:rPr lang="en-US" dirty="0" smtClean="0"/>
              <a:t>ENGR 652 Image processing</a:t>
            </a:r>
            <a:br>
              <a:rPr lang="en-US" dirty="0" smtClean="0"/>
            </a:br>
            <a:r>
              <a:rPr lang="en-US" dirty="0" smtClean="0"/>
              <a:t>Final Exam: Fall 2014</a:t>
            </a:r>
          </a:p>
          <a:p>
            <a:r>
              <a:rPr lang="en-US" dirty="0" smtClean="0"/>
              <a:t>Vy Bui</a:t>
            </a:r>
          </a:p>
          <a:p>
            <a:endParaRPr lang="en-US" dirty="0"/>
          </a:p>
        </p:txBody>
      </p:sp>
    </p:spTree>
    <p:extLst>
      <p:ext uri="{BB962C8B-B14F-4D97-AF65-F5344CB8AC3E}">
        <p14:creationId xmlns:p14="http://schemas.microsoft.com/office/powerpoint/2010/main" val="23291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face in face space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00180" y="1509984"/>
            <a:ext cx="7128001" cy="5348016"/>
          </a:xfrm>
          <a:prstGeom prst="rect">
            <a:avLst/>
          </a:prstGeom>
        </p:spPr>
      </p:pic>
    </p:spTree>
    <p:extLst>
      <p:ext uri="{BB962C8B-B14F-4D97-AF65-F5344CB8AC3E}">
        <p14:creationId xmlns:p14="http://schemas.microsoft.com/office/powerpoint/2010/main" val="74374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 20 </a:t>
            </a:r>
            <a:r>
              <a:rPr lang="en-US" b="1" dirty="0" err="1" smtClean="0"/>
              <a:t>eigenfaces</a:t>
            </a:r>
            <a:r>
              <a:rPr lang="en-US" b="1" dirty="0" smtClean="0"/>
              <a:t> from datasets</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2901" t="27236" r="-2901" b="-3497"/>
          <a:stretch/>
        </p:blipFill>
        <p:spPr>
          <a:xfrm>
            <a:off x="1433848" y="2318198"/>
            <a:ext cx="9324303" cy="5336428"/>
          </a:xfrm>
          <a:prstGeom prst="rect">
            <a:avLst/>
          </a:prstGeom>
        </p:spPr>
      </p:pic>
    </p:spTree>
    <p:extLst>
      <p:ext uri="{BB962C8B-B14F-4D97-AF65-F5344CB8AC3E}">
        <p14:creationId xmlns:p14="http://schemas.microsoft.com/office/powerpoint/2010/main" val="102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0971988"/>
              </p:ext>
            </p:extLst>
          </p:nvPr>
        </p:nvGraphicFramePr>
        <p:xfrm>
          <a:off x="838200" y="1690688"/>
          <a:ext cx="10515600" cy="7416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dirty="0" smtClean="0"/>
                        <a:t>CORRECT</a:t>
                      </a:r>
                      <a:r>
                        <a:rPr lang="en-US" baseline="0" dirty="0" smtClean="0"/>
                        <a:t> RECOGNITION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INCORRECT</a:t>
                      </a:r>
                      <a:r>
                        <a:rPr lang="en-US" baseline="0" dirty="0" smtClean="0"/>
                        <a:t> RECOGNITION</a:t>
                      </a:r>
                      <a:endParaRPr lang="en-US" dirty="0" smtClean="0"/>
                    </a:p>
                  </a:txBody>
                  <a:tcPr/>
                </a:tc>
              </a:tr>
              <a:tr h="370840">
                <a:tc>
                  <a:txBody>
                    <a:bodyPr/>
                    <a:lstStyle/>
                    <a:p>
                      <a:pPr algn="ctr"/>
                      <a:r>
                        <a:rPr lang="en-US" dirty="0" smtClean="0"/>
                        <a:t>38 out of 40</a:t>
                      </a:r>
                      <a:endParaRPr lang="en-US" dirty="0"/>
                    </a:p>
                  </a:txBody>
                  <a:tcPr/>
                </a:tc>
                <a:tc>
                  <a:txBody>
                    <a:bodyPr/>
                    <a:lstStyle/>
                    <a:p>
                      <a:pPr algn="ctr"/>
                      <a:r>
                        <a:rPr lang="en-US" dirty="0" smtClean="0"/>
                        <a:t>2 out of 40</a:t>
                      </a:r>
                      <a:endParaRPr lang="en-US" dirty="0"/>
                    </a:p>
                  </a:txBody>
                  <a:tcPr/>
                </a:tc>
              </a:tr>
            </a:tbl>
          </a:graphicData>
        </a:graphic>
      </p:graphicFrame>
      <p:sp>
        <p:nvSpPr>
          <p:cNvPr id="5" name="TextBox 4"/>
          <p:cNvSpPr txBox="1"/>
          <p:nvPr/>
        </p:nvSpPr>
        <p:spPr>
          <a:xfrm>
            <a:off x="838200" y="2640169"/>
            <a:ext cx="105156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two incorrect recognition faces are shown</a:t>
            </a:r>
            <a:endParaRPr lang="en-US" dirty="0"/>
          </a:p>
        </p:txBody>
      </p:sp>
      <p:pic>
        <p:nvPicPr>
          <p:cNvPr id="7" name="Picture 6"/>
          <p:cNvPicPr>
            <a:picLocks noChangeAspect="1"/>
          </p:cNvPicPr>
          <p:nvPr/>
        </p:nvPicPr>
        <p:blipFill>
          <a:blip r:embed="rId2"/>
          <a:stretch>
            <a:fillRect/>
          </a:stretch>
        </p:blipFill>
        <p:spPr>
          <a:xfrm>
            <a:off x="5610050" y="2506519"/>
            <a:ext cx="7128001" cy="5348016"/>
          </a:xfrm>
          <a:prstGeom prst="rect">
            <a:avLst/>
          </a:prstGeom>
        </p:spPr>
      </p:pic>
      <p:pic>
        <p:nvPicPr>
          <p:cNvPr id="8" name="Picture 7"/>
          <p:cNvPicPr>
            <a:picLocks noChangeAspect="1"/>
          </p:cNvPicPr>
          <p:nvPr/>
        </p:nvPicPr>
        <p:blipFill>
          <a:blip r:embed="rId3"/>
          <a:stretch>
            <a:fillRect/>
          </a:stretch>
        </p:blipFill>
        <p:spPr>
          <a:xfrm>
            <a:off x="-443021" y="2506519"/>
            <a:ext cx="7128001" cy="5348016"/>
          </a:xfrm>
          <a:prstGeom prst="rect">
            <a:avLst/>
          </a:prstGeom>
        </p:spPr>
      </p:pic>
    </p:spTree>
    <p:extLst>
      <p:ext uri="{BB962C8B-B14F-4D97-AF65-F5344CB8AC3E}">
        <p14:creationId xmlns:p14="http://schemas.microsoft.com/office/powerpoint/2010/main" val="2836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This project involves human face recognition using </a:t>
            </a:r>
            <a:r>
              <a:rPr lang="en-US" dirty="0" err="1" smtClean="0"/>
              <a:t>eigenface</a:t>
            </a:r>
            <a:r>
              <a:rPr lang="en-US" dirty="0" smtClean="0"/>
              <a:t> analysis. The heart of the approach is the creation of a set of </a:t>
            </a:r>
            <a:r>
              <a:rPr lang="en-US" dirty="0" err="1" smtClean="0"/>
              <a:t>eigenfaces</a:t>
            </a:r>
            <a:r>
              <a:rPr lang="en-US" dirty="0" smtClean="0"/>
              <a:t> from a training dataset</a:t>
            </a:r>
            <a:r>
              <a:rPr lang="en-US" smtClean="0"/>
              <a:t>. </a:t>
            </a:r>
          </a:p>
          <a:p>
            <a:r>
              <a:rPr lang="en-US" smtClean="0"/>
              <a:t>The </a:t>
            </a:r>
            <a:r>
              <a:rPr lang="en-US" dirty="0" smtClean="0"/>
              <a:t>accuracy is 95%. The mismatch faces might be explained that the acquired image sets do not include all the good features, for example, face angle, complexion, lighting are significant parts in the process of recognizing of a certain image.</a:t>
            </a:r>
            <a:endParaRPr lang="en-US" dirty="0"/>
          </a:p>
        </p:txBody>
      </p:sp>
    </p:spTree>
    <p:extLst>
      <p:ext uri="{BB962C8B-B14F-4D97-AF65-F5344CB8AC3E}">
        <p14:creationId xmlns:p14="http://schemas.microsoft.com/office/powerpoint/2010/main" val="99232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smtClean="0"/>
              <a:t>[1] Face Recognition using </a:t>
            </a:r>
            <a:r>
              <a:rPr lang="en-US" sz="2400" dirty="0" err="1" smtClean="0"/>
              <a:t>Eigenface</a:t>
            </a:r>
            <a:r>
              <a:rPr lang="en-US" sz="2400" dirty="0" smtClean="0"/>
              <a:t>, </a:t>
            </a:r>
            <a:r>
              <a:rPr lang="en-US" sz="2400" dirty="0" smtClean="0">
                <a:hlinkClick r:id="rId2"/>
              </a:rPr>
              <a:t>http://cnx.org/contents/a2273736-3e2a-465d-a5cf-a67a0ce89acd@2.1/Face_Recognition_using_Eigenfa</a:t>
            </a:r>
            <a:r>
              <a:rPr lang="en-US" sz="2400" dirty="0" smtClean="0"/>
              <a:t>, accessed Dec 07, 2014</a:t>
            </a:r>
          </a:p>
          <a:p>
            <a:pPr marL="0" indent="0">
              <a:buNone/>
            </a:pPr>
            <a:r>
              <a:rPr lang="en-US" sz="2400" dirty="0" smtClean="0"/>
              <a:t>[2] Eigen basis, </a:t>
            </a:r>
            <a:r>
              <a:rPr lang="en-US" sz="2400" dirty="0" smtClean="0">
                <a:hlinkClick r:id="rId3"/>
              </a:rPr>
              <a:t>http://cnx.org/contents/9b410207-b30e-4baa-8687-5e2276a38b78@3/Obtaining_the_Eigenface_Basis</a:t>
            </a:r>
            <a:r>
              <a:rPr lang="en-US" sz="2400" dirty="0" smtClean="0"/>
              <a:t>, accessed Dec 07,2014.</a:t>
            </a:r>
            <a:endParaRPr lang="en-US" sz="2400" dirty="0"/>
          </a:p>
        </p:txBody>
      </p:sp>
    </p:spTree>
    <p:extLst>
      <p:ext uri="{BB962C8B-B14F-4D97-AF65-F5344CB8AC3E}">
        <p14:creationId xmlns:p14="http://schemas.microsoft.com/office/powerpoint/2010/main" val="424235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Eigenface</a:t>
            </a:r>
            <a:r>
              <a:rPr lang="en-US" b="1" dirty="0" smtClean="0"/>
              <a:t> System</a:t>
            </a:r>
            <a:endParaRPr lang="en-US" b="1" dirty="0"/>
          </a:p>
        </p:txBody>
      </p:sp>
      <p:sp>
        <p:nvSpPr>
          <p:cNvPr id="3" name="Content Placeholder 2"/>
          <p:cNvSpPr>
            <a:spLocks noGrp="1"/>
          </p:cNvSpPr>
          <p:nvPr>
            <p:ph idx="1"/>
          </p:nvPr>
        </p:nvSpPr>
        <p:spPr>
          <a:xfrm>
            <a:off x="838201" y="1825625"/>
            <a:ext cx="7099852" cy="4351338"/>
          </a:xfrm>
        </p:spPr>
        <p:txBody>
          <a:bodyPr>
            <a:normAutofit fontScale="92500" lnSpcReduction="20000"/>
          </a:bodyPr>
          <a:lstStyle/>
          <a:p>
            <a:r>
              <a:rPr lang="en-US" dirty="0" smtClean="0"/>
              <a:t>The </a:t>
            </a:r>
            <a:r>
              <a:rPr lang="en-US" dirty="0" err="1" smtClean="0"/>
              <a:t>eigenface</a:t>
            </a:r>
            <a:r>
              <a:rPr lang="en-US" dirty="0" smtClean="0"/>
              <a:t> face recognition system can be divided into two core parts</a:t>
            </a:r>
          </a:p>
          <a:p>
            <a:pPr lvl="1"/>
            <a:r>
              <a:rPr lang="en-US" dirty="0" smtClean="0"/>
              <a:t>The creation of the </a:t>
            </a:r>
            <a:r>
              <a:rPr lang="en-US" dirty="0" err="1" smtClean="0"/>
              <a:t>eigenface</a:t>
            </a:r>
            <a:r>
              <a:rPr lang="en-US" dirty="0" smtClean="0"/>
              <a:t> basis </a:t>
            </a:r>
          </a:p>
          <a:p>
            <a:pPr lvl="1"/>
            <a:r>
              <a:rPr lang="en-US" dirty="0" smtClean="0"/>
              <a:t>The recognition of a new face.</a:t>
            </a:r>
          </a:p>
          <a:p>
            <a:r>
              <a:rPr lang="en-US" dirty="0" smtClean="0"/>
              <a:t>The face recognition process follows the following general flow as in Figure 1.</a:t>
            </a:r>
          </a:p>
          <a:p>
            <a:r>
              <a:rPr lang="en-US" dirty="0" smtClean="0"/>
              <a:t>The </a:t>
            </a:r>
            <a:r>
              <a:rPr lang="en-US" dirty="0" err="1" smtClean="0"/>
              <a:t>eigenface</a:t>
            </a:r>
            <a:r>
              <a:rPr lang="en-US" dirty="0" smtClean="0"/>
              <a:t> technique uses much more information by classifying faces based on general facial patterns. These patterns include the specific features of the face. </a:t>
            </a:r>
          </a:p>
          <a:p>
            <a:r>
              <a:rPr lang="en-US" dirty="0" smtClean="0"/>
              <a:t>By using more information, </a:t>
            </a:r>
            <a:r>
              <a:rPr lang="en-US" dirty="0" err="1" smtClean="0"/>
              <a:t>eigenface</a:t>
            </a:r>
            <a:r>
              <a:rPr lang="en-US" dirty="0" smtClean="0"/>
              <a:t> analysis is naturally more effective than feature-based face recognition.</a:t>
            </a:r>
            <a:endParaRPr lang="en-US" dirty="0"/>
          </a:p>
        </p:txBody>
      </p:sp>
      <p:pic>
        <p:nvPicPr>
          <p:cNvPr id="4" name="Picture 3"/>
          <p:cNvPicPr>
            <a:picLocks noChangeAspect="1"/>
          </p:cNvPicPr>
          <p:nvPr/>
        </p:nvPicPr>
        <p:blipFill rotWithShape="1">
          <a:blip r:embed="rId2"/>
          <a:srcRect l="35754" t="13897" r="36727" b="5669"/>
          <a:stretch/>
        </p:blipFill>
        <p:spPr>
          <a:xfrm>
            <a:off x="8216347" y="159025"/>
            <a:ext cx="3564835" cy="5883966"/>
          </a:xfrm>
          <a:prstGeom prst="rect">
            <a:avLst/>
          </a:prstGeom>
        </p:spPr>
      </p:pic>
      <p:sp>
        <p:nvSpPr>
          <p:cNvPr id="5" name="TextBox 4"/>
          <p:cNvSpPr txBox="1"/>
          <p:nvPr/>
        </p:nvSpPr>
        <p:spPr>
          <a:xfrm>
            <a:off x="8004313" y="6042991"/>
            <a:ext cx="4187687" cy="646331"/>
          </a:xfrm>
          <a:prstGeom prst="rect">
            <a:avLst/>
          </a:prstGeom>
          <a:noFill/>
        </p:spPr>
        <p:txBody>
          <a:bodyPr wrap="square" rtlCol="0">
            <a:spAutoFit/>
          </a:bodyPr>
          <a:lstStyle/>
          <a:p>
            <a:r>
              <a:rPr lang="en-US" sz="1200" b="1" dirty="0" smtClean="0"/>
              <a:t>Figure 1. Face Recognition Process</a:t>
            </a:r>
          </a:p>
          <a:p>
            <a:r>
              <a:rPr lang="en-US" sz="1200" b="1" dirty="0"/>
              <a:t>C</a:t>
            </a:r>
            <a:r>
              <a:rPr lang="en-US" sz="1200" b="1" dirty="0" smtClean="0"/>
              <a:t>ourtesy http://cnx.org/contents/9b410207-b30e-4baa-8687-5e2276a38b78@3/Obtaining_the_Eigenface_Basis</a:t>
            </a:r>
            <a:endParaRPr lang="en-US" sz="1200" b="1" dirty="0"/>
          </a:p>
        </p:txBody>
      </p:sp>
    </p:spTree>
    <p:extLst>
      <p:ext uri="{BB962C8B-B14F-4D97-AF65-F5344CB8AC3E}">
        <p14:creationId xmlns:p14="http://schemas.microsoft.com/office/powerpoint/2010/main" val="310896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Eigenface</a:t>
            </a:r>
            <a:r>
              <a:rPr lang="en-US" b="1" dirty="0" smtClean="0"/>
              <a:t> Basis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379476"/>
                <a:ext cx="10515600" cy="4351338"/>
              </a:xfrm>
            </p:spPr>
            <p:txBody>
              <a:bodyPr>
                <a:normAutofit fontScale="85000" lnSpcReduction="20000"/>
              </a:bodyPr>
              <a:lstStyle/>
              <a:p>
                <a:r>
                  <a:rPr lang="en-US" dirty="0" smtClean="0"/>
                  <a:t>Each face image is converted into a vector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ea typeface="Cambria Math" panose="02040503050406030204" pitchFamily="18" charset="0"/>
                          </a:rPr>
                          <m:t>𝑛</m:t>
                        </m:r>
                      </m:sub>
                    </m:sSub>
                  </m:oMath>
                </a14:m>
                <a:r>
                  <a:rPr lang="en-US" dirty="0" smtClean="0"/>
                  <a:t> of length N</a:t>
                </a:r>
              </a:p>
              <a:p>
                <a:pPr lvl="1"/>
                <a:r>
                  <a:rPr lang="en-US" dirty="0" smtClean="0"/>
                  <a:t>(N=</a:t>
                </a:r>
                <a:r>
                  <a:rPr lang="en-US" dirty="0" err="1" smtClean="0"/>
                  <a:t>imagewidth</a:t>
                </a:r>
                <a:r>
                  <a:rPr lang="en-US" dirty="0" smtClean="0"/>
                  <a:t>*</a:t>
                </a:r>
                <a:r>
                  <a:rPr lang="en-US" dirty="0" err="1" smtClean="0"/>
                  <a:t>imageheight</a:t>
                </a:r>
                <a:r>
                  <a:rPr lang="en-US" dirty="0" smtClean="0"/>
                  <a:t>)</a:t>
                </a:r>
              </a:p>
              <a:p>
                <a:r>
                  <a:rPr lang="en-US" dirty="0" smtClean="0"/>
                  <a:t>Calculate the average face in face space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𝑀</m:t>
                          </m:r>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𝑀</m:t>
                          </m:r>
                        </m:sup>
                        <m:e>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ea typeface="Cambria Math" panose="02040503050406030204" pitchFamily="18" charset="0"/>
                                </a:rPr>
                                <m:t>𝑛</m:t>
                              </m:r>
                            </m:sub>
                          </m:sSub>
                        </m:e>
                      </m:nary>
                    </m:oMath>
                  </m:oMathPara>
                </a14:m>
                <a:r>
                  <a:rPr lang="en-US" b="0" dirty="0" smtClean="0">
                    <a:ea typeface="Cambria Math" panose="02040503050406030204" pitchFamily="18" charset="0"/>
                  </a:rPr>
                  <a:t/>
                </a:r>
                <a:br>
                  <a:rPr lang="en-US" b="0" dirty="0" smtClean="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𝑤h𝑒𝑟𝑒</m:t>
                    </m:r>
                    <m:r>
                      <a:rPr lang="en-US" b="0" i="1" smtClean="0">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the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average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face</m:t>
                    </m:r>
                  </m:oMath>
                </a14:m>
                <a:endParaRPr lang="en-US" b="0" dirty="0" smtClean="0">
                  <a:ea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the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number</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faces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the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datasets</m:t>
                    </m:r>
                  </m:oMath>
                </a14:m>
                <a:r>
                  <a:rPr lang="en-US" b="0" dirty="0" smtClean="0">
                    <a:ea typeface="Cambria Math" panose="02040503050406030204" pitchFamily="18" charset="0"/>
                  </a:rPr>
                  <a:t> </a:t>
                </a:r>
              </a:p>
              <a:p>
                <a:r>
                  <a:rPr lang="en-US" dirty="0" smtClean="0">
                    <a:ea typeface="Cambria Math" panose="02040503050406030204" pitchFamily="18" charset="0"/>
                  </a:rPr>
                  <a:t>Next, let c</a:t>
                </a:r>
                <a:r>
                  <a:rPr lang="en-US" b="0" dirty="0" smtClean="0">
                    <a:ea typeface="Cambria Math" panose="02040503050406030204" pitchFamily="18" charset="0"/>
                  </a:rPr>
                  <a:t>ompute each face’s difference from the average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Γ</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𝜓</m:t>
                      </m:r>
                    </m:oMath>
                  </m:oMathPara>
                </a14:m>
                <a:endParaRPr lang="en-US" b="0" dirty="0" smtClean="0">
                  <a:ea typeface="Cambria Math" panose="02040503050406030204" pitchFamily="18" charset="0"/>
                </a:endParaRPr>
              </a:p>
              <a:p>
                <a:r>
                  <a:rPr lang="en-US" dirty="0" smtClean="0">
                    <a:ea typeface="Cambria Math" panose="02040503050406030204" pitchFamily="18" charset="0"/>
                  </a:rPr>
                  <a:t>Then </a:t>
                </a:r>
                <a:r>
                  <a:rPr lang="en-US" dirty="0" err="1" smtClean="0">
                    <a:ea typeface="Cambria Math" panose="02040503050406030204" pitchFamily="18" charset="0"/>
                  </a:rPr>
                  <a:t>use</a:t>
                </a:r>
                <a:r>
                  <a:rPr lang="en-US" b="0" dirty="0" err="1" smtClean="0">
                    <a:ea typeface="Cambria Math" panose="02040503050406030204" pitchFamily="18" charset="0"/>
                  </a:rPr>
                  <a:t>se</a:t>
                </a:r>
                <a:r>
                  <a:rPr lang="en-US" b="0" dirty="0" smtClean="0">
                    <a:ea typeface="Cambria Math" panose="02040503050406030204" pitchFamily="18" charset="0"/>
                  </a:rPr>
                  <a:t> these differences to compute a covariance matrix (C) for the dataset. The covariance between two sets of data reveals how much the sets correlate.</a:t>
                </a:r>
              </a:p>
              <a:p>
                <a:endParaRPr lang="en-US" b="0" dirty="0" smtClean="0">
                  <a:ea typeface="Cambria Math" panose="02040503050406030204" pitchFamily="18" charset="0"/>
                </a:endParaRPr>
              </a:p>
              <a:p>
                <a:pPr marL="0" indent="0">
                  <a:buNone/>
                </a:pPr>
                <a:endParaRPr lang="en-US" b="0" dirty="0" smtClean="0">
                  <a:ea typeface="Cambria Math" panose="02040503050406030204" pitchFamily="18" charset="0"/>
                </a:endParaRPr>
              </a:p>
              <a:p>
                <a:endParaRPr lang="en-US" b="0" dirty="0" smtClean="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379476"/>
                <a:ext cx="10515600" cy="4351338"/>
              </a:xfrm>
              <a:blipFill rotWithShape="0">
                <a:blip r:embed="rId2"/>
                <a:stretch>
                  <a:fillRect l="-812" t="-3221"/>
                </a:stretch>
              </a:blipFill>
            </p:spPr>
            <p:txBody>
              <a:bodyPr/>
              <a:lstStyle/>
              <a:p>
                <a:r>
                  <a:rPr lang="en-US">
                    <a:noFill/>
                  </a:rPr>
                  <a:t> </a:t>
                </a:r>
              </a:p>
            </p:txBody>
          </p:sp>
        </mc:Fallback>
      </mc:AlternateContent>
      <p:pic>
        <p:nvPicPr>
          <p:cNvPr id="6" name="Picture 5"/>
          <p:cNvPicPr>
            <a:picLocks noChangeAspect="1"/>
          </p:cNvPicPr>
          <p:nvPr/>
        </p:nvPicPr>
        <p:blipFill rotWithShape="1">
          <a:blip r:embed="rId3"/>
          <a:srcRect l="17755" t="49076" r="30348" b="34166"/>
          <a:stretch/>
        </p:blipFill>
        <p:spPr>
          <a:xfrm>
            <a:off x="2382594" y="5432481"/>
            <a:ext cx="6722771" cy="1225897"/>
          </a:xfrm>
          <a:prstGeom prst="rect">
            <a:avLst/>
          </a:prstGeom>
        </p:spPr>
      </p:pic>
    </p:spTree>
    <p:extLst>
      <p:ext uri="{BB962C8B-B14F-4D97-AF65-F5344CB8AC3E}">
        <p14:creationId xmlns:p14="http://schemas.microsoft.com/office/powerpoint/2010/main" val="1771379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7"/>
            <a:ext cx="10515600" cy="1325563"/>
          </a:xfrm>
        </p:spPr>
        <p:txBody>
          <a:bodyPr/>
          <a:lstStyle/>
          <a:p>
            <a:r>
              <a:rPr lang="en-US" b="1" dirty="0" smtClean="0"/>
              <a:t>Simplifying the Initial </a:t>
            </a:r>
            <a:r>
              <a:rPr lang="en-US" b="1" dirty="0" err="1" smtClean="0"/>
              <a:t>Eigenface</a:t>
            </a:r>
            <a:r>
              <a:rPr lang="en-US" b="1" dirty="0" smtClean="0"/>
              <a:t> Basis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62884" y="1326524"/>
                <a:ext cx="10490915" cy="5177306"/>
              </a:xfrm>
            </p:spPr>
            <p:txBody>
              <a:bodyPr>
                <a:noAutofit/>
              </a:bodyPr>
              <a:lstStyle/>
              <a:p>
                <a:r>
                  <a:rPr lang="en-US" sz="2000" dirty="0" smtClean="0"/>
                  <a:t>Based on Principal Component Analysis (PCA), we can reduce the number of eigenvectors for our covariance matrix from N (the number of pixels in our image) to M (the number of images in our dataset). </a:t>
                </a:r>
              </a:p>
              <a:p>
                <a:r>
                  <a:rPr lang="en-US" sz="2000" dirty="0" smtClean="0"/>
                  <a:t>PCA tells that since we have only M images, we have only M non-trivial eigenvectors. We can solve for these eigenvectors by taking the eigenvectors of a new M x M matrix</a:t>
                </a:r>
              </a:p>
              <a:p>
                <a:pPr marL="0" indent="0">
                  <a:buNone/>
                </a:pPr>
                <a14:m>
                  <m:oMathPara xmlns:m="http://schemas.openxmlformats.org/officeDocument/2006/math">
                    <m:oMathParaPr>
                      <m:jc m:val="centerGroup"/>
                    </m:oMathParaPr>
                    <m:oMath xmlns:m="http://schemas.openxmlformats.org/officeDocument/2006/math">
                      <m:r>
                        <a:rPr lang="en-US" sz="2000" b="0" i="1" smtClean="0"/>
                        <m:t>𝐿</m:t>
                      </m:r>
                      <m:r>
                        <a:rPr lang="en-US" sz="2000" b="0" i="1" smtClean="0"/>
                        <m:t>= </m:t>
                      </m:r>
                      <m:sSup>
                        <m:sSupPr>
                          <m:ctrlPr>
                            <a:rPr lang="en-US" sz="2000" b="0" i="1" smtClean="0"/>
                          </m:ctrlPr>
                        </m:sSupPr>
                        <m:e>
                          <m:r>
                            <a:rPr lang="en-US" sz="2000" b="0" i="1" smtClean="0"/>
                            <m:t>𝐴</m:t>
                          </m:r>
                        </m:e>
                        <m:sup>
                          <m:r>
                            <a:rPr lang="en-US" sz="2000" b="0" i="1" smtClean="0"/>
                            <m:t>𝑇</m:t>
                          </m:r>
                        </m:sup>
                      </m:sSup>
                      <m:r>
                        <a:rPr lang="en-US" sz="2000" b="0" i="1" smtClean="0"/>
                        <m:t>𝐴</m:t>
                      </m:r>
                    </m:oMath>
                    <m:oMath xmlns:m="http://schemas.openxmlformats.org/officeDocument/2006/math">
                      <m:sSup>
                        <m:sSupPr>
                          <m:ctrlPr>
                            <a:rPr lang="en-US" sz="2000" b="0" i="1" smtClean="0"/>
                          </m:ctrlPr>
                        </m:sSupPr>
                        <m:e>
                          <m:r>
                            <a:rPr lang="en-US" sz="2000" b="0" i="1" smtClean="0"/>
                            <m:t>𝐴</m:t>
                          </m:r>
                        </m:e>
                        <m:sup>
                          <m:r>
                            <a:rPr lang="en-US" sz="2000" b="0" i="1" smtClean="0"/>
                            <m:t>𝑇</m:t>
                          </m:r>
                        </m:sup>
                      </m:sSup>
                      <m:r>
                        <a:rPr lang="en-US" sz="2000" b="0" i="1" smtClean="0"/>
                        <m:t>𝐴</m:t>
                      </m:r>
                      <m:sSub>
                        <m:sSubPr>
                          <m:ctrlPr>
                            <a:rPr lang="en-US" sz="2000" b="0" i="1" smtClean="0"/>
                          </m:ctrlPr>
                        </m:sSubPr>
                        <m:e>
                          <m:r>
                            <a:rPr lang="en-US" sz="2000" b="0" i="1" smtClean="0"/>
                            <m:t>𝑣</m:t>
                          </m:r>
                        </m:e>
                        <m:sub>
                          <m:r>
                            <a:rPr lang="en-US" sz="2000" b="0" i="1" smtClean="0"/>
                            <m:t>𝑖</m:t>
                          </m:r>
                        </m:sub>
                      </m:sSub>
                      <m:r>
                        <a:rPr lang="en-US" sz="2000" b="0" i="1" smtClean="0"/>
                        <m:t>=</m:t>
                      </m:r>
                      <m:sSub>
                        <m:sSubPr>
                          <m:ctrlPr>
                            <a:rPr lang="en-US" sz="2000" b="0" i="1" smtClean="0"/>
                          </m:ctrlPr>
                        </m:sSubPr>
                        <m:e>
                          <m:sSub>
                            <m:sSubPr>
                              <m:ctrlPr>
                                <a:rPr lang="en-US" sz="2000" b="0" i="1" smtClean="0"/>
                              </m:ctrlPr>
                            </m:sSubPr>
                            <m:e>
                              <m:r>
                                <a:rPr lang="en-US" sz="2000" b="0" i="1" smtClean="0">
                                  <a:ea typeface="Cambria Math" panose="02040503050406030204" pitchFamily="18" charset="0"/>
                                </a:rPr>
                                <m:t>𝜇</m:t>
                              </m:r>
                            </m:e>
                            <m:sub>
                              <m:r>
                                <a:rPr lang="en-US" sz="2000" b="0" i="1" smtClean="0"/>
                                <m:t>𝑖</m:t>
                              </m:r>
                            </m:sub>
                          </m:sSub>
                          <m:r>
                            <a:rPr lang="en-US" sz="2000" b="0" i="1" smtClean="0"/>
                            <m:t>𝑣</m:t>
                          </m:r>
                        </m:e>
                        <m:sub>
                          <m:r>
                            <a:rPr lang="en-US" sz="2000" b="0" i="1" smtClean="0"/>
                            <m:t>𝑖</m:t>
                          </m:r>
                        </m:sub>
                      </m:sSub>
                    </m:oMath>
                  </m:oMathPara>
                </a14:m>
                <a:endParaRPr lang="en-US" sz="2000" b="0" dirty="0" smtClean="0"/>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m:ctrlPr>
                        </m:sSupPr>
                        <m:e>
                          <m:r>
                            <a:rPr lang="en-US" sz="2000" b="0" i="1" smtClean="0"/>
                            <m:t>𝐴</m:t>
                          </m:r>
                          <m:r>
                            <a:rPr lang="en-US" sz="2000" b="0" i="1" smtClean="0"/>
                            <m:t>𝐴</m:t>
                          </m:r>
                        </m:e>
                        <m:sup>
                          <m:r>
                            <a:rPr lang="en-US" sz="2000" b="0" i="1" smtClean="0"/>
                            <m:t>𝑇</m:t>
                          </m:r>
                        </m:sup>
                      </m:sSup>
                      <m:r>
                        <a:rPr lang="en-US" sz="2000" b="0" i="1" smtClean="0"/>
                        <m:t>𝐴</m:t>
                      </m:r>
                      <m:sSub>
                        <m:sSubPr>
                          <m:ctrlPr>
                            <a:rPr lang="en-US" sz="2000" b="0" i="1" smtClean="0"/>
                          </m:ctrlPr>
                        </m:sSubPr>
                        <m:e>
                          <m:r>
                            <a:rPr lang="en-US" sz="2000" b="0" i="1" smtClean="0"/>
                            <m:t>𝑣</m:t>
                          </m:r>
                        </m:e>
                        <m:sub>
                          <m:r>
                            <a:rPr lang="en-US" sz="2000" b="0" i="1" smtClean="0"/>
                            <m:t>𝑖</m:t>
                          </m:r>
                        </m:sub>
                      </m:sSub>
                      <m:r>
                        <a:rPr lang="en-US" sz="2000" b="0" i="1" smtClean="0"/>
                        <m:t>=</m:t>
                      </m:r>
                      <m:sSub>
                        <m:sSubPr>
                          <m:ctrlPr>
                            <a:rPr lang="en-US" sz="2000" b="0" i="1" smtClean="0"/>
                          </m:ctrlPr>
                        </m:sSubPr>
                        <m:e>
                          <m:sSub>
                            <m:sSubPr>
                              <m:ctrlPr>
                                <a:rPr lang="en-US" sz="2000" b="0" i="1" smtClean="0"/>
                              </m:ctrlPr>
                            </m:sSubPr>
                            <m:e>
                              <m:r>
                                <a:rPr lang="en-US" sz="2000" b="0" i="1" smtClean="0">
                                  <a:ea typeface="Cambria Math" panose="02040503050406030204" pitchFamily="18" charset="0"/>
                                </a:rPr>
                                <m:t>𝜇</m:t>
                              </m:r>
                            </m:e>
                            <m:sub>
                              <m:r>
                                <a:rPr lang="en-US" sz="2000" b="0" i="1" smtClean="0"/>
                                <m:t>𝑖</m:t>
                              </m:r>
                            </m:sub>
                          </m:sSub>
                          <m:r>
                            <a:rPr lang="en-US" sz="2000" b="0" i="1" smtClean="0"/>
                            <m:t>𝐴</m:t>
                          </m:r>
                          <m:r>
                            <a:rPr lang="en-US" sz="2000" b="0" i="1" smtClean="0"/>
                            <m:t>𝑣</m:t>
                          </m:r>
                        </m:e>
                        <m:sub>
                          <m:r>
                            <a:rPr lang="en-US" sz="2000" b="0" i="1" smtClean="0"/>
                            <m:t>𝑖</m:t>
                          </m:r>
                        </m:sub>
                      </m:sSub>
                    </m:oMath>
                  </m:oMathPara>
                </a14:m>
                <a:endParaRPr lang="en-US" sz="2000" b="0" dirty="0" smtClean="0"/>
              </a:p>
              <a:p>
                <a:pPr marL="0" indent="0">
                  <a:buNone/>
                </a:pPr>
                <a14:m>
                  <m:oMathPara xmlns:m="http://schemas.openxmlformats.org/officeDocument/2006/math">
                    <m:oMathParaPr>
                      <m:jc m:val="left"/>
                    </m:oMathParaPr>
                    <m:oMath xmlns:m="http://schemas.openxmlformats.org/officeDocument/2006/math">
                      <m:sSub>
                        <m:sSubPr>
                          <m:ctrlPr>
                            <a:rPr lang="en-US" sz="2000" b="0" i="1" smtClean="0"/>
                          </m:ctrlPr>
                        </m:sSubPr>
                        <m:e>
                          <m:r>
                            <a:rPr lang="en-US" sz="2000" b="0" i="1" smtClean="0"/>
                            <m:t>𝑤h𝑒𝑟𝑒</m:t>
                          </m:r>
                          <m:r>
                            <a:rPr lang="en-US" sz="2000" b="0" i="1" smtClean="0"/>
                            <m:t> </m:t>
                          </m:r>
                          <m:r>
                            <a:rPr lang="en-US" sz="2000" b="0" i="1" smtClean="0"/>
                            <m:t>𝑣</m:t>
                          </m:r>
                        </m:e>
                        <m:sub>
                          <m:r>
                            <a:rPr lang="en-US" sz="2000" b="0" i="1" smtClean="0"/>
                            <m:t>𝑖</m:t>
                          </m:r>
                        </m:sub>
                      </m:sSub>
                      <m:r>
                        <a:rPr lang="en-US" sz="2000" b="0" i="1" smtClean="0"/>
                        <m:t> </m:t>
                      </m:r>
                      <m:r>
                        <a:rPr lang="en-US" sz="2000" b="0" i="1" smtClean="0"/>
                        <m:t>𝑖𝑠</m:t>
                      </m:r>
                      <m:r>
                        <a:rPr lang="en-US" sz="2000" b="0" i="1" smtClean="0"/>
                        <m:t> </m:t>
                      </m:r>
                      <m:r>
                        <a:rPr lang="en-US" sz="2000" b="0" i="1" smtClean="0"/>
                        <m:t>𝑎𝑛</m:t>
                      </m:r>
                      <m:r>
                        <a:rPr lang="en-US" sz="2000" b="0" i="1" smtClean="0"/>
                        <m:t> </m:t>
                      </m:r>
                      <m:r>
                        <a:rPr lang="en-US" sz="2000" b="0" i="1" smtClean="0"/>
                        <m:t>𝑒𝑖𝑔𝑒𝑛𝑣𝑒𝑐𝑡𝑜𝑟</m:t>
                      </m:r>
                      <m:r>
                        <a:rPr lang="en-US" sz="2000" b="0" i="1" smtClean="0"/>
                        <m:t> </m:t>
                      </m:r>
                      <m:r>
                        <a:rPr lang="en-US" sz="2000" b="0" i="1" smtClean="0"/>
                        <m:t>𝑜𝑓</m:t>
                      </m:r>
                      <m:r>
                        <a:rPr lang="en-US" sz="2000" b="0" i="1" smtClean="0"/>
                        <m:t> </m:t>
                      </m:r>
                      <m:r>
                        <a:rPr lang="en-US" sz="2000" b="0" i="1" smtClean="0"/>
                        <m:t>𝐿</m:t>
                      </m:r>
                    </m:oMath>
                  </m:oMathPara>
                </a14:m>
                <a:endParaRPr lang="en-US" sz="2000" b="0" dirty="0" smtClean="0"/>
              </a:p>
              <a:p>
                <a:pPr marL="0" indent="0">
                  <a:buNone/>
                </a:pPr>
                <a:r>
                  <a:rPr lang="en-US" sz="2000" dirty="0" smtClean="0"/>
                  <a:t>So, </a:t>
                </a:r>
                <a14:m>
                  <m:oMath xmlns:m="http://schemas.openxmlformats.org/officeDocument/2006/math">
                    <m:r>
                      <a:rPr lang="en-US" sz="2000" b="0" i="1" smtClean="0"/>
                      <m:t>𝐴</m:t>
                    </m:r>
                    <m:sSub>
                      <m:sSubPr>
                        <m:ctrlPr>
                          <a:rPr lang="en-US" sz="2000" b="0" i="1" smtClean="0"/>
                        </m:ctrlPr>
                      </m:sSubPr>
                      <m:e>
                        <m:r>
                          <a:rPr lang="en-US" sz="2000" b="0" i="1" smtClean="0"/>
                          <m:t>𝑣</m:t>
                        </m:r>
                      </m:e>
                      <m:sub>
                        <m:r>
                          <a:rPr lang="en-US" sz="2000" b="0" i="1" smtClean="0"/>
                          <m:t>𝑖</m:t>
                        </m:r>
                      </m:sub>
                    </m:sSub>
                  </m:oMath>
                </a14:m>
                <a:r>
                  <a:rPr lang="en-US" sz="2000" b="0" dirty="0" smtClean="0"/>
                  <a:t> is an eigen</a:t>
                </a:r>
                <a:r>
                  <a:rPr lang="en-US" sz="2000" dirty="0" smtClean="0"/>
                  <a:t>vector of C.</a:t>
                </a:r>
              </a:p>
              <a:p>
                <a:pPr/>
                <a:r>
                  <a:rPr lang="en-US" sz="2000" b="0" dirty="0" smtClean="0"/>
                  <a:t>The M eigenvectors of L are finally used to form the M eigenvectors </a:t>
                </a:r>
                <a14:m>
                  <m:oMath xmlns:m="http://schemas.openxmlformats.org/officeDocument/2006/math">
                    <m:sSub>
                      <m:sSubPr>
                        <m:ctrlPr>
                          <a:rPr lang="en-US" sz="2000" b="0" i="1" smtClean="0"/>
                        </m:ctrlPr>
                      </m:sSubPr>
                      <m:e>
                        <m:r>
                          <a:rPr lang="en-US" sz="2000" b="0" i="1" smtClean="0"/>
                          <m:t>𝑢</m:t>
                        </m:r>
                      </m:e>
                      <m:sub>
                        <m:r>
                          <a:rPr lang="en-US" sz="2000" b="0" i="1" smtClean="0"/>
                          <m:t>𝑙</m:t>
                        </m:r>
                      </m:sub>
                    </m:sSub>
                  </m:oMath>
                </a14:m>
                <a:r>
                  <a:rPr lang="en-US" sz="2000" b="0" dirty="0" smtClean="0"/>
                  <a:t> of C that form </a:t>
                </a:r>
                <a:r>
                  <a:rPr lang="en-US" sz="2000" b="0" dirty="0" err="1" smtClean="0"/>
                  <a:t>eigenface</a:t>
                </a:r>
                <a:r>
                  <a:rPr lang="en-US" sz="2000" b="0" dirty="0" smtClean="0"/>
                  <a:t> basis</a:t>
                </a:r>
              </a:p>
              <a:p>
                <a:pPr marL="0" indent="0">
                  <a:buNone/>
                </a:pPr>
                <a14:m>
                  <m:oMathPara xmlns:m="http://schemas.openxmlformats.org/officeDocument/2006/math">
                    <m:oMathParaPr>
                      <m:jc m:val="center"/>
                    </m:oMathParaPr>
                    <m:oMath xmlns:m="http://schemas.openxmlformats.org/officeDocument/2006/math">
                      <m:sSub>
                        <m:sSubPr>
                          <m:ctrlPr>
                            <a:rPr lang="en-US" sz="2000" b="0" i="1" smtClean="0"/>
                          </m:ctrlPr>
                        </m:sSubPr>
                        <m:e>
                          <m:r>
                            <a:rPr lang="en-US" sz="2000" b="0" i="1" smtClean="0"/>
                            <m:t>𝑢</m:t>
                          </m:r>
                        </m:e>
                        <m:sub>
                          <m:r>
                            <a:rPr lang="en-US" sz="2000" b="0" i="1" smtClean="0"/>
                            <m:t>𝑙</m:t>
                          </m:r>
                        </m:sub>
                      </m:sSub>
                      <m:r>
                        <a:rPr lang="en-US" sz="2000" b="0" i="1" smtClean="0"/>
                        <m:t>= </m:t>
                      </m:r>
                      <m:nary>
                        <m:naryPr>
                          <m:chr m:val="∑"/>
                          <m:ctrlPr>
                            <a:rPr lang="en-US" sz="2000" b="0" i="1" smtClean="0"/>
                          </m:ctrlPr>
                        </m:naryPr>
                        <m:sub>
                          <m:r>
                            <m:rPr>
                              <m:brk m:alnAt="23"/>
                            </m:rPr>
                            <a:rPr lang="en-US" sz="2000" b="0" i="1" smtClean="0"/>
                            <m:t>𝑘</m:t>
                          </m:r>
                          <m:r>
                            <a:rPr lang="en-US" sz="2000" b="0" i="1" smtClean="0"/>
                            <m:t>=1</m:t>
                          </m:r>
                        </m:sub>
                        <m:sup>
                          <m:r>
                            <a:rPr lang="en-US" sz="2000" b="0" i="1" smtClean="0"/>
                            <m:t>𝑀</m:t>
                          </m:r>
                        </m:sup>
                        <m:e>
                          <m:sSub>
                            <m:sSubPr>
                              <m:ctrlPr>
                                <a:rPr lang="en-US" sz="2000" b="0" i="1" smtClean="0"/>
                              </m:ctrlPr>
                            </m:sSubPr>
                            <m:e>
                              <m:r>
                                <a:rPr lang="en-US" sz="2000" b="0" i="1" smtClean="0"/>
                                <m:t>𝑣</m:t>
                              </m:r>
                            </m:e>
                            <m:sub>
                              <m:r>
                                <a:rPr lang="en-US" sz="2000" b="0" i="1" smtClean="0"/>
                                <m:t>𝑙</m:t>
                              </m:r>
                              <m:r>
                                <a:rPr lang="en-US" sz="2000" b="0" i="1" smtClean="0"/>
                                <m:t>𝑘</m:t>
                              </m:r>
                            </m:sub>
                          </m:sSub>
                          <m:sSub>
                            <m:sSubPr>
                              <m:ctrlPr>
                                <a:rPr lang="en-US" sz="2000" b="0" i="1" smtClean="0"/>
                              </m:ctrlPr>
                            </m:sSubPr>
                            <m:e>
                              <m:r>
                                <m:rPr>
                                  <m:sty m:val="p"/>
                                </m:rPr>
                                <a:rPr lang="el-GR" sz="2000" b="0" i="1" smtClean="0">
                                  <a:ea typeface="Cambria Math" panose="02040503050406030204" pitchFamily="18" charset="0"/>
                                </a:rPr>
                                <m:t>Φ</m:t>
                              </m:r>
                            </m:e>
                            <m:sub>
                              <m:r>
                                <a:rPr lang="en-US" sz="2000" b="0" i="1" smtClean="0"/>
                                <m:t>𝑘</m:t>
                              </m:r>
                            </m:sub>
                          </m:sSub>
                        </m:e>
                      </m:nary>
                    </m:oMath>
                  </m:oMathPara>
                </a14:m>
                <a:endParaRPr lang="en-US" sz="2000" b="0" dirty="0" smtClean="0"/>
              </a:p>
              <a:p>
                <a:pPr/>
                <a:r>
                  <a:rPr lang="en-US" sz="2000" dirty="0" smtClean="0"/>
                  <a:t>These </a:t>
                </a:r>
                <a:r>
                  <a:rPr lang="en-US" sz="2000" dirty="0" err="1" smtClean="0"/>
                  <a:t>eigenfaces</a:t>
                </a:r>
                <a:r>
                  <a:rPr lang="en-US" sz="2000" dirty="0" smtClean="0"/>
                  <a:t> provide a small yet powerful basis for face space. Using only a weighted sum of these </a:t>
                </a:r>
                <a:r>
                  <a:rPr lang="en-US" sz="2000" dirty="0" err="1" smtClean="0"/>
                  <a:t>eigenfaces</a:t>
                </a:r>
                <a:r>
                  <a:rPr lang="en-US" sz="2000" dirty="0" smtClean="0"/>
                  <a:t>, it is possible to reconstruct each face in the dataset.</a:t>
                </a:r>
                <a:r>
                  <a:rPr lang="en-US" sz="2000" b="0" dirty="0" smtClean="0"/>
                  <a:t/>
                </a:r>
                <a:br>
                  <a:rPr lang="en-US" sz="2000" b="0" dirty="0" smtClean="0"/>
                </a:b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62884" y="1326524"/>
                <a:ext cx="10490915" cy="5177306"/>
              </a:xfrm>
              <a:blipFill rotWithShape="0">
                <a:blip r:embed="rId2"/>
                <a:stretch>
                  <a:fillRect l="-640" t="-1296" r="-233" b="-6949"/>
                </a:stretch>
              </a:blipFill>
            </p:spPr>
            <p:txBody>
              <a:bodyPr/>
              <a:lstStyle/>
              <a:p>
                <a:r>
                  <a:rPr lang="en-US">
                    <a:noFill/>
                  </a:rPr>
                  <a:t> </a:t>
                </a:r>
              </a:p>
            </p:txBody>
          </p:sp>
        </mc:Fallback>
      </mc:AlternateContent>
    </p:spTree>
    <p:extLst>
      <p:ext uri="{BB962C8B-B14F-4D97-AF65-F5344CB8AC3E}">
        <p14:creationId xmlns:p14="http://schemas.microsoft.com/office/powerpoint/2010/main" val="51674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Face Detection using </a:t>
            </a:r>
            <a:r>
              <a:rPr lang="en-US" b="1" dirty="0" err="1" smtClean="0"/>
              <a:t>Eigenface</a:t>
            </a:r>
            <a:endParaRPr lang="en-US" b="1" dirty="0"/>
          </a:p>
        </p:txBody>
      </p:sp>
      <p:sp>
        <p:nvSpPr>
          <p:cNvPr id="3" name="Content Placeholder 2"/>
          <p:cNvSpPr>
            <a:spLocks noGrp="1"/>
          </p:cNvSpPr>
          <p:nvPr>
            <p:ph idx="1"/>
          </p:nvPr>
        </p:nvSpPr>
        <p:spPr/>
        <p:txBody>
          <a:bodyPr/>
          <a:lstStyle/>
          <a:p>
            <a:r>
              <a:rPr lang="en-US" dirty="0"/>
              <a:t>S</a:t>
            </a:r>
            <a:r>
              <a:rPr lang="en-US" dirty="0" smtClean="0"/>
              <a:t>uppose we had a set of vectors that represented a person's weight and height. </a:t>
            </a:r>
          </a:p>
          <a:p>
            <a:r>
              <a:rPr lang="en-US" dirty="0" smtClean="0"/>
              <a:t>Projecting a given person onto these vectors would then yield that person's corresponding weight and height components. </a:t>
            </a:r>
          </a:p>
          <a:p>
            <a:r>
              <a:rPr lang="en-US" dirty="0" smtClean="0"/>
              <a:t>Given a database of weight and height components, it would then be quite easy to find the closest matches between the tested person and the set of people in the database.</a:t>
            </a:r>
            <a:endParaRPr lang="en-US" dirty="0"/>
          </a:p>
        </p:txBody>
      </p:sp>
      <p:pic>
        <p:nvPicPr>
          <p:cNvPr id="4" name="Picture 3"/>
          <p:cNvPicPr>
            <a:picLocks noChangeAspect="1"/>
          </p:cNvPicPr>
          <p:nvPr/>
        </p:nvPicPr>
        <p:blipFill rotWithShape="1">
          <a:blip r:embed="rId2"/>
          <a:srcRect l="40124" t="34815" r="38003" b="52685"/>
          <a:stretch/>
        </p:blipFill>
        <p:spPr>
          <a:xfrm>
            <a:off x="3438658" y="4906849"/>
            <a:ext cx="4748863" cy="1532587"/>
          </a:xfrm>
          <a:prstGeom prst="rect">
            <a:avLst/>
          </a:prstGeom>
        </p:spPr>
      </p:pic>
    </p:spTree>
    <p:extLst>
      <p:ext uri="{BB962C8B-B14F-4D97-AF65-F5344CB8AC3E}">
        <p14:creationId xmlns:p14="http://schemas.microsoft.com/office/powerpoint/2010/main" val="346662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Face Detection using </a:t>
            </a:r>
            <a:r>
              <a:rPr lang="en-US" b="1" dirty="0" err="1" smtClean="0"/>
              <a:t>Eigenface</a:t>
            </a:r>
            <a:endParaRPr lang="en-US" dirty="0"/>
          </a:p>
        </p:txBody>
      </p:sp>
      <p:sp>
        <p:nvSpPr>
          <p:cNvPr id="3" name="Content Placeholder 2"/>
          <p:cNvSpPr>
            <a:spLocks noGrp="1"/>
          </p:cNvSpPr>
          <p:nvPr>
            <p:ph idx="1"/>
          </p:nvPr>
        </p:nvSpPr>
        <p:spPr/>
        <p:txBody>
          <a:bodyPr/>
          <a:lstStyle/>
          <a:p>
            <a:r>
              <a:rPr lang="en-US" dirty="0" smtClean="0"/>
              <a:t>The face recognition using </a:t>
            </a:r>
            <a:r>
              <a:rPr lang="en-US" dirty="0" err="1" smtClean="0"/>
              <a:t>Eigenface</a:t>
            </a:r>
            <a:r>
              <a:rPr lang="en-US" dirty="0" smtClean="0"/>
              <a:t> is use the same process as discussed in previous slide.</a:t>
            </a:r>
          </a:p>
        </p:txBody>
      </p:sp>
      <p:pic>
        <p:nvPicPr>
          <p:cNvPr id="4" name="Picture 3"/>
          <p:cNvPicPr>
            <a:picLocks noChangeAspect="1"/>
          </p:cNvPicPr>
          <p:nvPr/>
        </p:nvPicPr>
        <p:blipFill rotWithShape="1">
          <a:blip r:embed="rId2"/>
          <a:srcRect l="35750" t="45731" r="32834" b="15328"/>
          <a:stretch/>
        </p:blipFill>
        <p:spPr>
          <a:xfrm>
            <a:off x="3069463" y="2729170"/>
            <a:ext cx="5507866" cy="3855274"/>
          </a:xfrm>
          <a:prstGeom prst="rect">
            <a:avLst/>
          </a:prstGeom>
        </p:spPr>
      </p:pic>
    </p:spTree>
    <p:extLst>
      <p:ext uri="{BB962C8B-B14F-4D97-AF65-F5344CB8AC3E}">
        <p14:creationId xmlns:p14="http://schemas.microsoft.com/office/powerpoint/2010/main" val="140853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Face Detection using </a:t>
            </a:r>
            <a:r>
              <a:rPr lang="en-US" b="1" dirty="0" err="1" smtClean="0"/>
              <a:t>Eigenface</a:t>
            </a:r>
            <a:endParaRPr lang="en-US" dirty="0"/>
          </a:p>
        </p:txBody>
      </p:sp>
      <p:sp>
        <p:nvSpPr>
          <p:cNvPr id="3" name="Content Placeholder 2"/>
          <p:cNvSpPr>
            <a:spLocks noGrp="1"/>
          </p:cNvSpPr>
          <p:nvPr>
            <p:ph idx="1"/>
          </p:nvPr>
        </p:nvSpPr>
        <p:spPr/>
        <p:txBody>
          <a:bodyPr/>
          <a:lstStyle/>
          <a:p>
            <a:r>
              <a:rPr lang="en-US" dirty="0" smtClean="0"/>
              <a:t>Recognition is simply a problem of finding the closest database image, or mathematically finding the minimum Euclidean distance between a test point and a database point.</a:t>
            </a:r>
            <a:endParaRPr lang="en-US" dirty="0"/>
          </a:p>
        </p:txBody>
      </p:sp>
      <p:pic>
        <p:nvPicPr>
          <p:cNvPr id="5" name="Picture 4"/>
          <p:cNvPicPr>
            <a:picLocks noChangeAspect="1"/>
          </p:cNvPicPr>
          <p:nvPr/>
        </p:nvPicPr>
        <p:blipFill rotWithShape="1">
          <a:blip r:embed="rId2"/>
          <a:srcRect l="42908" t="59716" r="39594" b="30650"/>
          <a:stretch/>
        </p:blipFill>
        <p:spPr>
          <a:xfrm>
            <a:off x="3224010" y="3502623"/>
            <a:ext cx="4889332" cy="1520137"/>
          </a:xfrm>
          <a:prstGeom prst="rect">
            <a:avLst/>
          </a:prstGeom>
        </p:spPr>
      </p:pic>
    </p:spTree>
    <p:extLst>
      <p:ext uri="{BB962C8B-B14F-4D97-AF65-F5344CB8AC3E}">
        <p14:creationId xmlns:p14="http://schemas.microsoft.com/office/powerpoint/2010/main" val="185589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7458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40 faces used for testing</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6414" y="1275009"/>
            <a:ext cx="11929843" cy="5698901"/>
          </a:xfrm>
          <a:prstGeom prst="rect">
            <a:avLst/>
          </a:prstGeom>
        </p:spPr>
      </p:pic>
    </p:spTree>
    <p:extLst>
      <p:ext uri="{BB962C8B-B14F-4D97-AF65-F5344CB8AC3E}">
        <p14:creationId xmlns:p14="http://schemas.microsoft.com/office/powerpoint/2010/main" val="760476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455</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      Human face recognition using eigenface analysis Report</vt:lpstr>
      <vt:lpstr>Eigenface System</vt:lpstr>
      <vt:lpstr>Eigenface Basis</vt:lpstr>
      <vt:lpstr>Simplifying the Initial Eigenface Basis</vt:lpstr>
      <vt:lpstr>Face Detection using Eigenface</vt:lpstr>
      <vt:lpstr>Face Detection using Eigenface</vt:lpstr>
      <vt:lpstr>Face Detection using Eigenface</vt:lpstr>
      <vt:lpstr>Results</vt:lpstr>
      <vt:lpstr>40 faces used for testing</vt:lpstr>
      <vt:lpstr>Average face in face space</vt:lpstr>
      <vt:lpstr>Top 20 eigenfaces from datasets</vt:lpstr>
      <vt:lpstr>Performance Evaluation</vt:lpstr>
      <vt:lpstr>Conclusion</vt:lpstr>
      <vt:lpstr>References</vt:lpstr>
    </vt:vector>
  </TitlesOfParts>
  <Company>Rocket Software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Vy Bui</dc:creator>
  <cp:lastModifiedBy>Vy Bui</cp:lastModifiedBy>
  <cp:revision>97</cp:revision>
  <dcterms:created xsi:type="dcterms:W3CDTF">2014-12-12T03:36:30Z</dcterms:created>
  <dcterms:modified xsi:type="dcterms:W3CDTF">2014-12-12T05:23:15Z</dcterms:modified>
</cp:coreProperties>
</file>