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1" r:id="rId12"/>
    <p:sldId id="267" r:id="rId13"/>
    <p:sldId id="268" r:id="rId14"/>
    <p:sldId id="292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9" r:id="rId28"/>
    <p:sldId id="290" r:id="rId29"/>
    <p:sldId id="282" r:id="rId30"/>
    <p:sldId id="283" r:id="rId31"/>
    <p:sldId id="287" r:id="rId32"/>
    <p:sldId id="284" r:id="rId33"/>
    <p:sldId id="285" r:id="rId34"/>
    <p:sldId id="288" r:id="rId35"/>
  </p:sldIdLst>
  <p:sldSz cx="9144000" cy="5143500" type="screen16x9"/>
  <p:notesSz cx="6858000" cy="9144000"/>
  <p:embeddedFontLst>
    <p:embeddedFont>
      <p:font typeface="Dosis" panose="020B0604020202020204" charset="0"/>
      <p:regular r:id="rId37"/>
      <p:bold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7CA651-19FE-48B9-87A0-56634431C41A}">
  <a:tblStyle styleId="{3F7CA651-19FE-48B9-87A0-56634431C41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8943A-59CF-411E-85FC-8EB1388092E7}" type="doc">
      <dgm:prSet loTypeId="urn:microsoft.com/office/officeart/2005/8/layout/hProcess9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9F38BC-DE83-4C8B-A871-2BC2B3B669B8}">
      <dgm:prSet phldrT="[Text]"/>
      <dgm:spPr/>
      <dgm:t>
        <a:bodyPr/>
        <a:lstStyle/>
        <a:p>
          <a:r>
            <a:rPr lang="en-US" dirty="0"/>
            <a:t>Initial Application</a:t>
          </a:r>
        </a:p>
      </dgm:t>
    </dgm:pt>
    <dgm:pt modelId="{78572880-0518-4FBB-A6BE-5D842D396783}" type="parTrans" cxnId="{3DD68CE3-66D8-4CFB-AA2F-CD7B0CE6848B}">
      <dgm:prSet/>
      <dgm:spPr/>
      <dgm:t>
        <a:bodyPr/>
        <a:lstStyle/>
        <a:p>
          <a:endParaRPr lang="en-US"/>
        </a:p>
      </dgm:t>
    </dgm:pt>
    <dgm:pt modelId="{36B8B5AB-2FCA-4CC8-95F4-966E1290FEEC}" type="sibTrans" cxnId="{3DD68CE3-66D8-4CFB-AA2F-CD7B0CE6848B}">
      <dgm:prSet/>
      <dgm:spPr/>
      <dgm:t>
        <a:bodyPr/>
        <a:lstStyle/>
        <a:p>
          <a:endParaRPr lang="en-US"/>
        </a:p>
      </dgm:t>
    </dgm:pt>
    <dgm:pt modelId="{A5948532-B3C9-47C7-85DA-12F6DC4C6864}">
      <dgm:prSet phldrT="[Text]"/>
      <dgm:spPr/>
      <dgm:t>
        <a:bodyPr/>
        <a:lstStyle/>
        <a:p>
          <a:r>
            <a:rPr lang="en-US" dirty="0"/>
            <a:t>Income, Asset Verification &amp; Disclosure</a:t>
          </a:r>
        </a:p>
      </dgm:t>
    </dgm:pt>
    <dgm:pt modelId="{E0BAD24F-02D1-41C9-954F-AF12835FCC24}" type="parTrans" cxnId="{F6EB18BE-FDAA-489F-8B14-E731E0CAA329}">
      <dgm:prSet/>
      <dgm:spPr/>
      <dgm:t>
        <a:bodyPr/>
        <a:lstStyle/>
        <a:p>
          <a:endParaRPr lang="en-US"/>
        </a:p>
      </dgm:t>
    </dgm:pt>
    <dgm:pt modelId="{9D249600-9B59-4FC6-AA08-87B2B8D993A8}" type="sibTrans" cxnId="{F6EB18BE-FDAA-489F-8B14-E731E0CAA329}">
      <dgm:prSet/>
      <dgm:spPr/>
      <dgm:t>
        <a:bodyPr/>
        <a:lstStyle/>
        <a:p>
          <a:endParaRPr lang="en-US"/>
        </a:p>
      </dgm:t>
    </dgm:pt>
    <dgm:pt modelId="{E7B869D3-B0C8-4DCF-BD71-1CCC1E6BCAC2}">
      <dgm:prSet phldrT="[Text]"/>
      <dgm:spPr/>
      <dgm:t>
        <a:bodyPr/>
        <a:lstStyle/>
        <a:p>
          <a:r>
            <a:rPr lang="en-US" dirty="0"/>
            <a:t>Decision &amp; Credit Scoring</a:t>
          </a:r>
        </a:p>
      </dgm:t>
    </dgm:pt>
    <dgm:pt modelId="{1AD334EE-9B0A-4DC2-B137-51EE7F39FE97}" type="parTrans" cxnId="{A52E5FF9-F680-43F0-8832-FEC9E31680FB}">
      <dgm:prSet/>
      <dgm:spPr/>
      <dgm:t>
        <a:bodyPr/>
        <a:lstStyle/>
        <a:p>
          <a:endParaRPr lang="en-US"/>
        </a:p>
      </dgm:t>
    </dgm:pt>
    <dgm:pt modelId="{092E3060-7C4C-4891-A804-F90BBD2676DA}" type="sibTrans" cxnId="{A52E5FF9-F680-43F0-8832-FEC9E31680FB}">
      <dgm:prSet/>
      <dgm:spPr/>
      <dgm:t>
        <a:bodyPr/>
        <a:lstStyle/>
        <a:p>
          <a:endParaRPr lang="en-US"/>
        </a:p>
      </dgm:t>
    </dgm:pt>
    <dgm:pt modelId="{3364AAEA-080C-41E2-8693-5BAD3C2FA754}">
      <dgm:prSet phldrT="[Text]"/>
      <dgm:spPr/>
      <dgm:t>
        <a:bodyPr/>
        <a:lstStyle/>
        <a:p>
          <a:r>
            <a:rPr lang="en-US" dirty="0"/>
            <a:t>Clear Approval Conditions</a:t>
          </a:r>
        </a:p>
      </dgm:t>
    </dgm:pt>
    <dgm:pt modelId="{064CB340-688E-49A2-ADCB-B3B8CAEF9005}" type="parTrans" cxnId="{A9AB2FF6-F0F3-4A43-B3E5-B013929B88B9}">
      <dgm:prSet/>
      <dgm:spPr/>
      <dgm:t>
        <a:bodyPr/>
        <a:lstStyle/>
        <a:p>
          <a:endParaRPr lang="en-US"/>
        </a:p>
      </dgm:t>
    </dgm:pt>
    <dgm:pt modelId="{CD136BEF-2507-4A9F-8F40-7B09989C208F}" type="sibTrans" cxnId="{A9AB2FF6-F0F3-4A43-B3E5-B013929B88B9}">
      <dgm:prSet/>
      <dgm:spPr/>
      <dgm:t>
        <a:bodyPr/>
        <a:lstStyle/>
        <a:p>
          <a:endParaRPr lang="en-US"/>
        </a:p>
      </dgm:t>
    </dgm:pt>
    <dgm:pt modelId="{BC45D941-45B2-4F37-9B39-309A5BD2E880}">
      <dgm:prSet phldrT="[Text]"/>
      <dgm:spPr/>
      <dgm:t>
        <a:bodyPr/>
        <a:lstStyle/>
        <a:p>
          <a:r>
            <a:rPr lang="en-US" dirty="0"/>
            <a:t>Closing</a:t>
          </a:r>
        </a:p>
      </dgm:t>
    </dgm:pt>
    <dgm:pt modelId="{571E6C87-F93E-485C-98D5-9C08C0BD2204}" type="parTrans" cxnId="{76626505-8B61-4E80-9B9B-BD2B1CF8BE00}">
      <dgm:prSet/>
      <dgm:spPr/>
      <dgm:t>
        <a:bodyPr/>
        <a:lstStyle/>
        <a:p>
          <a:endParaRPr lang="en-US"/>
        </a:p>
      </dgm:t>
    </dgm:pt>
    <dgm:pt modelId="{931D2F7B-EB18-405C-A1EF-F1B5BF68461F}" type="sibTrans" cxnId="{76626505-8B61-4E80-9B9B-BD2B1CF8BE00}">
      <dgm:prSet/>
      <dgm:spPr/>
      <dgm:t>
        <a:bodyPr/>
        <a:lstStyle/>
        <a:p>
          <a:endParaRPr lang="en-US"/>
        </a:p>
      </dgm:t>
    </dgm:pt>
    <dgm:pt modelId="{954E5C3A-B708-4203-B1FA-E196AD9EEEF8}" type="pres">
      <dgm:prSet presAssocID="{8928943A-59CF-411E-85FC-8EB1388092E7}" presName="CompostProcess" presStyleCnt="0">
        <dgm:presLayoutVars>
          <dgm:dir/>
          <dgm:resizeHandles val="exact"/>
        </dgm:presLayoutVars>
      </dgm:prSet>
      <dgm:spPr/>
    </dgm:pt>
    <dgm:pt modelId="{11E947EE-A78F-4F99-B7C2-3A19FE029C3C}" type="pres">
      <dgm:prSet presAssocID="{8928943A-59CF-411E-85FC-8EB1388092E7}" presName="arrow" presStyleLbl="bgShp" presStyleIdx="0" presStyleCnt="1" custLinFactNeighborX="-27540" custLinFactNeighborY="4872"/>
      <dgm:spPr/>
    </dgm:pt>
    <dgm:pt modelId="{BC0B16DC-46A2-4606-B79D-F32A0E8E42D2}" type="pres">
      <dgm:prSet presAssocID="{8928943A-59CF-411E-85FC-8EB1388092E7}" presName="linearProcess" presStyleCnt="0"/>
      <dgm:spPr/>
    </dgm:pt>
    <dgm:pt modelId="{44F29F67-5763-4798-A0A7-43B67B1A012E}" type="pres">
      <dgm:prSet presAssocID="{139F38BC-DE83-4C8B-A871-2BC2B3B669B8}" presName="textNode" presStyleLbl="node1" presStyleIdx="0" presStyleCnt="5">
        <dgm:presLayoutVars>
          <dgm:bulletEnabled val="1"/>
        </dgm:presLayoutVars>
      </dgm:prSet>
      <dgm:spPr/>
    </dgm:pt>
    <dgm:pt modelId="{AB284325-820B-4F51-B9C8-FD92FB1837C8}" type="pres">
      <dgm:prSet presAssocID="{36B8B5AB-2FCA-4CC8-95F4-966E1290FEEC}" presName="sibTrans" presStyleCnt="0"/>
      <dgm:spPr/>
    </dgm:pt>
    <dgm:pt modelId="{B82D917B-CCED-49F0-9225-AEDAB29E0F3D}" type="pres">
      <dgm:prSet presAssocID="{A5948532-B3C9-47C7-85DA-12F6DC4C6864}" presName="textNode" presStyleLbl="node1" presStyleIdx="1" presStyleCnt="5">
        <dgm:presLayoutVars>
          <dgm:bulletEnabled val="1"/>
        </dgm:presLayoutVars>
      </dgm:prSet>
      <dgm:spPr/>
    </dgm:pt>
    <dgm:pt modelId="{C72BC3D6-0F12-4346-BCA7-030AC389A2E1}" type="pres">
      <dgm:prSet presAssocID="{9D249600-9B59-4FC6-AA08-87B2B8D993A8}" presName="sibTrans" presStyleCnt="0"/>
      <dgm:spPr/>
    </dgm:pt>
    <dgm:pt modelId="{481744BC-2EBF-404C-9703-7F182AA1A24A}" type="pres">
      <dgm:prSet presAssocID="{E7B869D3-B0C8-4DCF-BD71-1CCC1E6BCAC2}" presName="textNode" presStyleLbl="node1" presStyleIdx="2" presStyleCnt="5">
        <dgm:presLayoutVars>
          <dgm:bulletEnabled val="1"/>
        </dgm:presLayoutVars>
      </dgm:prSet>
      <dgm:spPr/>
    </dgm:pt>
    <dgm:pt modelId="{FEF45CDB-9E30-4954-8B58-9E1192289553}" type="pres">
      <dgm:prSet presAssocID="{092E3060-7C4C-4891-A804-F90BBD2676DA}" presName="sibTrans" presStyleCnt="0"/>
      <dgm:spPr/>
    </dgm:pt>
    <dgm:pt modelId="{A7328FC1-27D3-411D-8323-A6837465AB11}" type="pres">
      <dgm:prSet presAssocID="{3364AAEA-080C-41E2-8693-5BAD3C2FA754}" presName="textNode" presStyleLbl="node1" presStyleIdx="3" presStyleCnt="5">
        <dgm:presLayoutVars>
          <dgm:bulletEnabled val="1"/>
        </dgm:presLayoutVars>
      </dgm:prSet>
      <dgm:spPr/>
    </dgm:pt>
    <dgm:pt modelId="{A64F0BF8-AE24-404E-AA7E-BFB80D4294E1}" type="pres">
      <dgm:prSet presAssocID="{CD136BEF-2507-4A9F-8F40-7B09989C208F}" presName="sibTrans" presStyleCnt="0"/>
      <dgm:spPr/>
    </dgm:pt>
    <dgm:pt modelId="{FD86ED4D-8474-4988-8AB8-39E06773FF5A}" type="pres">
      <dgm:prSet presAssocID="{BC45D941-45B2-4F37-9B39-309A5BD2E880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6626505-8B61-4E80-9B9B-BD2B1CF8BE00}" srcId="{8928943A-59CF-411E-85FC-8EB1388092E7}" destId="{BC45D941-45B2-4F37-9B39-309A5BD2E880}" srcOrd="4" destOrd="0" parTransId="{571E6C87-F93E-485C-98D5-9C08C0BD2204}" sibTransId="{931D2F7B-EB18-405C-A1EF-F1B5BF68461F}"/>
    <dgm:cxn modelId="{4171F369-3C26-4A98-8C6D-6FAD4F376A3F}" type="presOf" srcId="{BC45D941-45B2-4F37-9B39-309A5BD2E880}" destId="{FD86ED4D-8474-4988-8AB8-39E06773FF5A}" srcOrd="0" destOrd="0" presId="urn:microsoft.com/office/officeart/2005/8/layout/hProcess9"/>
    <dgm:cxn modelId="{B61DAD53-A113-42FA-B656-CB8D996C0B35}" type="presOf" srcId="{E7B869D3-B0C8-4DCF-BD71-1CCC1E6BCAC2}" destId="{481744BC-2EBF-404C-9703-7F182AA1A24A}" srcOrd="0" destOrd="0" presId="urn:microsoft.com/office/officeart/2005/8/layout/hProcess9"/>
    <dgm:cxn modelId="{1F877758-05B4-4645-84D4-3EB308782105}" type="presOf" srcId="{139F38BC-DE83-4C8B-A871-2BC2B3B669B8}" destId="{44F29F67-5763-4798-A0A7-43B67B1A012E}" srcOrd="0" destOrd="0" presId="urn:microsoft.com/office/officeart/2005/8/layout/hProcess9"/>
    <dgm:cxn modelId="{87F98093-AE8D-470E-BAED-6FCBD3BBFB46}" type="presOf" srcId="{8928943A-59CF-411E-85FC-8EB1388092E7}" destId="{954E5C3A-B708-4203-B1FA-E196AD9EEEF8}" srcOrd="0" destOrd="0" presId="urn:microsoft.com/office/officeart/2005/8/layout/hProcess9"/>
    <dgm:cxn modelId="{AAC51FBD-EF89-44F4-9908-38A3B7E9A3B1}" type="presOf" srcId="{A5948532-B3C9-47C7-85DA-12F6DC4C6864}" destId="{B82D917B-CCED-49F0-9225-AEDAB29E0F3D}" srcOrd="0" destOrd="0" presId="urn:microsoft.com/office/officeart/2005/8/layout/hProcess9"/>
    <dgm:cxn modelId="{F6EB18BE-FDAA-489F-8B14-E731E0CAA329}" srcId="{8928943A-59CF-411E-85FC-8EB1388092E7}" destId="{A5948532-B3C9-47C7-85DA-12F6DC4C6864}" srcOrd="1" destOrd="0" parTransId="{E0BAD24F-02D1-41C9-954F-AF12835FCC24}" sibTransId="{9D249600-9B59-4FC6-AA08-87B2B8D993A8}"/>
    <dgm:cxn modelId="{B434FAC1-35F0-402E-B5D3-D501628F3B7B}" type="presOf" srcId="{3364AAEA-080C-41E2-8693-5BAD3C2FA754}" destId="{A7328FC1-27D3-411D-8323-A6837465AB11}" srcOrd="0" destOrd="0" presId="urn:microsoft.com/office/officeart/2005/8/layout/hProcess9"/>
    <dgm:cxn modelId="{3DD68CE3-66D8-4CFB-AA2F-CD7B0CE6848B}" srcId="{8928943A-59CF-411E-85FC-8EB1388092E7}" destId="{139F38BC-DE83-4C8B-A871-2BC2B3B669B8}" srcOrd="0" destOrd="0" parTransId="{78572880-0518-4FBB-A6BE-5D842D396783}" sibTransId="{36B8B5AB-2FCA-4CC8-95F4-966E1290FEEC}"/>
    <dgm:cxn modelId="{A9AB2FF6-F0F3-4A43-B3E5-B013929B88B9}" srcId="{8928943A-59CF-411E-85FC-8EB1388092E7}" destId="{3364AAEA-080C-41E2-8693-5BAD3C2FA754}" srcOrd="3" destOrd="0" parTransId="{064CB340-688E-49A2-ADCB-B3B8CAEF9005}" sibTransId="{CD136BEF-2507-4A9F-8F40-7B09989C208F}"/>
    <dgm:cxn modelId="{A52E5FF9-F680-43F0-8832-FEC9E31680FB}" srcId="{8928943A-59CF-411E-85FC-8EB1388092E7}" destId="{E7B869D3-B0C8-4DCF-BD71-1CCC1E6BCAC2}" srcOrd="2" destOrd="0" parTransId="{1AD334EE-9B0A-4DC2-B137-51EE7F39FE97}" sibTransId="{092E3060-7C4C-4891-A804-F90BBD2676DA}"/>
    <dgm:cxn modelId="{AAE2148B-C08A-48EF-91FA-D8E5E7954B38}" type="presParOf" srcId="{954E5C3A-B708-4203-B1FA-E196AD9EEEF8}" destId="{11E947EE-A78F-4F99-B7C2-3A19FE029C3C}" srcOrd="0" destOrd="0" presId="urn:microsoft.com/office/officeart/2005/8/layout/hProcess9"/>
    <dgm:cxn modelId="{924CC985-586A-4712-831E-C925DA8F2838}" type="presParOf" srcId="{954E5C3A-B708-4203-B1FA-E196AD9EEEF8}" destId="{BC0B16DC-46A2-4606-B79D-F32A0E8E42D2}" srcOrd="1" destOrd="0" presId="urn:microsoft.com/office/officeart/2005/8/layout/hProcess9"/>
    <dgm:cxn modelId="{DF1A26FA-3E62-4627-9D5A-8A3DE7E7E0DA}" type="presParOf" srcId="{BC0B16DC-46A2-4606-B79D-F32A0E8E42D2}" destId="{44F29F67-5763-4798-A0A7-43B67B1A012E}" srcOrd="0" destOrd="0" presId="urn:microsoft.com/office/officeart/2005/8/layout/hProcess9"/>
    <dgm:cxn modelId="{ACD4569C-9F59-45AE-BC06-BC4DE126AB93}" type="presParOf" srcId="{BC0B16DC-46A2-4606-B79D-F32A0E8E42D2}" destId="{AB284325-820B-4F51-B9C8-FD92FB1837C8}" srcOrd="1" destOrd="0" presId="urn:microsoft.com/office/officeart/2005/8/layout/hProcess9"/>
    <dgm:cxn modelId="{1C1463C9-625A-43E2-A245-F5A7DB679A60}" type="presParOf" srcId="{BC0B16DC-46A2-4606-B79D-F32A0E8E42D2}" destId="{B82D917B-CCED-49F0-9225-AEDAB29E0F3D}" srcOrd="2" destOrd="0" presId="urn:microsoft.com/office/officeart/2005/8/layout/hProcess9"/>
    <dgm:cxn modelId="{7D3F305A-E692-48F0-AE8C-C7A698B2A7CD}" type="presParOf" srcId="{BC0B16DC-46A2-4606-B79D-F32A0E8E42D2}" destId="{C72BC3D6-0F12-4346-BCA7-030AC389A2E1}" srcOrd="3" destOrd="0" presId="urn:microsoft.com/office/officeart/2005/8/layout/hProcess9"/>
    <dgm:cxn modelId="{5F7AFA65-EABD-43C2-A199-D27FA2DA18BD}" type="presParOf" srcId="{BC0B16DC-46A2-4606-B79D-F32A0E8E42D2}" destId="{481744BC-2EBF-404C-9703-7F182AA1A24A}" srcOrd="4" destOrd="0" presId="urn:microsoft.com/office/officeart/2005/8/layout/hProcess9"/>
    <dgm:cxn modelId="{64E2AC47-BF29-46C0-B425-212897059CBB}" type="presParOf" srcId="{BC0B16DC-46A2-4606-B79D-F32A0E8E42D2}" destId="{FEF45CDB-9E30-4954-8B58-9E1192289553}" srcOrd="5" destOrd="0" presId="urn:microsoft.com/office/officeart/2005/8/layout/hProcess9"/>
    <dgm:cxn modelId="{0ABD5302-8261-42DB-A50F-9E230BFC9C29}" type="presParOf" srcId="{BC0B16DC-46A2-4606-B79D-F32A0E8E42D2}" destId="{A7328FC1-27D3-411D-8323-A6837465AB11}" srcOrd="6" destOrd="0" presId="urn:microsoft.com/office/officeart/2005/8/layout/hProcess9"/>
    <dgm:cxn modelId="{7E4F3C7B-87FE-470D-BA4B-914C2CB683A2}" type="presParOf" srcId="{BC0B16DC-46A2-4606-B79D-F32A0E8E42D2}" destId="{A64F0BF8-AE24-404E-AA7E-BFB80D4294E1}" srcOrd="7" destOrd="0" presId="urn:microsoft.com/office/officeart/2005/8/layout/hProcess9"/>
    <dgm:cxn modelId="{0839936C-5542-44F5-BA93-89767F7E1492}" type="presParOf" srcId="{BC0B16DC-46A2-4606-B79D-F32A0E8E42D2}" destId="{FD86ED4D-8474-4988-8AB8-39E06773FF5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947EE-A78F-4F99-B7C2-3A19FE029C3C}">
      <dsp:nvSpPr>
        <dsp:cNvPr id="0" name=""/>
        <dsp:cNvSpPr/>
      </dsp:nvSpPr>
      <dsp:spPr>
        <a:xfrm>
          <a:off x="0" y="0"/>
          <a:ext cx="5338412" cy="2755232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29F67-5763-4798-A0A7-43B67B1A012E}">
      <dsp:nvSpPr>
        <dsp:cNvPr id="0" name=""/>
        <dsp:cNvSpPr/>
      </dsp:nvSpPr>
      <dsp:spPr>
        <a:xfrm>
          <a:off x="2759" y="826569"/>
          <a:ext cx="1206724" cy="11020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Initial Application</a:t>
          </a:r>
        </a:p>
      </dsp:txBody>
      <dsp:txXfrm>
        <a:off x="56559" y="880369"/>
        <a:ext cx="1099124" cy="994492"/>
      </dsp:txXfrm>
    </dsp:sp>
    <dsp:sp modelId="{B82D917B-CCED-49F0-9225-AEDAB29E0F3D}">
      <dsp:nvSpPr>
        <dsp:cNvPr id="0" name=""/>
        <dsp:cNvSpPr/>
      </dsp:nvSpPr>
      <dsp:spPr>
        <a:xfrm>
          <a:off x="1269820" y="826569"/>
          <a:ext cx="1206724" cy="11020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Income, Asset Verification &amp; Disclosure</a:t>
          </a:r>
        </a:p>
      </dsp:txBody>
      <dsp:txXfrm>
        <a:off x="1323620" y="880369"/>
        <a:ext cx="1099124" cy="994492"/>
      </dsp:txXfrm>
    </dsp:sp>
    <dsp:sp modelId="{481744BC-2EBF-404C-9703-7F182AA1A24A}">
      <dsp:nvSpPr>
        <dsp:cNvPr id="0" name=""/>
        <dsp:cNvSpPr/>
      </dsp:nvSpPr>
      <dsp:spPr>
        <a:xfrm>
          <a:off x="2536880" y="826569"/>
          <a:ext cx="1206724" cy="11020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Decision &amp; Credit Scoring</a:t>
          </a:r>
        </a:p>
      </dsp:txBody>
      <dsp:txXfrm>
        <a:off x="2590680" y="880369"/>
        <a:ext cx="1099124" cy="994492"/>
      </dsp:txXfrm>
    </dsp:sp>
    <dsp:sp modelId="{A7328FC1-27D3-411D-8323-A6837465AB11}">
      <dsp:nvSpPr>
        <dsp:cNvPr id="0" name=""/>
        <dsp:cNvSpPr/>
      </dsp:nvSpPr>
      <dsp:spPr>
        <a:xfrm>
          <a:off x="3803940" y="826569"/>
          <a:ext cx="1206724" cy="11020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Clear Approval Conditions</a:t>
          </a:r>
        </a:p>
      </dsp:txBody>
      <dsp:txXfrm>
        <a:off x="3857740" y="880369"/>
        <a:ext cx="1099124" cy="994492"/>
      </dsp:txXfrm>
    </dsp:sp>
    <dsp:sp modelId="{FD86ED4D-8474-4988-8AB8-39E06773FF5A}">
      <dsp:nvSpPr>
        <dsp:cNvPr id="0" name=""/>
        <dsp:cNvSpPr/>
      </dsp:nvSpPr>
      <dsp:spPr>
        <a:xfrm>
          <a:off x="5071000" y="826569"/>
          <a:ext cx="1206724" cy="11020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Closing</a:t>
          </a:r>
        </a:p>
      </dsp:txBody>
      <dsp:txXfrm>
        <a:off x="5124800" y="880369"/>
        <a:ext cx="1099124" cy="994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67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66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72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589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5200"/>
            </a:lvl1pPr>
            <a:lvl2pPr lvl="1" rtl="0">
              <a:spcBef>
                <a:spcPts val="0"/>
              </a:spcBef>
              <a:buSzPct val="100000"/>
              <a:defRPr sz="5200"/>
            </a:lvl2pPr>
            <a:lvl3pPr lvl="2" rtl="0">
              <a:spcBef>
                <a:spcPts val="0"/>
              </a:spcBef>
              <a:buSzPct val="100000"/>
              <a:defRPr sz="5200"/>
            </a:lvl3pPr>
            <a:lvl4pPr lvl="3" rtl="0">
              <a:spcBef>
                <a:spcPts val="0"/>
              </a:spcBef>
              <a:buSzPct val="100000"/>
              <a:defRPr sz="5200"/>
            </a:lvl4pPr>
            <a:lvl5pPr lvl="4" rtl="0">
              <a:spcBef>
                <a:spcPts val="0"/>
              </a:spcBef>
              <a:buSzPct val="100000"/>
              <a:defRPr sz="5200"/>
            </a:lvl5pPr>
            <a:lvl6pPr lvl="5" rtl="0">
              <a:spcBef>
                <a:spcPts val="0"/>
              </a:spcBef>
              <a:buSzPct val="100000"/>
              <a:defRPr sz="5200"/>
            </a:lvl6pPr>
            <a:lvl7pPr lvl="6" rtl="0">
              <a:spcBef>
                <a:spcPts val="0"/>
              </a:spcBef>
              <a:buSzPct val="100000"/>
              <a:defRPr sz="5200"/>
            </a:lvl7pPr>
            <a:lvl8pPr lvl="7" rtl="0">
              <a:spcBef>
                <a:spcPts val="0"/>
              </a:spcBef>
              <a:buSzPct val="100000"/>
              <a:defRPr sz="5200"/>
            </a:lvl8pPr>
            <a:lvl9pPr lvl="8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 rtl="0">
              <a:spcBef>
                <a:spcPts val="0"/>
              </a:spcBef>
              <a:buSzPct val="100000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2400" b="0"/>
            </a:lvl1pPr>
            <a:lvl2pPr lvl="1" rtl="0">
              <a:spcBef>
                <a:spcPts val="0"/>
              </a:spcBef>
              <a:buSzPct val="100000"/>
              <a:defRPr sz="2400" b="0"/>
            </a:lvl2pPr>
            <a:lvl3pPr lvl="2" rtl="0">
              <a:spcBef>
                <a:spcPts val="0"/>
              </a:spcBef>
              <a:buSzPct val="100000"/>
              <a:defRPr sz="2400" b="0"/>
            </a:lvl3pPr>
            <a:lvl4pPr lvl="3" rtl="0">
              <a:spcBef>
                <a:spcPts val="0"/>
              </a:spcBef>
              <a:buSzPct val="100000"/>
              <a:defRPr sz="2400" b="0"/>
            </a:lvl4pPr>
            <a:lvl5pPr lvl="4" rtl="0">
              <a:spcBef>
                <a:spcPts val="0"/>
              </a:spcBef>
              <a:buSzPct val="100000"/>
              <a:defRPr sz="2400" b="0"/>
            </a:lvl5pPr>
            <a:lvl6pPr lvl="5" rtl="0">
              <a:spcBef>
                <a:spcPts val="0"/>
              </a:spcBef>
              <a:buSzPct val="100000"/>
              <a:defRPr sz="2400" b="0"/>
            </a:lvl6pPr>
            <a:lvl7pPr lvl="6" rtl="0">
              <a:spcBef>
                <a:spcPts val="0"/>
              </a:spcBef>
              <a:buSzPct val="100000"/>
              <a:defRPr sz="2400" b="0"/>
            </a:lvl7pPr>
            <a:lvl8pPr lvl="7" rtl="0">
              <a:spcBef>
                <a:spcPts val="0"/>
              </a:spcBef>
              <a:buSzPct val="100000"/>
              <a:defRPr sz="2400" b="0"/>
            </a:lvl8pPr>
            <a:lvl9pPr lvl="8" rtl="0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600"/>
            </a:lvl2pPr>
            <a:lvl3pPr lvl="2" rtl="0">
              <a:spcBef>
                <a:spcPts val="0"/>
              </a:spcBef>
              <a:buSzPct val="100000"/>
              <a:defRPr sz="2600"/>
            </a:lvl3pPr>
            <a:lvl4pPr lvl="3" rtl="0">
              <a:spcBef>
                <a:spcPts val="0"/>
              </a:spcBef>
              <a:buSzPct val="100000"/>
              <a:defRPr sz="2600"/>
            </a:lvl4pPr>
            <a:lvl5pPr lvl="4" rtl="0">
              <a:spcBef>
                <a:spcPts val="0"/>
              </a:spcBef>
              <a:buSzPct val="100000"/>
              <a:defRPr sz="2600"/>
            </a:lvl5pPr>
            <a:lvl6pPr lvl="5" rtl="0">
              <a:spcBef>
                <a:spcPts val="0"/>
              </a:spcBef>
              <a:buSzPct val="100000"/>
              <a:defRPr sz="2600"/>
            </a:lvl6pPr>
            <a:lvl7pPr lvl="6" rtl="0">
              <a:spcBef>
                <a:spcPts val="0"/>
              </a:spcBef>
              <a:buSzPct val="100000"/>
              <a:defRPr sz="2600"/>
            </a:lvl7pPr>
            <a:lvl8pPr lvl="7" rtl="0">
              <a:spcBef>
                <a:spcPts val="0"/>
              </a:spcBef>
              <a:buSzPct val="100000"/>
              <a:defRPr sz="2600"/>
            </a:lvl8pPr>
            <a:lvl9pPr lvl="8" rtl="0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600"/>
            </a:lvl2pPr>
            <a:lvl3pPr lvl="2" rtl="0">
              <a:spcBef>
                <a:spcPts val="0"/>
              </a:spcBef>
              <a:buSzPct val="100000"/>
              <a:defRPr sz="2600"/>
            </a:lvl3pPr>
            <a:lvl4pPr lvl="3" rtl="0">
              <a:spcBef>
                <a:spcPts val="0"/>
              </a:spcBef>
              <a:buSzPct val="100000"/>
              <a:defRPr sz="2600"/>
            </a:lvl4pPr>
            <a:lvl5pPr lvl="4" rtl="0">
              <a:spcBef>
                <a:spcPts val="0"/>
              </a:spcBef>
              <a:buSzPct val="100000"/>
              <a:defRPr sz="2600"/>
            </a:lvl5pPr>
            <a:lvl6pPr lvl="5" rtl="0">
              <a:spcBef>
                <a:spcPts val="0"/>
              </a:spcBef>
              <a:buSzPct val="100000"/>
              <a:defRPr sz="2600"/>
            </a:lvl6pPr>
            <a:lvl7pPr lvl="6" rtl="0">
              <a:spcBef>
                <a:spcPts val="0"/>
              </a:spcBef>
              <a:buSzPct val="100000"/>
              <a:defRPr sz="2600"/>
            </a:lvl7pPr>
            <a:lvl8pPr lvl="7" rtl="0">
              <a:spcBef>
                <a:spcPts val="0"/>
              </a:spcBef>
              <a:buSzPct val="100000"/>
              <a:defRPr sz="2600"/>
            </a:lvl8pPr>
            <a:lvl9pPr lvl="8" rtl="0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deepak#!/vizhome/Goyal_Gupta_Dashboard_Practicum/Overview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public.tableau.com/profile/deepak#!/vizhome/Goyal_Gupta_Dashboard_Practicum/Predictive" TargetMode="External"/><Relationship Id="rId4" Type="http://schemas.openxmlformats.org/officeDocument/2006/relationships/hyperlink" Target="https://public.tableau.com/profile/deepak#!/vizhome/Goyal_Gupta_Dashboard_Practicum/Analysi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286200" y="1562900"/>
            <a:ext cx="6096476" cy="2904226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ctrTitle" idx="4294967295"/>
          </p:nvPr>
        </p:nvSpPr>
        <p:spPr>
          <a:xfrm>
            <a:off x="522950" y="792825"/>
            <a:ext cx="4012200" cy="178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Enhancing Credit Analysis &amp; Assessment using Geospatial Techniques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4294967295"/>
          </p:nvPr>
        </p:nvSpPr>
        <p:spPr>
          <a:xfrm>
            <a:off x="522950" y="2869050"/>
            <a:ext cx="6757200" cy="148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By: 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FFFFFF"/>
                </a:solidFill>
              </a:rPr>
              <a:t>Deepak Kumar Gupta </a:t>
            </a:r>
          </a:p>
          <a:p>
            <a:pPr lvl="0" indent="38735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FFFFFF"/>
                </a:solidFill>
              </a:rPr>
              <a:t>Shruti Goyal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</a:rPr>
              <a:t>Supervisors: </a:t>
            </a:r>
            <a:br>
              <a:rPr lang="en" sz="1800" dirty="0">
                <a:solidFill>
                  <a:srgbClr val="FFFFFF"/>
                </a:solidFill>
              </a:rPr>
            </a:br>
            <a:r>
              <a:rPr lang="en" sz="1800" dirty="0">
                <a:solidFill>
                  <a:srgbClr val="FFFFFF"/>
                </a:solidFill>
              </a:rPr>
              <a:t>       </a:t>
            </a:r>
            <a:r>
              <a:rPr lang="en" sz="1400" dirty="0">
                <a:solidFill>
                  <a:srgbClr val="FFFFFF"/>
                </a:solidFill>
              </a:rPr>
              <a:t>Prof. Peter Keenan, UCD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400" dirty="0">
                <a:solidFill>
                  <a:srgbClr val="FFFFFF"/>
                </a:solidFill>
              </a:rPr>
              <a:t>         Selwyn Hearns, KPMG</a:t>
            </a:r>
          </a:p>
        </p:txBody>
      </p:sp>
      <p:pic>
        <p:nvPicPr>
          <p:cNvPr id="108" name="Shape 108" descr="ucd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750" y="152400"/>
            <a:ext cx="804899" cy="80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ABADE7-2CD0-4C57-A58B-7A0B5F6398E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IE" sz="2400" dirty="0"/>
              <a:t>Key Variables:</a:t>
            </a:r>
          </a:p>
          <a:p>
            <a:pPr>
              <a:buNone/>
            </a:pPr>
            <a:endParaRPr lang="en-IE" sz="2000" dirty="0"/>
          </a:p>
          <a:p>
            <a:r>
              <a:rPr lang="en-IE" sz="1600" dirty="0" err="1"/>
              <a:t>DefaultedLoans</a:t>
            </a:r>
            <a:endParaRPr lang="en-IE" sz="1600" dirty="0"/>
          </a:p>
          <a:p>
            <a:r>
              <a:rPr lang="en-IE" sz="1600" dirty="0" err="1"/>
              <a:t>CreditRating</a:t>
            </a:r>
            <a:endParaRPr lang="en-IE" sz="1600" dirty="0"/>
          </a:p>
          <a:p>
            <a:r>
              <a:rPr lang="en-IE" sz="1600" dirty="0" err="1"/>
              <a:t>PropertyValue</a:t>
            </a:r>
            <a:endParaRPr lang="en-IE" sz="1600" dirty="0"/>
          </a:p>
          <a:p>
            <a:r>
              <a:rPr lang="en-IE" sz="1600" dirty="0" err="1"/>
              <a:t>LoanBalance</a:t>
            </a:r>
            <a:endParaRPr lang="en-IE" sz="1600" dirty="0"/>
          </a:p>
          <a:p>
            <a:r>
              <a:rPr lang="en-IE" sz="1600" dirty="0"/>
              <a:t>LTV</a:t>
            </a:r>
          </a:p>
          <a:p>
            <a:r>
              <a:rPr lang="en-IE" sz="1600" dirty="0" err="1"/>
              <a:t>InterestType</a:t>
            </a:r>
            <a:endParaRPr lang="en-IE" sz="1600" dirty="0"/>
          </a:p>
          <a:p>
            <a:r>
              <a:rPr lang="en-IE" sz="1600" dirty="0" err="1"/>
              <a:t>ProbationaryLoans</a:t>
            </a:r>
            <a:endParaRPr lang="en-IE" sz="1600" dirty="0"/>
          </a:p>
          <a:p>
            <a:r>
              <a:rPr lang="en-IE" sz="1600" dirty="0"/>
              <a:t>County</a:t>
            </a:r>
          </a:p>
          <a:p>
            <a:r>
              <a:rPr lang="en-IE" sz="1600" dirty="0"/>
              <a:t>Town</a:t>
            </a:r>
          </a:p>
          <a:p>
            <a:r>
              <a:rPr lang="en-IE" sz="1600" dirty="0" err="1"/>
              <a:t>AddressLatitude</a:t>
            </a:r>
            <a:endParaRPr lang="en-IE" sz="1600" dirty="0"/>
          </a:p>
          <a:p>
            <a:r>
              <a:rPr lang="en-IE" sz="1600" dirty="0" err="1"/>
              <a:t>AddressLongitude</a:t>
            </a:r>
            <a:endParaRPr lang="en-IE" sz="1600" dirty="0"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36D693E-D3CE-4C79-BA75-439E48C58B7D}"/>
              </a:ext>
            </a:extLst>
          </p:cNvPr>
          <p:cNvSpPr txBox="1">
            <a:spLocks/>
          </p:cNvSpPr>
          <p:nvPr/>
        </p:nvSpPr>
        <p:spPr>
          <a:xfrm>
            <a:off x="594900" y="1311550"/>
            <a:ext cx="4410049" cy="3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IE" sz="2400" dirty="0"/>
              <a:t>Data Sources:</a:t>
            </a:r>
          </a:p>
          <a:p>
            <a:pPr>
              <a:buNone/>
            </a:pPr>
            <a:endParaRPr lang="en-IE" sz="2400" dirty="0"/>
          </a:p>
          <a:p>
            <a:pPr lvl="6"/>
            <a:r>
              <a:rPr lang="en-IE" sz="1600" dirty="0"/>
              <a:t>Credit Rating and Loan portfolio from Bank</a:t>
            </a:r>
          </a:p>
          <a:p>
            <a:pPr lvl="1"/>
            <a:r>
              <a:rPr lang="en-IE" sz="1600" dirty="0"/>
              <a:t>Property price register</a:t>
            </a:r>
          </a:p>
          <a:p>
            <a:pPr lvl="1"/>
            <a:r>
              <a:rPr lang="en-IE" sz="1600" dirty="0"/>
              <a:t>Employment Rate(CSO)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Data Assumption</a:t>
            </a:r>
            <a:r>
              <a:rPr lang="en-IE" dirty="0"/>
              <a:t>s</a:t>
            </a:r>
            <a:endParaRPr lang="en" dirty="0"/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IE" sz="1800" dirty="0"/>
              <a:t>Geospatial data such as address latitude and address longitude is assumed to depict geospatial location of a property correctly</a:t>
            </a:r>
          </a:p>
          <a:p>
            <a:endParaRPr lang="en" sz="1800" dirty="0"/>
          </a:p>
          <a:p>
            <a:r>
              <a:rPr lang="en-IE" sz="1800" dirty="0"/>
              <a:t>Dimensions of house and size of the house(number of rooms, bathrooms, lawn, etc.) are not considered during model development</a:t>
            </a:r>
            <a:br>
              <a:rPr lang="en-IE" sz="1800" dirty="0"/>
            </a:br>
            <a:endParaRPr lang="en-IE" sz="1800" dirty="0"/>
          </a:p>
          <a:p>
            <a:r>
              <a:rPr lang="en-IE" sz="1800" dirty="0"/>
              <a:t>Factors such as neighbourhood, amenities etc. are not considered that affects the property price in the market</a:t>
            </a:r>
          </a:p>
          <a:p>
            <a:pPr>
              <a:buNone/>
            </a:pPr>
            <a:endParaRPr lang="en-IE" sz="1800" dirty="0"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46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Algorithm</a:t>
            </a:r>
            <a:r>
              <a:rPr lang="en-IE" dirty="0"/>
              <a:t>s</a:t>
            </a:r>
            <a:r>
              <a:rPr lang="en" dirty="0"/>
              <a:t> Considered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Logistic Regression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Decision Tree(CART)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Processing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49" y="1025175"/>
            <a:ext cx="8294150" cy="379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Approach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899" y="1302547"/>
            <a:ext cx="793162" cy="73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3237" y="1300112"/>
            <a:ext cx="1016271" cy="7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3985825" y="2306725"/>
            <a:ext cx="1324200" cy="37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Select Radius</a:t>
            </a:r>
            <a:br>
              <a:rPr lang="en"/>
            </a:br>
            <a:r>
              <a:rPr lang="en"/>
              <a:t>(in KMs)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8350" y="4309775"/>
            <a:ext cx="594900" cy="461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Shape 236"/>
          <p:cNvCxnSpPr>
            <a:stCxn id="235" idx="3"/>
            <a:endCxn id="237" idx="1"/>
          </p:cNvCxnSpPr>
          <p:nvPr/>
        </p:nvCxnSpPr>
        <p:spPr>
          <a:xfrm>
            <a:off x="3853250" y="4540301"/>
            <a:ext cx="178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37" name="Shape 2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5500" y="4174449"/>
            <a:ext cx="731700" cy="7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1713950" y="2233400"/>
            <a:ext cx="1283100" cy="5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Select Origin City/Town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5771" y="2807076"/>
            <a:ext cx="860054" cy="9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746450" y="3723450"/>
            <a:ext cx="2644200" cy="51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Aggregated data processed by predictive model in R Server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853250" y="4229200"/>
            <a:ext cx="1679100" cy="6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Send probability of default to Tableau</a:t>
            </a:r>
          </a:p>
        </p:txBody>
      </p:sp>
      <p:pic>
        <p:nvPicPr>
          <p:cNvPr id="242" name="Shape 242" descr="pptmap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8150" y="1485980"/>
            <a:ext cx="2226599" cy="2688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Shape 243"/>
          <p:cNvCxnSpPr>
            <a:stCxn id="237" idx="3"/>
            <a:endCxn id="242" idx="2"/>
          </p:cNvCxnSpPr>
          <p:nvPr/>
        </p:nvCxnSpPr>
        <p:spPr>
          <a:xfrm rot="10800000" flipH="1">
            <a:off x="6367200" y="4174599"/>
            <a:ext cx="1324200" cy="365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6111600" y="4242250"/>
            <a:ext cx="1717800" cy="59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Visualize using dashboard</a:t>
            </a:r>
          </a:p>
        </p:txBody>
      </p:sp>
      <p:cxnSp>
        <p:nvCxnSpPr>
          <p:cNvPr id="245" name="Shape 245"/>
          <p:cNvCxnSpPr>
            <a:stCxn id="239" idx="2"/>
            <a:endCxn id="235" idx="0"/>
          </p:cNvCxnSpPr>
          <p:nvPr/>
        </p:nvCxnSpPr>
        <p:spPr>
          <a:xfrm>
            <a:off x="3555798" y="3723451"/>
            <a:ext cx="0" cy="5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6" name="Shape 246"/>
          <p:cNvCxnSpPr>
            <a:stCxn id="232" idx="2"/>
            <a:endCxn id="239" idx="0"/>
          </p:cNvCxnSpPr>
          <p:nvPr/>
        </p:nvCxnSpPr>
        <p:spPr>
          <a:xfrm>
            <a:off x="2600481" y="2034246"/>
            <a:ext cx="955200" cy="7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>
            <a:stCxn id="233" idx="2"/>
            <a:endCxn id="239" idx="0"/>
          </p:cNvCxnSpPr>
          <p:nvPr/>
        </p:nvCxnSpPr>
        <p:spPr>
          <a:xfrm flipH="1">
            <a:off x="3555873" y="2031812"/>
            <a:ext cx="805500" cy="7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88673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Connecting Tableau with R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6103"/>
          <a:stretch/>
        </p:blipFill>
        <p:spPr>
          <a:xfrm>
            <a:off x="976600" y="831724"/>
            <a:ext cx="8167399" cy="431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sz="7200" dirty="0">
                <a:solidFill>
                  <a:srgbClr val="FF8700"/>
                </a:solidFill>
              </a:rPr>
              <a:t>Observations</a:t>
            </a:r>
            <a:endParaRPr lang="en" sz="7200" dirty="0">
              <a:solidFill>
                <a:srgbClr val="FF8700"/>
              </a:solidFill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4538D-15CD-4504-A663-6A51947FDF31}"/>
              </a:ext>
            </a:extLst>
          </p:cNvPr>
          <p:cNvGrpSpPr/>
          <p:nvPr/>
        </p:nvGrpSpPr>
        <p:grpSpPr>
          <a:xfrm>
            <a:off x="7065135" y="208933"/>
            <a:ext cx="1392968" cy="1750799"/>
            <a:chOff x="7065135" y="208933"/>
            <a:chExt cx="1392968" cy="1750799"/>
          </a:xfrm>
        </p:grpSpPr>
        <p:sp>
          <p:nvSpPr>
            <p:cNvPr id="18" name="Shape 129">
              <a:extLst>
                <a:ext uri="{FF2B5EF4-FFF2-40B4-BE49-F238E27FC236}">
                  <a16:creationId xmlns:a16="http://schemas.microsoft.com/office/drawing/2014/main" id="{69B8B001-19DE-47A0-AB62-77F893C6331C}"/>
                </a:ext>
              </a:extLst>
            </p:cNvPr>
            <p:cNvSpPr/>
            <p:nvPr/>
          </p:nvSpPr>
          <p:spPr>
            <a:xfrm>
              <a:off x="7065135" y="650812"/>
              <a:ext cx="257245" cy="24562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30">
              <a:extLst>
                <a:ext uri="{FF2B5EF4-FFF2-40B4-BE49-F238E27FC236}">
                  <a16:creationId xmlns:a16="http://schemas.microsoft.com/office/drawing/2014/main" id="{5FAE9A1D-7117-4AE8-9E3A-F63DC24D7EBD}"/>
                </a:ext>
              </a:extLst>
            </p:cNvPr>
            <p:cNvSpPr/>
            <p:nvPr/>
          </p:nvSpPr>
          <p:spPr>
            <a:xfrm rot="2697415">
              <a:off x="7870904" y="1586847"/>
              <a:ext cx="390521" cy="37288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31">
              <a:extLst>
                <a:ext uri="{FF2B5EF4-FFF2-40B4-BE49-F238E27FC236}">
                  <a16:creationId xmlns:a16="http://schemas.microsoft.com/office/drawing/2014/main" id="{54186702-4CA3-49B9-9B26-52F2C62D5428}"/>
                </a:ext>
              </a:extLst>
            </p:cNvPr>
            <p:cNvSpPr/>
            <p:nvPr/>
          </p:nvSpPr>
          <p:spPr>
            <a:xfrm>
              <a:off x="8301695" y="1503600"/>
              <a:ext cx="156408" cy="14941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32">
              <a:extLst>
                <a:ext uri="{FF2B5EF4-FFF2-40B4-BE49-F238E27FC236}">
                  <a16:creationId xmlns:a16="http://schemas.microsoft.com/office/drawing/2014/main" id="{75DA3414-62A4-4929-A791-541E259EAE61}"/>
                </a:ext>
              </a:extLst>
            </p:cNvPr>
            <p:cNvSpPr/>
            <p:nvPr/>
          </p:nvSpPr>
          <p:spPr>
            <a:xfrm rot="1279885">
              <a:off x="7115552" y="1080452"/>
              <a:ext cx="156401" cy="14939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134">
              <a:extLst>
                <a:ext uri="{FF2B5EF4-FFF2-40B4-BE49-F238E27FC236}">
                  <a16:creationId xmlns:a16="http://schemas.microsoft.com/office/drawing/2014/main" id="{7AB22C4A-0AA4-4BF3-ABDA-063F0E526E46}"/>
                </a:ext>
              </a:extLst>
            </p:cNvPr>
            <p:cNvSpPr/>
            <p:nvPr/>
          </p:nvSpPr>
          <p:spPr>
            <a:xfrm>
              <a:off x="7796037" y="208933"/>
              <a:ext cx="251792" cy="333678"/>
            </a:xfrm>
            <a:custGeom>
              <a:avLst/>
              <a:gdLst/>
              <a:ahLst/>
              <a:cxnLst/>
              <a:rect l="0" t="0" r="0" b="0"/>
              <a:pathLst>
                <a:path w="11983" h="15880" fill="none" extrusionOk="0">
                  <a:moveTo>
                    <a:pt x="5992" y="0"/>
                  </a:moveTo>
                  <a:lnTo>
                    <a:pt x="5992" y="0"/>
                  </a:lnTo>
                  <a:lnTo>
                    <a:pt x="5675" y="0"/>
                  </a:lnTo>
                  <a:lnTo>
                    <a:pt x="5383" y="25"/>
                  </a:lnTo>
                  <a:lnTo>
                    <a:pt x="5091" y="73"/>
                  </a:lnTo>
                  <a:lnTo>
                    <a:pt x="4774" y="122"/>
                  </a:lnTo>
                  <a:lnTo>
                    <a:pt x="4506" y="195"/>
                  </a:lnTo>
                  <a:lnTo>
                    <a:pt x="4214" y="268"/>
                  </a:lnTo>
                  <a:lnTo>
                    <a:pt x="3654" y="463"/>
                  </a:lnTo>
                  <a:lnTo>
                    <a:pt x="3142" y="731"/>
                  </a:lnTo>
                  <a:lnTo>
                    <a:pt x="2631" y="1023"/>
                  </a:lnTo>
                  <a:lnTo>
                    <a:pt x="2192" y="1364"/>
                  </a:lnTo>
                  <a:lnTo>
                    <a:pt x="1754" y="1754"/>
                  </a:lnTo>
                  <a:lnTo>
                    <a:pt x="1364" y="2192"/>
                  </a:lnTo>
                  <a:lnTo>
                    <a:pt x="1023" y="2631"/>
                  </a:lnTo>
                  <a:lnTo>
                    <a:pt x="731" y="3142"/>
                  </a:lnTo>
                  <a:lnTo>
                    <a:pt x="463" y="3653"/>
                  </a:lnTo>
                  <a:lnTo>
                    <a:pt x="268" y="4214"/>
                  </a:lnTo>
                  <a:lnTo>
                    <a:pt x="195" y="4506"/>
                  </a:lnTo>
                  <a:lnTo>
                    <a:pt x="122" y="4774"/>
                  </a:lnTo>
                  <a:lnTo>
                    <a:pt x="73" y="5090"/>
                  </a:lnTo>
                  <a:lnTo>
                    <a:pt x="25" y="5383"/>
                  </a:lnTo>
                  <a:lnTo>
                    <a:pt x="0" y="5675"/>
                  </a:lnTo>
                  <a:lnTo>
                    <a:pt x="0" y="5991"/>
                  </a:lnTo>
                  <a:lnTo>
                    <a:pt x="0" y="5991"/>
                  </a:lnTo>
                  <a:lnTo>
                    <a:pt x="25" y="6430"/>
                  </a:lnTo>
                  <a:lnTo>
                    <a:pt x="73" y="6868"/>
                  </a:lnTo>
                  <a:lnTo>
                    <a:pt x="147" y="7331"/>
                  </a:lnTo>
                  <a:lnTo>
                    <a:pt x="268" y="7769"/>
                  </a:lnTo>
                  <a:lnTo>
                    <a:pt x="390" y="8208"/>
                  </a:lnTo>
                  <a:lnTo>
                    <a:pt x="561" y="8646"/>
                  </a:lnTo>
                  <a:lnTo>
                    <a:pt x="731" y="9085"/>
                  </a:lnTo>
                  <a:lnTo>
                    <a:pt x="926" y="9523"/>
                  </a:lnTo>
                  <a:lnTo>
                    <a:pt x="1145" y="9937"/>
                  </a:lnTo>
                  <a:lnTo>
                    <a:pt x="1389" y="10375"/>
                  </a:lnTo>
                  <a:lnTo>
                    <a:pt x="1900" y="11179"/>
                  </a:lnTo>
                  <a:lnTo>
                    <a:pt x="2436" y="11958"/>
                  </a:lnTo>
                  <a:lnTo>
                    <a:pt x="2996" y="12689"/>
                  </a:lnTo>
                  <a:lnTo>
                    <a:pt x="3556" y="13371"/>
                  </a:lnTo>
                  <a:lnTo>
                    <a:pt x="4092" y="13980"/>
                  </a:lnTo>
                  <a:lnTo>
                    <a:pt x="4603" y="14540"/>
                  </a:lnTo>
                  <a:lnTo>
                    <a:pt x="5066" y="15003"/>
                  </a:lnTo>
                  <a:lnTo>
                    <a:pt x="5724" y="15636"/>
                  </a:lnTo>
                  <a:lnTo>
                    <a:pt x="5992" y="15880"/>
                  </a:lnTo>
                  <a:lnTo>
                    <a:pt x="5992" y="15880"/>
                  </a:lnTo>
                  <a:lnTo>
                    <a:pt x="6260" y="15636"/>
                  </a:lnTo>
                  <a:lnTo>
                    <a:pt x="6917" y="15003"/>
                  </a:lnTo>
                  <a:lnTo>
                    <a:pt x="7380" y="14540"/>
                  </a:lnTo>
                  <a:lnTo>
                    <a:pt x="7891" y="13980"/>
                  </a:lnTo>
                  <a:lnTo>
                    <a:pt x="8427" y="13371"/>
                  </a:lnTo>
                  <a:lnTo>
                    <a:pt x="8987" y="12689"/>
                  </a:lnTo>
                  <a:lnTo>
                    <a:pt x="9548" y="11958"/>
                  </a:lnTo>
                  <a:lnTo>
                    <a:pt x="10083" y="11179"/>
                  </a:lnTo>
                  <a:lnTo>
                    <a:pt x="10595" y="10375"/>
                  </a:lnTo>
                  <a:lnTo>
                    <a:pt x="10838" y="9937"/>
                  </a:lnTo>
                  <a:lnTo>
                    <a:pt x="11058" y="9523"/>
                  </a:lnTo>
                  <a:lnTo>
                    <a:pt x="11252" y="9085"/>
                  </a:lnTo>
                  <a:lnTo>
                    <a:pt x="11423" y="8646"/>
                  </a:lnTo>
                  <a:lnTo>
                    <a:pt x="11593" y="8208"/>
                  </a:lnTo>
                  <a:lnTo>
                    <a:pt x="11715" y="7769"/>
                  </a:lnTo>
                  <a:lnTo>
                    <a:pt x="11837" y="7331"/>
                  </a:lnTo>
                  <a:lnTo>
                    <a:pt x="11910" y="6868"/>
                  </a:lnTo>
                  <a:lnTo>
                    <a:pt x="11959" y="6430"/>
                  </a:lnTo>
                  <a:lnTo>
                    <a:pt x="11983" y="5991"/>
                  </a:lnTo>
                  <a:lnTo>
                    <a:pt x="11983" y="5991"/>
                  </a:lnTo>
                  <a:lnTo>
                    <a:pt x="11983" y="5675"/>
                  </a:lnTo>
                  <a:lnTo>
                    <a:pt x="11959" y="5383"/>
                  </a:lnTo>
                  <a:lnTo>
                    <a:pt x="11910" y="5090"/>
                  </a:lnTo>
                  <a:lnTo>
                    <a:pt x="11861" y="4774"/>
                  </a:lnTo>
                  <a:lnTo>
                    <a:pt x="11788" y="4506"/>
                  </a:lnTo>
                  <a:lnTo>
                    <a:pt x="11715" y="4214"/>
                  </a:lnTo>
                  <a:lnTo>
                    <a:pt x="11520" y="3653"/>
                  </a:lnTo>
                  <a:lnTo>
                    <a:pt x="11252" y="3142"/>
                  </a:lnTo>
                  <a:lnTo>
                    <a:pt x="10960" y="2631"/>
                  </a:lnTo>
                  <a:lnTo>
                    <a:pt x="10619" y="2192"/>
                  </a:lnTo>
                  <a:lnTo>
                    <a:pt x="10229" y="1754"/>
                  </a:lnTo>
                  <a:lnTo>
                    <a:pt x="9791" y="1364"/>
                  </a:lnTo>
                  <a:lnTo>
                    <a:pt x="9353" y="1023"/>
                  </a:lnTo>
                  <a:lnTo>
                    <a:pt x="8841" y="731"/>
                  </a:lnTo>
                  <a:lnTo>
                    <a:pt x="8330" y="463"/>
                  </a:lnTo>
                  <a:lnTo>
                    <a:pt x="7770" y="268"/>
                  </a:lnTo>
                  <a:lnTo>
                    <a:pt x="7477" y="195"/>
                  </a:lnTo>
                  <a:lnTo>
                    <a:pt x="7209" y="122"/>
                  </a:lnTo>
                  <a:lnTo>
                    <a:pt x="6893" y="73"/>
                  </a:lnTo>
                  <a:lnTo>
                    <a:pt x="6601" y="25"/>
                  </a:lnTo>
                  <a:lnTo>
                    <a:pt x="6308" y="0"/>
                  </a:lnTo>
                  <a:lnTo>
                    <a:pt x="5992" y="0"/>
                  </a:lnTo>
                  <a:lnTo>
                    <a:pt x="5992" y="0"/>
                  </a:lnTo>
                  <a:close/>
                  <a:moveTo>
                    <a:pt x="5992" y="8549"/>
                  </a:moveTo>
                  <a:lnTo>
                    <a:pt x="5992" y="8549"/>
                  </a:lnTo>
                  <a:lnTo>
                    <a:pt x="5724" y="8549"/>
                  </a:lnTo>
                  <a:lnTo>
                    <a:pt x="5480" y="8500"/>
                  </a:lnTo>
                  <a:lnTo>
                    <a:pt x="5237" y="8451"/>
                  </a:lnTo>
                  <a:lnTo>
                    <a:pt x="4993" y="8354"/>
                  </a:lnTo>
                  <a:lnTo>
                    <a:pt x="4774" y="8257"/>
                  </a:lnTo>
                  <a:lnTo>
                    <a:pt x="4555" y="8110"/>
                  </a:lnTo>
                  <a:lnTo>
                    <a:pt x="4360" y="7964"/>
                  </a:lnTo>
                  <a:lnTo>
                    <a:pt x="4189" y="7794"/>
                  </a:lnTo>
                  <a:lnTo>
                    <a:pt x="4019" y="7623"/>
                  </a:lnTo>
                  <a:lnTo>
                    <a:pt x="3873" y="7428"/>
                  </a:lnTo>
                  <a:lnTo>
                    <a:pt x="3727" y="7209"/>
                  </a:lnTo>
                  <a:lnTo>
                    <a:pt x="3629" y="6990"/>
                  </a:lnTo>
                  <a:lnTo>
                    <a:pt x="3532" y="6746"/>
                  </a:lnTo>
                  <a:lnTo>
                    <a:pt x="3483" y="6503"/>
                  </a:lnTo>
                  <a:lnTo>
                    <a:pt x="3434" y="6259"/>
                  </a:lnTo>
                  <a:lnTo>
                    <a:pt x="3434" y="5991"/>
                  </a:lnTo>
                  <a:lnTo>
                    <a:pt x="3434" y="5991"/>
                  </a:lnTo>
                  <a:lnTo>
                    <a:pt x="3434" y="5724"/>
                  </a:lnTo>
                  <a:lnTo>
                    <a:pt x="3483" y="5480"/>
                  </a:lnTo>
                  <a:lnTo>
                    <a:pt x="3532" y="5236"/>
                  </a:lnTo>
                  <a:lnTo>
                    <a:pt x="3629" y="4993"/>
                  </a:lnTo>
                  <a:lnTo>
                    <a:pt x="3727" y="4774"/>
                  </a:lnTo>
                  <a:lnTo>
                    <a:pt x="3873" y="4555"/>
                  </a:lnTo>
                  <a:lnTo>
                    <a:pt x="4019" y="4360"/>
                  </a:lnTo>
                  <a:lnTo>
                    <a:pt x="4189" y="4189"/>
                  </a:lnTo>
                  <a:lnTo>
                    <a:pt x="4360" y="4019"/>
                  </a:lnTo>
                  <a:lnTo>
                    <a:pt x="4555" y="3873"/>
                  </a:lnTo>
                  <a:lnTo>
                    <a:pt x="4774" y="3726"/>
                  </a:lnTo>
                  <a:lnTo>
                    <a:pt x="4993" y="3629"/>
                  </a:lnTo>
                  <a:lnTo>
                    <a:pt x="5237" y="3532"/>
                  </a:lnTo>
                  <a:lnTo>
                    <a:pt x="5480" y="3483"/>
                  </a:lnTo>
                  <a:lnTo>
                    <a:pt x="5724" y="3434"/>
                  </a:lnTo>
                  <a:lnTo>
                    <a:pt x="5992" y="3434"/>
                  </a:lnTo>
                  <a:lnTo>
                    <a:pt x="5992" y="3434"/>
                  </a:lnTo>
                  <a:lnTo>
                    <a:pt x="6260" y="3434"/>
                  </a:lnTo>
                  <a:lnTo>
                    <a:pt x="6503" y="3483"/>
                  </a:lnTo>
                  <a:lnTo>
                    <a:pt x="6747" y="3532"/>
                  </a:lnTo>
                  <a:lnTo>
                    <a:pt x="6990" y="3629"/>
                  </a:lnTo>
                  <a:lnTo>
                    <a:pt x="7209" y="3726"/>
                  </a:lnTo>
                  <a:lnTo>
                    <a:pt x="7429" y="3873"/>
                  </a:lnTo>
                  <a:lnTo>
                    <a:pt x="7623" y="4019"/>
                  </a:lnTo>
                  <a:lnTo>
                    <a:pt x="7794" y="4189"/>
                  </a:lnTo>
                  <a:lnTo>
                    <a:pt x="7964" y="4360"/>
                  </a:lnTo>
                  <a:lnTo>
                    <a:pt x="8111" y="4555"/>
                  </a:lnTo>
                  <a:lnTo>
                    <a:pt x="8257" y="4774"/>
                  </a:lnTo>
                  <a:lnTo>
                    <a:pt x="8354" y="4993"/>
                  </a:lnTo>
                  <a:lnTo>
                    <a:pt x="8452" y="5236"/>
                  </a:lnTo>
                  <a:lnTo>
                    <a:pt x="8500" y="5480"/>
                  </a:lnTo>
                  <a:lnTo>
                    <a:pt x="8549" y="5724"/>
                  </a:lnTo>
                  <a:lnTo>
                    <a:pt x="8549" y="5991"/>
                  </a:lnTo>
                  <a:lnTo>
                    <a:pt x="8549" y="5991"/>
                  </a:lnTo>
                  <a:lnTo>
                    <a:pt x="8549" y="6259"/>
                  </a:lnTo>
                  <a:lnTo>
                    <a:pt x="8500" y="6503"/>
                  </a:lnTo>
                  <a:lnTo>
                    <a:pt x="8452" y="6746"/>
                  </a:lnTo>
                  <a:lnTo>
                    <a:pt x="8354" y="6990"/>
                  </a:lnTo>
                  <a:lnTo>
                    <a:pt x="8257" y="7209"/>
                  </a:lnTo>
                  <a:lnTo>
                    <a:pt x="8111" y="7428"/>
                  </a:lnTo>
                  <a:lnTo>
                    <a:pt x="7964" y="7623"/>
                  </a:lnTo>
                  <a:lnTo>
                    <a:pt x="7794" y="7794"/>
                  </a:lnTo>
                  <a:lnTo>
                    <a:pt x="7623" y="7964"/>
                  </a:lnTo>
                  <a:lnTo>
                    <a:pt x="7429" y="8110"/>
                  </a:lnTo>
                  <a:lnTo>
                    <a:pt x="7209" y="8257"/>
                  </a:lnTo>
                  <a:lnTo>
                    <a:pt x="6990" y="8354"/>
                  </a:lnTo>
                  <a:lnTo>
                    <a:pt x="6747" y="8451"/>
                  </a:lnTo>
                  <a:lnTo>
                    <a:pt x="6503" y="8500"/>
                  </a:lnTo>
                  <a:lnTo>
                    <a:pt x="6260" y="8549"/>
                  </a:lnTo>
                  <a:lnTo>
                    <a:pt x="5992" y="8549"/>
                  </a:lnTo>
                  <a:lnTo>
                    <a:pt x="5992" y="8549"/>
                  </a:lnTo>
                  <a:close/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3" name="Shape 135">
              <a:extLst>
                <a:ext uri="{FF2B5EF4-FFF2-40B4-BE49-F238E27FC236}">
                  <a16:creationId xmlns:a16="http://schemas.microsoft.com/office/drawing/2014/main" id="{1D290CDE-1DCA-4C7F-B41F-A05061B3378D}"/>
                </a:ext>
              </a:extLst>
            </p:cNvPr>
            <p:cNvGrpSpPr/>
            <p:nvPr/>
          </p:nvGrpSpPr>
          <p:grpSpPr>
            <a:xfrm>
              <a:off x="7474330" y="586751"/>
              <a:ext cx="895222" cy="847568"/>
              <a:chOff x="5941025" y="3634400"/>
              <a:chExt cx="467650" cy="467650"/>
            </a:xfrm>
          </p:grpSpPr>
          <p:sp>
            <p:nvSpPr>
              <p:cNvPr id="24" name="Shape 136">
                <a:extLst>
                  <a:ext uri="{FF2B5EF4-FFF2-40B4-BE49-F238E27FC236}">
                    <a16:creationId xmlns:a16="http://schemas.microsoft.com/office/drawing/2014/main" id="{EABC5FD3-0E22-4886-9F19-33BCD81C93A5}"/>
                  </a:ext>
                </a:extLst>
              </p:cNvPr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5" name="Shape 137">
                <a:extLst>
                  <a:ext uri="{FF2B5EF4-FFF2-40B4-BE49-F238E27FC236}">
                    <a16:creationId xmlns:a16="http://schemas.microsoft.com/office/drawing/2014/main" id="{4E27F410-45AA-41CF-B1F0-DF6E12FD6308}"/>
                  </a:ext>
                </a:extLst>
              </p:cNvPr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6" name="Shape 138">
                <a:extLst>
                  <a:ext uri="{FF2B5EF4-FFF2-40B4-BE49-F238E27FC236}">
                    <a16:creationId xmlns:a16="http://schemas.microsoft.com/office/drawing/2014/main" id="{8BD93BD7-EFB8-4322-9A25-478B306BA6D7}"/>
                  </a:ext>
                </a:extLst>
              </p:cNvPr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7" name="Shape 139">
                <a:extLst>
                  <a:ext uri="{FF2B5EF4-FFF2-40B4-BE49-F238E27FC236}">
                    <a16:creationId xmlns:a16="http://schemas.microsoft.com/office/drawing/2014/main" id="{B12A2D89-FB2B-4477-A555-7FC1987DBE5C}"/>
                  </a:ext>
                </a:extLst>
              </p:cNvPr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8" name="Shape 140">
                <a:extLst>
                  <a:ext uri="{FF2B5EF4-FFF2-40B4-BE49-F238E27FC236}">
                    <a16:creationId xmlns:a16="http://schemas.microsoft.com/office/drawing/2014/main" id="{2665C8FF-D5F7-4A95-BDD6-A95457999388}"/>
                  </a:ext>
                </a:extLst>
              </p:cNvPr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9" name="Shape 141">
                <a:extLst>
                  <a:ext uri="{FF2B5EF4-FFF2-40B4-BE49-F238E27FC236}">
                    <a16:creationId xmlns:a16="http://schemas.microsoft.com/office/drawing/2014/main" id="{D53F6D31-71AF-4729-AA47-1C2DD268CE27}"/>
                  </a:ext>
                </a:extLst>
              </p:cNvPr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Distribution of Loan Accounts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383FE-C210-4B3C-81FE-2BDF2B803717}"/>
              </a:ext>
            </a:extLst>
          </p:cNvPr>
          <p:cNvSpPr txBox="1"/>
          <p:nvPr/>
        </p:nvSpPr>
        <p:spPr>
          <a:xfrm>
            <a:off x="2569160" y="1807044"/>
            <a:ext cx="134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latin typeface="Dosis" panose="020B0604020202020204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E4981-B9AB-43E9-8A37-082186C1EFB9}"/>
              </a:ext>
            </a:extLst>
          </p:cNvPr>
          <p:cNvSpPr txBox="1"/>
          <p:nvPr/>
        </p:nvSpPr>
        <p:spPr>
          <a:xfrm>
            <a:off x="6201979" y="1807044"/>
            <a:ext cx="1627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latin typeface="Dosis" panose="020B0604020202020204" charset="0"/>
              </a:rPr>
              <a:t>Normalized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1F95A3-99EB-4B50-A0E0-96049E22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63" y="2145598"/>
            <a:ext cx="3276600" cy="1952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BF4C14-EB0C-4E47-8CFF-05EC7C557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342" y="2145598"/>
            <a:ext cx="3305175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dirty="0"/>
              <a:t>Distribution of Loan Accounts vs County</a:t>
            </a:r>
            <a:endParaRPr lang="en" dirty="0"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16460-2657-4F28-93BC-ECC9A0DD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35" y="1025175"/>
            <a:ext cx="7899992" cy="430006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dirty="0"/>
              <a:t>Clustering County based on Loan Balance</a:t>
            </a:r>
            <a:endParaRPr lang="en"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525" y="1095125"/>
            <a:ext cx="5577091" cy="381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42" descr="pptmap.png">
            <a:extLst>
              <a:ext uri="{FF2B5EF4-FFF2-40B4-BE49-F238E27FC236}">
                <a16:creationId xmlns:a16="http://schemas.microsoft.com/office/drawing/2014/main" id="{6BF9827E-5CA6-475D-8424-B8C7F7E8DB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125" y="1085260"/>
            <a:ext cx="1723432" cy="2134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Business Problem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647173-24A9-40D8-83F1-82D0D8D58478}"/>
              </a:ext>
            </a:extLst>
          </p:cNvPr>
          <p:cNvGrpSpPr/>
          <p:nvPr/>
        </p:nvGrpSpPr>
        <p:grpSpPr>
          <a:xfrm>
            <a:off x="2030476" y="1173547"/>
            <a:ext cx="2413000" cy="1795428"/>
            <a:chOff x="2030476" y="1173547"/>
            <a:chExt cx="2413000" cy="1795428"/>
          </a:xfrm>
        </p:grpSpPr>
        <p:pic>
          <p:nvPicPr>
            <p:cNvPr id="2050" name="Picture 2" descr="Image result for property crash">
              <a:extLst>
                <a:ext uri="{FF2B5EF4-FFF2-40B4-BE49-F238E27FC236}">
                  <a16:creationId xmlns:a16="http://schemas.microsoft.com/office/drawing/2014/main" id="{9E3711A3-E95E-46E6-8C33-F14EDF439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0476" y="1312048"/>
              <a:ext cx="2413000" cy="165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house">
              <a:extLst>
                <a:ext uri="{FF2B5EF4-FFF2-40B4-BE49-F238E27FC236}">
                  <a16:creationId xmlns:a16="http://schemas.microsoft.com/office/drawing/2014/main" id="{B093AFDA-0316-4BF3-9C36-9C69A5E59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0476" y="1536936"/>
              <a:ext cx="1299275" cy="120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6A88D66-1A72-4E94-A849-D40898E74984}"/>
                </a:ext>
              </a:extLst>
            </p:cNvPr>
            <p:cNvSpPr txBox="1"/>
            <p:nvPr/>
          </p:nvSpPr>
          <p:spPr>
            <a:xfrm>
              <a:off x="2137510" y="1173547"/>
              <a:ext cx="542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200" dirty="0">
                  <a:latin typeface="Roboto" panose="020B0604020202020204" charset="0"/>
                  <a:ea typeface="Roboto" panose="020B0604020202020204" charset="0"/>
                </a:rPr>
                <a:t>2007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F9F597-384E-4CAD-8291-F8D5A162898B}"/>
                </a:ext>
              </a:extLst>
            </p:cNvPr>
            <p:cNvSpPr txBox="1"/>
            <p:nvPr/>
          </p:nvSpPr>
          <p:spPr>
            <a:xfrm>
              <a:off x="2965674" y="1541178"/>
              <a:ext cx="542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200" dirty="0">
                  <a:latin typeface="Roboto" panose="020B0604020202020204" charset="0"/>
                  <a:ea typeface="Roboto" panose="020B0604020202020204" charset="0"/>
                </a:rPr>
                <a:t>2008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217633-7A29-4CA2-93DD-40DCDDC5C9FB}"/>
                </a:ext>
              </a:extLst>
            </p:cNvPr>
            <p:cNvSpPr txBox="1"/>
            <p:nvPr/>
          </p:nvSpPr>
          <p:spPr>
            <a:xfrm>
              <a:off x="3615312" y="2112580"/>
              <a:ext cx="542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200" dirty="0">
                  <a:latin typeface="Roboto" panose="020B0604020202020204" charset="0"/>
                  <a:ea typeface="Roboto" panose="020B0604020202020204" charset="0"/>
                </a:rPr>
                <a:t>2009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40E3F3-18BA-4655-98A9-6A58F1F237C1}"/>
              </a:ext>
            </a:extLst>
          </p:cNvPr>
          <p:cNvGrpSpPr/>
          <p:nvPr/>
        </p:nvGrpSpPr>
        <p:grpSpPr>
          <a:xfrm>
            <a:off x="3125395" y="1982713"/>
            <a:ext cx="4422378" cy="4232691"/>
            <a:chOff x="3125395" y="1982713"/>
            <a:chExt cx="4422378" cy="4232691"/>
          </a:xfrm>
        </p:grpSpPr>
        <p:pic>
          <p:nvPicPr>
            <p:cNvPr id="2060" name="Picture 12" descr="Image result for increase icon">
              <a:extLst>
                <a:ext uri="{FF2B5EF4-FFF2-40B4-BE49-F238E27FC236}">
                  <a16:creationId xmlns:a16="http://schemas.microsoft.com/office/drawing/2014/main" id="{82478486-B2AC-40E0-9E0E-72445ABEE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082" y="1982713"/>
              <a:ext cx="4232691" cy="4232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Image result for tableau icon">
              <a:extLst>
                <a:ext uri="{FF2B5EF4-FFF2-40B4-BE49-F238E27FC236}">
                  <a16:creationId xmlns:a16="http://schemas.microsoft.com/office/drawing/2014/main" id="{7D4081D6-7D5A-4C47-9FBA-8E548D3AD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4196" y="3206891"/>
              <a:ext cx="47121" cy="47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Image result for tableau icon">
              <a:extLst>
                <a:ext uri="{FF2B5EF4-FFF2-40B4-BE49-F238E27FC236}">
                  <a16:creationId xmlns:a16="http://schemas.microsoft.com/office/drawing/2014/main" id="{7E8AAF6F-8002-4131-9141-E34F5EA39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315" y="3141016"/>
              <a:ext cx="1058145" cy="793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Image result for qlikview icon">
              <a:extLst>
                <a:ext uri="{FF2B5EF4-FFF2-40B4-BE49-F238E27FC236}">
                  <a16:creationId xmlns:a16="http://schemas.microsoft.com/office/drawing/2014/main" id="{D0549239-B718-422A-A567-4BEFB7DCA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7915" y="3620088"/>
              <a:ext cx="1033823" cy="54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Image result for geospatial icon">
              <a:extLst>
                <a:ext uri="{FF2B5EF4-FFF2-40B4-BE49-F238E27FC236}">
                  <a16:creationId xmlns:a16="http://schemas.microsoft.com/office/drawing/2014/main" id="{054229A5-E9A0-4B15-B85B-15B28D896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412" y="3291862"/>
              <a:ext cx="807197" cy="807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Image result for loan icon">
              <a:extLst>
                <a:ext uri="{FF2B5EF4-FFF2-40B4-BE49-F238E27FC236}">
                  <a16:creationId xmlns:a16="http://schemas.microsoft.com/office/drawing/2014/main" id="{AC89C407-8C9A-4EC1-B2A8-96F4B3AAB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395" y="3447537"/>
              <a:ext cx="795463" cy="79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Image result for add icon">
              <a:extLst>
                <a:ext uri="{FF2B5EF4-FFF2-40B4-BE49-F238E27FC236}">
                  <a16:creationId xmlns:a16="http://schemas.microsoft.com/office/drawing/2014/main" id="{98928C74-028D-467B-B692-5DE417C7B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0858" y="3599498"/>
              <a:ext cx="291968" cy="291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2" descr="Image result for add icon">
              <a:extLst>
                <a:ext uri="{FF2B5EF4-FFF2-40B4-BE49-F238E27FC236}">
                  <a16:creationId xmlns:a16="http://schemas.microsoft.com/office/drawing/2014/main" id="{12CCF090-9555-451B-BA35-4BC99C526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444" y="3620367"/>
              <a:ext cx="291968" cy="291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Results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Logistic Regression and Decision Tree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C019A2-96DF-4B2C-B009-F55D05234423}"/>
              </a:ext>
            </a:extLst>
          </p:cNvPr>
          <p:cNvGrpSpPr/>
          <p:nvPr/>
        </p:nvGrpSpPr>
        <p:grpSpPr>
          <a:xfrm>
            <a:off x="7065135" y="208933"/>
            <a:ext cx="1392968" cy="1750799"/>
            <a:chOff x="7065135" y="208933"/>
            <a:chExt cx="1392968" cy="1750799"/>
          </a:xfrm>
        </p:grpSpPr>
        <p:sp>
          <p:nvSpPr>
            <p:cNvPr id="18" name="Shape 129">
              <a:extLst>
                <a:ext uri="{FF2B5EF4-FFF2-40B4-BE49-F238E27FC236}">
                  <a16:creationId xmlns:a16="http://schemas.microsoft.com/office/drawing/2014/main" id="{AA7F8F5F-ECF2-4EE4-A6E3-CD147B7E2516}"/>
                </a:ext>
              </a:extLst>
            </p:cNvPr>
            <p:cNvSpPr/>
            <p:nvPr/>
          </p:nvSpPr>
          <p:spPr>
            <a:xfrm>
              <a:off x="7065135" y="650812"/>
              <a:ext cx="257245" cy="24562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30">
              <a:extLst>
                <a:ext uri="{FF2B5EF4-FFF2-40B4-BE49-F238E27FC236}">
                  <a16:creationId xmlns:a16="http://schemas.microsoft.com/office/drawing/2014/main" id="{914DF72C-7614-45C6-A26D-129AD52BCAB2}"/>
                </a:ext>
              </a:extLst>
            </p:cNvPr>
            <p:cNvSpPr/>
            <p:nvPr/>
          </p:nvSpPr>
          <p:spPr>
            <a:xfrm rot="2697415">
              <a:off x="7870904" y="1586847"/>
              <a:ext cx="390521" cy="37288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31">
              <a:extLst>
                <a:ext uri="{FF2B5EF4-FFF2-40B4-BE49-F238E27FC236}">
                  <a16:creationId xmlns:a16="http://schemas.microsoft.com/office/drawing/2014/main" id="{7155F33C-C283-4B72-A187-6DF789B364E5}"/>
                </a:ext>
              </a:extLst>
            </p:cNvPr>
            <p:cNvSpPr/>
            <p:nvPr/>
          </p:nvSpPr>
          <p:spPr>
            <a:xfrm>
              <a:off x="8301695" y="1503600"/>
              <a:ext cx="156408" cy="14941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32">
              <a:extLst>
                <a:ext uri="{FF2B5EF4-FFF2-40B4-BE49-F238E27FC236}">
                  <a16:creationId xmlns:a16="http://schemas.microsoft.com/office/drawing/2014/main" id="{8262E560-D6A4-4E16-95FD-1321BF72D802}"/>
                </a:ext>
              </a:extLst>
            </p:cNvPr>
            <p:cNvSpPr/>
            <p:nvPr/>
          </p:nvSpPr>
          <p:spPr>
            <a:xfrm rot="1279885">
              <a:off x="7115552" y="1080452"/>
              <a:ext cx="156401" cy="14939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134">
              <a:extLst>
                <a:ext uri="{FF2B5EF4-FFF2-40B4-BE49-F238E27FC236}">
                  <a16:creationId xmlns:a16="http://schemas.microsoft.com/office/drawing/2014/main" id="{A4A9287D-38DC-4E14-8852-6ED55CC594C1}"/>
                </a:ext>
              </a:extLst>
            </p:cNvPr>
            <p:cNvSpPr/>
            <p:nvPr/>
          </p:nvSpPr>
          <p:spPr>
            <a:xfrm>
              <a:off x="7796037" y="208933"/>
              <a:ext cx="251792" cy="333678"/>
            </a:xfrm>
            <a:custGeom>
              <a:avLst/>
              <a:gdLst/>
              <a:ahLst/>
              <a:cxnLst/>
              <a:rect l="0" t="0" r="0" b="0"/>
              <a:pathLst>
                <a:path w="11983" h="15880" fill="none" extrusionOk="0">
                  <a:moveTo>
                    <a:pt x="5992" y="0"/>
                  </a:moveTo>
                  <a:lnTo>
                    <a:pt x="5992" y="0"/>
                  </a:lnTo>
                  <a:lnTo>
                    <a:pt x="5675" y="0"/>
                  </a:lnTo>
                  <a:lnTo>
                    <a:pt x="5383" y="25"/>
                  </a:lnTo>
                  <a:lnTo>
                    <a:pt x="5091" y="73"/>
                  </a:lnTo>
                  <a:lnTo>
                    <a:pt x="4774" y="122"/>
                  </a:lnTo>
                  <a:lnTo>
                    <a:pt x="4506" y="195"/>
                  </a:lnTo>
                  <a:lnTo>
                    <a:pt x="4214" y="268"/>
                  </a:lnTo>
                  <a:lnTo>
                    <a:pt x="3654" y="463"/>
                  </a:lnTo>
                  <a:lnTo>
                    <a:pt x="3142" y="731"/>
                  </a:lnTo>
                  <a:lnTo>
                    <a:pt x="2631" y="1023"/>
                  </a:lnTo>
                  <a:lnTo>
                    <a:pt x="2192" y="1364"/>
                  </a:lnTo>
                  <a:lnTo>
                    <a:pt x="1754" y="1754"/>
                  </a:lnTo>
                  <a:lnTo>
                    <a:pt x="1364" y="2192"/>
                  </a:lnTo>
                  <a:lnTo>
                    <a:pt x="1023" y="2631"/>
                  </a:lnTo>
                  <a:lnTo>
                    <a:pt x="731" y="3142"/>
                  </a:lnTo>
                  <a:lnTo>
                    <a:pt x="463" y="3653"/>
                  </a:lnTo>
                  <a:lnTo>
                    <a:pt x="268" y="4214"/>
                  </a:lnTo>
                  <a:lnTo>
                    <a:pt x="195" y="4506"/>
                  </a:lnTo>
                  <a:lnTo>
                    <a:pt x="122" y="4774"/>
                  </a:lnTo>
                  <a:lnTo>
                    <a:pt x="73" y="5090"/>
                  </a:lnTo>
                  <a:lnTo>
                    <a:pt x="25" y="5383"/>
                  </a:lnTo>
                  <a:lnTo>
                    <a:pt x="0" y="5675"/>
                  </a:lnTo>
                  <a:lnTo>
                    <a:pt x="0" y="5991"/>
                  </a:lnTo>
                  <a:lnTo>
                    <a:pt x="0" y="5991"/>
                  </a:lnTo>
                  <a:lnTo>
                    <a:pt x="25" y="6430"/>
                  </a:lnTo>
                  <a:lnTo>
                    <a:pt x="73" y="6868"/>
                  </a:lnTo>
                  <a:lnTo>
                    <a:pt x="147" y="7331"/>
                  </a:lnTo>
                  <a:lnTo>
                    <a:pt x="268" y="7769"/>
                  </a:lnTo>
                  <a:lnTo>
                    <a:pt x="390" y="8208"/>
                  </a:lnTo>
                  <a:lnTo>
                    <a:pt x="561" y="8646"/>
                  </a:lnTo>
                  <a:lnTo>
                    <a:pt x="731" y="9085"/>
                  </a:lnTo>
                  <a:lnTo>
                    <a:pt x="926" y="9523"/>
                  </a:lnTo>
                  <a:lnTo>
                    <a:pt x="1145" y="9937"/>
                  </a:lnTo>
                  <a:lnTo>
                    <a:pt x="1389" y="10375"/>
                  </a:lnTo>
                  <a:lnTo>
                    <a:pt x="1900" y="11179"/>
                  </a:lnTo>
                  <a:lnTo>
                    <a:pt x="2436" y="11958"/>
                  </a:lnTo>
                  <a:lnTo>
                    <a:pt x="2996" y="12689"/>
                  </a:lnTo>
                  <a:lnTo>
                    <a:pt x="3556" y="13371"/>
                  </a:lnTo>
                  <a:lnTo>
                    <a:pt x="4092" y="13980"/>
                  </a:lnTo>
                  <a:lnTo>
                    <a:pt x="4603" y="14540"/>
                  </a:lnTo>
                  <a:lnTo>
                    <a:pt x="5066" y="15003"/>
                  </a:lnTo>
                  <a:lnTo>
                    <a:pt x="5724" y="15636"/>
                  </a:lnTo>
                  <a:lnTo>
                    <a:pt x="5992" y="15880"/>
                  </a:lnTo>
                  <a:lnTo>
                    <a:pt x="5992" y="15880"/>
                  </a:lnTo>
                  <a:lnTo>
                    <a:pt x="6260" y="15636"/>
                  </a:lnTo>
                  <a:lnTo>
                    <a:pt x="6917" y="15003"/>
                  </a:lnTo>
                  <a:lnTo>
                    <a:pt x="7380" y="14540"/>
                  </a:lnTo>
                  <a:lnTo>
                    <a:pt x="7891" y="13980"/>
                  </a:lnTo>
                  <a:lnTo>
                    <a:pt x="8427" y="13371"/>
                  </a:lnTo>
                  <a:lnTo>
                    <a:pt x="8987" y="12689"/>
                  </a:lnTo>
                  <a:lnTo>
                    <a:pt x="9548" y="11958"/>
                  </a:lnTo>
                  <a:lnTo>
                    <a:pt x="10083" y="11179"/>
                  </a:lnTo>
                  <a:lnTo>
                    <a:pt x="10595" y="10375"/>
                  </a:lnTo>
                  <a:lnTo>
                    <a:pt x="10838" y="9937"/>
                  </a:lnTo>
                  <a:lnTo>
                    <a:pt x="11058" y="9523"/>
                  </a:lnTo>
                  <a:lnTo>
                    <a:pt x="11252" y="9085"/>
                  </a:lnTo>
                  <a:lnTo>
                    <a:pt x="11423" y="8646"/>
                  </a:lnTo>
                  <a:lnTo>
                    <a:pt x="11593" y="8208"/>
                  </a:lnTo>
                  <a:lnTo>
                    <a:pt x="11715" y="7769"/>
                  </a:lnTo>
                  <a:lnTo>
                    <a:pt x="11837" y="7331"/>
                  </a:lnTo>
                  <a:lnTo>
                    <a:pt x="11910" y="6868"/>
                  </a:lnTo>
                  <a:lnTo>
                    <a:pt x="11959" y="6430"/>
                  </a:lnTo>
                  <a:lnTo>
                    <a:pt x="11983" y="5991"/>
                  </a:lnTo>
                  <a:lnTo>
                    <a:pt x="11983" y="5991"/>
                  </a:lnTo>
                  <a:lnTo>
                    <a:pt x="11983" y="5675"/>
                  </a:lnTo>
                  <a:lnTo>
                    <a:pt x="11959" y="5383"/>
                  </a:lnTo>
                  <a:lnTo>
                    <a:pt x="11910" y="5090"/>
                  </a:lnTo>
                  <a:lnTo>
                    <a:pt x="11861" y="4774"/>
                  </a:lnTo>
                  <a:lnTo>
                    <a:pt x="11788" y="4506"/>
                  </a:lnTo>
                  <a:lnTo>
                    <a:pt x="11715" y="4214"/>
                  </a:lnTo>
                  <a:lnTo>
                    <a:pt x="11520" y="3653"/>
                  </a:lnTo>
                  <a:lnTo>
                    <a:pt x="11252" y="3142"/>
                  </a:lnTo>
                  <a:lnTo>
                    <a:pt x="10960" y="2631"/>
                  </a:lnTo>
                  <a:lnTo>
                    <a:pt x="10619" y="2192"/>
                  </a:lnTo>
                  <a:lnTo>
                    <a:pt x="10229" y="1754"/>
                  </a:lnTo>
                  <a:lnTo>
                    <a:pt x="9791" y="1364"/>
                  </a:lnTo>
                  <a:lnTo>
                    <a:pt x="9353" y="1023"/>
                  </a:lnTo>
                  <a:lnTo>
                    <a:pt x="8841" y="731"/>
                  </a:lnTo>
                  <a:lnTo>
                    <a:pt x="8330" y="463"/>
                  </a:lnTo>
                  <a:lnTo>
                    <a:pt x="7770" y="268"/>
                  </a:lnTo>
                  <a:lnTo>
                    <a:pt x="7477" y="195"/>
                  </a:lnTo>
                  <a:lnTo>
                    <a:pt x="7209" y="122"/>
                  </a:lnTo>
                  <a:lnTo>
                    <a:pt x="6893" y="73"/>
                  </a:lnTo>
                  <a:lnTo>
                    <a:pt x="6601" y="25"/>
                  </a:lnTo>
                  <a:lnTo>
                    <a:pt x="6308" y="0"/>
                  </a:lnTo>
                  <a:lnTo>
                    <a:pt x="5992" y="0"/>
                  </a:lnTo>
                  <a:lnTo>
                    <a:pt x="5992" y="0"/>
                  </a:lnTo>
                  <a:close/>
                  <a:moveTo>
                    <a:pt x="5992" y="8549"/>
                  </a:moveTo>
                  <a:lnTo>
                    <a:pt x="5992" y="8549"/>
                  </a:lnTo>
                  <a:lnTo>
                    <a:pt x="5724" y="8549"/>
                  </a:lnTo>
                  <a:lnTo>
                    <a:pt x="5480" y="8500"/>
                  </a:lnTo>
                  <a:lnTo>
                    <a:pt x="5237" y="8451"/>
                  </a:lnTo>
                  <a:lnTo>
                    <a:pt x="4993" y="8354"/>
                  </a:lnTo>
                  <a:lnTo>
                    <a:pt x="4774" y="8257"/>
                  </a:lnTo>
                  <a:lnTo>
                    <a:pt x="4555" y="8110"/>
                  </a:lnTo>
                  <a:lnTo>
                    <a:pt x="4360" y="7964"/>
                  </a:lnTo>
                  <a:lnTo>
                    <a:pt x="4189" y="7794"/>
                  </a:lnTo>
                  <a:lnTo>
                    <a:pt x="4019" y="7623"/>
                  </a:lnTo>
                  <a:lnTo>
                    <a:pt x="3873" y="7428"/>
                  </a:lnTo>
                  <a:lnTo>
                    <a:pt x="3727" y="7209"/>
                  </a:lnTo>
                  <a:lnTo>
                    <a:pt x="3629" y="6990"/>
                  </a:lnTo>
                  <a:lnTo>
                    <a:pt x="3532" y="6746"/>
                  </a:lnTo>
                  <a:lnTo>
                    <a:pt x="3483" y="6503"/>
                  </a:lnTo>
                  <a:lnTo>
                    <a:pt x="3434" y="6259"/>
                  </a:lnTo>
                  <a:lnTo>
                    <a:pt x="3434" y="5991"/>
                  </a:lnTo>
                  <a:lnTo>
                    <a:pt x="3434" y="5991"/>
                  </a:lnTo>
                  <a:lnTo>
                    <a:pt x="3434" y="5724"/>
                  </a:lnTo>
                  <a:lnTo>
                    <a:pt x="3483" y="5480"/>
                  </a:lnTo>
                  <a:lnTo>
                    <a:pt x="3532" y="5236"/>
                  </a:lnTo>
                  <a:lnTo>
                    <a:pt x="3629" y="4993"/>
                  </a:lnTo>
                  <a:lnTo>
                    <a:pt x="3727" y="4774"/>
                  </a:lnTo>
                  <a:lnTo>
                    <a:pt x="3873" y="4555"/>
                  </a:lnTo>
                  <a:lnTo>
                    <a:pt x="4019" y="4360"/>
                  </a:lnTo>
                  <a:lnTo>
                    <a:pt x="4189" y="4189"/>
                  </a:lnTo>
                  <a:lnTo>
                    <a:pt x="4360" y="4019"/>
                  </a:lnTo>
                  <a:lnTo>
                    <a:pt x="4555" y="3873"/>
                  </a:lnTo>
                  <a:lnTo>
                    <a:pt x="4774" y="3726"/>
                  </a:lnTo>
                  <a:lnTo>
                    <a:pt x="4993" y="3629"/>
                  </a:lnTo>
                  <a:lnTo>
                    <a:pt x="5237" y="3532"/>
                  </a:lnTo>
                  <a:lnTo>
                    <a:pt x="5480" y="3483"/>
                  </a:lnTo>
                  <a:lnTo>
                    <a:pt x="5724" y="3434"/>
                  </a:lnTo>
                  <a:lnTo>
                    <a:pt x="5992" y="3434"/>
                  </a:lnTo>
                  <a:lnTo>
                    <a:pt x="5992" y="3434"/>
                  </a:lnTo>
                  <a:lnTo>
                    <a:pt x="6260" y="3434"/>
                  </a:lnTo>
                  <a:lnTo>
                    <a:pt x="6503" y="3483"/>
                  </a:lnTo>
                  <a:lnTo>
                    <a:pt x="6747" y="3532"/>
                  </a:lnTo>
                  <a:lnTo>
                    <a:pt x="6990" y="3629"/>
                  </a:lnTo>
                  <a:lnTo>
                    <a:pt x="7209" y="3726"/>
                  </a:lnTo>
                  <a:lnTo>
                    <a:pt x="7429" y="3873"/>
                  </a:lnTo>
                  <a:lnTo>
                    <a:pt x="7623" y="4019"/>
                  </a:lnTo>
                  <a:lnTo>
                    <a:pt x="7794" y="4189"/>
                  </a:lnTo>
                  <a:lnTo>
                    <a:pt x="7964" y="4360"/>
                  </a:lnTo>
                  <a:lnTo>
                    <a:pt x="8111" y="4555"/>
                  </a:lnTo>
                  <a:lnTo>
                    <a:pt x="8257" y="4774"/>
                  </a:lnTo>
                  <a:lnTo>
                    <a:pt x="8354" y="4993"/>
                  </a:lnTo>
                  <a:lnTo>
                    <a:pt x="8452" y="5236"/>
                  </a:lnTo>
                  <a:lnTo>
                    <a:pt x="8500" y="5480"/>
                  </a:lnTo>
                  <a:lnTo>
                    <a:pt x="8549" y="5724"/>
                  </a:lnTo>
                  <a:lnTo>
                    <a:pt x="8549" y="5991"/>
                  </a:lnTo>
                  <a:lnTo>
                    <a:pt x="8549" y="5991"/>
                  </a:lnTo>
                  <a:lnTo>
                    <a:pt x="8549" y="6259"/>
                  </a:lnTo>
                  <a:lnTo>
                    <a:pt x="8500" y="6503"/>
                  </a:lnTo>
                  <a:lnTo>
                    <a:pt x="8452" y="6746"/>
                  </a:lnTo>
                  <a:lnTo>
                    <a:pt x="8354" y="6990"/>
                  </a:lnTo>
                  <a:lnTo>
                    <a:pt x="8257" y="7209"/>
                  </a:lnTo>
                  <a:lnTo>
                    <a:pt x="8111" y="7428"/>
                  </a:lnTo>
                  <a:lnTo>
                    <a:pt x="7964" y="7623"/>
                  </a:lnTo>
                  <a:lnTo>
                    <a:pt x="7794" y="7794"/>
                  </a:lnTo>
                  <a:lnTo>
                    <a:pt x="7623" y="7964"/>
                  </a:lnTo>
                  <a:lnTo>
                    <a:pt x="7429" y="8110"/>
                  </a:lnTo>
                  <a:lnTo>
                    <a:pt x="7209" y="8257"/>
                  </a:lnTo>
                  <a:lnTo>
                    <a:pt x="6990" y="8354"/>
                  </a:lnTo>
                  <a:lnTo>
                    <a:pt x="6747" y="8451"/>
                  </a:lnTo>
                  <a:lnTo>
                    <a:pt x="6503" y="8500"/>
                  </a:lnTo>
                  <a:lnTo>
                    <a:pt x="6260" y="8549"/>
                  </a:lnTo>
                  <a:lnTo>
                    <a:pt x="5992" y="8549"/>
                  </a:lnTo>
                  <a:lnTo>
                    <a:pt x="5992" y="8549"/>
                  </a:lnTo>
                  <a:close/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3" name="Shape 135">
              <a:extLst>
                <a:ext uri="{FF2B5EF4-FFF2-40B4-BE49-F238E27FC236}">
                  <a16:creationId xmlns:a16="http://schemas.microsoft.com/office/drawing/2014/main" id="{6A968DFB-F9A1-4550-986F-B2669A2ACCD5}"/>
                </a:ext>
              </a:extLst>
            </p:cNvPr>
            <p:cNvGrpSpPr/>
            <p:nvPr/>
          </p:nvGrpSpPr>
          <p:grpSpPr>
            <a:xfrm>
              <a:off x="7474330" y="586751"/>
              <a:ext cx="895222" cy="847568"/>
              <a:chOff x="5941025" y="3634400"/>
              <a:chExt cx="467650" cy="467650"/>
            </a:xfrm>
          </p:grpSpPr>
          <p:sp>
            <p:nvSpPr>
              <p:cNvPr id="24" name="Shape 136">
                <a:extLst>
                  <a:ext uri="{FF2B5EF4-FFF2-40B4-BE49-F238E27FC236}">
                    <a16:creationId xmlns:a16="http://schemas.microsoft.com/office/drawing/2014/main" id="{9688D87F-1549-4CFE-8E96-3A648E44B9FD}"/>
                  </a:ext>
                </a:extLst>
              </p:cNvPr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5" name="Shape 137">
                <a:extLst>
                  <a:ext uri="{FF2B5EF4-FFF2-40B4-BE49-F238E27FC236}">
                    <a16:creationId xmlns:a16="http://schemas.microsoft.com/office/drawing/2014/main" id="{DBED0156-1326-490B-AB3B-91AE6E1CD289}"/>
                  </a:ext>
                </a:extLst>
              </p:cNvPr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6" name="Shape 138">
                <a:extLst>
                  <a:ext uri="{FF2B5EF4-FFF2-40B4-BE49-F238E27FC236}">
                    <a16:creationId xmlns:a16="http://schemas.microsoft.com/office/drawing/2014/main" id="{D89B8FA5-8C65-4D68-9494-690D6D5FB424}"/>
                  </a:ext>
                </a:extLst>
              </p:cNvPr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7" name="Shape 139">
                <a:extLst>
                  <a:ext uri="{FF2B5EF4-FFF2-40B4-BE49-F238E27FC236}">
                    <a16:creationId xmlns:a16="http://schemas.microsoft.com/office/drawing/2014/main" id="{08D7E64E-2CE9-42C2-956F-2C9C06859538}"/>
                  </a:ext>
                </a:extLst>
              </p:cNvPr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8" name="Shape 140">
                <a:extLst>
                  <a:ext uri="{FF2B5EF4-FFF2-40B4-BE49-F238E27FC236}">
                    <a16:creationId xmlns:a16="http://schemas.microsoft.com/office/drawing/2014/main" id="{29BAB3CC-093E-4DA4-911F-12E42CAB2635}"/>
                  </a:ext>
                </a:extLst>
              </p:cNvPr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9" name="Shape 141">
                <a:extLst>
                  <a:ext uri="{FF2B5EF4-FFF2-40B4-BE49-F238E27FC236}">
                    <a16:creationId xmlns:a16="http://schemas.microsoft.com/office/drawing/2014/main" id="{9B2FE3D5-8B59-4794-A32C-51A84B266269}"/>
                  </a:ext>
                </a:extLst>
              </p:cNvPr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dirty="0"/>
              <a:t>Model </a:t>
            </a:r>
            <a:r>
              <a:rPr lang="en" dirty="0"/>
              <a:t>Performance </a:t>
            </a:r>
            <a:r>
              <a:rPr lang="en-IE" dirty="0"/>
              <a:t>Metrics</a:t>
            </a:r>
            <a:endParaRPr lang="en" dirty="0"/>
          </a:p>
        </p:txBody>
      </p:sp>
      <p:graphicFrame>
        <p:nvGraphicFramePr>
          <p:cNvPr id="313" name="Shape 313"/>
          <p:cNvGraphicFramePr/>
          <p:nvPr/>
        </p:nvGraphicFramePr>
        <p:xfrm>
          <a:off x="1236575" y="1559031"/>
          <a:ext cx="7578950" cy="2744600"/>
        </p:xfrm>
        <a:graphic>
          <a:graphicData uri="http://schemas.openxmlformats.org/drawingml/2006/table">
            <a:tbl>
              <a:tblPr>
                <a:noFill/>
                <a:tableStyleId>{3F7CA651-19FE-48B9-87A0-56634431C41A}</a:tableStyleId>
              </a:tblPr>
              <a:tblGrid>
                <a:gridCol w="154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6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Decision Tree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Data/Measure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AUROC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Gini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AUROC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Gini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Original Data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99.82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99.72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99.38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99.44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Normalized Data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67.61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81.4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59.96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62.8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dirty="0"/>
              <a:t>Model Performance Comparison</a:t>
            </a:r>
            <a:endParaRPr lang="en" dirty="0"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321" name="Shape 321" descr="result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122" y="1638500"/>
            <a:ext cx="4472226" cy="26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 descr="results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76" y="1699837"/>
            <a:ext cx="4138849" cy="255424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1707900" y="1384850"/>
            <a:ext cx="1353000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Original Data 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981933" y="1384850"/>
            <a:ext cx="1602599" cy="3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Normalized Data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dirty="0"/>
              <a:t>Decision Tree</a:t>
            </a:r>
            <a:r>
              <a:rPr lang="en" baseline="30000" dirty="0"/>
              <a:t> +</a:t>
            </a:r>
            <a:r>
              <a:rPr lang="en" dirty="0"/>
              <a:t> 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 l="4629" t="6456" r="4765" b="4851"/>
          <a:stretch/>
        </p:blipFill>
        <p:spPr>
          <a:xfrm>
            <a:off x="2985800" y="1278370"/>
            <a:ext cx="5598374" cy="33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2985800" y="4793600"/>
            <a:ext cx="5435100" cy="34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/>
            <a:r>
              <a:rPr lang="en" baseline="30000" dirty="0"/>
              <a:t>+ </a:t>
            </a:r>
            <a:r>
              <a:rPr lang="en" dirty="0"/>
              <a:t>Limited number of nodes in tree due to page size constraint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4" name="Shape 345">
            <a:extLst>
              <a:ext uri="{FF2B5EF4-FFF2-40B4-BE49-F238E27FC236}">
                <a16:creationId xmlns:a16="http://schemas.microsoft.com/office/drawing/2014/main" id="{7319DAD9-3160-4EE3-A70A-4E059C2D58CD}"/>
              </a:ext>
            </a:extLst>
          </p:cNvPr>
          <p:cNvSpPr txBox="1">
            <a:spLocks/>
          </p:cNvSpPr>
          <p:nvPr/>
        </p:nvSpPr>
        <p:spPr>
          <a:xfrm>
            <a:off x="1002749" y="193415"/>
            <a:ext cx="6896700" cy="8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E" sz="6000" dirty="0">
                <a:solidFill>
                  <a:srgbClr val="FF8700"/>
                </a:solidFill>
              </a:rPr>
              <a:t>Dashboard Links</a:t>
            </a:r>
            <a:endParaRPr lang="en" sz="6000" dirty="0">
              <a:solidFill>
                <a:srgbClr val="FF8700"/>
              </a:solidFill>
            </a:endParaRPr>
          </a:p>
        </p:txBody>
      </p:sp>
      <p:sp>
        <p:nvSpPr>
          <p:cNvPr id="5" name="Shape 345">
            <a:extLst>
              <a:ext uri="{FF2B5EF4-FFF2-40B4-BE49-F238E27FC236}">
                <a16:creationId xmlns:a16="http://schemas.microsoft.com/office/drawing/2014/main" id="{22107F16-D295-4B92-A8B7-A68AD007C704}"/>
              </a:ext>
            </a:extLst>
          </p:cNvPr>
          <p:cNvSpPr txBox="1">
            <a:spLocks/>
          </p:cNvSpPr>
          <p:nvPr/>
        </p:nvSpPr>
        <p:spPr>
          <a:xfrm>
            <a:off x="1778527" y="1782099"/>
            <a:ext cx="2917121" cy="8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E" sz="3600" dirty="0">
                <a:solidFill>
                  <a:srgbClr val="FF8700"/>
                </a:solidFill>
                <a:hlinkClick r:id="rId3"/>
              </a:rPr>
              <a:t>Overview</a:t>
            </a:r>
            <a:endParaRPr lang="en" sz="3600" dirty="0">
              <a:solidFill>
                <a:srgbClr val="FF8700"/>
              </a:solidFill>
            </a:endParaRPr>
          </a:p>
        </p:txBody>
      </p:sp>
      <p:sp>
        <p:nvSpPr>
          <p:cNvPr id="6" name="Shape 345">
            <a:extLst>
              <a:ext uri="{FF2B5EF4-FFF2-40B4-BE49-F238E27FC236}">
                <a16:creationId xmlns:a16="http://schemas.microsoft.com/office/drawing/2014/main" id="{57E60EAD-0A0C-4264-835E-9913CD309238}"/>
              </a:ext>
            </a:extLst>
          </p:cNvPr>
          <p:cNvSpPr txBox="1">
            <a:spLocks/>
          </p:cNvSpPr>
          <p:nvPr/>
        </p:nvSpPr>
        <p:spPr>
          <a:xfrm>
            <a:off x="2285745" y="2731051"/>
            <a:ext cx="3328246" cy="8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E" sz="3600" dirty="0">
                <a:solidFill>
                  <a:srgbClr val="FF8700"/>
                </a:solidFill>
                <a:hlinkClick r:id="rId4"/>
              </a:rPr>
              <a:t>Portfolio Analysis</a:t>
            </a:r>
            <a:endParaRPr lang="en" sz="3600" dirty="0">
              <a:solidFill>
                <a:srgbClr val="FF8700"/>
              </a:solidFill>
            </a:endParaRPr>
          </a:p>
        </p:txBody>
      </p:sp>
      <p:sp>
        <p:nvSpPr>
          <p:cNvPr id="7" name="Shape 345">
            <a:extLst>
              <a:ext uri="{FF2B5EF4-FFF2-40B4-BE49-F238E27FC236}">
                <a16:creationId xmlns:a16="http://schemas.microsoft.com/office/drawing/2014/main" id="{305DABE9-2C99-43A9-8E77-A33B70D986EC}"/>
              </a:ext>
            </a:extLst>
          </p:cNvPr>
          <p:cNvSpPr txBox="1">
            <a:spLocks/>
          </p:cNvSpPr>
          <p:nvPr/>
        </p:nvSpPr>
        <p:spPr>
          <a:xfrm>
            <a:off x="2863447" y="3734055"/>
            <a:ext cx="5164134" cy="8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E" sz="3600" dirty="0">
                <a:solidFill>
                  <a:srgbClr val="FF8700"/>
                </a:solidFill>
                <a:hlinkClick r:id="rId5"/>
              </a:rPr>
              <a:t>Predictive Model </a:t>
            </a:r>
            <a:endParaRPr lang="en" sz="3600" dirty="0">
              <a:solidFill>
                <a:srgbClr val="FF87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Measure of Success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345" name="Shape 345"/>
          <p:cNvSpPr txBox="1">
            <a:spLocks noGrp="1"/>
          </p:cNvSpPr>
          <p:nvPr>
            <p:ph type="ctrTitle" idx="4294967295"/>
          </p:nvPr>
        </p:nvSpPr>
        <p:spPr>
          <a:xfrm>
            <a:off x="1778925" y="1086550"/>
            <a:ext cx="68967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8700"/>
                </a:solidFill>
              </a:rPr>
              <a:t>47%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subTitle" idx="4294967295"/>
          </p:nvPr>
        </p:nvSpPr>
        <p:spPr>
          <a:xfrm>
            <a:off x="1778925" y="1697451"/>
            <a:ext cx="68967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Auditors feel this dashboard is extremely useful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ctrTitle" idx="4294967295"/>
          </p:nvPr>
        </p:nvSpPr>
        <p:spPr>
          <a:xfrm>
            <a:off x="3202575" y="3715450"/>
            <a:ext cx="54732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60% users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ubTitle" idx="4294967295"/>
          </p:nvPr>
        </p:nvSpPr>
        <p:spPr>
          <a:xfrm>
            <a:off x="3202575" y="4326350"/>
            <a:ext cx="54732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Likely to recommend this dashboard to colleagues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ctrTitle" idx="4294967295"/>
          </p:nvPr>
        </p:nvSpPr>
        <p:spPr>
          <a:xfrm>
            <a:off x="2513700" y="2401000"/>
            <a:ext cx="61620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8700"/>
                </a:solidFill>
              </a:rPr>
              <a:t>70% users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4294967295"/>
          </p:nvPr>
        </p:nvSpPr>
        <p:spPr>
          <a:xfrm>
            <a:off x="2513700" y="3011898"/>
            <a:ext cx="6162000" cy="74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Feel that geospatial techniques have enhanced credit assessment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End Users Profile</a:t>
            </a:r>
            <a:r>
              <a:rPr lang="en" baseline="30000" dirty="0"/>
              <a:t>+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Selwyn 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Head of IRM Audit at KPMG Ireland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2"/>
          </p:nvPr>
        </p:nvSpPr>
        <p:spPr>
          <a:xfrm>
            <a:off x="3652187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James 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Auditor, KPMG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3"/>
          </p:nvPr>
        </p:nvSpPr>
        <p:spPr>
          <a:xfrm>
            <a:off x="6199475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b="1"/>
              <a:t>Simon 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Head of Data Science, Segmatic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John 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Software Developer, Kinesene Ltd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2"/>
          </p:nvPr>
        </p:nvSpPr>
        <p:spPr>
          <a:xfrm>
            <a:off x="3652187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Ciaran 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Senior Product Consultant, Tableau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3"/>
          </p:nvPr>
        </p:nvSpPr>
        <p:spPr>
          <a:xfrm>
            <a:off x="6199475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John 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Banking Director, SAS UKI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A66AB-44FC-4304-A756-CFFCB86BD603}"/>
              </a:ext>
            </a:extLst>
          </p:cNvPr>
          <p:cNvSpPr txBox="1"/>
          <p:nvPr/>
        </p:nvSpPr>
        <p:spPr>
          <a:xfrm>
            <a:off x="3344118" y="4835723"/>
            <a:ext cx="5462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aseline="30000" dirty="0"/>
              <a:t>+ </a:t>
            </a:r>
            <a:r>
              <a:rPr lang="en-IE" dirty="0"/>
              <a:t>selective users profile out of 15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E" sz="7200" dirty="0">
                <a:solidFill>
                  <a:srgbClr val="FF8700"/>
                </a:solidFill>
              </a:rPr>
              <a:t>Business Contributions</a:t>
            </a:r>
            <a:endParaRPr lang="en" sz="7200" dirty="0">
              <a:solidFill>
                <a:srgbClr val="FF8700"/>
              </a:solidFill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762D3E-C178-4C37-8605-1EA80E44B918}"/>
              </a:ext>
            </a:extLst>
          </p:cNvPr>
          <p:cNvGrpSpPr/>
          <p:nvPr/>
        </p:nvGrpSpPr>
        <p:grpSpPr>
          <a:xfrm>
            <a:off x="7065135" y="208933"/>
            <a:ext cx="1392968" cy="1750799"/>
            <a:chOff x="7065135" y="208933"/>
            <a:chExt cx="1392968" cy="1750799"/>
          </a:xfrm>
        </p:grpSpPr>
        <p:sp>
          <p:nvSpPr>
            <p:cNvPr id="17" name="Shape 129">
              <a:extLst>
                <a:ext uri="{FF2B5EF4-FFF2-40B4-BE49-F238E27FC236}">
                  <a16:creationId xmlns:a16="http://schemas.microsoft.com/office/drawing/2014/main" id="{51DEA243-8267-480D-AF73-0B84CB487BA3}"/>
                </a:ext>
              </a:extLst>
            </p:cNvPr>
            <p:cNvSpPr/>
            <p:nvPr/>
          </p:nvSpPr>
          <p:spPr>
            <a:xfrm>
              <a:off x="7065135" y="650812"/>
              <a:ext cx="257245" cy="24562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30">
              <a:extLst>
                <a:ext uri="{FF2B5EF4-FFF2-40B4-BE49-F238E27FC236}">
                  <a16:creationId xmlns:a16="http://schemas.microsoft.com/office/drawing/2014/main" id="{DB6A80CC-DF09-4CE8-9479-080AE2A56276}"/>
                </a:ext>
              </a:extLst>
            </p:cNvPr>
            <p:cNvSpPr/>
            <p:nvPr/>
          </p:nvSpPr>
          <p:spPr>
            <a:xfrm rot="2697415">
              <a:off x="7870904" y="1586847"/>
              <a:ext cx="390521" cy="37288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31">
              <a:extLst>
                <a:ext uri="{FF2B5EF4-FFF2-40B4-BE49-F238E27FC236}">
                  <a16:creationId xmlns:a16="http://schemas.microsoft.com/office/drawing/2014/main" id="{B7A290B0-939F-4CF4-BF5B-B7CA09140E6B}"/>
                </a:ext>
              </a:extLst>
            </p:cNvPr>
            <p:cNvSpPr/>
            <p:nvPr/>
          </p:nvSpPr>
          <p:spPr>
            <a:xfrm>
              <a:off x="8301695" y="1503600"/>
              <a:ext cx="156408" cy="14941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32">
              <a:extLst>
                <a:ext uri="{FF2B5EF4-FFF2-40B4-BE49-F238E27FC236}">
                  <a16:creationId xmlns:a16="http://schemas.microsoft.com/office/drawing/2014/main" id="{5778D915-861C-4058-9E35-47660DE7BC8D}"/>
                </a:ext>
              </a:extLst>
            </p:cNvPr>
            <p:cNvSpPr/>
            <p:nvPr/>
          </p:nvSpPr>
          <p:spPr>
            <a:xfrm rot="1279885">
              <a:off x="7115552" y="1080452"/>
              <a:ext cx="156401" cy="14939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34">
              <a:extLst>
                <a:ext uri="{FF2B5EF4-FFF2-40B4-BE49-F238E27FC236}">
                  <a16:creationId xmlns:a16="http://schemas.microsoft.com/office/drawing/2014/main" id="{8D391673-0D45-4F7F-94A8-9D00BC6880A3}"/>
                </a:ext>
              </a:extLst>
            </p:cNvPr>
            <p:cNvSpPr/>
            <p:nvPr/>
          </p:nvSpPr>
          <p:spPr>
            <a:xfrm>
              <a:off x="7796037" y="208933"/>
              <a:ext cx="251792" cy="333678"/>
            </a:xfrm>
            <a:custGeom>
              <a:avLst/>
              <a:gdLst/>
              <a:ahLst/>
              <a:cxnLst/>
              <a:rect l="0" t="0" r="0" b="0"/>
              <a:pathLst>
                <a:path w="11983" h="15880" fill="none" extrusionOk="0">
                  <a:moveTo>
                    <a:pt x="5992" y="0"/>
                  </a:moveTo>
                  <a:lnTo>
                    <a:pt x="5992" y="0"/>
                  </a:lnTo>
                  <a:lnTo>
                    <a:pt x="5675" y="0"/>
                  </a:lnTo>
                  <a:lnTo>
                    <a:pt x="5383" y="25"/>
                  </a:lnTo>
                  <a:lnTo>
                    <a:pt x="5091" y="73"/>
                  </a:lnTo>
                  <a:lnTo>
                    <a:pt x="4774" y="122"/>
                  </a:lnTo>
                  <a:lnTo>
                    <a:pt x="4506" y="195"/>
                  </a:lnTo>
                  <a:lnTo>
                    <a:pt x="4214" y="268"/>
                  </a:lnTo>
                  <a:lnTo>
                    <a:pt x="3654" y="463"/>
                  </a:lnTo>
                  <a:lnTo>
                    <a:pt x="3142" y="731"/>
                  </a:lnTo>
                  <a:lnTo>
                    <a:pt x="2631" y="1023"/>
                  </a:lnTo>
                  <a:lnTo>
                    <a:pt x="2192" y="1364"/>
                  </a:lnTo>
                  <a:lnTo>
                    <a:pt x="1754" y="1754"/>
                  </a:lnTo>
                  <a:lnTo>
                    <a:pt x="1364" y="2192"/>
                  </a:lnTo>
                  <a:lnTo>
                    <a:pt x="1023" y="2631"/>
                  </a:lnTo>
                  <a:lnTo>
                    <a:pt x="731" y="3142"/>
                  </a:lnTo>
                  <a:lnTo>
                    <a:pt x="463" y="3653"/>
                  </a:lnTo>
                  <a:lnTo>
                    <a:pt x="268" y="4214"/>
                  </a:lnTo>
                  <a:lnTo>
                    <a:pt x="195" y="4506"/>
                  </a:lnTo>
                  <a:lnTo>
                    <a:pt x="122" y="4774"/>
                  </a:lnTo>
                  <a:lnTo>
                    <a:pt x="73" y="5090"/>
                  </a:lnTo>
                  <a:lnTo>
                    <a:pt x="25" y="5383"/>
                  </a:lnTo>
                  <a:lnTo>
                    <a:pt x="0" y="5675"/>
                  </a:lnTo>
                  <a:lnTo>
                    <a:pt x="0" y="5991"/>
                  </a:lnTo>
                  <a:lnTo>
                    <a:pt x="0" y="5991"/>
                  </a:lnTo>
                  <a:lnTo>
                    <a:pt x="25" y="6430"/>
                  </a:lnTo>
                  <a:lnTo>
                    <a:pt x="73" y="6868"/>
                  </a:lnTo>
                  <a:lnTo>
                    <a:pt x="147" y="7331"/>
                  </a:lnTo>
                  <a:lnTo>
                    <a:pt x="268" y="7769"/>
                  </a:lnTo>
                  <a:lnTo>
                    <a:pt x="390" y="8208"/>
                  </a:lnTo>
                  <a:lnTo>
                    <a:pt x="561" y="8646"/>
                  </a:lnTo>
                  <a:lnTo>
                    <a:pt x="731" y="9085"/>
                  </a:lnTo>
                  <a:lnTo>
                    <a:pt x="926" y="9523"/>
                  </a:lnTo>
                  <a:lnTo>
                    <a:pt x="1145" y="9937"/>
                  </a:lnTo>
                  <a:lnTo>
                    <a:pt x="1389" y="10375"/>
                  </a:lnTo>
                  <a:lnTo>
                    <a:pt x="1900" y="11179"/>
                  </a:lnTo>
                  <a:lnTo>
                    <a:pt x="2436" y="11958"/>
                  </a:lnTo>
                  <a:lnTo>
                    <a:pt x="2996" y="12689"/>
                  </a:lnTo>
                  <a:lnTo>
                    <a:pt x="3556" y="13371"/>
                  </a:lnTo>
                  <a:lnTo>
                    <a:pt x="4092" y="13980"/>
                  </a:lnTo>
                  <a:lnTo>
                    <a:pt x="4603" y="14540"/>
                  </a:lnTo>
                  <a:lnTo>
                    <a:pt x="5066" y="15003"/>
                  </a:lnTo>
                  <a:lnTo>
                    <a:pt x="5724" y="15636"/>
                  </a:lnTo>
                  <a:lnTo>
                    <a:pt x="5992" y="15880"/>
                  </a:lnTo>
                  <a:lnTo>
                    <a:pt x="5992" y="15880"/>
                  </a:lnTo>
                  <a:lnTo>
                    <a:pt x="6260" y="15636"/>
                  </a:lnTo>
                  <a:lnTo>
                    <a:pt x="6917" y="15003"/>
                  </a:lnTo>
                  <a:lnTo>
                    <a:pt x="7380" y="14540"/>
                  </a:lnTo>
                  <a:lnTo>
                    <a:pt x="7891" y="13980"/>
                  </a:lnTo>
                  <a:lnTo>
                    <a:pt x="8427" y="13371"/>
                  </a:lnTo>
                  <a:lnTo>
                    <a:pt x="8987" y="12689"/>
                  </a:lnTo>
                  <a:lnTo>
                    <a:pt x="9548" y="11958"/>
                  </a:lnTo>
                  <a:lnTo>
                    <a:pt x="10083" y="11179"/>
                  </a:lnTo>
                  <a:lnTo>
                    <a:pt x="10595" y="10375"/>
                  </a:lnTo>
                  <a:lnTo>
                    <a:pt x="10838" y="9937"/>
                  </a:lnTo>
                  <a:lnTo>
                    <a:pt x="11058" y="9523"/>
                  </a:lnTo>
                  <a:lnTo>
                    <a:pt x="11252" y="9085"/>
                  </a:lnTo>
                  <a:lnTo>
                    <a:pt x="11423" y="8646"/>
                  </a:lnTo>
                  <a:lnTo>
                    <a:pt x="11593" y="8208"/>
                  </a:lnTo>
                  <a:lnTo>
                    <a:pt x="11715" y="7769"/>
                  </a:lnTo>
                  <a:lnTo>
                    <a:pt x="11837" y="7331"/>
                  </a:lnTo>
                  <a:lnTo>
                    <a:pt x="11910" y="6868"/>
                  </a:lnTo>
                  <a:lnTo>
                    <a:pt x="11959" y="6430"/>
                  </a:lnTo>
                  <a:lnTo>
                    <a:pt x="11983" y="5991"/>
                  </a:lnTo>
                  <a:lnTo>
                    <a:pt x="11983" y="5991"/>
                  </a:lnTo>
                  <a:lnTo>
                    <a:pt x="11983" y="5675"/>
                  </a:lnTo>
                  <a:lnTo>
                    <a:pt x="11959" y="5383"/>
                  </a:lnTo>
                  <a:lnTo>
                    <a:pt x="11910" y="5090"/>
                  </a:lnTo>
                  <a:lnTo>
                    <a:pt x="11861" y="4774"/>
                  </a:lnTo>
                  <a:lnTo>
                    <a:pt x="11788" y="4506"/>
                  </a:lnTo>
                  <a:lnTo>
                    <a:pt x="11715" y="4214"/>
                  </a:lnTo>
                  <a:lnTo>
                    <a:pt x="11520" y="3653"/>
                  </a:lnTo>
                  <a:lnTo>
                    <a:pt x="11252" y="3142"/>
                  </a:lnTo>
                  <a:lnTo>
                    <a:pt x="10960" y="2631"/>
                  </a:lnTo>
                  <a:lnTo>
                    <a:pt x="10619" y="2192"/>
                  </a:lnTo>
                  <a:lnTo>
                    <a:pt x="10229" y="1754"/>
                  </a:lnTo>
                  <a:lnTo>
                    <a:pt x="9791" y="1364"/>
                  </a:lnTo>
                  <a:lnTo>
                    <a:pt x="9353" y="1023"/>
                  </a:lnTo>
                  <a:lnTo>
                    <a:pt x="8841" y="731"/>
                  </a:lnTo>
                  <a:lnTo>
                    <a:pt x="8330" y="463"/>
                  </a:lnTo>
                  <a:lnTo>
                    <a:pt x="7770" y="268"/>
                  </a:lnTo>
                  <a:lnTo>
                    <a:pt x="7477" y="195"/>
                  </a:lnTo>
                  <a:lnTo>
                    <a:pt x="7209" y="122"/>
                  </a:lnTo>
                  <a:lnTo>
                    <a:pt x="6893" y="73"/>
                  </a:lnTo>
                  <a:lnTo>
                    <a:pt x="6601" y="25"/>
                  </a:lnTo>
                  <a:lnTo>
                    <a:pt x="6308" y="0"/>
                  </a:lnTo>
                  <a:lnTo>
                    <a:pt x="5992" y="0"/>
                  </a:lnTo>
                  <a:lnTo>
                    <a:pt x="5992" y="0"/>
                  </a:lnTo>
                  <a:close/>
                  <a:moveTo>
                    <a:pt x="5992" y="8549"/>
                  </a:moveTo>
                  <a:lnTo>
                    <a:pt x="5992" y="8549"/>
                  </a:lnTo>
                  <a:lnTo>
                    <a:pt x="5724" y="8549"/>
                  </a:lnTo>
                  <a:lnTo>
                    <a:pt x="5480" y="8500"/>
                  </a:lnTo>
                  <a:lnTo>
                    <a:pt x="5237" y="8451"/>
                  </a:lnTo>
                  <a:lnTo>
                    <a:pt x="4993" y="8354"/>
                  </a:lnTo>
                  <a:lnTo>
                    <a:pt x="4774" y="8257"/>
                  </a:lnTo>
                  <a:lnTo>
                    <a:pt x="4555" y="8110"/>
                  </a:lnTo>
                  <a:lnTo>
                    <a:pt x="4360" y="7964"/>
                  </a:lnTo>
                  <a:lnTo>
                    <a:pt x="4189" y="7794"/>
                  </a:lnTo>
                  <a:lnTo>
                    <a:pt x="4019" y="7623"/>
                  </a:lnTo>
                  <a:lnTo>
                    <a:pt x="3873" y="7428"/>
                  </a:lnTo>
                  <a:lnTo>
                    <a:pt x="3727" y="7209"/>
                  </a:lnTo>
                  <a:lnTo>
                    <a:pt x="3629" y="6990"/>
                  </a:lnTo>
                  <a:lnTo>
                    <a:pt x="3532" y="6746"/>
                  </a:lnTo>
                  <a:lnTo>
                    <a:pt x="3483" y="6503"/>
                  </a:lnTo>
                  <a:lnTo>
                    <a:pt x="3434" y="6259"/>
                  </a:lnTo>
                  <a:lnTo>
                    <a:pt x="3434" y="5991"/>
                  </a:lnTo>
                  <a:lnTo>
                    <a:pt x="3434" y="5991"/>
                  </a:lnTo>
                  <a:lnTo>
                    <a:pt x="3434" y="5724"/>
                  </a:lnTo>
                  <a:lnTo>
                    <a:pt x="3483" y="5480"/>
                  </a:lnTo>
                  <a:lnTo>
                    <a:pt x="3532" y="5236"/>
                  </a:lnTo>
                  <a:lnTo>
                    <a:pt x="3629" y="4993"/>
                  </a:lnTo>
                  <a:lnTo>
                    <a:pt x="3727" y="4774"/>
                  </a:lnTo>
                  <a:lnTo>
                    <a:pt x="3873" y="4555"/>
                  </a:lnTo>
                  <a:lnTo>
                    <a:pt x="4019" y="4360"/>
                  </a:lnTo>
                  <a:lnTo>
                    <a:pt x="4189" y="4189"/>
                  </a:lnTo>
                  <a:lnTo>
                    <a:pt x="4360" y="4019"/>
                  </a:lnTo>
                  <a:lnTo>
                    <a:pt x="4555" y="3873"/>
                  </a:lnTo>
                  <a:lnTo>
                    <a:pt x="4774" y="3726"/>
                  </a:lnTo>
                  <a:lnTo>
                    <a:pt x="4993" y="3629"/>
                  </a:lnTo>
                  <a:lnTo>
                    <a:pt x="5237" y="3532"/>
                  </a:lnTo>
                  <a:lnTo>
                    <a:pt x="5480" y="3483"/>
                  </a:lnTo>
                  <a:lnTo>
                    <a:pt x="5724" y="3434"/>
                  </a:lnTo>
                  <a:lnTo>
                    <a:pt x="5992" y="3434"/>
                  </a:lnTo>
                  <a:lnTo>
                    <a:pt x="5992" y="3434"/>
                  </a:lnTo>
                  <a:lnTo>
                    <a:pt x="6260" y="3434"/>
                  </a:lnTo>
                  <a:lnTo>
                    <a:pt x="6503" y="3483"/>
                  </a:lnTo>
                  <a:lnTo>
                    <a:pt x="6747" y="3532"/>
                  </a:lnTo>
                  <a:lnTo>
                    <a:pt x="6990" y="3629"/>
                  </a:lnTo>
                  <a:lnTo>
                    <a:pt x="7209" y="3726"/>
                  </a:lnTo>
                  <a:lnTo>
                    <a:pt x="7429" y="3873"/>
                  </a:lnTo>
                  <a:lnTo>
                    <a:pt x="7623" y="4019"/>
                  </a:lnTo>
                  <a:lnTo>
                    <a:pt x="7794" y="4189"/>
                  </a:lnTo>
                  <a:lnTo>
                    <a:pt x="7964" y="4360"/>
                  </a:lnTo>
                  <a:lnTo>
                    <a:pt x="8111" y="4555"/>
                  </a:lnTo>
                  <a:lnTo>
                    <a:pt x="8257" y="4774"/>
                  </a:lnTo>
                  <a:lnTo>
                    <a:pt x="8354" y="4993"/>
                  </a:lnTo>
                  <a:lnTo>
                    <a:pt x="8452" y="5236"/>
                  </a:lnTo>
                  <a:lnTo>
                    <a:pt x="8500" y="5480"/>
                  </a:lnTo>
                  <a:lnTo>
                    <a:pt x="8549" y="5724"/>
                  </a:lnTo>
                  <a:lnTo>
                    <a:pt x="8549" y="5991"/>
                  </a:lnTo>
                  <a:lnTo>
                    <a:pt x="8549" y="5991"/>
                  </a:lnTo>
                  <a:lnTo>
                    <a:pt x="8549" y="6259"/>
                  </a:lnTo>
                  <a:lnTo>
                    <a:pt x="8500" y="6503"/>
                  </a:lnTo>
                  <a:lnTo>
                    <a:pt x="8452" y="6746"/>
                  </a:lnTo>
                  <a:lnTo>
                    <a:pt x="8354" y="6990"/>
                  </a:lnTo>
                  <a:lnTo>
                    <a:pt x="8257" y="7209"/>
                  </a:lnTo>
                  <a:lnTo>
                    <a:pt x="8111" y="7428"/>
                  </a:lnTo>
                  <a:lnTo>
                    <a:pt x="7964" y="7623"/>
                  </a:lnTo>
                  <a:lnTo>
                    <a:pt x="7794" y="7794"/>
                  </a:lnTo>
                  <a:lnTo>
                    <a:pt x="7623" y="7964"/>
                  </a:lnTo>
                  <a:lnTo>
                    <a:pt x="7429" y="8110"/>
                  </a:lnTo>
                  <a:lnTo>
                    <a:pt x="7209" y="8257"/>
                  </a:lnTo>
                  <a:lnTo>
                    <a:pt x="6990" y="8354"/>
                  </a:lnTo>
                  <a:lnTo>
                    <a:pt x="6747" y="8451"/>
                  </a:lnTo>
                  <a:lnTo>
                    <a:pt x="6503" y="8500"/>
                  </a:lnTo>
                  <a:lnTo>
                    <a:pt x="6260" y="8549"/>
                  </a:lnTo>
                  <a:lnTo>
                    <a:pt x="5992" y="8549"/>
                  </a:lnTo>
                  <a:lnTo>
                    <a:pt x="5992" y="8549"/>
                  </a:lnTo>
                  <a:close/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2" name="Shape 135">
              <a:extLst>
                <a:ext uri="{FF2B5EF4-FFF2-40B4-BE49-F238E27FC236}">
                  <a16:creationId xmlns:a16="http://schemas.microsoft.com/office/drawing/2014/main" id="{9C912FE0-6D55-42BC-B433-0904A94A2D62}"/>
                </a:ext>
              </a:extLst>
            </p:cNvPr>
            <p:cNvGrpSpPr/>
            <p:nvPr/>
          </p:nvGrpSpPr>
          <p:grpSpPr>
            <a:xfrm>
              <a:off x="7474330" y="586751"/>
              <a:ext cx="895222" cy="847568"/>
              <a:chOff x="5941025" y="3634400"/>
              <a:chExt cx="467650" cy="467650"/>
            </a:xfrm>
          </p:grpSpPr>
          <p:sp>
            <p:nvSpPr>
              <p:cNvPr id="23" name="Shape 136">
                <a:extLst>
                  <a:ext uri="{FF2B5EF4-FFF2-40B4-BE49-F238E27FC236}">
                    <a16:creationId xmlns:a16="http://schemas.microsoft.com/office/drawing/2014/main" id="{0869B851-8125-4139-B520-2FBEA21807A4}"/>
                  </a:ext>
                </a:extLst>
              </p:cNvPr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4" name="Shape 137">
                <a:extLst>
                  <a:ext uri="{FF2B5EF4-FFF2-40B4-BE49-F238E27FC236}">
                    <a16:creationId xmlns:a16="http://schemas.microsoft.com/office/drawing/2014/main" id="{4A935F21-E527-41B7-A0B5-2D4A5804C5D2}"/>
                  </a:ext>
                </a:extLst>
              </p:cNvPr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5" name="Shape 138">
                <a:extLst>
                  <a:ext uri="{FF2B5EF4-FFF2-40B4-BE49-F238E27FC236}">
                    <a16:creationId xmlns:a16="http://schemas.microsoft.com/office/drawing/2014/main" id="{00978D87-0555-40AE-B553-3861A99577A0}"/>
                  </a:ext>
                </a:extLst>
              </p:cNvPr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6" name="Shape 139">
                <a:extLst>
                  <a:ext uri="{FF2B5EF4-FFF2-40B4-BE49-F238E27FC236}">
                    <a16:creationId xmlns:a16="http://schemas.microsoft.com/office/drawing/2014/main" id="{75F309A9-EC35-4606-98E8-09C54DBF4238}"/>
                  </a:ext>
                </a:extLst>
              </p:cNvPr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7" name="Shape 140">
                <a:extLst>
                  <a:ext uri="{FF2B5EF4-FFF2-40B4-BE49-F238E27FC236}">
                    <a16:creationId xmlns:a16="http://schemas.microsoft.com/office/drawing/2014/main" id="{1C630F0E-EA77-4848-B3A7-447D7FCE78CC}"/>
                  </a:ext>
                </a:extLst>
              </p:cNvPr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8" name="Shape 141">
                <a:extLst>
                  <a:ext uri="{FF2B5EF4-FFF2-40B4-BE49-F238E27FC236}">
                    <a16:creationId xmlns:a16="http://schemas.microsoft.com/office/drawing/2014/main" id="{E043F36C-B9FD-4929-B2FB-8764B5D9AB66}"/>
                  </a:ext>
                </a:extLst>
              </p:cNvPr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733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89647D-2E7C-47AA-AF14-D1D61A0B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Business Contributions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00D96-0AD4-45F8-85D3-BEE2B52F0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 dirty="0"/>
              <a:t>Interactive way to identify patterns in datasets to drill down into problem areas</a:t>
            </a:r>
          </a:p>
          <a:p>
            <a:endParaRPr lang="en-IE" sz="2000" dirty="0"/>
          </a:p>
          <a:p>
            <a:r>
              <a:rPr lang="en-IE" sz="2000" dirty="0"/>
              <a:t> Well timed potential issues indicators that adhere to provisions of audit processes and assessment of residential loans</a:t>
            </a:r>
          </a:p>
          <a:p>
            <a:endParaRPr lang="en-IE" sz="2000" dirty="0"/>
          </a:p>
          <a:p>
            <a:r>
              <a:rPr lang="en-IE" sz="2000" dirty="0"/>
              <a:t> Better and greater coverage of problem areas and increased focus on judgemental loan applications</a:t>
            </a:r>
          </a:p>
          <a:p>
            <a:endParaRPr lang="en-IE" sz="2000" dirty="0"/>
          </a:p>
          <a:p>
            <a:r>
              <a:rPr lang="en-IE" sz="2000" dirty="0"/>
              <a:t> Integration of useful and relevant market data and economic indicators for enhanced loan assessment</a:t>
            </a:r>
            <a:endParaRPr lang="en-US" sz="2000" dirty="0"/>
          </a:p>
          <a:p>
            <a:endParaRPr lang="en-IE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4353C-34E9-4512-8E2D-CB097ACFE5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460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8700"/>
                </a:solidFill>
              </a:rPr>
              <a:t>Recommendations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CE1C30-F471-4986-8D3A-B53FEE21A14F}"/>
              </a:ext>
            </a:extLst>
          </p:cNvPr>
          <p:cNvGrpSpPr/>
          <p:nvPr/>
        </p:nvGrpSpPr>
        <p:grpSpPr>
          <a:xfrm>
            <a:off x="7065135" y="208933"/>
            <a:ext cx="1392968" cy="1750799"/>
            <a:chOff x="7065135" y="208933"/>
            <a:chExt cx="1392968" cy="1750799"/>
          </a:xfrm>
        </p:grpSpPr>
        <p:sp>
          <p:nvSpPr>
            <p:cNvPr id="17" name="Shape 129">
              <a:extLst>
                <a:ext uri="{FF2B5EF4-FFF2-40B4-BE49-F238E27FC236}">
                  <a16:creationId xmlns:a16="http://schemas.microsoft.com/office/drawing/2014/main" id="{25EBDC45-56FC-4A44-8136-4B7075923765}"/>
                </a:ext>
              </a:extLst>
            </p:cNvPr>
            <p:cNvSpPr/>
            <p:nvPr/>
          </p:nvSpPr>
          <p:spPr>
            <a:xfrm>
              <a:off x="7065135" y="650812"/>
              <a:ext cx="257245" cy="24562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30">
              <a:extLst>
                <a:ext uri="{FF2B5EF4-FFF2-40B4-BE49-F238E27FC236}">
                  <a16:creationId xmlns:a16="http://schemas.microsoft.com/office/drawing/2014/main" id="{866D66AA-EFEC-4469-AB7A-5E9A336DED56}"/>
                </a:ext>
              </a:extLst>
            </p:cNvPr>
            <p:cNvSpPr/>
            <p:nvPr/>
          </p:nvSpPr>
          <p:spPr>
            <a:xfrm rot="2697415">
              <a:off x="7870904" y="1586847"/>
              <a:ext cx="390521" cy="37288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31">
              <a:extLst>
                <a:ext uri="{FF2B5EF4-FFF2-40B4-BE49-F238E27FC236}">
                  <a16:creationId xmlns:a16="http://schemas.microsoft.com/office/drawing/2014/main" id="{EA9FA6F5-C8C2-4383-A8DB-7C467C7CFC6F}"/>
                </a:ext>
              </a:extLst>
            </p:cNvPr>
            <p:cNvSpPr/>
            <p:nvPr/>
          </p:nvSpPr>
          <p:spPr>
            <a:xfrm>
              <a:off x="8301695" y="1503600"/>
              <a:ext cx="156408" cy="14941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32">
              <a:extLst>
                <a:ext uri="{FF2B5EF4-FFF2-40B4-BE49-F238E27FC236}">
                  <a16:creationId xmlns:a16="http://schemas.microsoft.com/office/drawing/2014/main" id="{1B023272-1D24-4BF4-ACE8-06041078AEC3}"/>
                </a:ext>
              </a:extLst>
            </p:cNvPr>
            <p:cNvSpPr/>
            <p:nvPr/>
          </p:nvSpPr>
          <p:spPr>
            <a:xfrm rot="1279885">
              <a:off x="7115552" y="1080452"/>
              <a:ext cx="156401" cy="14939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34">
              <a:extLst>
                <a:ext uri="{FF2B5EF4-FFF2-40B4-BE49-F238E27FC236}">
                  <a16:creationId xmlns:a16="http://schemas.microsoft.com/office/drawing/2014/main" id="{361A82BF-348C-4BF2-8552-1C029FD35C64}"/>
                </a:ext>
              </a:extLst>
            </p:cNvPr>
            <p:cNvSpPr/>
            <p:nvPr/>
          </p:nvSpPr>
          <p:spPr>
            <a:xfrm>
              <a:off x="7796037" y="208933"/>
              <a:ext cx="251792" cy="333678"/>
            </a:xfrm>
            <a:custGeom>
              <a:avLst/>
              <a:gdLst/>
              <a:ahLst/>
              <a:cxnLst/>
              <a:rect l="0" t="0" r="0" b="0"/>
              <a:pathLst>
                <a:path w="11983" h="15880" fill="none" extrusionOk="0">
                  <a:moveTo>
                    <a:pt x="5992" y="0"/>
                  </a:moveTo>
                  <a:lnTo>
                    <a:pt x="5992" y="0"/>
                  </a:lnTo>
                  <a:lnTo>
                    <a:pt x="5675" y="0"/>
                  </a:lnTo>
                  <a:lnTo>
                    <a:pt x="5383" y="25"/>
                  </a:lnTo>
                  <a:lnTo>
                    <a:pt x="5091" y="73"/>
                  </a:lnTo>
                  <a:lnTo>
                    <a:pt x="4774" y="122"/>
                  </a:lnTo>
                  <a:lnTo>
                    <a:pt x="4506" y="195"/>
                  </a:lnTo>
                  <a:lnTo>
                    <a:pt x="4214" y="268"/>
                  </a:lnTo>
                  <a:lnTo>
                    <a:pt x="3654" y="463"/>
                  </a:lnTo>
                  <a:lnTo>
                    <a:pt x="3142" y="731"/>
                  </a:lnTo>
                  <a:lnTo>
                    <a:pt x="2631" y="1023"/>
                  </a:lnTo>
                  <a:lnTo>
                    <a:pt x="2192" y="1364"/>
                  </a:lnTo>
                  <a:lnTo>
                    <a:pt x="1754" y="1754"/>
                  </a:lnTo>
                  <a:lnTo>
                    <a:pt x="1364" y="2192"/>
                  </a:lnTo>
                  <a:lnTo>
                    <a:pt x="1023" y="2631"/>
                  </a:lnTo>
                  <a:lnTo>
                    <a:pt x="731" y="3142"/>
                  </a:lnTo>
                  <a:lnTo>
                    <a:pt x="463" y="3653"/>
                  </a:lnTo>
                  <a:lnTo>
                    <a:pt x="268" y="4214"/>
                  </a:lnTo>
                  <a:lnTo>
                    <a:pt x="195" y="4506"/>
                  </a:lnTo>
                  <a:lnTo>
                    <a:pt x="122" y="4774"/>
                  </a:lnTo>
                  <a:lnTo>
                    <a:pt x="73" y="5090"/>
                  </a:lnTo>
                  <a:lnTo>
                    <a:pt x="25" y="5383"/>
                  </a:lnTo>
                  <a:lnTo>
                    <a:pt x="0" y="5675"/>
                  </a:lnTo>
                  <a:lnTo>
                    <a:pt x="0" y="5991"/>
                  </a:lnTo>
                  <a:lnTo>
                    <a:pt x="0" y="5991"/>
                  </a:lnTo>
                  <a:lnTo>
                    <a:pt x="25" y="6430"/>
                  </a:lnTo>
                  <a:lnTo>
                    <a:pt x="73" y="6868"/>
                  </a:lnTo>
                  <a:lnTo>
                    <a:pt x="147" y="7331"/>
                  </a:lnTo>
                  <a:lnTo>
                    <a:pt x="268" y="7769"/>
                  </a:lnTo>
                  <a:lnTo>
                    <a:pt x="390" y="8208"/>
                  </a:lnTo>
                  <a:lnTo>
                    <a:pt x="561" y="8646"/>
                  </a:lnTo>
                  <a:lnTo>
                    <a:pt x="731" y="9085"/>
                  </a:lnTo>
                  <a:lnTo>
                    <a:pt x="926" y="9523"/>
                  </a:lnTo>
                  <a:lnTo>
                    <a:pt x="1145" y="9937"/>
                  </a:lnTo>
                  <a:lnTo>
                    <a:pt x="1389" y="10375"/>
                  </a:lnTo>
                  <a:lnTo>
                    <a:pt x="1900" y="11179"/>
                  </a:lnTo>
                  <a:lnTo>
                    <a:pt x="2436" y="11958"/>
                  </a:lnTo>
                  <a:lnTo>
                    <a:pt x="2996" y="12689"/>
                  </a:lnTo>
                  <a:lnTo>
                    <a:pt x="3556" y="13371"/>
                  </a:lnTo>
                  <a:lnTo>
                    <a:pt x="4092" y="13980"/>
                  </a:lnTo>
                  <a:lnTo>
                    <a:pt x="4603" y="14540"/>
                  </a:lnTo>
                  <a:lnTo>
                    <a:pt x="5066" y="15003"/>
                  </a:lnTo>
                  <a:lnTo>
                    <a:pt x="5724" y="15636"/>
                  </a:lnTo>
                  <a:lnTo>
                    <a:pt x="5992" y="15880"/>
                  </a:lnTo>
                  <a:lnTo>
                    <a:pt x="5992" y="15880"/>
                  </a:lnTo>
                  <a:lnTo>
                    <a:pt x="6260" y="15636"/>
                  </a:lnTo>
                  <a:lnTo>
                    <a:pt x="6917" y="15003"/>
                  </a:lnTo>
                  <a:lnTo>
                    <a:pt x="7380" y="14540"/>
                  </a:lnTo>
                  <a:lnTo>
                    <a:pt x="7891" y="13980"/>
                  </a:lnTo>
                  <a:lnTo>
                    <a:pt x="8427" y="13371"/>
                  </a:lnTo>
                  <a:lnTo>
                    <a:pt x="8987" y="12689"/>
                  </a:lnTo>
                  <a:lnTo>
                    <a:pt x="9548" y="11958"/>
                  </a:lnTo>
                  <a:lnTo>
                    <a:pt x="10083" y="11179"/>
                  </a:lnTo>
                  <a:lnTo>
                    <a:pt x="10595" y="10375"/>
                  </a:lnTo>
                  <a:lnTo>
                    <a:pt x="10838" y="9937"/>
                  </a:lnTo>
                  <a:lnTo>
                    <a:pt x="11058" y="9523"/>
                  </a:lnTo>
                  <a:lnTo>
                    <a:pt x="11252" y="9085"/>
                  </a:lnTo>
                  <a:lnTo>
                    <a:pt x="11423" y="8646"/>
                  </a:lnTo>
                  <a:lnTo>
                    <a:pt x="11593" y="8208"/>
                  </a:lnTo>
                  <a:lnTo>
                    <a:pt x="11715" y="7769"/>
                  </a:lnTo>
                  <a:lnTo>
                    <a:pt x="11837" y="7331"/>
                  </a:lnTo>
                  <a:lnTo>
                    <a:pt x="11910" y="6868"/>
                  </a:lnTo>
                  <a:lnTo>
                    <a:pt x="11959" y="6430"/>
                  </a:lnTo>
                  <a:lnTo>
                    <a:pt x="11983" y="5991"/>
                  </a:lnTo>
                  <a:lnTo>
                    <a:pt x="11983" y="5991"/>
                  </a:lnTo>
                  <a:lnTo>
                    <a:pt x="11983" y="5675"/>
                  </a:lnTo>
                  <a:lnTo>
                    <a:pt x="11959" y="5383"/>
                  </a:lnTo>
                  <a:lnTo>
                    <a:pt x="11910" y="5090"/>
                  </a:lnTo>
                  <a:lnTo>
                    <a:pt x="11861" y="4774"/>
                  </a:lnTo>
                  <a:lnTo>
                    <a:pt x="11788" y="4506"/>
                  </a:lnTo>
                  <a:lnTo>
                    <a:pt x="11715" y="4214"/>
                  </a:lnTo>
                  <a:lnTo>
                    <a:pt x="11520" y="3653"/>
                  </a:lnTo>
                  <a:lnTo>
                    <a:pt x="11252" y="3142"/>
                  </a:lnTo>
                  <a:lnTo>
                    <a:pt x="10960" y="2631"/>
                  </a:lnTo>
                  <a:lnTo>
                    <a:pt x="10619" y="2192"/>
                  </a:lnTo>
                  <a:lnTo>
                    <a:pt x="10229" y="1754"/>
                  </a:lnTo>
                  <a:lnTo>
                    <a:pt x="9791" y="1364"/>
                  </a:lnTo>
                  <a:lnTo>
                    <a:pt x="9353" y="1023"/>
                  </a:lnTo>
                  <a:lnTo>
                    <a:pt x="8841" y="731"/>
                  </a:lnTo>
                  <a:lnTo>
                    <a:pt x="8330" y="463"/>
                  </a:lnTo>
                  <a:lnTo>
                    <a:pt x="7770" y="268"/>
                  </a:lnTo>
                  <a:lnTo>
                    <a:pt x="7477" y="195"/>
                  </a:lnTo>
                  <a:lnTo>
                    <a:pt x="7209" y="122"/>
                  </a:lnTo>
                  <a:lnTo>
                    <a:pt x="6893" y="73"/>
                  </a:lnTo>
                  <a:lnTo>
                    <a:pt x="6601" y="25"/>
                  </a:lnTo>
                  <a:lnTo>
                    <a:pt x="6308" y="0"/>
                  </a:lnTo>
                  <a:lnTo>
                    <a:pt x="5992" y="0"/>
                  </a:lnTo>
                  <a:lnTo>
                    <a:pt x="5992" y="0"/>
                  </a:lnTo>
                  <a:close/>
                  <a:moveTo>
                    <a:pt x="5992" y="8549"/>
                  </a:moveTo>
                  <a:lnTo>
                    <a:pt x="5992" y="8549"/>
                  </a:lnTo>
                  <a:lnTo>
                    <a:pt x="5724" y="8549"/>
                  </a:lnTo>
                  <a:lnTo>
                    <a:pt x="5480" y="8500"/>
                  </a:lnTo>
                  <a:lnTo>
                    <a:pt x="5237" y="8451"/>
                  </a:lnTo>
                  <a:lnTo>
                    <a:pt x="4993" y="8354"/>
                  </a:lnTo>
                  <a:lnTo>
                    <a:pt x="4774" y="8257"/>
                  </a:lnTo>
                  <a:lnTo>
                    <a:pt x="4555" y="8110"/>
                  </a:lnTo>
                  <a:lnTo>
                    <a:pt x="4360" y="7964"/>
                  </a:lnTo>
                  <a:lnTo>
                    <a:pt x="4189" y="7794"/>
                  </a:lnTo>
                  <a:lnTo>
                    <a:pt x="4019" y="7623"/>
                  </a:lnTo>
                  <a:lnTo>
                    <a:pt x="3873" y="7428"/>
                  </a:lnTo>
                  <a:lnTo>
                    <a:pt x="3727" y="7209"/>
                  </a:lnTo>
                  <a:lnTo>
                    <a:pt x="3629" y="6990"/>
                  </a:lnTo>
                  <a:lnTo>
                    <a:pt x="3532" y="6746"/>
                  </a:lnTo>
                  <a:lnTo>
                    <a:pt x="3483" y="6503"/>
                  </a:lnTo>
                  <a:lnTo>
                    <a:pt x="3434" y="6259"/>
                  </a:lnTo>
                  <a:lnTo>
                    <a:pt x="3434" y="5991"/>
                  </a:lnTo>
                  <a:lnTo>
                    <a:pt x="3434" y="5991"/>
                  </a:lnTo>
                  <a:lnTo>
                    <a:pt x="3434" y="5724"/>
                  </a:lnTo>
                  <a:lnTo>
                    <a:pt x="3483" y="5480"/>
                  </a:lnTo>
                  <a:lnTo>
                    <a:pt x="3532" y="5236"/>
                  </a:lnTo>
                  <a:lnTo>
                    <a:pt x="3629" y="4993"/>
                  </a:lnTo>
                  <a:lnTo>
                    <a:pt x="3727" y="4774"/>
                  </a:lnTo>
                  <a:lnTo>
                    <a:pt x="3873" y="4555"/>
                  </a:lnTo>
                  <a:lnTo>
                    <a:pt x="4019" y="4360"/>
                  </a:lnTo>
                  <a:lnTo>
                    <a:pt x="4189" y="4189"/>
                  </a:lnTo>
                  <a:lnTo>
                    <a:pt x="4360" y="4019"/>
                  </a:lnTo>
                  <a:lnTo>
                    <a:pt x="4555" y="3873"/>
                  </a:lnTo>
                  <a:lnTo>
                    <a:pt x="4774" y="3726"/>
                  </a:lnTo>
                  <a:lnTo>
                    <a:pt x="4993" y="3629"/>
                  </a:lnTo>
                  <a:lnTo>
                    <a:pt x="5237" y="3532"/>
                  </a:lnTo>
                  <a:lnTo>
                    <a:pt x="5480" y="3483"/>
                  </a:lnTo>
                  <a:lnTo>
                    <a:pt x="5724" y="3434"/>
                  </a:lnTo>
                  <a:lnTo>
                    <a:pt x="5992" y="3434"/>
                  </a:lnTo>
                  <a:lnTo>
                    <a:pt x="5992" y="3434"/>
                  </a:lnTo>
                  <a:lnTo>
                    <a:pt x="6260" y="3434"/>
                  </a:lnTo>
                  <a:lnTo>
                    <a:pt x="6503" y="3483"/>
                  </a:lnTo>
                  <a:lnTo>
                    <a:pt x="6747" y="3532"/>
                  </a:lnTo>
                  <a:lnTo>
                    <a:pt x="6990" y="3629"/>
                  </a:lnTo>
                  <a:lnTo>
                    <a:pt x="7209" y="3726"/>
                  </a:lnTo>
                  <a:lnTo>
                    <a:pt x="7429" y="3873"/>
                  </a:lnTo>
                  <a:lnTo>
                    <a:pt x="7623" y="4019"/>
                  </a:lnTo>
                  <a:lnTo>
                    <a:pt x="7794" y="4189"/>
                  </a:lnTo>
                  <a:lnTo>
                    <a:pt x="7964" y="4360"/>
                  </a:lnTo>
                  <a:lnTo>
                    <a:pt x="8111" y="4555"/>
                  </a:lnTo>
                  <a:lnTo>
                    <a:pt x="8257" y="4774"/>
                  </a:lnTo>
                  <a:lnTo>
                    <a:pt x="8354" y="4993"/>
                  </a:lnTo>
                  <a:lnTo>
                    <a:pt x="8452" y="5236"/>
                  </a:lnTo>
                  <a:lnTo>
                    <a:pt x="8500" y="5480"/>
                  </a:lnTo>
                  <a:lnTo>
                    <a:pt x="8549" y="5724"/>
                  </a:lnTo>
                  <a:lnTo>
                    <a:pt x="8549" y="5991"/>
                  </a:lnTo>
                  <a:lnTo>
                    <a:pt x="8549" y="5991"/>
                  </a:lnTo>
                  <a:lnTo>
                    <a:pt x="8549" y="6259"/>
                  </a:lnTo>
                  <a:lnTo>
                    <a:pt x="8500" y="6503"/>
                  </a:lnTo>
                  <a:lnTo>
                    <a:pt x="8452" y="6746"/>
                  </a:lnTo>
                  <a:lnTo>
                    <a:pt x="8354" y="6990"/>
                  </a:lnTo>
                  <a:lnTo>
                    <a:pt x="8257" y="7209"/>
                  </a:lnTo>
                  <a:lnTo>
                    <a:pt x="8111" y="7428"/>
                  </a:lnTo>
                  <a:lnTo>
                    <a:pt x="7964" y="7623"/>
                  </a:lnTo>
                  <a:lnTo>
                    <a:pt x="7794" y="7794"/>
                  </a:lnTo>
                  <a:lnTo>
                    <a:pt x="7623" y="7964"/>
                  </a:lnTo>
                  <a:lnTo>
                    <a:pt x="7429" y="8110"/>
                  </a:lnTo>
                  <a:lnTo>
                    <a:pt x="7209" y="8257"/>
                  </a:lnTo>
                  <a:lnTo>
                    <a:pt x="6990" y="8354"/>
                  </a:lnTo>
                  <a:lnTo>
                    <a:pt x="6747" y="8451"/>
                  </a:lnTo>
                  <a:lnTo>
                    <a:pt x="6503" y="8500"/>
                  </a:lnTo>
                  <a:lnTo>
                    <a:pt x="6260" y="8549"/>
                  </a:lnTo>
                  <a:lnTo>
                    <a:pt x="5992" y="8549"/>
                  </a:lnTo>
                  <a:lnTo>
                    <a:pt x="5992" y="8549"/>
                  </a:lnTo>
                  <a:close/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2" name="Shape 135">
              <a:extLst>
                <a:ext uri="{FF2B5EF4-FFF2-40B4-BE49-F238E27FC236}">
                  <a16:creationId xmlns:a16="http://schemas.microsoft.com/office/drawing/2014/main" id="{14252AA6-308C-4001-904E-DF1AA4DF31B6}"/>
                </a:ext>
              </a:extLst>
            </p:cNvPr>
            <p:cNvGrpSpPr/>
            <p:nvPr/>
          </p:nvGrpSpPr>
          <p:grpSpPr>
            <a:xfrm>
              <a:off x="7474330" y="586751"/>
              <a:ext cx="895222" cy="847568"/>
              <a:chOff x="5941025" y="3634400"/>
              <a:chExt cx="467650" cy="467650"/>
            </a:xfrm>
          </p:grpSpPr>
          <p:sp>
            <p:nvSpPr>
              <p:cNvPr id="23" name="Shape 136">
                <a:extLst>
                  <a:ext uri="{FF2B5EF4-FFF2-40B4-BE49-F238E27FC236}">
                    <a16:creationId xmlns:a16="http://schemas.microsoft.com/office/drawing/2014/main" id="{EA4E0D63-0390-42A4-8F63-EC8E0C5EAFB3}"/>
                  </a:ext>
                </a:extLst>
              </p:cNvPr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4" name="Shape 137">
                <a:extLst>
                  <a:ext uri="{FF2B5EF4-FFF2-40B4-BE49-F238E27FC236}">
                    <a16:creationId xmlns:a16="http://schemas.microsoft.com/office/drawing/2014/main" id="{48E695D6-5E39-4131-A1E4-82C1542D24BE}"/>
                  </a:ext>
                </a:extLst>
              </p:cNvPr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5" name="Shape 138">
                <a:extLst>
                  <a:ext uri="{FF2B5EF4-FFF2-40B4-BE49-F238E27FC236}">
                    <a16:creationId xmlns:a16="http://schemas.microsoft.com/office/drawing/2014/main" id="{E8488496-FC13-4DCD-B16C-873B05E1D883}"/>
                  </a:ext>
                </a:extLst>
              </p:cNvPr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6" name="Shape 139">
                <a:extLst>
                  <a:ext uri="{FF2B5EF4-FFF2-40B4-BE49-F238E27FC236}">
                    <a16:creationId xmlns:a16="http://schemas.microsoft.com/office/drawing/2014/main" id="{9831C7E0-F335-43A5-BEE1-32630EC729D0}"/>
                  </a:ext>
                </a:extLst>
              </p:cNvPr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7" name="Shape 140">
                <a:extLst>
                  <a:ext uri="{FF2B5EF4-FFF2-40B4-BE49-F238E27FC236}">
                    <a16:creationId xmlns:a16="http://schemas.microsoft.com/office/drawing/2014/main" id="{B8429686-2D75-41D0-9C83-9B93D954272D}"/>
                  </a:ext>
                </a:extLst>
              </p:cNvPr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8" name="Shape 141">
                <a:extLst>
                  <a:ext uri="{FF2B5EF4-FFF2-40B4-BE49-F238E27FC236}">
                    <a16:creationId xmlns:a16="http://schemas.microsoft.com/office/drawing/2014/main" id="{749DDB57-2CEB-4CD6-8167-E2C7CC8EE82B}"/>
                  </a:ext>
                </a:extLst>
              </p:cNvPr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Loan Process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F1500B-7AC0-4795-B99E-DD01D063A0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2570433"/>
              </p:ext>
            </p:extLst>
          </p:nvPr>
        </p:nvGraphicFramePr>
        <p:xfrm>
          <a:off x="2346158" y="1287379"/>
          <a:ext cx="6280485" cy="275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Recommendations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547288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Dashboard</a:t>
            </a:r>
          </a:p>
          <a:p>
            <a:pPr lvl="0">
              <a:buNone/>
            </a:pPr>
            <a:r>
              <a:rPr lang="en-IE" sz="1800" dirty="0"/>
              <a:t>Real transactional data can improve the performance of Tableau dashboard which acts as decision support system </a:t>
            </a:r>
            <a:endParaRPr lang="en" sz="1800" dirty="0"/>
          </a:p>
        </p:txBody>
      </p:sp>
      <p:sp>
        <p:nvSpPr>
          <p:cNvPr id="387" name="Shape 387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Geospatial Data</a:t>
            </a:r>
          </a:p>
          <a:p>
            <a:pPr lvl="0">
              <a:buNone/>
            </a:pPr>
            <a:r>
              <a:rPr lang="en-IE" sz="1800" dirty="0"/>
              <a:t>Credit assessment can be enhanced if it includes information such as house coordinates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External Factor</a:t>
            </a:r>
          </a:p>
          <a:p>
            <a:pPr lvl="0">
              <a:buNone/>
            </a:pPr>
            <a:r>
              <a:rPr lang="en-IE" sz="1800" dirty="0"/>
              <a:t>The model can perform better when trained with large number of external factors such as medical information, average salary in neighbourhood</a:t>
            </a:r>
            <a:endParaRPr lang="en" sz="1800" dirty="0"/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Dosis" panose="020B0604020202020204" charset="0"/>
              </a:rPr>
              <a:t>Recommendations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Dosis" panose="020B0604020202020204" charset="0"/>
              </a:rPr>
              <a:t>31</a:t>
            </a:fld>
            <a:endParaRPr lang="en">
              <a:latin typeface="Dosi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7497E-BC15-4328-831A-9E424D91C7F6}"/>
              </a:ext>
            </a:extLst>
          </p:cNvPr>
          <p:cNvSpPr txBox="1"/>
          <p:nvPr/>
        </p:nvSpPr>
        <p:spPr>
          <a:xfrm>
            <a:off x="1687474" y="1189421"/>
            <a:ext cx="2091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Detailed system architecture for geospatial based credit assessment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7B8DAF-D293-4D28-99E8-C17D79B7E744}"/>
              </a:ext>
            </a:extLst>
          </p:cNvPr>
          <p:cNvGrpSpPr/>
          <p:nvPr/>
        </p:nvGrpSpPr>
        <p:grpSpPr>
          <a:xfrm>
            <a:off x="2892164" y="1153771"/>
            <a:ext cx="6570812" cy="3686736"/>
            <a:chOff x="755020" y="1249465"/>
            <a:chExt cx="6570812" cy="368673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321D70-3AC4-4AA2-A906-23E34131CF6C}"/>
                </a:ext>
              </a:extLst>
            </p:cNvPr>
            <p:cNvSpPr/>
            <p:nvPr/>
          </p:nvSpPr>
          <p:spPr>
            <a:xfrm>
              <a:off x="1965670" y="1249465"/>
              <a:ext cx="1277881" cy="5523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  <a:latin typeface="Dosis" panose="020B0604020202020204" charset="0"/>
                </a:rPr>
                <a:t>Transactional Data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6F95396-CEE7-46D7-A4B7-7959FB2A3619}"/>
                </a:ext>
              </a:extLst>
            </p:cNvPr>
            <p:cNvSpPr/>
            <p:nvPr/>
          </p:nvSpPr>
          <p:spPr>
            <a:xfrm>
              <a:off x="3464932" y="1249465"/>
              <a:ext cx="1254629" cy="5523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E" dirty="0">
                  <a:solidFill>
                    <a:schemeClr val="tx1"/>
                  </a:solidFill>
                  <a:latin typeface="Dosis" panose="020B0604020202020204" charset="0"/>
                  <a:cs typeface="Calibri Light" panose="020F0302020204030204" pitchFamily="34" charset="0"/>
                </a:rPr>
                <a:t>External Data </a:t>
              </a:r>
            </a:p>
            <a:p>
              <a:pPr algn="ctr"/>
              <a:r>
                <a:rPr lang="en-IE" dirty="0">
                  <a:solidFill>
                    <a:schemeClr val="tx1"/>
                  </a:solidFill>
                  <a:latin typeface="Dosis" panose="020B0604020202020204" charset="0"/>
                  <a:cs typeface="Calibri Light" panose="020F0302020204030204" pitchFamily="34" charset="0"/>
                </a:rPr>
                <a:t>CSO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B1F77D7-AC1E-4BC3-9C02-3EC44F1B0654}"/>
                </a:ext>
              </a:extLst>
            </p:cNvPr>
            <p:cNvSpPr/>
            <p:nvPr/>
          </p:nvSpPr>
          <p:spPr>
            <a:xfrm>
              <a:off x="4940943" y="1260973"/>
              <a:ext cx="1289735" cy="5523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E" dirty="0">
                  <a:solidFill>
                    <a:schemeClr val="tx1"/>
                  </a:solidFill>
                  <a:latin typeface="Dosis" panose="020B0604020202020204" charset="0"/>
                </a:rPr>
                <a:t>Property Price Register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1C10154-41DB-47CC-9E55-061F262E6917}"/>
                </a:ext>
              </a:extLst>
            </p:cNvPr>
            <p:cNvGrpSpPr/>
            <p:nvPr/>
          </p:nvGrpSpPr>
          <p:grpSpPr>
            <a:xfrm>
              <a:off x="755020" y="1855740"/>
              <a:ext cx="6570812" cy="3080461"/>
              <a:chOff x="755020" y="1855740"/>
              <a:chExt cx="6570812" cy="308046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B024397-F73E-4120-8BE4-553D9CD7B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5551" y="2764026"/>
                <a:ext cx="625640" cy="551748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8F3D7D8-23AF-4369-A374-0F71B4EAC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218" y="2776122"/>
                <a:ext cx="625218" cy="55137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7EA58415-95B2-4CC5-9AEE-6688F6984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1285" y="3689541"/>
                <a:ext cx="387621" cy="34184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049B88F-766B-4F81-AC96-883130CC3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1809" y="4404928"/>
                <a:ext cx="562778" cy="49631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9FB698-DB87-4265-9289-420969927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944" y="4404928"/>
                <a:ext cx="562778" cy="496310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216939D-AD20-4A03-AEE2-E4FC51138905}"/>
                  </a:ext>
                </a:extLst>
              </p:cNvPr>
              <p:cNvSpPr/>
              <p:nvPr/>
            </p:nvSpPr>
            <p:spPr>
              <a:xfrm>
                <a:off x="1965670" y="2134735"/>
                <a:ext cx="4361965" cy="31993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E" sz="2200" dirty="0">
                    <a:solidFill>
                      <a:schemeClr val="tx1"/>
                    </a:solidFill>
                    <a:latin typeface="Dosis" panose="020B0604020202020204" charset="0"/>
                  </a:rPr>
                  <a:t>Real Time Data Loading</a:t>
                </a:r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64AC36F6-1D93-4748-9A07-0356181CB11F}"/>
                  </a:ext>
                </a:extLst>
              </p:cNvPr>
              <p:cNvSpPr/>
              <p:nvPr/>
            </p:nvSpPr>
            <p:spPr>
              <a:xfrm>
                <a:off x="2658139" y="1855740"/>
                <a:ext cx="92199" cy="19814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27" name="Arrow: Up-Down 26">
                <a:extLst>
                  <a:ext uri="{FF2B5EF4-FFF2-40B4-BE49-F238E27FC236}">
                    <a16:creationId xmlns:a16="http://schemas.microsoft.com/office/drawing/2014/main" id="{859AC415-D1A1-420E-A451-1CE9F04469A7}"/>
                  </a:ext>
                </a:extLst>
              </p:cNvPr>
              <p:cNvSpPr/>
              <p:nvPr/>
            </p:nvSpPr>
            <p:spPr>
              <a:xfrm>
                <a:off x="4100541" y="3341862"/>
                <a:ext cx="91491" cy="335407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29" name="Arrow: Left-Right 28">
                <a:extLst>
                  <a:ext uri="{FF2B5EF4-FFF2-40B4-BE49-F238E27FC236}">
                    <a16:creationId xmlns:a16="http://schemas.microsoft.com/office/drawing/2014/main" id="{25420741-5353-45F0-B429-D8925EEFC3A9}"/>
                  </a:ext>
                </a:extLst>
              </p:cNvPr>
              <p:cNvSpPr/>
              <p:nvPr/>
            </p:nvSpPr>
            <p:spPr>
              <a:xfrm>
                <a:off x="4531192" y="2991566"/>
                <a:ext cx="804096" cy="79143"/>
              </a:xfrm>
              <a:prstGeom prst="left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91145F-43C5-425E-862B-3DBAA9F135D3}"/>
                  </a:ext>
                </a:extLst>
              </p:cNvPr>
              <p:cNvSpPr txBox="1"/>
              <p:nvPr/>
            </p:nvSpPr>
            <p:spPr>
              <a:xfrm>
                <a:off x="2276155" y="2792553"/>
                <a:ext cx="16256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latin typeface="Dosis" panose="020B0604020202020204" charset="0"/>
                  </a:rPr>
                  <a:t>Production Data warehouse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691183-0FC5-4844-931F-182E1B53E746}"/>
                  </a:ext>
                </a:extLst>
              </p:cNvPr>
              <p:cNvSpPr txBox="1"/>
              <p:nvPr/>
            </p:nvSpPr>
            <p:spPr>
              <a:xfrm>
                <a:off x="5909841" y="2792554"/>
                <a:ext cx="14159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latin typeface="Dosis" panose="020B0604020202020204" charset="0"/>
                  </a:rPr>
                  <a:t>QA Data warehouse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DBDB34-1683-41D0-A172-58A8437F3988}"/>
                  </a:ext>
                </a:extLst>
              </p:cNvPr>
              <p:cNvSpPr txBox="1"/>
              <p:nvPr/>
            </p:nvSpPr>
            <p:spPr>
              <a:xfrm>
                <a:off x="4398906" y="3723604"/>
                <a:ext cx="1621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latin typeface="Dosis" panose="020B0604020202020204" charset="0"/>
                  </a:rPr>
                  <a:t>Alteryx Server (Bigdata Processing)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83BCDE-3069-479D-B51D-17631C5FEF82}"/>
                  </a:ext>
                </a:extLst>
              </p:cNvPr>
              <p:cNvSpPr txBox="1"/>
              <p:nvPr/>
            </p:nvSpPr>
            <p:spPr>
              <a:xfrm>
                <a:off x="3176319" y="4378018"/>
                <a:ext cx="9613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latin typeface="Dosis" panose="020B0604020202020204" charset="0"/>
                  </a:rPr>
                  <a:t>Tableau </a:t>
                </a:r>
              </a:p>
              <a:p>
                <a:r>
                  <a:rPr lang="en-IE" dirty="0">
                    <a:latin typeface="Dosis" panose="020B0604020202020204" charset="0"/>
                  </a:rPr>
                  <a:t>Server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EC373A3-1424-4E59-A0E7-78CAFBF4D19D}"/>
                  </a:ext>
                </a:extLst>
              </p:cNvPr>
              <p:cNvSpPr txBox="1"/>
              <p:nvPr/>
            </p:nvSpPr>
            <p:spPr>
              <a:xfrm>
                <a:off x="5613356" y="4449538"/>
                <a:ext cx="16274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latin typeface="Dosis" panose="020B0604020202020204" charset="0"/>
                  </a:rPr>
                  <a:t>Microsoft R Server</a:t>
                </a:r>
              </a:p>
            </p:txBody>
          </p:sp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E7A065F1-F1AE-4510-B38A-6A0924615017}"/>
                  </a:ext>
                </a:extLst>
              </p:cNvPr>
              <p:cNvSpPr/>
              <p:nvPr/>
            </p:nvSpPr>
            <p:spPr>
              <a:xfrm>
                <a:off x="4088002" y="1869579"/>
                <a:ext cx="92199" cy="19814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60" name="Arrow: Down 59">
                <a:extLst>
                  <a:ext uri="{FF2B5EF4-FFF2-40B4-BE49-F238E27FC236}">
                    <a16:creationId xmlns:a16="http://schemas.microsoft.com/office/drawing/2014/main" id="{3193E74E-D6C3-45AD-B4BE-F714860E3AEC}"/>
                  </a:ext>
                </a:extLst>
              </p:cNvPr>
              <p:cNvSpPr/>
              <p:nvPr/>
            </p:nvSpPr>
            <p:spPr>
              <a:xfrm>
                <a:off x="5539710" y="1858281"/>
                <a:ext cx="92199" cy="19814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61" name="Arrow: Down 60">
                <a:extLst>
                  <a:ext uri="{FF2B5EF4-FFF2-40B4-BE49-F238E27FC236}">
                    <a16:creationId xmlns:a16="http://schemas.microsoft.com/office/drawing/2014/main" id="{47C0BF00-F366-4702-B6E6-8BD4A11A738D}"/>
                  </a:ext>
                </a:extLst>
              </p:cNvPr>
              <p:cNvSpPr/>
              <p:nvPr/>
            </p:nvSpPr>
            <p:spPr>
              <a:xfrm>
                <a:off x="4088001" y="2528912"/>
                <a:ext cx="92199" cy="198144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62" name="Arrow: Up-Down 61">
                <a:extLst>
                  <a:ext uri="{FF2B5EF4-FFF2-40B4-BE49-F238E27FC236}">
                    <a16:creationId xmlns:a16="http://schemas.microsoft.com/office/drawing/2014/main" id="{B0F011E6-D959-499A-9D1D-9C3595401A69}"/>
                  </a:ext>
                </a:extLst>
              </p:cNvPr>
              <p:cNvSpPr/>
              <p:nvPr/>
            </p:nvSpPr>
            <p:spPr>
              <a:xfrm>
                <a:off x="4102860" y="4034297"/>
                <a:ext cx="91491" cy="335407"/>
              </a:xfrm>
              <a:prstGeom prst="up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63" name="Arrow: Left-Right 62">
                <a:extLst>
                  <a:ext uri="{FF2B5EF4-FFF2-40B4-BE49-F238E27FC236}">
                    <a16:creationId xmlns:a16="http://schemas.microsoft.com/office/drawing/2014/main" id="{5462F71D-DB6E-42D7-85E2-D0CD44E48BEA}"/>
                  </a:ext>
                </a:extLst>
              </p:cNvPr>
              <p:cNvSpPr/>
              <p:nvPr/>
            </p:nvSpPr>
            <p:spPr>
              <a:xfrm>
                <a:off x="4377848" y="4644704"/>
                <a:ext cx="804096" cy="79143"/>
              </a:xfrm>
              <a:prstGeom prst="left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pic>
            <p:nvPicPr>
              <p:cNvPr id="1028" name="Picture 4" descr="Image result for report icon">
                <a:extLst>
                  <a:ext uri="{FF2B5EF4-FFF2-40B4-BE49-F238E27FC236}">
                    <a16:creationId xmlns:a16="http://schemas.microsoft.com/office/drawing/2014/main" id="{62DEA2EF-C628-419A-8ADA-B397250CE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1582" y="4211678"/>
                <a:ext cx="648175" cy="724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Arrow: Left-Right 29">
                <a:extLst>
                  <a:ext uri="{FF2B5EF4-FFF2-40B4-BE49-F238E27FC236}">
                    <a16:creationId xmlns:a16="http://schemas.microsoft.com/office/drawing/2014/main" id="{55BA3710-3015-44F1-BCD4-7C2D52C95B27}"/>
                  </a:ext>
                </a:extLst>
              </p:cNvPr>
              <p:cNvSpPr/>
              <p:nvPr/>
            </p:nvSpPr>
            <p:spPr>
              <a:xfrm>
                <a:off x="2363523" y="4573940"/>
                <a:ext cx="804096" cy="79143"/>
              </a:xfrm>
              <a:prstGeom prst="left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>
                  <a:latin typeface="Dosis" panose="020B060402020202020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FC105-96A9-4C7C-8654-1CB5269E2D25}"/>
                  </a:ext>
                </a:extLst>
              </p:cNvPr>
              <p:cNvSpPr txBox="1"/>
              <p:nvPr/>
            </p:nvSpPr>
            <p:spPr>
              <a:xfrm>
                <a:off x="755020" y="4312329"/>
                <a:ext cx="9613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latin typeface="Dosis" panose="020B0604020202020204" charset="0"/>
                  </a:rPr>
                  <a:t>Business Reports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6252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Our Learning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C25DA7-9FA2-44C4-AD09-529FBB46968C}"/>
              </a:ext>
            </a:extLst>
          </p:cNvPr>
          <p:cNvGrpSpPr/>
          <p:nvPr/>
        </p:nvGrpSpPr>
        <p:grpSpPr>
          <a:xfrm>
            <a:off x="7065135" y="208933"/>
            <a:ext cx="1392968" cy="1750799"/>
            <a:chOff x="7065135" y="208933"/>
            <a:chExt cx="1392968" cy="1750799"/>
          </a:xfrm>
        </p:grpSpPr>
        <p:sp>
          <p:nvSpPr>
            <p:cNvPr id="17" name="Shape 129">
              <a:extLst>
                <a:ext uri="{FF2B5EF4-FFF2-40B4-BE49-F238E27FC236}">
                  <a16:creationId xmlns:a16="http://schemas.microsoft.com/office/drawing/2014/main" id="{E4923526-18BF-4285-9F4B-F0E23058BB1B}"/>
                </a:ext>
              </a:extLst>
            </p:cNvPr>
            <p:cNvSpPr/>
            <p:nvPr/>
          </p:nvSpPr>
          <p:spPr>
            <a:xfrm>
              <a:off x="7065135" y="650812"/>
              <a:ext cx="257245" cy="24562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30">
              <a:extLst>
                <a:ext uri="{FF2B5EF4-FFF2-40B4-BE49-F238E27FC236}">
                  <a16:creationId xmlns:a16="http://schemas.microsoft.com/office/drawing/2014/main" id="{7662A7EE-FAB8-4CA3-AA58-D0A54B609273}"/>
                </a:ext>
              </a:extLst>
            </p:cNvPr>
            <p:cNvSpPr/>
            <p:nvPr/>
          </p:nvSpPr>
          <p:spPr>
            <a:xfrm rot="2697415">
              <a:off x="7870904" y="1586847"/>
              <a:ext cx="390521" cy="37288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31">
              <a:extLst>
                <a:ext uri="{FF2B5EF4-FFF2-40B4-BE49-F238E27FC236}">
                  <a16:creationId xmlns:a16="http://schemas.microsoft.com/office/drawing/2014/main" id="{B06A9FFF-3C60-47D7-83D8-08753A5EA459}"/>
                </a:ext>
              </a:extLst>
            </p:cNvPr>
            <p:cNvSpPr/>
            <p:nvPr/>
          </p:nvSpPr>
          <p:spPr>
            <a:xfrm>
              <a:off x="8301695" y="1503600"/>
              <a:ext cx="156408" cy="14941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32">
              <a:extLst>
                <a:ext uri="{FF2B5EF4-FFF2-40B4-BE49-F238E27FC236}">
                  <a16:creationId xmlns:a16="http://schemas.microsoft.com/office/drawing/2014/main" id="{76151632-0548-4219-9AFB-A808C199D9D4}"/>
                </a:ext>
              </a:extLst>
            </p:cNvPr>
            <p:cNvSpPr/>
            <p:nvPr/>
          </p:nvSpPr>
          <p:spPr>
            <a:xfrm rot="1279885">
              <a:off x="7115552" y="1080452"/>
              <a:ext cx="156401" cy="14939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34">
              <a:extLst>
                <a:ext uri="{FF2B5EF4-FFF2-40B4-BE49-F238E27FC236}">
                  <a16:creationId xmlns:a16="http://schemas.microsoft.com/office/drawing/2014/main" id="{5419BA56-CA6E-4130-8988-DCF2CF7EED5F}"/>
                </a:ext>
              </a:extLst>
            </p:cNvPr>
            <p:cNvSpPr/>
            <p:nvPr/>
          </p:nvSpPr>
          <p:spPr>
            <a:xfrm>
              <a:off x="7796037" y="208933"/>
              <a:ext cx="251792" cy="333678"/>
            </a:xfrm>
            <a:custGeom>
              <a:avLst/>
              <a:gdLst/>
              <a:ahLst/>
              <a:cxnLst/>
              <a:rect l="0" t="0" r="0" b="0"/>
              <a:pathLst>
                <a:path w="11983" h="15880" fill="none" extrusionOk="0">
                  <a:moveTo>
                    <a:pt x="5992" y="0"/>
                  </a:moveTo>
                  <a:lnTo>
                    <a:pt x="5992" y="0"/>
                  </a:lnTo>
                  <a:lnTo>
                    <a:pt x="5675" y="0"/>
                  </a:lnTo>
                  <a:lnTo>
                    <a:pt x="5383" y="25"/>
                  </a:lnTo>
                  <a:lnTo>
                    <a:pt x="5091" y="73"/>
                  </a:lnTo>
                  <a:lnTo>
                    <a:pt x="4774" y="122"/>
                  </a:lnTo>
                  <a:lnTo>
                    <a:pt x="4506" y="195"/>
                  </a:lnTo>
                  <a:lnTo>
                    <a:pt x="4214" y="268"/>
                  </a:lnTo>
                  <a:lnTo>
                    <a:pt x="3654" y="463"/>
                  </a:lnTo>
                  <a:lnTo>
                    <a:pt x="3142" y="731"/>
                  </a:lnTo>
                  <a:lnTo>
                    <a:pt x="2631" y="1023"/>
                  </a:lnTo>
                  <a:lnTo>
                    <a:pt x="2192" y="1364"/>
                  </a:lnTo>
                  <a:lnTo>
                    <a:pt x="1754" y="1754"/>
                  </a:lnTo>
                  <a:lnTo>
                    <a:pt x="1364" y="2192"/>
                  </a:lnTo>
                  <a:lnTo>
                    <a:pt x="1023" y="2631"/>
                  </a:lnTo>
                  <a:lnTo>
                    <a:pt x="731" y="3142"/>
                  </a:lnTo>
                  <a:lnTo>
                    <a:pt x="463" y="3653"/>
                  </a:lnTo>
                  <a:lnTo>
                    <a:pt x="268" y="4214"/>
                  </a:lnTo>
                  <a:lnTo>
                    <a:pt x="195" y="4506"/>
                  </a:lnTo>
                  <a:lnTo>
                    <a:pt x="122" y="4774"/>
                  </a:lnTo>
                  <a:lnTo>
                    <a:pt x="73" y="5090"/>
                  </a:lnTo>
                  <a:lnTo>
                    <a:pt x="25" y="5383"/>
                  </a:lnTo>
                  <a:lnTo>
                    <a:pt x="0" y="5675"/>
                  </a:lnTo>
                  <a:lnTo>
                    <a:pt x="0" y="5991"/>
                  </a:lnTo>
                  <a:lnTo>
                    <a:pt x="0" y="5991"/>
                  </a:lnTo>
                  <a:lnTo>
                    <a:pt x="25" y="6430"/>
                  </a:lnTo>
                  <a:lnTo>
                    <a:pt x="73" y="6868"/>
                  </a:lnTo>
                  <a:lnTo>
                    <a:pt x="147" y="7331"/>
                  </a:lnTo>
                  <a:lnTo>
                    <a:pt x="268" y="7769"/>
                  </a:lnTo>
                  <a:lnTo>
                    <a:pt x="390" y="8208"/>
                  </a:lnTo>
                  <a:lnTo>
                    <a:pt x="561" y="8646"/>
                  </a:lnTo>
                  <a:lnTo>
                    <a:pt x="731" y="9085"/>
                  </a:lnTo>
                  <a:lnTo>
                    <a:pt x="926" y="9523"/>
                  </a:lnTo>
                  <a:lnTo>
                    <a:pt x="1145" y="9937"/>
                  </a:lnTo>
                  <a:lnTo>
                    <a:pt x="1389" y="10375"/>
                  </a:lnTo>
                  <a:lnTo>
                    <a:pt x="1900" y="11179"/>
                  </a:lnTo>
                  <a:lnTo>
                    <a:pt x="2436" y="11958"/>
                  </a:lnTo>
                  <a:lnTo>
                    <a:pt x="2996" y="12689"/>
                  </a:lnTo>
                  <a:lnTo>
                    <a:pt x="3556" y="13371"/>
                  </a:lnTo>
                  <a:lnTo>
                    <a:pt x="4092" y="13980"/>
                  </a:lnTo>
                  <a:lnTo>
                    <a:pt x="4603" y="14540"/>
                  </a:lnTo>
                  <a:lnTo>
                    <a:pt x="5066" y="15003"/>
                  </a:lnTo>
                  <a:lnTo>
                    <a:pt x="5724" y="15636"/>
                  </a:lnTo>
                  <a:lnTo>
                    <a:pt x="5992" y="15880"/>
                  </a:lnTo>
                  <a:lnTo>
                    <a:pt x="5992" y="15880"/>
                  </a:lnTo>
                  <a:lnTo>
                    <a:pt x="6260" y="15636"/>
                  </a:lnTo>
                  <a:lnTo>
                    <a:pt x="6917" y="15003"/>
                  </a:lnTo>
                  <a:lnTo>
                    <a:pt x="7380" y="14540"/>
                  </a:lnTo>
                  <a:lnTo>
                    <a:pt x="7891" y="13980"/>
                  </a:lnTo>
                  <a:lnTo>
                    <a:pt x="8427" y="13371"/>
                  </a:lnTo>
                  <a:lnTo>
                    <a:pt x="8987" y="12689"/>
                  </a:lnTo>
                  <a:lnTo>
                    <a:pt x="9548" y="11958"/>
                  </a:lnTo>
                  <a:lnTo>
                    <a:pt x="10083" y="11179"/>
                  </a:lnTo>
                  <a:lnTo>
                    <a:pt x="10595" y="10375"/>
                  </a:lnTo>
                  <a:lnTo>
                    <a:pt x="10838" y="9937"/>
                  </a:lnTo>
                  <a:lnTo>
                    <a:pt x="11058" y="9523"/>
                  </a:lnTo>
                  <a:lnTo>
                    <a:pt x="11252" y="9085"/>
                  </a:lnTo>
                  <a:lnTo>
                    <a:pt x="11423" y="8646"/>
                  </a:lnTo>
                  <a:lnTo>
                    <a:pt x="11593" y="8208"/>
                  </a:lnTo>
                  <a:lnTo>
                    <a:pt x="11715" y="7769"/>
                  </a:lnTo>
                  <a:lnTo>
                    <a:pt x="11837" y="7331"/>
                  </a:lnTo>
                  <a:lnTo>
                    <a:pt x="11910" y="6868"/>
                  </a:lnTo>
                  <a:lnTo>
                    <a:pt x="11959" y="6430"/>
                  </a:lnTo>
                  <a:lnTo>
                    <a:pt x="11983" y="5991"/>
                  </a:lnTo>
                  <a:lnTo>
                    <a:pt x="11983" y="5991"/>
                  </a:lnTo>
                  <a:lnTo>
                    <a:pt x="11983" y="5675"/>
                  </a:lnTo>
                  <a:lnTo>
                    <a:pt x="11959" y="5383"/>
                  </a:lnTo>
                  <a:lnTo>
                    <a:pt x="11910" y="5090"/>
                  </a:lnTo>
                  <a:lnTo>
                    <a:pt x="11861" y="4774"/>
                  </a:lnTo>
                  <a:lnTo>
                    <a:pt x="11788" y="4506"/>
                  </a:lnTo>
                  <a:lnTo>
                    <a:pt x="11715" y="4214"/>
                  </a:lnTo>
                  <a:lnTo>
                    <a:pt x="11520" y="3653"/>
                  </a:lnTo>
                  <a:lnTo>
                    <a:pt x="11252" y="3142"/>
                  </a:lnTo>
                  <a:lnTo>
                    <a:pt x="10960" y="2631"/>
                  </a:lnTo>
                  <a:lnTo>
                    <a:pt x="10619" y="2192"/>
                  </a:lnTo>
                  <a:lnTo>
                    <a:pt x="10229" y="1754"/>
                  </a:lnTo>
                  <a:lnTo>
                    <a:pt x="9791" y="1364"/>
                  </a:lnTo>
                  <a:lnTo>
                    <a:pt x="9353" y="1023"/>
                  </a:lnTo>
                  <a:lnTo>
                    <a:pt x="8841" y="731"/>
                  </a:lnTo>
                  <a:lnTo>
                    <a:pt x="8330" y="463"/>
                  </a:lnTo>
                  <a:lnTo>
                    <a:pt x="7770" y="268"/>
                  </a:lnTo>
                  <a:lnTo>
                    <a:pt x="7477" y="195"/>
                  </a:lnTo>
                  <a:lnTo>
                    <a:pt x="7209" y="122"/>
                  </a:lnTo>
                  <a:lnTo>
                    <a:pt x="6893" y="73"/>
                  </a:lnTo>
                  <a:lnTo>
                    <a:pt x="6601" y="25"/>
                  </a:lnTo>
                  <a:lnTo>
                    <a:pt x="6308" y="0"/>
                  </a:lnTo>
                  <a:lnTo>
                    <a:pt x="5992" y="0"/>
                  </a:lnTo>
                  <a:lnTo>
                    <a:pt x="5992" y="0"/>
                  </a:lnTo>
                  <a:close/>
                  <a:moveTo>
                    <a:pt x="5992" y="8549"/>
                  </a:moveTo>
                  <a:lnTo>
                    <a:pt x="5992" y="8549"/>
                  </a:lnTo>
                  <a:lnTo>
                    <a:pt x="5724" y="8549"/>
                  </a:lnTo>
                  <a:lnTo>
                    <a:pt x="5480" y="8500"/>
                  </a:lnTo>
                  <a:lnTo>
                    <a:pt x="5237" y="8451"/>
                  </a:lnTo>
                  <a:lnTo>
                    <a:pt x="4993" y="8354"/>
                  </a:lnTo>
                  <a:lnTo>
                    <a:pt x="4774" y="8257"/>
                  </a:lnTo>
                  <a:lnTo>
                    <a:pt x="4555" y="8110"/>
                  </a:lnTo>
                  <a:lnTo>
                    <a:pt x="4360" y="7964"/>
                  </a:lnTo>
                  <a:lnTo>
                    <a:pt x="4189" y="7794"/>
                  </a:lnTo>
                  <a:lnTo>
                    <a:pt x="4019" y="7623"/>
                  </a:lnTo>
                  <a:lnTo>
                    <a:pt x="3873" y="7428"/>
                  </a:lnTo>
                  <a:lnTo>
                    <a:pt x="3727" y="7209"/>
                  </a:lnTo>
                  <a:lnTo>
                    <a:pt x="3629" y="6990"/>
                  </a:lnTo>
                  <a:lnTo>
                    <a:pt x="3532" y="6746"/>
                  </a:lnTo>
                  <a:lnTo>
                    <a:pt x="3483" y="6503"/>
                  </a:lnTo>
                  <a:lnTo>
                    <a:pt x="3434" y="6259"/>
                  </a:lnTo>
                  <a:lnTo>
                    <a:pt x="3434" y="5991"/>
                  </a:lnTo>
                  <a:lnTo>
                    <a:pt x="3434" y="5991"/>
                  </a:lnTo>
                  <a:lnTo>
                    <a:pt x="3434" y="5724"/>
                  </a:lnTo>
                  <a:lnTo>
                    <a:pt x="3483" y="5480"/>
                  </a:lnTo>
                  <a:lnTo>
                    <a:pt x="3532" y="5236"/>
                  </a:lnTo>
                  <a:lnTo>
                    <a:pt x="3629" y="4993"/>
                  </a:lnTo>
                  <a:lnTo>
                    <a:pt x="3727" y="4774"/>
                  </a:lnTo>
                  <a:lnTo>
                    <a:pt x="3873" y="4555"/>
                  </a:lnTo>
                  <a:lnTo>
                    <a:pt x="4019" y="4360"/>
                  </a:lnTo>
                  <a:lnTo>
                    <a:pt x="4189" y="4189"/>
                  </a:lnTo>
                  <a:lnTo>
                    <a:pt x="4360" y="4019"/>
                  </a:lnTo>
                  <a:lnTo>
                    <a:pt x="4555" y="3873"/>
                  </a:lnTo>
                  <a:lnTo>
                    <a:pt x="4774" y="3726"/>
                  </a:lnTo>
                  <a:lnTo>
                    <a:pt x="4993" y="3629"/>
                  </a:lnTo>
                  <a:lnTo>
                    <a:pt x="5237" y="3532"/>
                  </a:lnTo>
                  <a:lnTo>
                    <a:pt x="5480" y="3483"/>
                  </a:lnTo>
                  <a:lnTo>
                    <a:pt x="5724" y="3434"/>
                  </a:lnTo>
                  <a:lnTo>
                    <a:pt x="5992" y="3434"/>
                  </a:lnTo>
                  <a:lnTo>
                    <a:pt x="5992" y="3434"/>
                  </a:lnTo>
                  <a:lnTo>
                    <a:pt x="6260" y="3434"/>
                  </a:lnTo>
                  <a:lnTo>
                    <a:pt x="6503" y="3483"/>
                  </a:lnTo>
                  <a:lnTo>
                    <a:pt x="6747" y="3532"/>
                  </a:lnTo>
                  <a:lnTo>
                    <a:pt x="6990" y="3629"/>
                  </a:lnTo>
                  <a:lnTo>
                    <a:pt x="7209" y="3726"/>
                  </a:lnTo>
                  <a:lnTo>
                    <a:pt x="7429" y="3873"/>
                  </a:lnTo>
                  <a:lnTo>
                    <a:pt x="7623" y="4019"/>
                  </a:lnTo>
                  <a:lnTo>
                    <a:pt x="7794" y="4189"/>
                  </a:lnTo>
                  <a:lnTo>
                    <a:pt x="7964" y="4360"/>
                  </a:lnTo>
                  <a:lnTo>
                    <a:pt x="8111" y="4555"/>
                  </a:lnTo>
                  <a:lnTo>
                    <a:pt x="8257" y="4774"/>
                  </a:lnTo>
                  <a:lnTo>
                    <a:pt x="8354" y="4993"/>
                  </a:lnTo>
                  <a:lnTo>
                    <a:pt x="8452" y="5236"/>
                  </a:lnTo>
                  <a:lnTo>
                    <a:pt x="8500" y="5480"/>
                  </a:lnTo>
                  <a:lnTo>
                    <a:pt x="8549" y="5724"/>
                  </a:lnTo>
                  <a:lnTo>
                    <a:pt x="8549" y="5991"/>
                  </a:lnTo>
                  <a:lnTo>
                    <a:pt x="8549" y="5991"/>
                  </a:lnTo>
                  <a:lnTo>
                    <a:pt x="8549" y="6259"/>
                  </a:lnTo>
                  <a:lnTo>
                    <a:pt x="8500" y="6503"/>
                  </a:lnTo>
                  <a:lnTo>
                    <a:pt x="8452" y="6746"/>
                  </a:lnTo>
                  <a:lnTo>
                    <a:pt x="8354" y="6990"/>
                  </a:lnTo>
                  <a:lnTo>
                    <a:pt x="8257" y="7209"/>
                  </a:lnTo>
                  <a:lnTo>
                    <a:pt x="8111" y="7428"/>
                  </a:lnTo>
                  <a:lnTo>
                    <a:pt x="7964" y="7623"/>
                  </a:lnTo>
                  <a:lnTo>
                    <a:pt x="7794" y="7794"/>
                  </a:lnTo>
                  <a:lnTo>
                    <a:pt x="7623" y="7964"/>
                  </a:lnTo>
                  <a:lnTo>
                    <a:pt x="7429" y="8110"/>
                  </a:lnTo>
                  <a:lnTo>
                    <a:pt x="7209" y="8257"/>
                  </a:lnTo>
                  <a:lnTo>
                    <a:pt x="6990" y="8354"/>
                  </a:lnTo>
                  <a:lnTo>
                    <a:pt x="6747" y="8451"/>
                  </a:lnTo>
                  <a:lnTo>
                    <a:pt x="6503" y="8500"/>
                  </a:lnTo>
                  <a:lnTo>
                    <a:pt x="6260" y="8549"/>
                  </a:lnTo>
                  <a:lnTo>
                    <a:pt x="5992" y="8549"/>
                  </a:lnTo>
                  <a:lnTo>
                    <a:pt x="5992" y="8549"/>
                  </a:lnTo>
                  <a:close/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2" name="Shape 135">
              <a:extLst>
                <a:ext uri="{FF2B5EF4-FFF2-40B4-BE49-F238E27FC236}">
                  <a16:creationId xmlns:a16="http://schemas.microsoft.com/office/drawing/2014/main" id="{44F7C8E7-45C9-4BDE-927C-3F8E73563378}"/>
                </a:ext>
              </a:extLst>
            </p:cNvPr>
            <p:cNvGrpSpPr/>
            <p:nvPr/>
          </p:nvGrpSpPr>
          <p:grpSpPr>
            <a:xfrm>
              <a:off x="7474330" y="586751"/>
              <a:ext cx="895222" cy="847568"/>
              <a:chOff x="5941025" y="3634400"/>
              <a:chExt cx="467650" cy="467650"/>
            </a:xfrm>
          </p:grpSpPr>
          <p:sp>
            <p:nvSpPr>
              <p:cNvPr id="23" name="Shape 136">
                <a:extLst>
                  <a:ext uri="{FF2B5EF4-FFF2-40B4-BE49-F238E27FC236}">
                    <a16:creationId xmlns:a16="http://schemas.microsoft.com/office/drawing/2014/main" id="{B0CED502-18AF-44EE-B083-CBE743986EED}"/>
                  </a:ext>
                </a:extLst>
              </p:cNvPr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4" name="Shape 137">
                <a:extLst>
                  <a:ext uri="{FF2B5EF4-FFF2-40B4-BE49-F238E27FC236}">
                    <a16:creationId xmlns:a16="http://schemas.microsoft.com/office/drawing/2014/main" id="{95A7CDAC-8755-4418-B248-D1BC9413F9E8}"/>
                  </a:ext>
                </a:extLst>
              </p:cNvPr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5" name="Shape 138">
                <a:extLst>
                  <a:ext uri="{FF2B5EF4-FFF2-40B4-BE49-F238E27FC236}">
                    <a16:creationId xmlns:a16="http://schemas.microsoft.com/office/drawing/2014/main" id="{D2546A6E-8CBA-418C-8704-C09ED3B83098}"/>
                  </a:ext>
                </a:extLst>
              </p:cNvPr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6" name="Shape 139">
                <a:extLst>
                  <a:ext uri="{FF2B5EF4-FFF2-40B4-BE49-F238E27FC236}">
                    <a16:creationId xmlns:a16="http://schemas.microsoft.com/office/drawing/2014/main" id="{852150D7-6570-4937-8CA9-1C24D99A0DE4}"/>
                  </a:ext>
                </a:extLst>
              </p:cNvPr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7" name="Shape 140">
                <a:extLst>
                  <a:ext uri="{FF2B5EF4-FFF2-40B4-BE49-F238E27FC236}">
                    <a16:creationId xmlns:a16="http://schemas.microsoft.com/office/drawing/2014/main" id="{56229AA9-0613-479E-BC3D-E34D9B0843CF}"/>
                  </a:ext>
                </a:extLst>
              </p:cNvPr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28" name="Shape 141">
                <a:extLst>
                  <a:ext uri="{FF2B5EF4-FFF2-40B4-BE49-F238E27FC236}">
                    <a16:creationId xmlns:a16="http://schemas.microsoft.com/office/drawing/2014/main" id="{4B5251C4-1BED-412E-88A2-757650477933}"/>
                  </a:ext>
                </a:extLst>
              </p:cNvPr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  <p:sp>
        <p:nvSpPr>
          <p:cNvPr id="413" name="Shape 413"/>
          <p:cNvSpPr txBox="1">
            <a:spLocks noGrp="1"/>
          </p:cNvSpPr>
          <p:nvPr>
            <p:ph type="subTitle" idx="4294967295"/>
          </p:nvPr>
        </p:nvSpPr>
        <p:spPr>
          <a:xfrm>
            <a:off x="4033838" y="1339850"/>
            <a:ext cx="5110162" cy="3186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dirty="0">
                <a:solidFill>
                  <a:srgbClr val="FFFFFF"/>
                </a:solidFill>
              </a:rPr>
              <a:t>Importance of Data Processing</a:t>
            </a:r>
            <a:br>
              <a:rPr lang="en" sz="2400" dirty="0">
                <a:solidFill>
                  <a:srgbClr val="FFFFFF"/>
                </a:solidFill>
              </a:rPr>
            </a:br>
            <a:endParaRPr lang="en" sz="2400" dirty="0"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dirty="0">
                <a:solidFill>
                  <a:srgbClr val="FFFFFF"/>
                </a:solidFill>
              </a:rPr>
              <a:t>Deployment of RServer</a:t>
            </a:r>
            <a:br>
              <a:rPr lang="en" sz="2400" dirty="0">
                <a:solidFill>
                  <a:srgbClr val="FFFFFF"/>
                </a:solidFill>
              </a:rPr>
            </a:br>
            <a:endParaRPr lang="en" sz="2400" dirty="0"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dirty="0">
                <a:solidFill>
                  <a:srgbClr val="FFFFFF"/>
                </a:solidFill>
              </a:rPr>
              <a:t>How performance of a model can vary with data</a:t>
            </a:r>
            <a:br>
              <a:rPr lang="en" sz="2400" dirty="0">
                <a:solidFill>
                  <a:srgbClr val="FFFFFF"/>
                </a:solidFill>
              </a:rPr>
            </a:br>
            <a:endParaRPr lang="en" sz="2400" dirty="0">
              <a:solidFill>
                <a:srgbClr val="FFFFFF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dirty="0">
                <a:solidFill>
                  <a:srgbClr val="FFFFFF"/>
                </a:solidFill>
              </a:rPr>
              <a:t>Human interaction is must in credit analysis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ctrTitle" idx="4294967295"/>
          </p:nvPr>
        </p:nvSpPr>
        <p:spPr>
          <a:xfrm>
            <a:off x="4170412" y="403505"/>
            <a:ext cx="6724650" cy="749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8700"/>
                </a:solidFill>
              </a:rPr>
              <a:t>Our Learning</a:t>
            </a:r>
          </a:p>
        </p:txBody>
      </p:sp>
      <p:pic>
        <p:nvPicPr>
          <p:cNvPr id="415" name="Shape 415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1042281" y="805976"/>
            <a:ext cx="2887500" cy="16242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B56B90-62F5-4974-AD70-C5F54F4414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5B308-64BC-4962-94D3-2D73D786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36" y="0"/>
            <a:ext cx="72745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3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Previous Work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D1FFBD-C262-4800-A0AE-4B4DD9602942}"/>
              </a:ext>
            </a:extLst>
          </p:cNvPr>
          <p:cNvGrpSpPr/>
          <p:nvPr/>
        </p:nvGrpSpPr>
        <p:grpSpPr>
          <a:xfrm>
            <a:off x="7065135" y="208933"/>
            <a:ext cx="1392968" cy="1750799"/>
            <a:chOff x="7065135" y="208933"/>
            <a:chExt cx="1392968" cy="1750799"/>
          </a:xfrm>
        </p:grpSpPr>
        <p:sp>
          <p:nvSpPr>
            <p:cNvPr id="129" name="Shape 129"/>
            <p:cNvSpPr/>
            <p:nvPr/>
          </p:nvSpPr>
          <p:spPr>
            <a:xfrm>
              <a:off x="7065135" y="650812"/>
              <a:ext cx="257245" cy="24562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2697415">
              <a:off x="7870904" y="1586847"/>
              <a:ext cx="390521" cy="37288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8301695" y="1503600"/>
              <a:ext cx="156408" cy="14941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1279885">
              <a:off x="7115552" y="1080452"/>
              <a:ext cx="156401" cy="14939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7796037" y="208933"/>
              <a:ext cx="251792" cy="333678"/>
            </a:xfrm>
            <a:custGeom>
              <a:avLst/>
              <a:gdLst/>
              <a:ahLst/>
              <a:cxnLst/>
              <a:rect l="0" t="0" r="0" b="0"/>
              <a:pathLst>
                <a:path w="11983" h="15880" fill="none" extrusionOk="0">
                  <a:moveTo>
                    <a:pt x="5992" y="0"/>
                  </a:moveTo>
                  <a:lnTo>
                    <a:pt x="5992" y="0"/>
                  </a:lnTo>
                  <a:lnTo>
                    <a:pt x="5675" y="0"/>
                  </a:lnTo>
                  <a:lnTo>
                    <a:pt x="5383" y="25"/>
                  </a:lnTo>
                  <a:lnTo>
                    <a:pt x="5091" y="73"/>
                  </a:lnTo>
                  <a:lnTo>
                    <a:pt x="4774" y="122"/>
                  </a:lnTo>
                  <a:lnTo>
                    <a:pt x="4506" y="195"/>
                  </a:lnTo>
                  <a:lnTo>
                    <a:pt x="4214" y="268"/>
                  </a:lnTo>
                  <a:lnTo>
                    <a:pt x="3654" y="463"/>
                  </a:lnTo>
                  <a:lnTo>
                    <a:pt x="3142" y="731"/>
                  </a:lnTo>
                  <a:lnTo>
                    <a:pt x="2631" y="1023"/>
                  </a:lnTo>
                  <a:lnTo>
                    <a:pt x="2192" y="1364"/>
                  </a:lnTo>
                  <a:lnTo>
                    <a:pt x="1754" y="1754"/>
                  </a:lnTo>
                  <a:lnTo>
                    <a:pt x="1364" y="2192"/>
                  </a:lnTo>
                  <a:lnTo>
                    <a:pt x="1023" y="2631"/>
                  </a:lnTo>
                  <a:lnTo>
                    <a:pt x="731" y="3142"/>
                  </a:lnTo>
                  <a:lnTo>
                    <a:pt x="463" y="3653"/>
                  </a:lnTo>
                  <a:lnTo>
                    <a:pt x="268" y="4214"/>
                  </a:lnTo>
                  <a:lnTo>
                    <a:pt x="195" y="4506"/>
                  </a:lnTo>
                  <a:lnTo>
                    <a:pt x="122" y="4774"/>
                  </a:lnTo>
                  <a:lnTo>
                    <a:pt x="73" y="5090"/>
                  </a:lnTo>
                  <a:lnTo>
                    <a:pt x="25" y="5383"/>
                  </a:lnTo>
                  <a:lnTo>
                    <a:pt x="0" y="5675"/>
                  </a:lnTo>
                  <a:lnTo>
                    <a:pt x="0" y="5991"/>
                  </a:lnTo>
                  <a:lnTo>
                    <a:pt x="0" y="5991"/>
                  </a:lnTo>
                  <a:lnTo>
                    <a:pt x="25" y="6430"/>
                  </a:lnTo>
                  <a:lnTo>
                    <a:pt x="73" y="6868"/>
                  </a:lnTo>
                  <a:lnTo>
                    <a:pt x="147" y="7331"/>
                  </a:lnTo>
                  <a:lnTo>
                    <a:pt x="268" y="7769"/>
                  </a:lnTo>
                  <a:lnTo>
                    <a:pt x="390" y="8208"/>
                  </a:lnTo>
                  <a:lnTo>
                    <a:pt x="561" y="8646"/>
                  </a:lnTo>
                  <a:lnTo>
                    <a:pt x="731" y="9085"/>
                  </a:lnTo>
                  <a:lnTo>
                    <a:pt x="926" y="9523"/>
                  </a:lnTo>
                  <a:lnTo>
                    <a:pt x="1145" y="9937"/>
                  </a:lnTo>
                  <a:lnTo>
                    <a:pt x="1389" y="10375"/>
                  </a:lnTo>
                  <a:lnTo>
                    <a:pt x="1900" y="11179"/>
                  </a:lnTo>
                  <a:lnTo>
                    <a:pt x="2436" y="11958"/>
                  </a:lnTo>
                  <a:lnTo>
                    <a:pt x="2996" y="12689"/>
                  </a:lnTo>
                  <a:lnTo>
                    <a:pt x="3556" y="13371"/>
                  </a:lnTo>
                  <a:lnTo>
                    <a:pt x="4092" y="13980"/>
                  </a:lnTo>
                  <a:lnTo>
                    <a:pt x="4603" y="14540"/>
                  </a:lnTo>
                  <a:lnTo>
                    <a:pt x="5066" y="15003"/>
                  </a:lnTo>
                  <a:lnTo>
                    <a:pt x="5724" y="15636"/>
                  </a:lnTo>
                  <a:lnTo>
                    <a:pt x="5992" y="15880"/>
                  </a:lnTo>
                  <a:lnTo>
                    <a:pt x="5992" y="15880"/>
                  </a:lnTo>
                  <a:lnTo>
                    <a:pt x="6260" y="15636"/>
                  </a:lnTo>
                  <a:lnTo>
                    <a:pt x="6917" y="15003"/>
                  </a:lnTo>
                  <a:lnTo>
                    <a:pt x="7380" y="14540"/>
                  </a:lnTo>
                  <a:lnTo>
                    <a:pt x="7891" y="13980"/>
                  </a:lnTo>
                  <a:lnTo>
                    <a:pt x="8427" y="13371"/>
                  </a:lnTo>
                  <a:lnTo>
                    <a:pt x="8987" y="12689"/>
                  </a:lnTo>
                  <a:lnTo>
                    <a:pt x="9548" y="11958"/>
                  </a:lnTo>
                  <a:lnTo>
                    <a:pt x="10083" y="11179"/>
                  </a:lnTo>
                  <a:lnTo>
                    <a:pt x="10595" y="10375"/>
                  </a:lnTo>
                  <a:lnTo>
                    <a:pt x="10838" y="9937"/>
                  </a:lnTo>
                  <a:lnTo>
                    <a:pt x="11058" y="9523"/>
                  </a:lnTo>
                  <a:lnTo>
                    <a:pt x="11252" y="9085"/>
                  </a:lnTo>
                  <a:lnTo>
                    <a:pt x="11423" y="8646"/>
                  </a:lnTo>
                  <a:lnTo>
                    <a:pt x="11593" y="8208"/>
                  </a:lnTo>
                  <a:lnTo>
                    <a:pt x="11715" y="7769"/>
                  </a:lnTo>
                  <a:lnTo>
                    <a:pt x="11837" y="7331"/>
                  </a:lnTo>
                  <a:lnTo>
                    <a:pt x="11910" y="6868"/>
                  </a:lnTo>
                  <a:lnTo>
                    <a:pt x="11959" y="6430"/>
                  </a:lnTo>
                  <a:lnTo>
                    <a:pt x="11983" y="5991"/>
                  </a:lnTo>
                  <a:lnTo>
                    <a:pt x="11983" y="5991"/>
                  </a:lnTo>
                  <a:lnTo>
                    <a:pt x="11983" y="5675"/>
                  </a:lnTo>
                  <a:lnTo>
                    <a:pt x="11959" y="5383"/>
                  </a:lnTo>
                  <a:lnTo>
                    <a:pt x="11910" y="5090"/>
                  </a:lnTo>
                  <a:lnTo>
                    <a:pt x="11861" y="4774"/>
                  </a:lnTo>
                  <a:lnTo>
                    <a:pt x="11788" y="4506"/>
                  </a:lnTo>
                  <a:lnTo>
                    <a:pt x="11715" y="4214"/>
                  </a:lnTo>
                  <a:lnTo>
                    <a:pt x="11520" y="3653"/>
                  </a:lnTo>
                  <a:lnTo>
                    <a:pt x="11252" y="3142"/>
                  </a:lnTo>
                  <a:lnTo>
                    <a:pt x="10960" y="2631"/>
                  </a:lnTo>
                  <a:lnTo>
                    <a:pt x="10619" y="2192"/>
                  </a:lnTo>
                  <a:lnTo>
                    <a:pt x="10229" y="1754"/>
                  </a:lnTo>
                  <a:lnTo>
                    <a:pt x="9791" y="1364"/>
                  </a:lnTo>
                  <a:lnTo>
                    <a:pt x="9353" y="1023"/>
                  </a:lnTo>
                  <a:lnTo>
                    <a:pt x="8841" y="731"/>
                  </a:lnTo>
                  <a:lnTo>
                    <a:pt x="8330" y="463"/>
                  </a:lnTo>
                  <a:lnTo>
                    <a:pt x="7770" y="268"/>
                  </a:lnTo>
                  <a:lnTo>
                    <a:pt x="7477" y="195"/>
                  </a:lnTo>
                  <a:lnTo>
                    <a:pt x="7209" y="122"/>
                  </a:lnTo>
                  <a:lnTo>
                    <a:pt x="6893" y="73"/>
                  </a:lnTo>
                  <a:lnTo>
                    <a:pt x="6601" y="25"/>
                  </a:lnTo>
                  <a:lnTo>
                    <a:pt x="6308" y="0"/>
                  </a:lnTo>
                  <a:lnTo>
                    <a:pt x="5992" y="0"/>
                  </a:lnTo>
                  <a:lnTo>
                    <a:pt x="5992" y="0"/>
                  </a:lnTo>
                  <a:close/>
                  <a:moveTo>
                    <a:pt x="5992" y="8549"/>
                  </a:moveTo>
                  <a:lnTo>
                    <a:pt x="5992" y="8549"/>
                  </a:lnTo>
                  <a:lnTo>
                    <a:pt x="5724" y="8549"/>
                  </a:lnTo>
                  <a:lnTo>
                    <a:pt x="5480" y="8500"/>
                  </a:lnTo>
                  <a:lnTo>
                    <a:pt x="5237" y="8451"/>
                  </a:lnTo>
                  <a:lnTo>
                    <a:pt x="4993" y="8354"/>
                  </a:lnTo>
                  <a:lnTo>
                    <a:pt x="4774" y="8257"/>
                  </a:lnTo>
                  <a:lnTo>
                    <a:pt x="4555" y="8110"/>
                  </a:lnTo>
                  <a:lnTo>
                    <a:pt x="4360" y="7964"/>
                  </a:lnTo>
                  <a:lnTo>
                    <a:pt x="4189" y="7794"/>
                  </a:lnTo>
                  <a:lnTo>
                    <a:pt x="4019" y="7623"/>
                  </a:lnTo>
                  <a:lnTo>
                    <a:pt x="3873" y="7428"/>
                  </a:lnTo>
                  <a:lnTo>
                    <a:pt x="3727" y="7209"/>
                  </a:lnTo>
                  <a:lnTo>
                    <a:pt x="3629" y="6990"/>
                  </a:lnTo>
                  <a:lnTo>
                    <a:pt x="3532" y="6746"/>
                  </a:lnTo>
                  <a:lnTo>
                    <a:pt x="3483" y="6503"/>
                  </a:lnTo>
                  <a:lnTo>
                    <a:pt x="3434" y="6259"/>
                  </a:lnTo>
                  <a:lnTo>
                    <a:pt x="3434" y="5991"/>
                  </a:lnTo>
                  <a:lnTo>
                    <a:pt x="3434" y="5991"/>
                  </a:lnTo>
                  <a:lnTo>
                    <a:pt x="3434" y="5724"/>
                  </a:lnTo>
                  <a:lnTo>
                    <a:pt x="3483" y="5480"/>
                  </a:lnTo>
                  <a:lnTo>
                    <a:pt x="3532" y="5236"/>
                  </a:lnTo>
                  <a:lnTo>
                    <a:pt x="3629" y="4993"/>
                  </a:lnTo>
                  <a:lnTo>
                    <a:pt x="3727" y="4774"/>
                  </a:lnTo>
                  <a:lnTo>
                    <a:pt x="3873" y="4555"/>
                  </a:lnTo>
                  <a:lnTo>
                    <a:pt x="4019" y="4360"/>
                  </a:lnTo>
                  <a:lnTo>
                    <a:pt x="4189" y="4189"/>
                  </a:lnTo>
                  <a:lnTo>
                    <a:pt x="4360" y="4019"/>
                  </a:lnTo>
                  <a:lnTo>
                    <a:pt x="4555" y="3873"/>
                  </a:lnTo>
                  <a:lnTo>
                    <a:pt x="4774" y="3726"/>
                  </a:lnTo>
                  <a:lnTo>
                    <a:pt x="4993" y="3629"/>
                  </a:lnTo>
                  <a:lnTo>
                    <a:pt x="5237" y="3532"/>
                  </a:lnTo>
                  <a:lnTo>
                    <a:pt x="5480" y="3483"/>
                  </a:lnTo>
                  <a:lnTo>
                    <a:pt x="5724" y="3434"/>
                  </a:lnTo>
                  <a:lnTo>
                    <a:pt x="5992" y="3434"/>
                  </a:lnTo>
                  <a:lnTo>
                    <a:pt x="5992" y="3434"/>
                  </a:lnTo>
                  <a:lnTo>
                    <a:pt x="6260" y="3434"/>
                  </a:lnTo>
                  <a:lnTo>
                    <a:pt x="6503" y="3483"/>
                  </a:lnTo>
                  <a:lnTo>
                    <a:pt x="6747" y="3532"/>
                  </a:lnTo>
                  <a:lnTo>
                    <a:pt x="6990" y="3629"/>
                  </a:lnTo>
                  <a:lnTo>
                    <a:pt x="7209" y="3726"/>
                  </a:lnTo>
                  <a:lnTo>
                    <a:pt x="7429" y="3873"/>
                  </a:lnTo>
                  <a:lnTo>
                    <a:pt x="7623" y="4019"/>
                  </a:lnTo>
                  <a:lnTo>
                    <a:pt x="7794" y="4189"/>
                  </a:lnTo>
                  <a:lnTo>
                    <a:pt x="7964" y="4360"/>
                  </a:lnTo>
                  <a:lnTo>
                    <a:pt x="8111" y="4555"/>
                  </a:lnTo>
                  <a:lnTo>
                    <a:pt x="8257" y="4774"/>
                  </a:lnTo>
                  <a:lnTo>
                    <a:pt x="8354" y="4993"/>
                  </a:lnTo>
                  <a:lnTo>
                    <a:pt x="8452" y="5236"/>
                  </a:lnTo>
                  <a:lnTo>
                    <a:pt x="8500" y="5480"/>
                  </a:lnTo>
                  <a:lnTo>
                    <a:pt x="8549" y="5724"/>
                  </a:lnTo>
                  <a:lnTo>
                    <a:pt x="8549" y="5991"/>
                  </a:lnTo>
                  <a:lnTo>
                    <a:pt x="8549" y="5991"/>
                  </a:lnTo>
                  <a:lnTo>
                    <a:pt x="8549" y="6259"/>
                  </a:lnTo>
                  <a:lnTo>
                    <a:pt x="8500" y="6503"/>
                  </a:lnTo>
                  <a:lnTo>
                    <a:pt x="8452" y="6746"/>
                  </a:lnTo>
                  <a:lnTo>
                    <a:pt x="8354" y="6990"/>
                  </a:lnTo>
                  <a:lnTo>
                    <a:pt x="8257" y="7209"/>
                  </a:lnTo>
                  <a:lnTo>
                    <a:pt x="8111" y="7428"/>
                  </a:lnTo>
                  <a:lnTo>
                    <a:pt x="7964" y="7623"/>
                  </a:lnTo>
                  <a:lnTo>
                    <a:pt x="7794" y="7794"/>
                  </a:lnTo>
                  <a:lnTo>
                    <a:pt x="7623" y="7964"/>
                  </a:lnTo>
                  <a:lnTo>
                    <a:pt x="7429" y="8110"/>
                  </a:lnTo>
                  <a:lnTo>
                    <a:pt x="7209" y="8257"/>
                  </a:lnTo>
                  <a:lnTo>
                    <a:pt x="6990" y="8354"/>
                  </a:lnTo>
                  <a:lnTo>
                    <a:pt x="6747" y="8451"/>
                  </a:lnTo>
                  <a:lnTo>
                    <a:pt x="6503" y="8500"/>
                  </a:lnTo>
                  <a:lnTo>
                    <a:pt x="6260" y="8549"/>
                  </a:lnTo>
                  <a:lnTo>
                    <a:pt x="5992" y="8549"/>
                  </a:lnTo>
                  <a:lnTo>
                    <a:pt x="5992" y="8549"/>
                  </a:lnTo>
                  <a:close/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7474330" y="586751"/>
              <a:ext cx="895222" cy="847568"/>
              <a:chOff x="5941025" y="3634400"/>
              <a:chExt cx="467650" cy="467650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141" name="Shape 141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graphicFrame>
        <p:nvGraphicFramePr>
          <p:cNvPr id="147" name="Shape 147"/>
          <p:cNvGraphicFramePr/>
          <p:nvPr/>
        </p:nvGraphicFramePr>
        <p:xfrm>
          <a:off x="1329875" y="1279106"/>
          <a:ext cx="7361325" cy="3622345"/>
        </p:xfrm>
        <a:graphic>
          <a:graphicData uri="http://schemas.openxmlformats.org/drawingml/2006/table">
            <a:tbl>
              <a:tblPr>
                <a:noFill/>
                <a:tableStyleId>{3F7CA651-19FE-48B9-87A0-56634431C41A}</a:tableStyleId>
              </a:tblPr>
              <a:tblGrid>
                <a:gridCol w="16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Linear Regression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Lee and Chen (2005); Hand and Henley (1997)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Discriminant Analysis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Fisher (1936); Durand et al. (1941); Altman (1968);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Eisenbeis (1978); Zhou et al. (2016); Liberati et al. (2017)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Logistic Regression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Hosmer et al. (1989); Altland (1999); Nie et al. (2011);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Abdou et al. (2008); Bensic et al. (2005); Joanes (1993)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5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Decision trees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Kohavi and Quinlan (2002); Breiman et al. (1984);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Zhang et al. (2010); Zekic-Susac et al. (2004); Zhou et al. (2008); Huang et al. (2007); Xia et al. (2017); Koh et al. (2015); Koutanaei et al. (2015)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Neural networks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Demuth et al. (2008); West (2000); Gately (1995);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Presky et al. (1996); Ghosh and Reilly (1994); Desai et al. (1996)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Durand et al. (1941) used the Discriminant analysis for modelling a scoring system that gives a prediction about loan repayment.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Limitations: 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Reduction in dimensionality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Improper estimation of classification error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Using linear functions instead of quadratic function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endParaRPr sz="2400"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Huang et al. (2007) used decision tree along with support vector machines to build credit scoring model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Limitations of SVMs: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Long training time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Black box nature of model( similar to NNs)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 Work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Carling and Lundberg (2005) combined the geographical information with loan data to examine the credit rationing.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Finding: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Technological changes out weight needs of geographical proximity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" sz="1800"/>
              <a:t>Increasing distance between lender and borrower might be alarming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Methodology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85119D-2872-455F-8AE8-20B45059D197}"/>
              </a:ext>
            </a:extLst>
          </p:cNvPr>
          <p:cNvGrpSpPr/>
          <p:nvPr/>
        </p:nvGrpSpPr>
        <p:grpSpPr>
          <a:xfrm>
            <a:off x="7065135" y="208933"/>
            <a:ext cx="1392968" cy="1750799"/>
            <a:chOff x="7065135" y="208933"/>
            <a:chExt cx="1392968" cy="1750799"/>
          </a:xfrm>
        </p:grpSpPr>
        <p:sp>
          <p:nvSpPr>
            <p:cNvPr id="31" name="Shape 129">
              <a:extLst>
                <a:ext uri="{FF2B5EF4-FFF2-40B4-BE49-F238E27FC236}">
                  <a16:creationId xmlns:a16="http://schemas.microsoft.com/office/drawing/2014/main" id="{693D67A4-DA99-4147-9457-8FFC5AF87724}"/>
                </a:ext>
              </a:extLst>
            </p:cNvPr>
            <p:cNvSpPr/>
            <p:nvPr/>
          </p:nvSpPr>
          <p:spPr>
            <a:xfrm>
              <a:off x="7065135" y="650812"/>
              <a:ext cx="257245" cy="24562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130">
              <a:extLst>
                <a:ext uri="{FF2B5EF4-FFF2-40B4-BE49-F238E27FC236}">
                  <a16:creationId xmlns:a16="http://schemas.microsoft.com/office/drawing/2014/main" id="{CBBA8C71-58F6-4B7F-BD0D-9F109F87CE4F}"/>
                </a:ext>
              </a:extLst>
            </p:cNvPr>
            <p:cNvSpPr/>
            <p:nvPr/>
          </p:nvSpPr>
          <p:spPr>
            <a:xfrm rot="2697415">
              <a:off x="7870904" y="1586847"/>
              <a:ext cx="390521" cy="372885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131">
              <a:extLst>
                <a:ext uri="{FF2B5EF4-FFF2-40B4-BE49-F238E27FC236}">
                  <a16:creationId xmlns:a16="http://schemas.microsoft.com/office/drawing/2014/main" id="{9C854BA8-F9E1-47E2-887F-40F45CB100B5}"/>
                </a:ext>
              </a:extLst>
            </p:cNvPr>
            <p:cNvSpPr/>
            <p:nvPr/>
          </p:nvSpPr>
          <p:spPr>
            <a:xfrm>
              <a:off x="8301695" y="1503600"/>
              <a:ext cx="156408" cy="149416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132">
              <a:extLst>
                <a:ext uri="{FF2B5EF4-FFF2-40B4-BE49-F238E27FC236}">
                  <a16:creationId xmlns:a16="http://schemas.microsoft.com/office/drawing/2014/main" id="{BE963F3E-EEF8-425B-9ED4-4BD93BD30BA3}"/>
                </a:ext>
              </a:extLst>
            </p:cNvPr>
            <p:cNvSpPr/>
            <p:nvPr/>
          </p:nvSpPr>
          <p:spPr>
            <a:xfrm rot="1279885">
              <a:off x="7115552" y="1080452"/>
              <a:ext cx="156401" cy="149397"/>
            </a:xfrm>
            <a:custGeom>
              <a:avLst/>
              <a:gdLst/>
              <a:ahLst/>
              <a:cxnLst/>
              <a:rect l="0" t="0" r="0" b="0"/>
              <a:pathLst>
                <a:path w="15101" h="14419" fill="none" extrusionOk="0">
                  <a:moveTo>
                    <a:pt x="7234" y="293"/>
                  </a:moveTo>
                  <a:lnTo>
                    <a:pt x="7234" y="293"/>
                  </a:lnTo>
                  <a:lnTo>
                    <a:pt x="7307" y="171"/>
                  </a:lnTo>
                  <a:lnTo>
                    <a:pt x="7380" y="74"/>
                  </a:lnTo>
                  <a:lnTo>
                    <a:pt x="7477" y="25"/>
                  </a:lnTo>
                  <a:lnTo>
                    <a:pt x="7550" y="1"/>
                  </a:lnTo>
                  <a:lnTo>
                    <a:pt x="7623" y="25"/>
                  </a:lnTo>
                  <a:lnTo>
                    <a:pt x="7721" y="74"/>
                  </a:lnTo>
                  <a:lnTo>
                    <a:pt x="7794" y="171"/>
                  </a:lnTo>
                  <a:lnTo>
                    <a:pt x="7867" y="293"/>
                  </a:lnTo>
                  <a:lnTo>
                    <a:pt x="9523" y="4092"/>
                  </a:lnTo>
                  <a:lnTo>
                    <a:pt x="9523" y="4092"/>
                  </a:lnTo>
                  <a:lnTo>
                    <a:pt x="9596" y="4214"/>
                  </a:lnTo>
                  <a:lnTo>
                    <a:pt x="9718" y="4360"/>
                  </a:lnTo>
                  <a:lnTo>
                    <a:pt x="9840" y="4482"/>
                  </a:lnTo>
                  <a:lnTo>
                    <a:pt x="9986" y="4604"/>
                  </a:lnTo>
                  <a:lnTo>
                    <a:pt x="10132" y="4701"/>
                  </a:lnTo>
                  <a:lnTo>
                    <a:pt x="10302" y="4774"/>
                  </a:lnTo>
                  <a:lnTo>
                    <a:pt x="10449" y="4847"/>
                  </a:lnTo>
                  <a:lnTo>
                    <a:pt x="10619" y="4872"/>
                  </a:lnTo>
                  <a:lnTo>
                    <a:pt x="14711" y="5286"/>
                  </a:lnTo>
                  <a:lnTo>
                    <a:pt x="14711" y="5286"/>
                  </a:lnTo>
                  <a:lnTo>
                    <a:pt x="14857" y="5310"/>
                  </a:lnTo>
                  <a:lnTo>
                    <a:pt x="14979" y="5359"/>
                  </a:lnTo>
                  <a:lnTo>
                    <a:pt x="15052" y="5407"/>
                  </a:lnTo>
                  <a:lnTo>
                    <a:pt x="15100" y="5505"/>
                  </a:lnTo>
                  <a:lnTo>
                    <a:pt x="15100" y="5578"/>
                  </a:lnTo>
                  <a:lnTo>
                    <a:pt x="15076" y="5675"/>
                  </a:lnTo>
                  <a:lnTo>
                    <a:pt x="15027" y="5773"/>
                  </a:lnTo>
                  <a:lnTo>
                    <a:pt x="14906" y="5895"/>
                  </a:lnTo>
                  <a:lnTo>
                    <a:pt x="11837" y="8622"/>
                  </a:lnTo>
                  <a:lnTo>
                    <a:pt x="11837" y="8622"/>
                  </a:lnTo>
                  <a:lnTo>
                    <a:pt x="11715" y="8744"/>
                  </a:lnTo>
                  <a:lnTo>
                    <a:pt x="11618" y="8890"/>
                  </a:lnTo>
                  <a:lnTo>
                    <a:pt x="11545" y="9061"/>
                  </a:lnTo>
                  <a:lnTo>
                    <a:pt x="11472" y="9231"/>
                  </a:lnTo>
                  <a:lnTo>
                    <a:pt x="11423" y="9402"/>
                  </a:lnTo>
                  <a:lnTo>
                    <a:pt x="11398" y="9572"/>
                  </a:lnTo>
                  <a:lnTo>
                    <a:pt x="11398" y="9743"/>
                  </a:lnTo>
                  <a:lnTo>
                    <a:pt x="11423" y="9913"/>
                  </a:lnTo>
                  <a:lnTo>
                    <a:pt x="12300" y="13956"/>
                  </a:lnTo>
                  <a:lnTo>
                    <a:pt x="12300" y="13956"/>
                  </a:lnTo>
                  <a:lnTo>
                    <a:pt x="12324" y="14102"/>
                  </a:lnTo>
                  <a:lnTo>
                    <a:pt x="12300" y="14200"/>
                  </a:lnTo>
                  <a:lnTo>
                    <a:pt x="12275" y="14297"/>
                  </a:lnTo>
                  <a:lnTo>
                    <a:pt x="12227" y="14370"/>
                  </a:lnTo>
                  <a:lnTo>
                    <a:pt x="12129" y="14394"/>
                  </a:lnTo>
                  <a:lnTo>
                    <a:pt x="12032" y="14419"/>
                  </a:lnTo>
                  <a:lnTo>
                    <a:pt x="11910" y="14370"/>
                  </a:lnTo>
                  <a:lnTo>
                    <a:pt x="11788" y="14321"/>
                  </a:lnTo>
                  <a:lnTo>
                    <a:pt x="8232" y="12227"/>
                  </a:lnTo>
                  <a:lnTo>
                    <a:pt x="8232" y="12227"/>
                  </a:lnTo>
                  <a:lnTo>
                    <a:pt x="8086" y="12154"/>
                  </a:lnTo>
                  <a:lnTo>
                    <a:pt x="7916" y="12105"/>
                  </a:lnTo>
                  <a:lnTo>
                    <a:pt x="7721" y="12081"/>
                  </a:lnTo>
                  <a:lnTo>
                    <a:pt x="7550" y="12081"/>
                  </a:lnTo>
                  <a:lnTo>
                    <a:pt x="7380" y="12081"/>
                  </a:lnTo>
                  <a:lnTo>
                    <a:pt x="7185" y="12105"/>
                  </a:lnTo>
                  <a:lnTo>
                    <a:pt x="7015" y="12154"/>
                  </a:lnTo>
                  <a:lnTo>
                    <a:pt x="6868" y="12227"/>
                  </a:lnTo>
                  <a:lnTo>
                    <a:pt x="3313" y="14321"/>
                  </a:lnTo>
                  <a:lnTo>
                    <a:pt x="3313" y="14321"/>
                  </a:lnTo>
                  <a:lnTo>
                    <a:pt x="3191" y="14370"/>
                  </a:lnTo>
                  <a:lnTo>
                    <a:pt x="3069" y="14419"/>
                  </a:lnTo>
                  <a:lnTo>
                    <a:pt x="2972" y="14394"/>
                  </a:lnTo>
                  <a:lnTo>
                    <a:pt x="2874" y="14370"/>
                  </a:lnTo>
                  <a:lnTo>
                    <a:pt x="2826" y="14297"/>
                  </a:lnTo>
                  <a:lnTo>
                    <a:pt x="2801" y="14200"/>
                  </a:lnTo>
                  <a:lnTo>
                    <a:pt x="2777" y="14102"/>
                  </a:lnTo>
                  <a:lnTo>
                    <a:pt x="2801" y="13956"/>
                  </a:lnTo>
                  <a:lnTo>
                    <a:pt x="3678" y="9913"/>
                  </a:lnTo>
                  <a:lnTo>
                    <a:pt x="3678" y="9913"/>
                  </a:lnTo>
                  <a:lnTo>
                    <a:pt x="3702" y="9743"/>
                  </a:lnTo>
                  <a:lnTo>
                    <a:pt x="3702" y="9572"/>
                  </a:lnTo>
                  <a:lnTo>
                    <a:pt x="3678" y="9402"/>
                  </a:lnTo>
                  <a:lnTo>
                    <a:pt x="3629" y="9231"/>
                  </a:lnTo>
                  <a:lnTo>
                    <a:pt x="3556" y="9061"/>
                  </a:lnTo>
                  <a:lnTo>
                    <a:pt x="3483" y="8890"/>
                  </a:lnTo>
                  <a:lnTo>
                    <a:pt x="3386" y="8744"/>
                  </a:lnTo>
                  <a:lnTo>
                    <a:pt x="3264" y="8622"/>
                  </a:lnTo>
                  <a:lnTo>
                    <a:pt x="195" y="5895"/>
                  </a:lnTo>
                  <a:lnTo>
                    <a:pt x="195" y="5895"/>
                  </a:lnTo>
                  <a:lnTo>
                    <a:pt x="73" y="5773"/>
                  </a:lnTo>
                  <a:lnTo>
                    <a:pt x="25" y="5675"/>
                  </a:lnTo>
                  <a:lnTo>
                    <a:pt x="0" y="5578"/>
                  </a:lnTo>
                  <a:lnTo>
                    <a:pt x="0" y="5505"/>
                  </a:lnTo>
                  <a:lnTo>
                    <a:pt x="49" y="5407"/>
                  </a:lnTo>
                  <a:lnTo>
                    <a:pt x="122" y="5359"/>
                  </a:lnTo>
                  <a:lnTo>
                    <a:pt x="244" y="5310"/>
                  </a:lnTo>
                  <a:lnTo>
                    <a:pt x="390" y="5286"/>
                  </a:lnTo>
                  <a:lnTo>
                    <a:pt x="4482" y="4872"/>
                  </a:lnTo>
                  <a:lnTo>
                    <a:pt x="4482" y="4872"/>
                  </a:lnTo>
                  <a:lnTo>
                    <a:pt x="4652" y="4847"/>
                  </a:lnTo>
                  <a:lnTo>
                    <a:pt x="4798" y="4774"/>
                  </a:lnTo>
                  <a:lnTo>
                    <a:pt x="4969" y="4701"/>
                  </a:lnTo>
                  <a:lnTo>
                    <a:pt x="5115" y="4604"/>
                  </a:lnTo>
                  <a:lnTo>
                    <a:pt x="5261" y="4482"/>
                  </a:lnTo>
                  <a:lnTo>
                    <a:pt x="5383" y="4360"/>
                  </a:lnTo>
                  <a:lnTo>
                    <a:pt x="5505" y="4214"/>
                  </a:lnTo>
                  <a:lnTo>
                    <a:pt x="5578" y="4092"/>
                  </a:lnTo>
                  <a:lnTo>
                    <a:pt x="7234" y="293"/>
                  </a:lnTo>
                  <a:close/>
                </a:path>
              </a:pathLst>
            </a:custGeom>
            <a:noFill/>
            <a:ln w="1905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134">
              <a:extLst>
                <a:ext uri="{FF2B5EF4-FFF2-40B4-BE49-F238E27FC236}">
                  <a16:creationId xmlns:a16="http://schemas.microsoft.com/office/drawing/2014/main" id="{DC26550A-32B5-4B7D-B99C-F3D8F92D6393}"/>
                </a:ext>
              </a:extLst>
            </p:cNvPr>
            <p:cNvSpPr/>
            <p:nvPr/>
          </p:nvSpPr>
          <p:spPr>
            <a:xfrm>
              <a:off x="7796037" y="208933"/>
              <a:ext cx="251792" cy="333678"/>
            </a:xfrm>
            <a:custGeom>
              <a:avLst/>
              <a:gdLst/>
              <a:ahLst/>
              <a:cxnLst/>
              <a:rect l="0" t="0" r="0" b="0"/>
              <a:pathLst>
                <a:path w="11983" h="15880" fill="none" extrusionOk="0">
                  <a:moveTo>
                    <a:pt x="5992" y="0"/>
                  </a:moveTo>
                  <a:lnTo>
                    <a:pt x="5992" y="0"/>
                  </a:lnTo>
                  <a:lnTo>
                    <a:pt x="5675" y="0"/>
                  </a:lnTo>
                  <a:lnTo>
                    <a:pt x="5383" y="25"/>
                  </a:lnTo>
                  <a:lnTo>
                    <a:pt x="5091" y="73"/>
                  </a:lnTo>
                  <a:lnTo>
                    <a:pt x="4774" y="122"/>
                  </a:lnTo>
                  <a:lnTo>
                    <a:pt x="4506" y="195"/>
                  </a:lnTo>
                  <a:lnTo>
                    <a:pt x="4214" y="268"/>
                  </a:lnTo>
                  <a:lnTo>
                    <a:pt x="3654" y="463"/>
                  </a:lnTo>
                  <a:lnTo>
                    <a:pt x="3142" y="731"/>
                  </a:lnTo>
                  <a:lnTo>
                    <a:pt x="2631" y="1023"/>
                  </a:lnTo>
                  <a:lnTo>
                    <a:pt x="2192" y="1364"/>
                  </a:lnTo>
                  <a:lnTo>
                    <a:pt x="1754" y="1754"/>
                  </a:lnTo>
                  <a:lnTo>
                    <a:pt x="1364" y="2192"/>
                  </a:lnTo>
                  <a:lnTo>
                    <a:pt x="1023" y="2631"/>
                  </a:lnTo>
                  <a:lnTo>
                    <a:pt x="731" y="3142"/>
                  </a:lnTo>
                  <a:lnTo>
                    <a:pt x="463" y="3653"/>
                  </a:lnTo>
                  <a:lnTo>
                    <a:pt x="268" y="4214"/>
                  </a:lnTo>
                  <a:lnTo>
                    <a:pt x="195" y="4506"/>
                  </a:lnTo>
                  <a:lnTo>
                    <a:pt x="122" y="4774"/>
                  </a:lnTo>
                  <a:lnTo>
                    <a:pt x="73" y="5090"/>
                  </a:lnTo>
                  <a:lnTo>
                    <a:pt x="25" y="5383"/>
                  </a:lnTo>
                  <a:lnTo>
                    <a:pt x="0" y="5675"/>
                  </a:lnTo>
                  <a:lnTo>
                    <a:pt x="0" y="5991"/>
                  </a:lnTo>
                  <a:lnTo>
                    <a:pt x="0" y="5991"/>
                  </a:lnTo>
                  <a:lnTo>
                    <a:pt x="25" y="6430"/>
                  </a:lnTo>
                  <a:lnTo>
                    <a:pt x="73" y="6868"/>
                  </a:lnTo>
                  <a:lnTo>
                    <a:pt x="147" y="7331"/>
                  </a:lnTo>
                  <a:lnTo>
                    <a:pt x="268" y="7769"/>
                  </a:lnTo>
                  <a:lnTo>
                    <a:pt x="390" y="8208"/>
                  </a:lnTo>
                  <a:lnTo>
                    <a:pt x="561" y="8646"/>
                  </a:lnTo>
                  <a:lnTo>
                    <a:pt x="731" y="9085"/>
                  </a:lnTo>
                  <a:lnTo>
                    <a:pt x="926" y="9523"/>
                  </a:lnTo>
                  <a:lnTo>
                    <a:pt x="1145" y="9937"/>
                  </a:lnTo>
                  <a:lnTo>
                    <a:pt x="1389" y="10375"/>
                  </a:lnTo>
                  <a:lnTo>
                    <a:pt x="1900" y="11179"/>
                  </a:lnTo>
                  <a:lnTo>
                    <a:pt x="2436" y="11958"/>
                  </a:lnTo>
                  <a:lnTo>
                    <a:pt x="2996" y="12689"/>
                  </a:lnTo>
                  <a:lnTo>
                    <a:pt x="3556" y="13371"/>
                  </a:lnTo>
                  <a:lnTo>
                    <a:pt x="4092" y="13980"/>
                  </a:lnTo>
                  <a:lnTo>
                    <a:pt x="4603" y="14540"/>
                  </a:lnTo>
                  <a:lnTo>
                    <a:pt x="5066" y="15003"/>
                  </a:lnTo>
                  <a:lnTo>
                    <a:pt x="5724" y="15636"/>
                  </a:lnTo>
                  <a:lnTo>
                    <a:pt x="5992" y="15880"/>
                  </a:lnTo>
                  <a:lnTo>
                    <a:pt x="5992" y="15880"/>
                  </a:lnTo>
                  <a:lnTo>
                    <a:pt x="6260" y="15636"/>
                  </a:lnTo>
                  <a:lnTo>
                    <a:pt x="6917" y="15003"/>
                  </a:lnTo>
                  <a:lnTo>
                    <a:pt x="7380" y="14540"/>
                  </a:lnTo>
                  <a:lnTo>
                    <a:pt x="7891" y="13980"/>
                  </a:lnTo>
                  <a:lnTo>
                    <a:pt x="8427" y="13371"/>
                  </a:lnTo>
                  <a:lnTo>
                    <a:pt x="8987" y="12689"/>
                  </a:lnTo>
                  <a:lnTo>
                    <a:pt x="9548" y="11958"/>
                  </a:lnTo>
                  <a:lnTo>
                    <a:pt x="10083" y="11179"/>
                  </a:lnTo>
                  <a:lnTo>
                    <a:pt x="10595" y="10375"/>
                  </a:lnTo>
                  <a:lnTo>
                    <a:pt x="10838" y="9937"/>
                  </a:lnTo>
                  <a:lnTo>
                    <a:pt x="11058" y="9523"/>
                  </a:lnTo>
                  <a:lnTo>
                    <a:pt x="11252" y="9085"/>
                  </a:lnTo>
                  <a:lnTo>
                    <a:pt x="11423" y="8646"/>
                  </a:lnTo>
                  <a:lnTo>
                    <a:pt x="11593" y="8208"/>
                  </a:lnTo>
                  <a:lnTo>
                    <a:pt x="11715" y="7769"/>
                  </a:lnTo>
                  <a:lnTo>
                    <a:pt x="11837" y="7331"/>
                  </a:lnTo>
                  <a:lnTo>
                    <a:pt x="11910" y="6868"/>
                  </a:lnTo>
                  <a:lnTo>
                    <a:pt x="11959" y="6430"/>
                  </a:lnTo>
                  <a:lnTo>
                    <a:pt x="11983" y="5991"/>
                  </a:lnTo>
                  <a:lnTo>
                    <a:pt x="11983" y="5991"/>
                  </a:lnTo>
                  <a:lnTo>
                    <a:pt x="11983" y="5675"/>
                  </a:lnTo>
                  <a:lnTo>
                    <a:pt x="11959" y="5383"/>
                  </a:lnTo>
                  <a:lnTo>
                    <a:pt x="11910" y="5090"/>
                  </a:lnTo>
                  <a:lnTo>
                    <a:pt x="11861" y="4774"/>
                  </a:lnTo>
                  <a:lnTo>
                    <a:pt x="11788" y="4506"/>
                  </a:lnTo>
                  <a:lnTo>
                    <a:pt x="11715" y="4214"/>
                  </a:lnTo>
                  <a:lnTo>
                    <a:pt x="11520" y="3653"/>
                  </a:lnTo>
                  <a:lnTo>
                    <a:pt x="11252" y="3142"/>
                  </a:lnTo>
                  <a:lnTo>
                    <a:pt x="10960" y="2631"/>
                  </a:lnTo>
                  <a:lnTo>
                    <a:pt x="10619" y="2192"/>
                  </a:lnTo>
                  <a:lnTo>
                    <a:pt x="10229" y="1754"/>
                  </a:lnTo>
                  <a:lnTo>
                    <a:pt x="9791" y="1364"/>
                  </a:lnTo>
                  <a:lnTo>
                    <a:pt x="9353" y="1023"/>
                  </a:lnTo>
                  <a:lnTo>
                    <a:pt x="8841" y="731"/>
                  </a:lnTo>
                  <a:lnTo>
                    <a:pt x="8330" y="463"/>
                  </a:lnTo>
                  <a:lnTo>
                    <a:pt x="7770" y="268"/>
                  </a:lnTo>
                  <a:lnTo>
                    <a:pt x="7477" y="195"/>
                  </a:lnTo>
                  <a:lnTo>
                    <a:pt x="7209" y="122"/>
                  </a:lnTo>
                  <a:lnTo>
                    <a:pt x="6893" y="73"/>
                  </a:lnTo>
                  <a:lnTo>
                    <a:pt x="6601" y="25"/>
                  </a:lnTo>
                  <a:lnTo>
                    <a:pt x="6308" y="0"/>
                  </a:lnTo>
                  <a:lnTo>
                    <a:pt x="5992" y="0"/>
                  </a:lnTo>
                  <a:lnTo>
                    <a:pt x="5992" y="0"/>
                  </a:lnTo>
                  <a:close/>
                  <a:moveTo>
                    <a:pt x="5992" y="8549"/>
                  </a:moveTo>
                  <a:lnTo>
                    <a:pt x="5992" y="8549"/>
                  </a:lnTo>
                  <a:lnTo>
                    <a:pt x="5724" y="8549"/>
                  </a:lnTo>
                  <a:lnTo>
                    <a:pt x="5480" y="8500"/>
                  </a:lnTo>
                  <a:lnTo>
                    <a:pt x="5237" y="8451"/>
                  </a:lnTo>
                  <a:lnTo>
                    <a:pt x="4993" y="8354"/>
                  </a:lnTo>
                  <a:lnTo>
                    <a:pt x="4774" y="8257"/>
                  </a:lnTo>
                  <a:lnTo>
                    <a:pt x="4555" y="8110"/>
                  </a:lnTo>
                  <a:lnTo>
                    <a:pt x="4360" y="7964"/>
                  </a:lnTo>
                  <a:lnTo>
                    <a:pt x="4189" y="7794"/>
                  </a:lnTo>
                  <a:lnTo>
                    <a:pt x="4019" y="7623"/>
                  </a:lnTo>
                  <a:lnTo>
                    <a:pt x="3873" y="7428"/>
                  </a:lnTo>
                  <a:lnTo>
                    <a:pt x="3727" y="7209"/>
                  </a:lnTo>
                  <a:lnTo>
                    <a:pt x="3629" y="6990"/>
                  </a:lnTo>
                  <a:lnTo>
                    <a:pt x="3532" y="6746"/>
                  </a:lnTo>
                  <a:lnTo>
                    <a:pt x="3483" y="6503"/>
                  </a:lnTo>
                  <a:lnTo>
                    <a:pt x="3434" y="6259"/>
                  </a:lnTo>
                  <a:lnTo>
                    <a:pt x="3434" y="5991"/>
                  </a:lnTo>
                  <a:lnTo>
                    <a:pt x="3434" y="5991"/>
                  </a:lnTo>
                  <a:lnTo>
                    <a:pt x="3434" y="5724"/>
                  </a:lnTo>
                  <a:lnTo>
                    <a:pt x="3483" y="5480"/>
                  </a:lnTo>
                  <a:lnTo>
                    <a:pt x="3532" y="5236"/>
                  </a:lnTo>
                  <a:lnTo>
                    <a:pt x="3629" y="4993"/>
                  </a:lnTo>
                  <a:lnTo>
                    <a:pt x="3727" y="4774"/>
                  </a:lnTo>
                  <a:lnTo>
                    <a:pt x="3873" y="4555"/>
                  </a:lnTo>
                  <a:lnTo>
                    <a:pt x="4019" y="4360"/>
                  </a:lnTo>
                  <a:lnTo>
                    <a:pt x="4189" y="4189"/>
                  </a:lnTo>
                  <a:lnTo>
                    <a:pt x="4360" y="4019"/>
                  </a:lnTo>
                  <a:lnTo>
                    <a:pt x="4555" y="3873"/>
                  </a:lnTo>
                  <a:lnTo>
                    <a:pt x="4774" y="3726"/>
                  </a:lnTo>
                  <a:lnTo>
                    <a:pt x="4993" y="3629"/>
                  </a:lnTo>
                  <a:lnTo>
                    <a:pt x="5237" y="3532"/>
                  </a:lnTo>
                  <a:lnTo>
                    <a:pt x="5480" y="3483"/>
                  </a:lnTo>
                  <a:lnTo>
                    <a:pt x="5724" y="3434"/>
                  </a:lnTo>
                  <a:lnTo>
                    <a:pt x="5992" y="3434"/>
                  </a:lnTo>
                  <a:lnTo>
                    <a:pt x="5992" y="3434"/>
                  </a:lnTo>
                  <a:lnTo>
                    <a:pt x="6260" y="3434"/>
                  </a:lnTo>
                  <a:lnTo>
                    <a:pt x="6503" y="3483"/>
                  </a:lnTo>
                  <a:lnTo>
                    <a:pt x="6747" y="3532"/>
                  </a:lnTo>
                  <a:lnTo>
                    <a:pt x="6990" y="3629"/>
                  </a:lnTo>
                  <a:lnTo>
                    <a:pt x="7209" y="3726"/>
                  </a:lnTo>
                  <a:lnTo>
                    <a:pt x="7429" y="3873"/>
                  </a:lnTo>
                  <a:lnTo>
                    <a:pt x="7623" y="4019"/>
                  </a:lnTo>
                  <a:lnTo>
                    <a:pt x="7794" y="4189"/>
                  </a:lnTo>
                  <a:lnTo>
                    <a:pt x="7964" y="4360"/>
                  </a:lnTo>
                  <a:lnTo>
                    <a:pt x="8111" y="4555"/>
                  </a:lnTo>
                  <a:lnTo>
                    <a:pt x="8257" y="4774"/>
                  </a:lnTo>
                  <a:lnTo>
                    <a:pt x="8354" y="4993"/>
                  </a:lnTo>
                  <a:lnTo>
                    <a:pt x="8452" y="5236"/>
                  </a:lnTo>
                  <a:lnTo>
                    <a:pt x="8500" y="5480"/>
                  </a:lnTo>
                  <a:lnTo>
                    <a:pt x="8549" y="5724"/>
                  </a:lnTo>
                  <a:lnTo>
                    <a:pt x="8549" y="5991"/>
                  </a:lnTo>
                  <a:lnTo>
                    <a:pt x="8549" y="5991"/>
                  </a:lnTo>
                  <a:lnTo>
                    <a:pt x="8549" y="6259"/>
                  </a:lnTo>
                  <a:lnTo>
                    <a:pt x="8500" y="6503"/>
                  </a:lnTo>
                  <a:lnTo>
                    <a:pt x="8452" y="6746"/>
                  </a:lnTo>
                  <a:lnTo>
                    <a:pt x="8354" y="6990"/>
                  </a:lnTo>
                  <a:lnTo>
                    <a:pt x="8257" y="7209"/>
                  </a:lnTo>
                  <a:lnTo>
                    <a:pt x="8111" y="7428"/>
                  </a:lnTo>
                  <a:lnTo>
                    <a:pt x="7964" y="7623"/>
                  </a:lnTo>
                  <a:lnTo>
                    <a:pt x="7794" y="7794"/>
                  </a:lnTo>
                  <a:lnTo>
                    <a:pt x="7623" y="7964"/>
                  </a:lnTo>
                  <a:lnTo>
                    <a:pt x="7429" y="8110"/>
                  </a:lnTo>
                  <a:lnTo>
                    <a:pt x="7209" y="8257"/>
                  </a:lnTo>
                  <a:lnTo>
                    <a:pt x="6990" y="8354"/>
                  </a:lnTo>
                  <a:lnTo>
                    <a:pt x="6747" y="8451"/>
                  </a:lnTo>
                  <a:lnTo>
                    <a:pt x="6503" y="8500"/>
                  </a:lnTo>
                  <a:lnTo>
                    <a:pt x="6260" y="8549"/>
                  </a:lnTo>
                  <a:lnTo>
                    <a:pt x="5992" y="8549"/>
                  </a:lnTo>
                  <a:lnTo>
                    <a:pt x="5992" y="8549"/>
                  </a:lnTo>
                  <a:close/>
                </a:path>
              </a:pathLst>
            </a:custGeom>
            <a:noFill/>
            <a:ln w="12175" cap="rnd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6" name="Shape 135">
              <a:extLst>
                <a:ext uri="{FF2B5EF4-FFF2-40B4-BE49-F238E27FC236}">
                  <a16:creationId xmlns:a16="http://schemas.microsoft.com/office/drawing/2014/main" id="{F5796DB2-0AE4-41FE-B0D6-968C874BCC68}"/>
                </a:ext>
              </a:extLst>
            </p:cNvPr>
            <p:cNvGrpSpPr/>
            <p:nvPr/>
          </p:nvGrpSpPr>
          <p:grpSpPr>
            <a:xfrm>
              <a:off x="7474330" y="586751"/>
              <a:ext cx="895222" cy="847568"/>
              <a:chOff x="5941025" y="3634400"/>
              <a:chExt cx="467650" cy="467650"/>
            </a:xfrm>
          </p:grpSpPr>
          <p:sp>
            <p:nvSpPr>
              <p:cNvPr id="37" name="Shape 136">
                <a:extLst>
                  <a:ext uri="{FF2B5EF4-FFF2-40B4-BE49-F238E27FC236}">
                    <a16:creationId xmlns:a16="http://schemas.microsoft.com/office/drawing/2014/main" id="{62DAE9D2-8BB1-46A1-B707-FE1C9C89506B}"/>
                  </a:ext>
                </a:extLst>
              </p:cNvPr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avLst/>
                <a:gdLst/>
                <a:ahLst/>
                <a:cxnLst/>
                <a:rect l="0" t="0" r="0" b="0"/>
                <a:pathLst>
                  <a:path w="18706" h="18706" fill="none" extrusionOk="0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38" name="Shape 137">
                <a:extLst>
                  <a:ext uri="{FF2B5EF4-FFF2-40B4-BE49-F238E27FC236}">
                    <a16:creationId xmlns:a16="http://schemas.microsoft.com/office/drawing/2014/main" id="{EF194445-2ADF-4A16-B35C-B037BE0F39DB}"/>
                  </a:ext>
                </a:extLst>
              </p:cNvPr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avLst/>
                <a:gdLst/>
                <a:ahLst/>
                <a:cxnLst/>
                <a:rect l="0" t="0" r="0" b="0"/>
                <a:pathLst>
                  <a:path w="781" h="756" fill="none" extrusionOk="0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39" name="Shape 138">
                <a:extLst>
                  <a:ext uri="{FF2B5EF4-FFF2-40B4-BE49-F238E27FC236}">
                    <a16:creationId xmlns:a16="http://schemas.microsoft.com/office/drawing/2014/main" id="{04339A4C-BFEF-4603-8A31-64731D931B56}"/>
                  </a:ext>
                </a:extLst>
              </p:cNvPr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avLst/>
                <a:gdLst/>
                <a:ahLst/>
                <a:cxnLst/>
                <a:rect l="0" t="0" r="0" b="0"/>
                <a:pathLst>
                  <a:path w="7112" h="14054" fill="none" extrusionOk="0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40" name="Shape 139">
                <a:extLst>
                  <a:ext uri="{FF2B5EF4-FFF2-40B4-BE49-F238E27FC236}">
                    <a16:creationId xmlns:a16="http://schemas.microsoft.com/office/drawing/2014/main" id="{505E286A-9C7C-488D-859C-8CDEDE44A838}"/>
                  </a:ext>
                </a:extLst>
              </p:cNvPr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avLst/>
                <a:gdLst/>
                <a:ahLst/>
                <a:cxnLst/>
                <a:rect l="0" t="0" r="0" b="0"/>
                <a:pathLst>
                  <a:path w="3459" h="1901" fill="none" extrusionOk="0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41" name="Shape 140">
                <a:extLst>
                  <a:ext uri="{FF2B5EF4-FFF2-40B4-BE49-F238E27FC236}">
                    <a16:creationId xmlns:a16="http://schemas.microsoft.com/office/drawing/2014/main" id="{E1AA52D0-DED0-4178-9939-9DCE37F5F8AF}"/>
                  </a:ext>
                </a:extLst>
              </p:cNvPr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avLst/>
                <a:gdLst/>
                <a:ahLst/>
                <a:cxnLst/>
                <a:rect l="0" t="0" r="0" b="0"/>
                <a:pathLst>
                  <a:path w="756" h="1389" fill="none" extrusionOk="0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  <p:sp>
            <p:nvSpPr>
              <p:cNvPr id="42" name="Shape 141">
                <a:extLst>
                  <a:ext uri="{FF2B5EF4-FFF2-40B4-BE49-F238E27FC236}">
                    <a16:creationId xmlns:a16="http://schemas.microsoft.com/office/drawing/2014/main" id="{BB6BAE56-E9DE-4F1F-A5EA-425EE24F83BA}"/>
                  </a:ext>
                </a:extLst>
              </p:cNvPr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avLst/>
                <a:gdLst/>
                <a:ahLst/>
                <a:cxnLst/>
                <a:rect l="0" t="0" r="0" b="0"/>
                <a:pathLst>
                  <a:path w="8160" h="11155" fill="none" extrusionOk="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w="12175" cap="rnd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1155CC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850</Words>
  <Application>Microsoft Office PowerPoint</Application>
  <PresentationFormat>On-screen Show (16:9)</PresentationFormat>
  <Paragraphs>220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Dosis</vt:lpstr>
      <vt:lpstr>Roboto</vt:lpstr>
      <vt:lpstr>Calibri Light</vt:lpstr>
      <vt:lpstr>William template</vt:lpstr>
      <vt:lpstr>Enhancing Credit Analysis &amp; Assessment using Geospatial Techniques</vt:lpstr>
      <vt:lpstr>Business Problem</vt:lpstr>
      <vt:lpstr>Loan Process</vt:lpstr>
      <vt:lpstr>Previous Work</vt:lpstr>
      <vt:lpstr>Previous Work</vt:lpstr>
      <vt:lpstr>Previous Work</vt:lpstr>
      <vt:lpstr>Previous Work</vt:lpstr>
      <vt:lpstr>Previous Work</vt:lpstr>
      <vt:lpstr>Methodology</vt:lpstr>
      <vt:lpstr>Data </vt:lpstr>
      <vt:lpstr>Data Assumptions</vt:lpstr>
      <vt:lpstr>Algorithms Considered</vt:lpstr>
      <vt:lpstr>Data Processing</vt:lpstr>
      <vt:lpstr>Our Approach</vt:lpstr>
      <vt:lpstr>Connecting Tableau with R</vt:lpstr>
      <vt:lpstr>Observations</vt:lpstr>
      <vt:lpstr>Distribution of Loan Accounts</vt:lpstr>
      <vt:lpstr>Distribution of Loan Accounts vs County</vt:lpstr>
      <vt:lpstr>Clustering County based on Loan Balance</vt:lpstr>
      <vt:lpstr>Results</vt:lpstr>
      <vt:lpstr>Model Performance Metrics</vt:lpstr>
      <vt:lpstr>Model Performance Comparison</vt:lpstr>
      <vt:lpstr>Decision Tree + </vt:lpstr>
      <vt:lpstr>PowerPoint Presentation</vt:lpstr>
      <vt:lpstr>Measure of Success</vt:lpstr>
      <vt:lpstr>End Users Profile+</vt:lpstr>
      <vt:lpstr>Business Contributions</vt:lpstr>
      <vt:lpstr>Business Contributions</vt:lpstr>
      <vt:lpstr>Recommendations</vt:lpstr>
      <vt:lpstr>Recommendations</vt:lpstr>
      <vt:lpstr>Recommendations</vt:lpstr>
      <vt:lpstr>Our Learning</vt:lpstr>
      <vt:lpstr>Our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Credit Analysis &amp; Assessment using Geospatial Techniques</dc:title>
  <dc:creator>Deepak</dc:creator>
  <cp:lastModifiedBy>Deepak</cp:lastModifiedBy>
  <cp:revision>32</cp:revision>
  <dcterms:modified xsi:type="dcterms:W3CDTF">2017-08-27T19:34:03Z</dcterms:modified>
</cp:coreProperties>
</file>