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14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As an auditor, How useful do you think this dahsboard is?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7B-48F4-963C-C71A0D2FB4F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7B-48F4-963C-C71A0D2FB4F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7B-48F4-963C-C71A0D2FB4F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D7B-48F4-963C-C71A0D2FB4F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D7B-48F4-963C-C71A0D2FB4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Extremely Useful</c:v>
                </c:pt>
                <c:pt idx="1">
                  <c:v>Very Useful</c:v>
                </c:pt>
                <c:pt idx="2">
                  <c:v>Moderately Useful</c:v>
                </c:pt>
                <c:pt idx="3">
                  <c:v>Slightly Useful</c:v>
                </c:pt>
                <c:pt idx="4">
                  <c:v>Not useful at all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</c:v>
                </c:pt>
                <c:pt idx="1">
                  <c:v>3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7B-48F4-963C-C71A0D2FB4F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DC620-F9D3-4ADC-A644-4710ADE0CC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4C6240-9D03-48EC-BA09-2DDC543CF95E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3A50843E-7ECE-4981-999C-F8601034162E}" type="parTrans" cxnId="{667796A7-9673-496F-8ED5-2E653DFC1677}">
      <dgm:prSet/>
      <dgm:spPr/>
      <dgm:t>
        <a:bodyPr/>
        <a:lstStyle/>
        <a:p>
          <a:endParaRPr lang="en-US"/>
        </a:p>
      </dgm:t>
    </dgm:pt>
    <dgm:pt modelId="{AE58AC19-55FC-4865-B2ED-837368C707CB}" type="sibTrans" cxnId="{667796A7-9673-496F-8ED5-2E653DFC1677}">
      <dgm:prSet/>
      <dgm:spPr/>
      <dgm:t>
        <a:bodyPr/>
        <a:lstStyle/>
        <a:p>
          <a:endParaRPr lang="en-US"/>
        </a:p>
      </dgm:t>
    </dgm:pt>
    <dgm:pt modelId="{71A50A5C-32D4-4257-AC2C-F203E48764C4}">
      <dgm:prSet phldrT="[Text]" custT="1"/>
      <dgm:spPr/>
      <dgm:t>
        <a:bodyPr/>
        <a:lstStyle/>
        <a:p>
          <a:r>
            <a:rPr lang="en-US" sz="2000" b="1" dirty="0">
              <a:latin typeface="Calibri Light" panose="020F0302020204030204" pitchFamily="34" charset="0"/>
            </a:rPr>
            <a:t>Data Preprocessing</a:t>
          </a:r>
        </a:p>
      </dgm:t>
    </dgm:pt>
    <dgm:pt modelId="{4EDC66AA-8458-4980-B87B-88DEA19C8B95}" type="sibTrans" cxnId="{C57D1032-1FE9-475F-8FE9-93F3943548B5}">
      <dgm:prSet/>
      <dgm:spPr/>
      <dgm:t>
        <a:bodyPr/>
        <a:lstStyle/>
        <a:p>
          <a:endParaRPr lang="en-US"/>
        </a:p>
      </dgm:t>
    </dgm:pt>
    <dgm:pt modelId="{1D4ADEF4-8543-4B28-822F-7311581642E2}" type="parTrans" cxnId="{C57D1032-1FE9-475F-8FE9-93F3943548B5}">
      <dgm:prSet/>
      <dgm:spPr/>
      <dgm:t>
        <a:bodyPr/>
        <a:lstStyle/>
        <a:p>
          <a:endParaRPr lang="en-US"/>
        </a:p>
      </dgm:t>
    </dgm:pt>
    <dgm:pt modelId="{5EB6BA9D-B817-422D-81B4-97630C033856}" type="pres">
      <dgm:prSet presAssocID="{AE7DC620-F9D3-4ADC-A644-4710ADE0CCCC}" presName="linear" presStyleCnt="0">
        <dgm:presLayoutVars>
          <dgm:dir/>
          <dgm:animLvl val="lvl"/>
          <dgm:resizeHandles val="exact"/>
        </dgm:presLayoutVars>
      </dgm:prSet>
      <dgm:spPr/>
    </dgm:pt>
    <dgm:pt modelId="{E31E8E32-CD18-452E-A785-247150D09DD7}" type="pres">
      <dgm:prSet presAssocID="{A74C6240-9D03-48EC-BA09-2DDC543CF95E}" presName="parentLin" presStyleCnt="0"/>
      <dgm:spPr/>
    </dgm:pt>
    <dgm:pt modelId="{690992E0-821C-4258-AB63-B7A2CDE9D864}" type="pres">
      <dgm:prSet presAssocID="{A74C6240-9D03-48EC-BA09-2DDC543CF95E}" presName="parentLeftMargin" presStyleLbl="node1" presStyleIdx="0" presStyleCnt="1"/>
      <dgm:spPr/>
    </dgm:pt>
    <dgm:pt modelId="{7E577926-D2BD-4582-9EB4-8E94ADA5C712}" type="pres">
      <dgm:prSet presAssocID="{A74C6240-9D03-48EC-BA09-2DDC543CF9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71919BF-6DB6-47CE-BF66-991A1CD71878}" type="pres">
      <dgm:prSet presAssocID="{A74C6240-9D03-48EC-BA09-2DDC543CF95E}" presName="negativeSpace" presStyleCnt="0"/>
      <dgm:spPr/>
    </dgm:pt>
    <dgm:pt modelId="{702E7877-AAB9-466D-992A-1361167FDC04}" type="pres">
      <dgm:prSet presAssocID="{A74C6240-9D03-48EC-BA09-2DDC543CF95E}" presName="childText" presStyleLbl="conFgAcc1" presStyleIdx="0" presStyleCnt="1" custScaleY="80236">
        <dgm:presLayoutVars>
          <dgm:bulletEnabled val="1"/>
        </dgm:presLayoutVars>
      </dgm:prSet>
      <dgm:spPr/>
    </dgm:pt>
  </dgm:ptLst>
  <dgm:cxnLst>
    <dgm:cxn modelId="{2ADFFF0B-DBD0-4792-AB05-00D2A94094E5}" type="presOf" srcId="{A74C6240-9D03-48EC-BA09-2DDC543CF95E}" destId="{7E577926-D2BD-4582-9EB4-8E94ADA5C712}" srcOrd="1" destOrd="0" presId="urn:microsoft.com/office/officeart/2005/8/layout/list1"/>
    <dgm:cxn modelId="{C57D1032-1FE9-475F-8FE9-93F3943548B5}" srcId="{A74C6240-9D03-48EC-BA09-2DDC543CF95E}" destId="{71A50A5C-32D4-4257-AC2C-F203E48764C4}" srcOrd="0" destOrd="0" parTransId="{1D4ADEF4-8543-4B28-822F-7311581642E2}" sibTransId="{4EDC66AA-8458-4980-B87B-88DEA19C8B95}"/>
    <dgm:cxn modelId="{57ABDF86-4199-4221-8C2C-1E401A83E8B4}" type="presOf" srcId="{AE7DC620-F9D3-4ADC-A644-4710ADE0CCCC}" destId="{5EB6BA9D-B817-422D-81B4-97630C033856}" srcOrd="0" destOrd="0" presId="urn:microsoft.com/office/officeart/2005/8/layout/list1"/>
    <dgm:cxn modelId="{631956A7-19FB-49A0-B6F2-DB9E5EF708F8}" type="presOf" srcId="{A74C6240-9D03-48EC-BA09-2DDC543CF95E}" destId="{690992E0-821C-4258-AB63-B7A2CDE9D864}" srcOrd="0" destOrd="0" presId="urn:microsoft.com/office/officeart/2005/8/layout/list1"/>
    <dgm:cxn modelId="{667796A7-9673-496F-8ED5-2E653DFC1677}" srcId="{AE7DC620-F9D3-4ADC-A644-4710ADE0CCCC}" destId="{A74C6240-9D03-48EC-BA09-2DDC543CF95E}" srcOrd="0" destOrd="0" parTransId="{3A50843E-7ECE-4981-999C-F8601034162E}" sibTransId="{AE58AC19-55FC-4865-B2ED-837368C707CB}"/>
    <dgm:cxn modelId="{AA8B13E0-C603-49F4-B8E4-FCF33EDD1C8F}" type="presOf" srcId="{71A50A5C-32D4-4257-AC2C-F203E48764C4}" destId="{702E7877-AAB9-466D-992A-1361167FDC04}" srcOrd="0" destOrd="0" presId="urn:microsoft.com/office/officeart/2005/8/layout/list1"/>
    <dgm:cxn modelId="{6DF5CE3B-BEDA-4AED-81BD-2EA98785530E}" type="presParOf" srcId="{5EB6BA9D-B817-422D-81B4-97630C033856}" destId="{E31E8E32-CD18-452E-A785-247150D09DD7}" srcOrd="0" destOrd="0" presId="urn:microsoft.com/office/officeart/2005/8/layout/list1"/>
    <dgm:cxn modelId="{DA268F32-0DA3-4C8C-981B-26CEA2302F46}" type="presParOf" srcId="{E31E8E32-CD18-452E-A785-247150D09DD7}" destId="{690992E0-821C-4258-AB63-B7A2CDE9D864}" srcOrd="0" destOrd="0" presId="urn:microsoft.com/office/officeart/2005/8/layout/list1"/>
    <dgm:cxn modelId="{809AF0EB-9685-4426-9490-06AF0825DE22}" type="presParOf" srcId="{E31E8E32-CD18-452E-A785-247150D09DD7}" destId="{7E577926-D2BD-4582-9EB4-8E94ADA5C712}" srcOrd="1" destOrd="0" presId="urn:microsoft.com/office/officeart/2005/8/layout/list1"/>
    <dgm:cxn modelId="{BFA0944E-0E31-4D6D-95B3-331984127F1F}" type="presParOf" srcId="{5EB6BA9D-B817-422D-81B4-97630C033856}" destId="{B71919BF-6DB6-47CE-BF66-991A1CD71878}" srcOrd="1" destOrd="0" presId="urn:microsoft.com/office/officeart/2005/8/layout/list1"/>
    <dgm:cxn modelId="{B2D6F154-331F-4023-A8AA-F2B91C1A4AD5}" type="presParOf" srcId="{5EB6BA9D-B817-422D-81B4-97630C033856}" destId="{702E7877-AAB9-466D-992A-1361167FDC0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DC620-F9D3-4ADC-A644-4710ADE0CC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4C6240-9D03-48EC-BA09-2DDC543CF95E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3A50843E-7ECE-4981-999C-F8601034162E}" type="parTrans" cxnId="{667796A7-9673-496F-8ED5-2E653DFC1677}">
      <dgm:prSet/>
      <dgm:spPr/>
      <dgm:t>
        <a:bodyPr/>
        <a:lstStyle/>
        <a:p>
          <a:endParaRPr lang="en-US"/>
        </a:p>
      </dgm:t>
    </dgm:pt>
    <dgm:pt modelId="{AE58AC19-55FC-4865-B2ED-837368C707CB}" type="sibTrans" cxnId="{667796A7-9673-496F-8ED5-2E653DFC1677}">
      <dgm:prSet/>
      <dgm:spPr/>
      <dgm:t>
        <a:bodyPr/>
        <a:lstStyle/>
        <a:p>
          <a:endParaRPr lang="en-US"/>
        </a:p>
      </dgm:t>
    </dgm:pt>
    <dgm:pt modelId="{71A50A5C-32D4-4257-AC2C-F203E48764C4}">
      <dgm:prSet phldrT="[Text]" custT="1"/>
      <dgm:spPr/>
      <dgm:t>
        <a:bodyPr/>
        <a:lstStyle/>
        <a:p>
          <a:r>
            <a:rPr lang="en-US" sz="2000" b="1" dirty="0">
              <a:latin typeface="Calibri Light" panose="020F0302020204030204" pitchFamily="34" charset="0"/>
            </a:rPr>
            <a:t>Data Model</a:t>
          </a:r>
        </a:p>
      </dgm:t>
    </dgm:pt>
    <dgm:pt modelId="{4EDC66AA-8458-4980-B87B-88DEA19C8B95}" type="sibTrans" cxnId="{C57D1032-1FE9-475F-8FE9-93F3943548B5}">
      <dgm:prSet/>
      <dgm:spPr/>
      <dgm:t>
        <a:bodyPr/>
        <a:lstStyle/>
        <a:p>
          <a:endParaRPr lang="en-US"/>
        </a:p>
      </dgm:t>
    </dgm:pt>
    <dgm:pt modelId="{1D4ADEF4-8543-4B28-822F-7311581642E2}" type="parTrans" cxnId="{C57D1032-1FE9-475F-8FE9-93F3943548B5}">
      <dgm:prSet/>
      <dgm:spPr/>
      <dgm:t>
        <a:bodyPr/>
        <a:lstStyle/>
        <a:p>
          <a:endParaRPr lang="en-US"/>
        </a:p>
      </dgm:t>
    </dgm:pt>
    <dgm:pt modelId="{E8F34A48-0F6A-40D5-91CB-D038763A3643}" type="pres">
      <dgm:prSet presAssocID="{AE7DC620-F9D3-4ADC-A644-4710ADE0CCCC}" presName="linear" presStyleCnt="0">
        <dgm:presLayoutVars>
          <dgm:dir/>
          <dgm:animLvl val="lvl"/>
          <dgm:resizeHandles val="exact"/>
        </dgm:presLayoutVars>
      </dgm:prSet>
      <dgm:spPr/>
    </dgm:pt>
    <dgm:pt modelId="{1FA4E6F1-4290-4C33-BDA1-87879646C874}" type="pres">
      <dgm:prSet presAssocID="{A74C6240-9D03-48EC-BA09-2DDC543CF95E}" presName="parentLin" presStyleCnt="0"/>
      <dgm:spPr/>
    </dgm:pt>
    <dgm:pt modelId="{97E3F11E-FD31-4907-821B-3A7ED574B444}" type="pres">
      <dgm:prSet presAssocID="{A74C6240-9D03-48EC-BA09-2DDC543CF95E}" presName="parentLeftMargin" presStyleLbl="node1" presStyleIdx="0" presStyleCnt="1"/>
      <dgm:spPr/>
    </dgm:pt>
    <dgm:pt modelId="{B3EE9CE6-F6D7-47F0-AA5D-0C4112CF23CE}" type="pres">
      <dgm:prSet presAssocID="{A74C6240-9D03-48EC-BA09-2DDC543CF9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B15035A-CED6-4D44-972B-7B9571DD4B26}" type="pres">
      <dgm:prSet presAssocID="{A74C6240-9D03-48EC-BA09-2DDC543CF95E}" presName="negativeSpace" presStyleCnt="0"/>
      <dgm:spPr/>
    </dgm:pt>
    <dgm:pt modelId="{C7AFA2F6-478C-43A4-8DE7-CD1750B8A4F0}" type="pres">
      <dgm:prSet presAssocID="{A74C6240-9D03-48EC-BA09-2DDC543CF95E}" presName="childText" presStyleLbl="conFgAcc1" presStyleIdx="0" presStyleCnt="1" custLinFactY="9937" custLinFactNeighborY="100000">
        <dgm:presLayoutVars>
          <dgm:bulletEnabled val="1"/>
        </dgm:presLayoutVars>
      </dgm:prSet>
      <dgm:spPr/>
    </dgm:pt>
  </dgm:ptLst>
  <dgm:cxnLst>
    <dgm:cxn modelId="{C57D1032-1FE9-475F-8FE9-93F3943548B5}" srcId="{A74C6240-9D03-48EC-BA09-2DDC543CF95E}" destId="{71A50A5C-32D4-4257-AC2C-F203E48764C4}" srcOrd="0" destOrd="0" parTransId="{1D4ADEF4-8543-4B28-822F-7311581642E2}" sibTransId="{4EDC66AA-8458-4980-B87B-88DEA19C8B95}"/>
    <dgm:cxn modelId="{08D90D38-3E1D-4E84-B6D8-D6AFB45C2E2E}" type="presOf" srcId="{71A50A5C-32D4-4257-AC2C-F203E48764C4}" destId="{C7AFA2F6-478C-43A4-8DE7-CD1750B8A4F0}" srcOrd="0" destOrd="0" presId="urn:microsoft.com/office/officeart/2005/8/layout/list1"/>
    <dgm:cxn modelId="{3EE75A7C-3238-4E23-BAAC-763F9E3CB14F}" type="presOf" srcId="{A74C6240-9D03-48EC-BA09-2DDC543CF95E}" destId="{97E3F11E-FD31-4907-821B-3A7ED574B444}" srcOrd="0" destOrd="0" presId="urn:microsoft.com/office/officeart/2005/8/layout/list1"/>
    <dgm:cxn modelId="{667796A7-9673-496F-8ED5-2E653DFC1677}" srcId="{AE7DC620-F9D3-4ADC-A644-4710ADE0CCCC}" destId="{A74C6240-9D03-48EC-BA09-2DDC543CF95E}" srcOrd="0" destOrd="0" parTransId="{3A50843E-7ECE-4981-999C-F8601034162E}" sibTransId="{AE58AC19-55FC-4865-B2ED-837368C707CB}"/>
    <dgm:cxn modelId="{54787ABB-134D-466D-AF16-046A9BEDBE19}" type="presOf" srcId="{A74C6240-9D03-48EC-BA09-2DDC543CF95E}" destId="{B3EE9CE6-F6D7-47F0-AA5D-0C4112CF23CE}" srcOrd="1" destOrd="0" presId="urn:microsoft.com/office/officeart/2005/8/layout/list1"/>
    <dgm:cxn modelId="{EFA190BD-CB46-4292-8C00-F0A2D245903F}" type="presOf" srcId="{AE7DC620-F9D3-4ADC-A644-4710ADE0CCCC}" destId="{E8F34A48-0F6A-40D5-91CB-D038763A3643}" srcOrd="0" destOrd="0" presId="urn:microsoft.com/office/officeart/2005/8/layout/list1"/>
    <dgm:cxn modelId="{899B9FF4-23C0-4A61-8B59-0FB8763515E7}" type="presParOf" srcId="{E8F34A48-0F6A-40D5-91CB-D038763A3643}" destId="{1FA4E6F1-4290-4C33-BDA1-87879646C874}" srcOrd="0" destOrd="0" presId="urn:microsoft.com/office/officeart/2005/8/layout/list1"/>
    <dgm:cxn modelId="{DCB9418A-6723-4F88-B7FE-B7C97B249F56}" type="presParOf" srcId="{1FA4E6F1-4290-4C33-BDA1-87879646C874}" destId="{97E3F11E-FD31-4907-821B-3A7ED574B444}" srcOrd="0" destOrd="0" presId="urn:microsoft.com/office/officeart/2005/8/layout/list1"/>
    <dgm:cxn modelId="{62DE9EAE-2122-4562-A47A-F05B94816F2A}" type="presParOf" srcId="{1FA4E6F1-4290-4C33-BDA1-87879646C874}" destId="{B3EE9CE6-F6D7-47F0-AA5D-0C4112CF23CE}" srcOrd="1" destOrd="0" presId="urn:microsoft.com/office/officeart/2005/8/layout/list1"/>
    <dgm:cxn modelId="{9C4AB4DC-CB20-42F4-BB9D-4F07E4CACB5A}" type="presParOf" srcId="{E8F34A48-0F6A-40D5-91CB-D038763A3643}" destId="{7B15035A-CED6-4D44-972B-7B9571DD4B26}" srcOrd="1" destOrd="0" presId="urn:microsoft.com/office/officeart/2005/8/layout/list1"/>
    <dgm:cxn modelId="{DE5C390E-470C-4EAC-B972-50C4FAAF298C}" type="presParOf" srcId="{E8F34A48-0F6A-40D5-91CB-D038763A3643}" destId="{C7AFA2F6-478C-43A4-8DE7-CD1750B8A4F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7DC620-F9D3-4ADC-A644-4710ADE0CC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4C6240-9D03-48EC-BA09-2DDC543CF95E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3A50843E-7ECE-4981-999C-F8601034162E}" type="parTrans" cxnId="{667796A7-9673-496F-8ED5-2E653DFC1677}">
      <dgm:prSet/>
      <dgm:spPr/>
      <dgm:t>
        <a:bodyPr/>
        <a:lstStyle/>
        <a:p>
          <a:endParaRPr lang="en-US"/>
        </a:p>
      </dgm:t>
    </dgm:pt>
    <dgm:pt modelId="{AE58AC19-55FC-4865-B2ED-837368C707CB}" type="sibTrans" cxnId="{667796A7-9673-496F-8ED5-2E653DFC1677}">
      <dgm:prSet/>
      <dgm:spPr/>
      <dgm:t>
        <a:bodyPr/>
        <a:lstStyle/>
        <a:p>
          <a:endParaRPr lang="en-US"/>
        </a:p>
      </dgm:t>
    </dgm:pt>
    <dgm:pt modelId="{71A50A5C-32D4-4257-AC2C-F203E48764C4}">
      <dgm:prSet phldrT="[Text]" custT="1"/>
      <dgm:spPr/>
      <dgm:t>
        <a:bodyPr/>
        <a:lstStyle/>
        <a:p>
          <a:r>
            <a:rPr lang="en-IN" sz="1800" b="1" i="0" dirty="0">
              <a:latin typeface="Calibri Light" panose="020F0302020204030204" pitchFamily="34" charset="0"/>
            </a:rPr>
            <a:t>Visualization</a:t>
          </a:r>
          <a:r>
            <a:rPr lang="en-IN" sz="1800" b="0" i="0" dirty="0">
              <a:latin typeface="Calibri Light" panose="020F0302020204030204" pitchFamily="34" charset="0"/>
            </a:rPr>
            <a:t> </a:t>
          </a:r>
          <a:r>
            <a:rPr lang="en-IN" sz="1800" b="1" i="0" dirty="0">
              <a:latin typeface="Calibri Light" panose="020F0302020204030204" pitchFamily="34" charset="0"/>
            </a:rPr>
            <a:t>&amp; Dashboard</a:t>
          </a:r>
          <a:endParaRPr lang="en-US" sz="1800" b="1" dirty="0">
            <a:latin typeface="Calibri Light" panose="020F0302020204030204" pitchFamily="34" charset="0"/>
          </a:endParaRPr>
        </a:p>
      </dgm:t>
    </dgm:pt>
    <dgm:pt modelId="{4EDC66AA-8458-4980-B87B-88DEA19C8B95}" type="sibTrans" cxnId="{C57D1032-1FE9-475F-8FE9-93F3943548B5}">
      <dgm:prSet/>
      <dgm:spPr/>
      <dgm:t>
        <a:bodyPr/>
        <a:lstStyle/>
        <a:p>
          <a:endParaRPr lang="en-US"/>
        </a:p>
      </dgm:t>
    </dgm:pt>
    <dgm:pt modelId="{1D4ADEF4-8543-4B28-822F-7311581642E2}" type="parTrans" cxnId="{C57D1032-1FE9-475F-8FE9-93F3943548B5}">
      <dgm:prSet/>
      <dgm:spPr/>
      <dgm:t>
        <a:bodyPr/>
        <a:lstStyle/>
        <a:p>
          <a:endParaRPr lang="en-US"/>
        </a:p>
      </dgm:t>
    </dgm:pt>
    <dgm:pt modelId="{CE0EB5C9-4698-4AD6-A959-2E05E8E08CD5}" type="pres">
      <dgm:prSet presAssocID="{AE7DC620-F9D3-4ADC-A644-4710ADE0CCCC}" presName="linear" presStyleCnt="0">
        <dgm:presLayoutVars>
          <dgm:dir/>
          <dgm:animLvl val="lvl"/>
          <dgm:resizeHandles val="exact"/>
        </dgm:presLayoutVars>
      </dgm:prSet>
      <dgm:spPr/>
    </dgm:pt>
    <dgm:pt modelId="{B6447A9B-9F1B-41DA-9549-D4E695D3E266}" type="pres">
      <dgm:prSet presAssocID="{A74C6240-9D03-48EC-BA09-2DDC543CF95E}" presName="parentLin" presStyleCnt="0"/>
      <dgm:spPr/>
    </dgm:pt>
    <dgm:pt modelId="{741CAA6F-FA20-43BE-80FF-30A4BC5ED466}" type="pres">
      <dgm:prSet presAssocID="{A74C6240-9D03-48EC-BA09-2DDC543CF95E}" presName="parentLeftMargin" presStyleLbl="node1" presStyleIdx="0" presStyleCnt="1"/>
      <dgm:spPr/>
    </dgm:pt>
    <dgm:pt modelId="{D4FAFF21-96B2-4475-B246-33BAC3F6A134}" type="pres">
      <dgm:prSet presAssocID="{A74C6240-9D03-48EC-BA09-2DDC543CF9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4F0A008-7DD2-4ED1-9E03-66DB8699244B}" type="pres">
      <dgm:prSet presAssocID="{A74C6240-9D03-48EC-BA09-2DDC543CF95E}" presName="negativeSpace" presStyleCnt="0"/>
      <dgm:spPr/>
    </dgm:pt>
    <dgm:pt modelId="{435ED14A-45D8-4223-AA28-A32DEF5671A4}" type="pres">
      <dgm:prSet presAssocID="{A74C6240-9D03-48EC-BA09-2DDC543CF95E}" presName="childText" presStyleLbl="conFgAcc1" presStyleIdx="0" presStyleCnt="1" custLinFactNeighborX="955" custLinFactNeighborY="-2868">
        <dgm:presLayoutVars>
          <dgm:bulletEnabled val="1"/>
        </dgm:presLayoutVars>
      </dgm:prSet>
      <dgm:spPr/>
    </dgm:pt>
  </dgm:ptLst>
  <dgm:cxnLst>
    <dgm:cxn modelId="{C57D1032-1FE9-475F-8FE9-93F3943548B5}" srcId="{A74C6240-9D03-48EC-BA09-2DDC543CF95E}" destId="{71A50A5C-32D4-4257-AC2C-F203E48764C4}" srcOrd="0" destOrd="0" parTransId="{1D4ADEF4-8543-4B28-822F-7311581642E2}" sibTransId="{4EDC66AA-8458-4980-B87B-88DEA19C8B95}"/>
    <dgm:cxn modelId="{7061176A-01B0-40F3-A87D-62E3D213E9EA}" type="presOf" srcId="{A74C6240-9D03-48EC-BA09-2DDC543CF95E}" destId="{D4FAFF21-96B2-4475-B246-33BAC3F6A134}" srcOrd="1" destOrd="0" presId="urn:microsoft.com/office/officeart/2005/8/layout/list1"/>
    <dgm:cxn modelId="{FF54DD9D-B986-40C3-AF94-D7AF5B2F5764}" type="presOf" srcId="{A74C6240-9D03-48EC-BA09-2DDC543CF95E}" destId="{741CAA6F-FA20-43BE-80FF-30A4BC5ED466}" srcOrd="0" destOrd="0" presId="urn:microsoft.com/office/officeart/2005/8/layout/list1"/>
    <dgm:cxn modelId="{667796A7-9673-496F-8ED5-2E653DFC1677}" srcId="{AE7DC620-F9D3-4ADC-A644-4710ADE0CCCC}" destId="{A74C6240-9D03-48EC-BA09-2DDC543CF95E}" srcOrd="0" destOrd="0" parTransId="{3A50843E-7ECE-4981-999C-F8601034162E}" sibTransId="{AE58AC19-55FC-4865-B2ED-837368C707CB}"/>
    <dgm:cxn modelId="{B70FB9C5-D7E5-4B88-AB45-E076267922FF}" type="presOf" srcId="{71A50A5C-32D4-4257-AC2C-F203E48764C4}" destId="{435ED14A-45D8-4223-AA28-A32DEF5671A4}" srcOrd="0" destOrd="0" presId="urn:microsoft.com/office/officeart/2005/8/layout/list1"/>
    <dgm:cxn modelId="{0046E1EF-EC8F-4DB1-8931-0E1E5BB234E5}" type="presOf" srcId="{AE7DC620-F9D3-4ADC-A644-4710ADE0CCCC}" destId="{CE0EB5C9-4698-4AD6-A959-2E05E8E08CD5}" srcOrd="0" destOrd="0" presId="urn:microsoft.com/office/officeart/2005/8/layout/list1"/>
    <dgm:cxn modelId="{00D5E9B5-8F0E-442A-8E21-6137A2CE1AD7}" type="presParOf" srcId="{CE0EB5C9-4698-4AD6-A959-2E05E8E08CD5}" destId="{B6447A9B-9F1B-41DA-9549-D4E695D3E266}" srcOrd="0" destOrd="0" presId="urn:microsoft.com/office/officeart/2005/8/layout/list1"/>
    <dgm:cxn modelId="{1B179E5F-30B4-4C55-B7FA-F0A0EAF19DCE}" type="presParOf" srcId="{B6447A9B-9F1B-41DA-9549-D4E695D3E266}" destId="{741CAA6F-FA20-43BE-80FF-30A4BC5ED466}" srcOrd="0" destOrd="0" presId="urn:microsoft.com/office/officeart/2005/8/layout/list1"/>
    <dgm:cxn modelId="{3A81872B-6B48-48FB-85CD-7BE2334E7370}" type="presParOf" srcId="{B6447A9B-9F1B-41DA-9549-D4E695D3E266}" destId="{D4FAFF21-96B2-4475-B246-33BAC3F6A134}" srcOrd="1" destOrd="0" presId="urn:microsoft.com/office/officeart/2005/8/layout/list1"/>
    <dgm:cxn modelId="{7790589F-4E6E-41F5-8F2F-66557D9FF277}" type="presParOf" srcId="{CE0EB5C9-4698-4AD6-A959-2E05E8E08CD5}" destId="{64F0A008-7DD2-4ED1-9E03-66DB8699244B}" srcOrd="1" destOrd="0" presId="urn:microsoft.com/office/officeart/2005/8/layout/list1"/>
    <dgm:cxn modelId="{482443BB-5D3C-4530-9E02-38C3450B3E33}" type="presParOf" srcId="{CE0EB5C9-4698-4AD6-A959-2E05E8E08CD5}" destId="{435ED14A-45D8-4223-AA28-A32DEF5671A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E7877-AAB9-466D-992A-1361167FDC04}">
      <dsp:nvSpPr>
        <dsp:cNvPr id="0" name=""/>
        <dsp:cNvSpPr/>
      </dsp:nvSpPr>
      <dsp:spPr>
        <a:xfrm>
          <a:off x="0" y="131884"/>
          <a:ext cx="3177178" cy="4751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84" tIns="145796" rIns="24658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Calibri Light" panose="020F0302020204030204" pitchFamily="34" charset="0"/>
            </a:rPr>
            <a:t>Data Preprocessing</a:t>
          </a:r>
        </a:p>
      </dsp:txBody>
      <dsp:txXfrm>
        <a:off x="0" y="131884"/>
        <a:ext cx="3177178" cy="475157"/>
      </dsp:txXfrm>
    </dsp:sp>
    <dsp:sp modelId="{7E577926-D2BD-4582-9EB4-8E94ADA5C712}">
      <dsp:nvSpPr>
        <dsp:cNvPr id="0" name=""/>
        <dsp:cNvSpPr/>
      </dsp:nvSpPr>
      <dsp:spPr>
        <a:xfrm>
          <a:off x="158858" y="13804"/>
          <a:ext cx="2224024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3" tIns="0" rIns="84063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Phase 1</a:t>
          </a:r>
        </a:p>
      </dsp:txBody>
      <dsp:txXfrm>
        <a:off x="170386" y="25332"/>
        <a:ext cx="2200968" cy="21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FA2F6-478C-43A4-8DE7-CD1750B8A4F0}">
      <dsp:nvSpPr>
        <dsp:cNvPr id="0" name=""/>
        <dsp:cNvSpPr/>
      </dsp:nvSpPr>
      <dsp:spPr>
        <a:xfrm>
          <a:off x="0" y="115671"/>
          <a:ext cx="2533117" cy="54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598" tIns="124968" rIns="19659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Calibri Light" panose="020F0302020204030204" pitchFamily="34" charset="0"/>
            </a:rPr>
            <a:t>Data Model</a:t>
          </a:r>
        </a:p>
      </dsp:txBody>
      <dsp:txXfrm>
        <a:off x="0" y="115671"/>
        <a:ext cx="2533117" cy="548100"/>
      </dsp:txXfrm>
    </dsp:sp>
    <dsp:sp modelId="{B3EE9CE6-F6D7-47F0-AA5D-0C4112CF23CE}">
      <dsp:nvSpPr>
        <dsp:cNvPr id="0" name=""/>
        <dsp:cNvSpPr/>
      </dsp:nvSpPr>
      <dsp:spPr>
        <a:xfrm>
          <a:off x="126655" y="13555"/>
          <a:ext cx="1773182" cy="177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22" tIns="0" rIns="67022" bIns="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Phase 2</a:t>
          </a:r>
        </a:p>
      </dsp:txBody>
      <dsp:txXfrm>
        <a:off x="135301" y="22201"/>
        <a:ext cx="1755890" cy="159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ED14A-45D8-4223-AA28-A32DEF5671A4}">
      <dsp:nvSpPr>
        <dsp:cNvPr id="0" name=""/>
        <dsp:cNvSpPr/>
      </dsp:nvSpPr>
      <dsp:spPr>
        <a:xfrm>
          <a:off x="0" y="114427"/>
          <a:ext cx="322543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330" tIns="145796" rIns="25033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i="0" kern="1200" dirty="0">
              <a:latin typeface="Calibri Light" panose="020F0302020204030204" pitchFamily="34" charset="0"/>
            </a:rPr>
            <a:t>Visualization</a:t>
          </a:r>
          <a:r>
            <a:rPr lang="en-IN" sz="1800" b="0" i="0" kern="1200" dirty="0">
              <a:latin typeface="Calibri Light" panose="020F0302020204030204" pitchFamily="34" charset="0"/>
            </a:rPr>
            <a:t> </a:t>
          </a:r>
          <a:r>
            <a:rPr lang="en-IN" sz="1800" b="1" i="0" kern="1200" dirty="0">
              <a:latin typeface="Calibri Light" panose="020F0302020204030204" pitchFamily="34" charset="0"/>
            </a:rPr>
            <a:t>&amp; Dashboard</a:t>
          </a:r>
          <a:endParaRPr lang="en-US" sz="1800" b="1" kern="1200" dirty="0">
            <a:latin typeface="Calibri Light" panose="020F0302020204030204" pitchFamily="34" charset="0"/>
          </a:endParaRPr>
        </a:p>
      </dsp:txBody>
      <dsp:txXfrm>
        <a:off x="0" y="114427"/>
        <a:ext cx="3225434" cy="529200"/>
      </dsp:txXfrm>
    </dsp:sp>
    <dsp:sp modelId="{D4FAFF21-96B2-4475-B246-33BAC3F6A134}">
      <dsp:nvSpPr>
        <dsp:cNvPr id="0" name=""/>
        <dsp:cNvSpPr/>
      </dsp:nvSpPr>
      <dsp:spPr>
        <a:xfrm>
          <a:off x="161271" y="14070"/>
          <a:ext cx="2257803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0" tIns="0" rIns="8534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Phase 3</a:t>
          </a:r>
        </a:p>
      </dsp:txBody>
      <dsp:txXfrm>
        <a:off x="171358" y="24157"/>
        <a:ext cx="2237629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270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1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911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5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05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60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2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1DA4-A196-48D3-B96F-183444580AE3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BC1DC-7064-47E7-B7D9-E46F65F29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8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18" Type="http://schemas.openxmlformats.org/officeDocument/2006/relationships/diagramData" Target="../diagrams/data3.xml"/><Relationship Id="rId3" Type="http://schemas.openxmlformats.org/officeDocument/2006/relationships/image" Target="../media/image2.png"/><Relationship Id="rId21" Type="http://schemas.openxmlformats.org/officeDocument/2006/relationships/diagramColors" Target="../diagrams/colors3.xml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image" Target="../media/image1.jpg"/><Relationship Id="rId16" Type="http://schemas.openxmlformats.org/officeDocument/2006/relationships/diagramColors" Target="../diagrams/colors2.xml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diagramColors" Target="../diagrams/colors1.xml"/><Relationship Id="rId24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diagramQuickStyle" Target="../diagrams/quickStyle2.xml"/><Relationship Id="rId23" Type="http://schemas.openxmlformats.org/officeDocument/2006/relationships/chart" Target="../charts/chart1.xml"/><Relationship Id="rId10" Type="http://schemas.openxmlformats.org/officeDocument/2006/relationships/diagramQuickStyle" Target="../diagrams/quickStyle1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Relationship Id="rId22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D3EC8D4-7E9A-496B-AA3E-E21F7C310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318" y="6731388"/>
            <a:ext cx="6462138" cy="3634953"/>
          </a:xfrm>
          <a:prstGeom prst="rect">
            <a:avLst/>
          </a:prstGeom>
        </p:spPr>
      </p:pic>
      <p:pic>
        <p:nvPicPr>
          <p:cNvPr id="29" name="Picture 28" descr="A close up of a map&#10;&#10;Description generated with high confidence">
            <a:extLst>
              <a:ext uri="{FF2B5EF4-FFF2-40B4-BE49-F238E27FC236}">
                <a16:creationId xmlns:a16="http://schemas.microsoft.com/office/drawing/2014/main" id="{387FD9D3-3744-4967-97EA-D6B381F32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31" y="3258668"/>
            <a:ext cx="7734874" cy="354378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B5A3087-4D83-440F-BBBB-E04C2CE195A6}"/>
              </a:ext>
            </a:extLst>
          </p:cNvPr>
          <p:cNvGrpSpPr/>
          <p:nvPr/>
        </p:nvGrpSpPr>
        <p:grpSpPr>
          <a:xfrm>
            <a:off x="10937428" y="6201449"/>
            <a:ext cx="9898095" cy="3345446"/>
            <a:chOff x="11203709" y="3394520"/>
            <a:chExt cx="9898095" cy="33454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ED65FA-F6C4-461D-A4C0-FBBC2DE6BECC}"/>
                </a:ext>
              </a:extLst>
            </p:cNvPr>
            <p:cNvGrpSpPr/>
            <p:nvPr/>
          </p:nvGrpSpPr>
          <p:grpSpPr>
            <a:xfrm>
              <a:off x="11203709" y="3394520"/>
              <a:ext cx="5131594" cy="3340807"/>
              <a:chOff x="11203709" y="3394520"/>
              <a:chExt cx="5131594" cy="3340807"/>
            </a:xfrm>
          </p:grpSpPr>
          <p:pic>
            <p:nvPicPr>
              <p:cNvPr id="6" name="Picture 5" descr="Original Data">
                <a:extLst>
                  <a:ext uri="{FF2B5EF4-FFF2-40B4-BE49-F238E27FC236}">
                    <a16:creationId xmlns:a16="http://schemas.microsoft.com/office/drawing/2014/main" id="{7F46F318-FD30-4CF4-8B8E-DD6B137F4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3709" y="3394520"/>
                <a:ext cx="5131594" cy="316692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C52D9B-AC44-497A-8F46-5D7D0E5F5894}"/>
                  </a:ext>
                </a:extLst>
              </p:cNvPr>
              <p:cNvSpPr txBox="1"/>
              <p:nvPr/>
            </p:nvSpPr>
            <p:spPr>
              <a:xfrm>
                <a:off x="13095272" y="6365995"/>
                <a:ext cx="2132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A. Original Data</a:t>
                </a:r>
                <a:endParaRPr lang="en-IN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C5635B-73CC-4808-92E5-914FB9FD25F0}"/>
                </a:ext>
              </a:extLst>
            </p:cNvPr>
            <p:cNvGrpSpPr/>
            <p:nvPr/>
          </p:nvGrpSpPr>
          <p:grpSpPr>
            <a:xfrm>
              <a:off x="16138974" y="3400026"/>
              <a:ext cx="4962830" cy="3339940"/>
              <a:chOff x="16138974" y="3400026"/>
              <a:chExt cx="4962830" cy="333994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39153B-8D96-4416-BDDF-4CE21F18BA85}"/>
                  </a:ext>
                </a:extLst>
              </p:cNvPr>
              <p:cNvSpPr txBox="1"/>
              <p:nvPr/>
            </p:nvSpPr>
            <p:spPr>
              <a:xfrm>
                <a:off x="17905274" y="6370634"/>
                <a:ext cx="2179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B. Normalized Data</a:t>
                </a:r>
                <a:endParaRPr lang="en-IN" dirty="0"/>
              </a:p>
            </p:txBody>
          </p:sp>
          <p:pic>
            <p:nvPicPr>
              <p:cNvPr id="31" name="Picture 30" descr="A close up of a map&#10;&#10;Description generated with very high confidence">
                <a:extLst>
                  <a:ext uri="{FF2B5EF4-FFF2-40B4-BE49-F238E27FC236}">
                    <a16:creationId xmlns:a16="http://schemas.microsoft.com/office/drawing/2014/main" id="{6274ED62-159F-4BC6-89B9-B5AAC92BA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38974" y="3400026"/>
                <a:ext cx="4962830" cy="2970608"/>
              </a:xfrm>
              <a:prstGeom prst="rect">
                <a:avLst/>
              </a:prstGeom>
            </p:spPr>
          </p:pic>
        </p:grpSp>
      </p:grp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DC011A-26CB-4E91-BE35-F9B75CF34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0" y="425366"/>
            <a:ext cx="4939920" cy="1724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2F464-BF4F-4FDA-9F2B-31420534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9701" y="217478"/>
            <a:ext cx="11015267" cy="19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dirty="0"/>
              <a:t>Enhancing Credit Analysis &amp; Assessment Using Geo-Spatial Techniques</a:t>
            </a:r>
            <a:br>
              <a:rPr lang="en-IN" sz="4000" dirty="0"/>
            </a:br>
            <a:br>
              <a:rPr lang="en-IN" sz="800" dirty="0"/>
            </a:br>
            <a:br>
              <a:rPr lang="en-IN" sz="800" dirty="0"/>
            </a:br>
            <a:r>
              <a:rPr lang="en-IN" sz="2000" dirty="0"/>
              <a:t>Deepak Kumar Gupta, Shruti Goyal, Supervisor: </a:t>
            </a:r>
            <a:r>
              <a:rPr lang="en-IN" sz="2000" dirty="0" err="1"/>
              <a:t>Prof.</a:t>
            </a:r>
            <a:r>
              <a:rPr lang="en-IN" sz="2000" dirty="0"/>
              <a:t> Peter Keenan</a:t>
            </a:r>
            <a:br>
              <a:rPr lang="en-IN" sz="2000" dirty="0"/>
            </a:br>
            <a:r>
              <a:rPr lang="en-IN" sz="2000" dirty="0"/>
              <a:t>MSc Business Analytics ( Practicum)</a:t>
            </a:r>
          </a:p>
        </p:txBody>
      </p:sp>
      <p:pic>
        <p:nvPicPr>
          <p:cNvPr id="20" name="Picture 1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08E8661-30F4-469C-89D2-5EB80FAC9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786" y="685244"/>
            <a:ext cx="2516737" cy="9802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AA2435-A4DD-4719-B498-02DD8E26CD26}"/>
              </a:ext>
            </a:extLst>
          </p:cNvPr>
          <p:cNvSpPr txBox="1"/>
          <p:nvPr/>
        </p:nvSpPr>
        <p:spPr>
          <a:xfrm>
            <a:off x="512507" y="2230644"/>
            <a:ext cx="2037127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Statement: </a:t>
            </a:r>
            <a:r>
              <a:rPr lang="en-IN" sz="2400" dirty="0"/>
              <a:t> To improve information and underlying data with regard to loan performance, particularly in the property sector using Geo-spatial techniques with interactive dashboard.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4D144-65B1-49E8-BEA8-84CD46CEBE74}"/>
              </a:ext>
            </a:extLst>
          </p:cNvPr>
          <p:cNvSpPr txBox="1"/>
          <p:nvPr/>
        </p:nvSpPr>
        <p:spPr>
          <a:xfrm>
            <a:off x="10937428" y="3299449"/>
            <a:ext cx="84401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Results: </a:t>
            </a:r>
            <a:endParaRPr lang="en-IN" sz="2400" b="1" dirty="0"/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9DF5EBB6-F002-4DB7-9654-590379162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724079"/>
              </p:ext>
            </p:extLst>
          </p:nvPr>
        </p:nvGraphicFramePr>
        <p:xfrm>
          <a:off x="512507" y="3384641"/>
          <a:ext cx="3177178" cy="620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BCCBC01E-1E2C-46A7-9DC0-28FE67069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998887"/>
              </p:ext>
            </p:extLst>
          </p:nvPr>
        </p:nvGraphicFramePr>
        <p:xfrm>
          <a:off x="433431" y="6545089"/>
          <a:ext cx="2533118" cy="663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F3101189-34B7-432B-B7E4-219C07E98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260222"/>
              </p:ext>
            </p:extLst>
          </p:nvPr>
        </p:nvGraphicFramePr>
        <p:xfrm>
          <a:off x="375417" y="9971820"/>
          <a:ext cx="3225434" cy="66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61C0F87-0A75-430B-ABEC-9313B23D2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625"/>
              </p:ext>
            </p:extLst>
          </p:nvPr>
        </p:nvGraphicFramePr>
        <p:xfrm>
          <a:off x="15707456" y="3736847"/>
          <a:ext cx="5293303" cy="2181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705">
                  <a:extLst>
                    <a:ext uri="{9D8B030D-6E8A-4147-A177-3AD203B41FA5}">
                      <a16:colId xmlns:a16="http://schemas.microsoft.com/office/drawing/2014/main" val="4062986972"/>
                    </a:ext>
                  </a:extLst>
                </a:gridCol>
                <a:gridCol w="661606">
                  <a:extLst>
                    <a:ext uri="{9D8B030D-6E8A-4147-A177-3AD203B41FA5}">
                      <a16:colId xmlns:a16="http://schemas.microsoft.com/office/drawing/2014/main" val="4110045063"/>
                    </a:ext>
                  </a:extLst>
                </a:gridCol>
                <a:gridCol w="634088">
                  <a:extLst>
                    <a:ext uri="{9D8B030D-6E8A-4147-A177-3AD203B41FA5}">
                      <a16:colId xmlns:a16="http://schemas.microsoft.com/office/drawing/2014/main" val="3260062351"/>
                    </a:ext>
                  </a:extLst>
                </a:gridCol>
                <a:gridCol w="737848">
                  <a:extLst>
                    <a:ext uri="{9D8B030D-6E8A-4147-A177-3AD203B41FA5}">
                      <a16:colId xmlns:a16="http://schemas.microsoft.com/office/drawing/2014/main" val="3456189860"/>
                    </a:ext>
                  </a:extLst>
                </a:gridCol>
                <a:gridCol w="760905">
                  <a:extLst>
                    <a:ext uri="{9D8B030D-6E8A-4147-A177-3AD203B41FA5}">
                      <a16:colId xmlns:a16="http://schemas.microsoft.com/office/drawing/2014/main" val="2063705178"/>
                    </a:ext>
                  </a:extLst>
                </a:gridCol>
                <a:gridCol w="634088">
                  <a:extLst>
                    <a:ext uri="{9D8B030D-6E8A-4147-A177-3AD203B41FA5}">
                      <a16:colId xmlns:a16="http://schemas.microsoft.com/office/drawing/2014/main" val="680094919"/>
                    </a:ext>
                  </a:extLst>
                </a:gridCol>
                <a:gridCol w="585063">
                  <a:extLst>
                    <a:ext uri="{9D8B030D-6E8A-4147-A177-3AD203B41FA5}">
                      <a16:colId xmlns:a16="http://schemas.microsoft.com/office/drawing/2014/main" val="4264707691"/>
                    </a:ext>
                  </a:extLst>
                </a:gridCol>
              </a:tblGrid>
              <a:tr h="54534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Model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Logistic Regression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Decision Tree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9498"/>
                  </a:ext>
                </a:extLst>
              </a:tr>
              <a:tr h="54534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Data/Measure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AUROC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KS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Gini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AUROC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KS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Gini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176052"/>
                  </a:ext>
                </a:extLst>
              </a:tr>
              <a:tr h="54534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Original Data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99.82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99.25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99.64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99.72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99.38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99.44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6896195"/>
                  </a:ext>
                </a:extLst>
              </a:tr>
              <a:tr h="54534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Normalized Data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67.61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28.68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35.22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81.4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59.96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62.8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182142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B098F081-7FA5-49E4-892B-C052FAEC975C}"/>
              </a:ext>
            </a:extLst>
          </p:cNvPr>
          <p:cNvSpPr txBox="1"/>
          <p:nvPr/>
        </p:nvSpPr>
        <p:spPr>
          <a:xfrm>
            <a:off x="10805228" y="11463740"/>
            <a:ext cx="8229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  <a:endParaRPr lang="en-IN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D71A92-74F4-4106-A2E9-6A9FFF3F8295}"/>
              </a:ext>
            </a:extLst>
          </p:cNvPr>
          <p:cNvSpPr txBox="1"/>
          <p:nvPr/>
        </p:nvSpPr>
        <p:spPr>
          <a:xfrm>
            <a:off x="10805228" y="9693988"/>
            <a:ext cx="1052105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 Contributions:</a:t>
            </a:r>
          </a:p>
          <a:p>
            <a:r>
              <a:rPr lang="en-US" sz="2000" dirty="0">
                <a:latin typeface="+mj-lt"/>
              </a:rPr>
              <a:t>1.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Auditors and credit analysts can use the dashboard to identify potential default loans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2. Financial institutions can develop new business strategies to offer loans targeted to particular areas 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479A065-CE5C-4A7A-BA6A-689D541E0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301648"/>
              </p:ext>
            </p:extLst>
          </p:nvPr>
        </p:nvGraphicFramePr>
        <p:xfrm>
          <a:off x="10389448" y="120161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CFA5809-7CE1-4031-8DFC-95C8E536996A}"/>
              </a:ext>
            </a:extLst>
          </p:cNvPr>
          <p:cNvSpPr txBox="1"/>
          <p:nvPr/>
        </p:nvSpPr>
        <p:spPr>
          <a:xfrm>
            <a:off x="10985687" y="3748115"/>
            <a:ext cx="423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</a:rPr>
              <a:t>Model performance evaluated with original data and normalized data on Logistic regression and decision tree. Both model gave accuracy of 99.89% but with normalized dataset, decision tree outperformed logistics regression by  20% better accuracy.</a:t>
            </a:r>
            <a:endParaRPr lang="en-IN" sz="2000" dirty="0">
              <a:latin typeface="Calibri Light" panose="020F03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B23DE-A2BA-4290-A9B9-128079A32749}"/>
              </a:ext>
            </a:extLst>
          </p:cNvPr>
          <p:cNvSpPr txBox="1"/>
          <p:nvPr/>
        </p:nvSpPr>
        <p:spPr>
          <a:xfrm>
            <a:off x="14749272" y="11864265"/>
            <a:ext cx="65770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 Light" panose="020F0302020204030204" pitchFamily="34" charset="0"/>
              </a:rPr>
              <a:t>47% user said this dashboard is extremely useful as auditing tool for loan portfolios.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Decision tree perform better over logistic regression model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Algorithm performance can be improved when real transactional data plugs in.</a:t>
            </a:r>
            <a:endParaRPr lang="en-IN" sz="22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1F55A-3539-4DAA-8E09-7B7823708518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10831" r="11451" b="4955"/>
          <a:stretch/>
        </p:blipFill>
        <p:spPr>
          <a:xfrm>
            <a:off x="2966549" y="10692309"/>
            <a:ext cx="6274486" cy="43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167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Enhancing Credit Analysis &amp; Assessment Using Geo-Spatial Techniques   Deepak Kumar Gupta, Shruti Goyal, Supervisor: Prof. Peter Keenan MSc Business Analytics ( Practicum)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Goyal</dc:creator>
  <cp:lastModifiedBy>Deepak</cp:lastModifiedBy>
  <cp:revision>50</cp:revision>
  <dcterms:created xsi:type="dcterms:W3CDTF">2017-08-24T19:02:36Z</dcterms:created>
  <dcterms:modified xsi:type="dcterms:W3CDTF">2017-08-27T19:48:58Z</dcterms:modified>
</cp:coreProperties>
</file>