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9" r:id="rId28"/>
    <p:sldId id="290" r:id="rId29"/>
    <p:sldId id="282" r:id="rId30"/>
    <p:sldId id="283" r:id="rId31"/>
    <p:sldId id="287" r:id="rId32"/>
    <p:sldId id="284" r:id="rId33"/>
    <p:sldId id="285" r:id="rId34"/>
    <p:sldId id="286" r:id="rId35"/>
    <p:sldId id="288" r:id="rId36"/>
  </p:sldIdLst>
  <p:sldSz cx="9144000" cy="5143500" type="screen16x9"/>
  <p:notesSz cx="6858000" cy="9144000"/>
  <p:embeddedFontLst>
    <p:embeddedFont>
      <p:font typeface="Dosis" panose="020B0604020202020204" charset="0"/>
      <p:regular r:id="rId38"/>
      <p:bold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F7CA651-19FE-48B9-87A0-56634431C41A}">
  <a:tblStyle styleId="{3F7CA651-19FE-48B9-87A0-56634431C41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8943A-59CF-411E-85FC-8EB1388092E7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9F38BC-DE83-4C8B-A871-2BC2B3B669B8}">
      <dgm:prSet phldrT="[Text]"/>
      <dgm:spPr/>
      <dgm:t>
        <a:bodyPr/>
        <a:lstStyle/>
        <a:p>
          <a:r>
            <a:rPr lang="en-US" dirty="0"/>
            <a:t>Initial Application</a:t>
          </a:r>
        </a:p>
      </dgm:t>
    </dgm:pt>
    <dgm:pt modelId="{78572880-0518-4FBB-A6BE-5D842D396783}" type="parTrans" cxnId="{3DD68CE3-66D8-4CFB-AA2F-CD7B0CE6848B}">
      <dgm:prSet/>
      <dgm:spPr/>
      <dgm:t>
        <a:bodyPr/>
        <a:lstStyle/>
        <a:p>
          <a:endParaRPr lang="en-US"/>
        </a:p>
      </dgm:t>
    </dgm:pt>
    <dgm:pt modelId="{36B8B5AB-2FCA-4CC8-95F4-966E1290FEEC}" type="sibTrans" cxnId="{3DD68CE3-66D8-4CFB-AA2F-CD7B0CE6848B}">
      <dgm:prSet/>
      <dgm:spPr/>
      <dgm:t>
        <a:bodyPr/>
        <a:lstStyle/>
        <a:p>
          <a:endParaRPr lang="en-US"/>
        </a:p>
      </dgm:t>
    </dgm:pt>
    <dgm:pt modelId="{A5948532-B3C9-47C7-85DA-12F6DC4C6864}">
      <dgm:prSet phldrT="[Text]"/>
      <dgm:spPr/>
      <dgm:t>
        <a:bodyPr/>
        <a:lstStyle/>
        <a:p>
          <a:r>
            <a:rPr lang="en-US" dirty="0"/>
            <a:t>Income, Asset Verification &amp; Disclosure</a:t>
          </a:r>
        </a:p>
      </dgm:t>
    </dgm:pt>
    <dgm:pt modelId="{E0BAD24F-02D1-41C9-954F-AF12835FCC24}" type="parTrans" cxnId="{F6EB18BE-FDAA-489F-8B14-E731E0CAA329}">
      <dgm:prSet/>
      <dgm:spPr/>
      <dgm:t>
        <a:bodyPr/>
        <a:lstStyle/>
        <a:p>
          <a:endParaRPr lang="en-US"/>
        </a:p>
      </dgm:t>
    </dgm:pt>
    <dgm:pt modelId="{9D249600-9B59-4FC6-AA08-87B2B8D993A8}" type="sibTrans" cxnId="{F6EB18BE-FDAA-489F-8B14-E731E0CAA329}">
      <dgm:prSet/>
      <dgm:spPr/>
      <dgm:t>
        <a:bodyPr/>
        <a:lstStyle/>
        <a:p>
          <a:endParaRPr lang="en-US"/>
        </a:p>
      </dgm:t>
    </dgm:pt>
    <dgm:pt modelId="{E7B869D3-B0C8-4DCF-BD71-1CCC1E6BCAC2}">
      <dgm:prSet phldrT="[Text]"/>
      <dgm:spPr/>
      <dgm:t>
        <a:bodyPr/>
        <a:lstStyle/>
        <a:p>
          <a:r>
            <a:rPr lang="en-US" dirty="0"/>
            <a:t>Decision &amp; Credit Scoring</a:t>
          </a:r>
        </a:p>
      </dgm:t>
    </dgm:pt>
    <dgm:pt modelId="{1AD334EE-9B0A-4DC2-B137-51EE7F39FE97}" type="parTrans" cxnId="{A52E5FF9-F680-43F0-8832-FEC9E31680FB}">
      <dgm:prSet/>
      <dgm:spPr/>
      <dgm:t>
        <a:bodyPr/>
        <a:lstStyle/>
        <a:p>
          <a:endParaRPr lang="en-US"/>
        </a:p>
      </dgm:t>
    </dgm:pt>
    <dgm:pt modelId="{092E3060-7C4C-4891-A804-F90BBD2676DA}" type="sibTrans" cxnId="{A52E5FF9-F680-43F0-8832-FEC9E31680FB}">
      <dgm:prSet/>
      <dgm:spPr/>
      <dgm:t>
        <a:bodyPr/>
        <a:lstStyle/>
        <a:p>
          <a:endParaRPr lang="en-US"/>
        </a:p>
      </dgm:t>
    </dgm:pt>
    <dgm:pt modelId="{3364AAEA-080C-41E2-8693-5BAD3C2FA754}">
      <dgm:prSet phldrT="[Text]"/>
      <dgm:spPr/>
      <dgm:t>
        <a:bodyPr/>
        <a:lstStyle/>
        <a:p>
          <a:r>
            <a:rPr lang="en-US" dirty="0"/>
            <a:t>Clear Approval Conditions</a:t>
          </a:r>
        </a:p>
      </dgm:t>
    </dgm:pt>
    <dgm:pt modelId="{064CB340-688E-49A2-ADCB-B3B8CAEF9005}" type="parTrans" cxnId="{A9AB2FF6-F0F3-4A43-B3E5-B013929B88B9}">
      <dgm:prSet/>
      <dgm:spPr/>
      <dgm:t>
        <a:bodyPr/>
        <a:lstStyle/>
        <a:p>
          <a:endParaRPr lang="en-US"/>
        </a:p>
      </dgm:t>
    </dgm:pt>
    <dgm:pt modelId="{CD136BEF-2507-4A9F-8F40-7B09989C208F}" type="sibTrans" cxnId="{A9AB2FF6-F0F3-4A43-B3E5-B013929B88B9}">
      <dgm:prSet/>
      <dgm:spPr/>
      <dgm:t>
        <a:bodyPr/>
        <a:lstStyle/>
        <a:p>
          <a:endParaRPr lang="en-US"/>
        </a:p>
      </dgm:t>
    </dgm:pt>
    <dgm:pt modelId="{BC45D941-45B2-4F37-9B39-309A5BD2E880}">
      <dgm:prSet phldrT="[Text]"/>
      <dgm:spPr/>
      <dgm:t>
        <a:bodyPr/>
        <a:lstStyle/>
        <a:p>
          <a:r>
            <a:rPr lang="en-US" dirty="0"/>
            <a:t>Closing</a:t>
          </a:r>
        </a:p>
      </dgm:t>
    </dgm:pt>
    <dgm:pt modelId="{571E6C87-F93E-485C-98D5-9C08C0BD2204}" type="parTrans" cxnId="{76626505-8B61-4E80-9B9B-BD2B1CF8BE00}">
      <dgm:prSet/>
      <dgm:spPr/>
      <dgm:t>
        <a:bodyPr/>
        <a:lstStyle/>
        <a:p>
          <a:endParaRPr lang="en-US"/>
        </a:p>
      </dgm:t>
    </dgm:pt>
    <dgm:pt modelId="{931D2F7B-EB18-405C-A1EF-F1B5BF68461F}" type="sibTrans" cxnId="{76626505-8B61-4E80-9B9B-BD2B1CF8BE00}">
      <dgm:prSet/>
      <dgm:spPr/>
      <dgm:t>
        <a:bodyPr/>
        <a:lstStyle/>
        <a:p>
          <a:endParaRPr lang="en-US"/>
        </a:p>
      </dgm:t>
    </dgm:pt>
    <dgm:pt modelId="{954E5C3A-B708-4203-B1FA-E196AD9EEEF8}" type="pres">
      <dgm:prSet presAssocID="{8928943A-59CF-411E-85FC-8EB1388092E7}" presName="CompostProcess" presStyleCnt="0">
        <dgm:presLayoutVars>
          <dgm:dir/>
          <dgm:resizeHandles val="exact"/>
        </dgm:presLayoutVars>
      </dgm:prSet>
      <dgm:spPr/>
    </dgm:pt>
    <dgm:pt modelId="{11E947EE-A78F-4F99-B7C2-3A19FE029C3C}" type="pres">
      <dgm:prSet presAssocID="{8928943A-59CF-411E-85FC-8EB1388092E7}" presName="arrow" presStyleLbl="bgShp" presStyleIdx="0" presStyleCnt="1" custLinFactNeighborX="-27540" custLinFactNeighborY="4872"/>
      <dgm:spPr/>
    </dgm:pt>
    <dgm:pt modelId="{BC0B16DC-46A2-4606-B79D-F32A0E8E42D2}" type="pres">
      <dgm:prSet presAssocID="{8928943A-59CF-411E-85FC-8EB1388092E7}" presName="linearProcess" presStyleCnt="0"/>
      <dgm:spPr/>
    </dgm:pt>
    <dgm:pt modelId="{44F29F67-5763-4798-A0A7-43B67B1A012E}" type="pres">
      <dgm:prSet presAssocID="{139F38BC-DE83-4C8B-A871-2BC2B3B669B8}" presName="textNode" presStyleLbl="node1" presStyleIdx="0" presStyleCnt="5">
        <dgm:presLayoutVars>
          <dgm:bulletEnabled val="1"/>
        </dgm:presLayoutVars>
      </dgm:prSet>
      <dgm:spPr/>
    </dgm:pt>
    <dgm:pt modelId="{AB284325-820B-4F51-B9C8-FD92FB1837C8}" type="pres">
      <dgm:prSet presAssocID="{36B8B5AB-2FCA-4CC8-95F4-966E1290FEEC}" presName="sibTrans" presStyleCnt="0"/>
      <dgm:spPr/>
    </dgm:pt>
    <dgm:pt modelId="{B82D917B-CCED-49F0-9225-AEDAB29E0F3D}" type="pres">
      <dgm:prSet presAssocID="{A5948532-B3C9-47C7-85DA-12F6DC4C6864}" presName="textNode" presStyleLbl="node1" presStyleIdx="1" presStyleCnt="5">
        <dgm:presLayoutVars>
          <dgm:bulletEnabled val="1"/>
        </dgm:presLayoutVars>
      </dgm:prSet>
      <dgm:spPr/>
    </dgm:pt>
    <dgm:pt modelId="{C72BC3D6-0F12-4346-BCA7-030AC389A2E1}" type="pres">
      <dgm:prSet presAssocID="{9D249600-9B59-4FC6-AA08-87B2B8D993A8}" presName="sibTrans" presStyleCnt="0"/>
      <dgm:spPr/>
    </dgm:pt>
    <dgm:pt modelId="{481744BC-2EBF-404C-9703-7F182AA1A24A}" type="pres">
      <dgm:prSet presAssocID="{E7B869D3-B0C8-4DCF-BD71-1CCC1E6BCAC2}" presName="textNode" presStyleLbl="node1" presStyleIdx="2" presStyleCnt="5">
        <dgm:presLayoutVars>
          <dgm:bulletEnabled val="1"/>
        </dgm:presLayoutVars>
      </dgm:prSet>
      <dgm:spPr/>
    </dgm:pt>
    <dgm:pt modelId="{FEF45CDB-9E30-4954-8B58-9E1192289553}" type="pres">
      <dgm:prSet presAssocID="{092E3060-7C4C-4891-A804-F90BBD2676DA}" presName="sibTrans" presStyleCnt="0"/>
      <dgm:spPr/>
    </dgm:pt>
    <dgm:pt modelId="{A7328FC1-27D3-411D-8323-A6837465AB11}" type="pres">
      <dgm:prSet presAssocID="{3364AAEA-080C-41E2-8693-5BAD3C2FA754}" presName="textNode" presStyleLbl="node1" presStyleIdx="3" presStyleCnt="5">
        <dgm:presLayoutVars>
          <dgm:bulletEnabled val="1"/>
        </dgm:presLayoutVars>
      </dgm:prSet>
      <dgm:spPr/>
    </dgm:pt>
    <dgm:pt modelId="{A64F0BF8-AE24-404E-AA7E-BFB80D4294E1}" type="pres">
      <dgm:prSet presAssocID="{CD136BEF-2507-4A9F-8F40-7B09989C208F}" presName="sibTrans" presStyleCnt="0"/>
      <dgm:spPr/>
    </dgm:pt>
    <dgm:pt modelId="{FD86ED4D-8474-4988-8AB8-39E06773FF5A}" type="pres">
      <dgm:prSet presAssocID="{BC45D941-45B2-4F37-9B39-309A5BD2E88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6626505-8B61-4E80-9B9B-BD2B1CF8BE00}" srcId="{8928943A-59CF-411E-85FC-8EB1388092E7}" destId="{BC45D941-45B2-4F37-9B39-309A5BD2E880}" srcOrd="4" destOrd="0" parTransId="{571E6C87-F93E-485C-98D5-9C08C0BD2204}" sibTransId="{931D2F7B-EB18-405C-A1EF-F1B5BF68461F}"/>
    <dgm:cxn modelId="{4171F369-3C26-4A98-8C6D-6FAD4F376A3F}" type="presOf" srcId="{BC45D941-45B2-4F37-9B39-309A5BD2E880}" destId="{FD86ED4D-8474-4988-8AB8-39E06773FF5A}" srcOrd="0" destOrd="0" presId="urn:microsoft.com/office/officeart/2005/8/layout/hProcess9"/>
    <dgm:cxn modelId="{B61DAD53-A113-42FA-B656-CB8D996C0B35}" type="presOf" srcId="{E7B869D3-B0C8-4DCF-BD71-1CCC1E6BCAC2}" destId="{481744BC-2EBF-404C-9703-7F182AA1A24A}" srcOrd="0" destOrd="0" presId="urn:microsoft.com/office/officeart/2005/8/layout/hProcess9"/>
    <dgm:cxn modelId="{1F877758-05B4-4645-84D4-3EB308782105}" type="presOf" srcId="{139F38BC-DE83-4C8B-A871-2BC2B3B669B8}" destId="{44F29F67-5763-4798-A0A7-43B67B1A012E}" srcOrd="0" destOrd="0" presId="urn:microsoft.com/office/officeart/2005/8/layout/hProcess9"/>
    <dgm:cxn modelId="{87F98093-AE8D-470E-BAED-6FCBD3BBFB46}" type="presOf" srcId="{8928943A-59CF-411E-85FC-8EB1388092E7}" destId="{954E5C3A-B708-4203-B1FA-E196AD9EEEF8}" srcOrd="0" destOrd="0" presId="urn:microsoft.com/office/officeart/2005/8/layout/hProcess9"/>
    <dgm:cxn modelId="{AAC51FBD-EF89-44F4-9908-38A3B7E9A3B1}" type="presOf" srcId="{A5948532-B3C9-47C7-85DA-12F6DC4C6864}" destId="{B82D917B-CCED-49F0-9225-AEDAB29E0F3D}" srcOrd="0" destOrd="0" presId="urn:microsoft.com/office/officeart/2005/8/layout/hProcess9"/>
    <dgm:cxn modelId="{F6EB18BE-FDAA-489F-8B14-E731E0CAA329}" srcId="{8928943A-59CF-411E-85FC-8EB1388092E7}" destId="{A5948532-B3C9-47C7-85DA-12F6DC4C6864}" srcOrd="1" destOrd="0" parTransId="{E0BAD24F-02D1-41C9-954F-AF12835FCC24}" sibTransId="{9D249600-9B59-4FC6-AA08-87B2B8D993A8}"/>
    <dgm:cxn modelId="{B434FAC1-35F0-402E-B5D3-D501628F3B7B}" type="presOf" srcId="{3364AAEA-080C-41E2-8693-5BAD3C2FA754}" destId="{A7328FC1-27D3-411D-8323-A6837465AB11}" srcOrd="0" destOrd="0" presId="urn:microsoft.com/office/officeart/2005/8/layout/hProcess9"/>
    <dgm:cxn modelId="{3DD68CE3-66D8-4CFB-AA2F-CD7B0CE6848B}" srcId="{8928943A-59CF-411E-85FC-8EB1388092E7}" destId="{139F38BC-DE83-4C8B-A871-2BC2B3B669B8}" srcOrd="0" destOrd="0" parTransId="{78572880-0518-4FBB-A6BE-5D842D396783}" sibTransId="{36B8B5AB-2FCA-4CC8-95F4-966E1290FEEC}"/>
    <dgm:cxn modelId="{A9AB2FF6-F0F3-4A43-B3E5-B013929B88B9}" srcId="{8928943A-59CF-411E-85FC-8EB1388092E7}" destId="{3364AAEA-080C-41E2-8693-5BAD3C2FA754}" srcOrd="3" destOrd="0" parTransId="{064CB340-688E-49A2-ADCB-B3B8CAEF9005}" sibTransId="{CD136BEF-2507-4A9F-8F40-7B09989C208F}"/>
    <dgm:cxn modelId="{A52E5FF9-F680-43F0-8832-FEC9E31680FB}" srcId="{8928943A-59CF-411E-85FC-8EB1388092E7}" destId="{E7B869D3-B0C8-4DCF-BD71-1CCC1E6BCAC2}" srcOrd="2" destOrd="0" parTransId="{1AD334EE-9B0A-4DC2-B137-51EE7F39FE97}" sibTransId="{092E3060-7C4C-4891-A804-F90BBD2676DA}"/>
    <dgm:cxn modelId="{AAE2148B-C08A-48EF-91FA-D8E5E7954B38}" type="presParOf" srcId="{954E5C3A-B708-4203-B1FA-E196AD9EEEF8}" destId="{11E947EE-A78F-4F99-B7C2-3A19FE029C3C}" srcOrd="0" destOrd="0" presId="urn:microsoft.com/office/officeart/2005/8/layout/hProcess9"/>
    <dgm:cxn modelId="{924CC985-586A-4712-831E-C925DA8F2838}" type="presParOf" srcId="{954E5C3A-B708-4203-B1FA-E196AD9EEEF8}" destId="{BC0B16DC-46A2-4606-B79D-F32A0E8E42D2}" srcOrd="1" destOrd="0" presId="urn:microsoft.com/office/officeart/2005/8/layout/hProcess9"/>
    <dgm:cxn modelId="{DF1A26FA-3E62-4627-9D5A-8A3DE7E7E0DA}" type="presParOf" srcId="{BC0B16DC-46A2-4606-B79D-F32A0E8E42D2}" destId="{44F29F67-5763-4798-A0A7-43B67B1A012E}" srcOrd="0" destOrd="0" presId="urn:microsoft.com/office/officeart/2005/8/layout/hProcess9"/>
    <dgm:cxn modelId="{ACD4569C-9F59-45AE-BC06-BC4DE126AB93}" type="presParOf" srcId="{BC0B16DC-46A2-4606-B79D-F32A0E8E42D2}" destId="{AB284325-820B-4F51-B9C8-FD92FB1837C8}" srcOrd="1" destOrd="0" presId="urn:microsoft.com/office/officeart/2005/8/layout/hProcess9"/>
    <dgm:cxn modelId="{1C1463C9-625A-43E2-A245-F5A7DB679A60}" type="presParOf" srcId="{BC0B16DC-46A2-4606-B79D-F32A0E8E42D2}" destId="{B82D917B-CCED-49F0-9225-AEDAB29E0F3D}" srcOrd="2" destOrd="0" presId="urn:microsoft.com/office/officeart/2005/8/layout/hProcess9"/>
    <dgm:cxn modelId="{7D3F305A-E692-48F0-AE8C-C7A698B2A7CD}" type="presParOf" srcId="{BC0B16DC-46A2-4606-B79D-F32A0E8E42D2}" destId="{C72BC3D6-0F12-4346-BCA7-030AC389A2E1}" srcOrd="3" destOrd="0" presId="urn:microsoft.com/office/officeart/2005/8/layout/hProcess9"/>
    <dgm:cxn modelId="{5F7AFA65-EABD-43C2-A199-D27FA2DA18BD}" type="presParOf" srcId="{BC0B16DC-46A2-4606-B79D-F32A0E8E42D2}" destId="{481744BC-2EBF-404C-9703-7F182AA1A24A}" srcOrd="4" destOrd="0" presId="urn:microsoft.com/office/officeart/2005/8/layout/hProcess9"/>
    <dgm:cxn modelId="{64E2AC47-BF29-46C0-B425-212897059CBB}" type="presParOf" srcId="{BC0B16DC-46A2-4606-B79D-F32A0E8E42D2}" destId="{FEF45CDB-9E30-4954-8B58-9E1192289553}" srcOrd="5" destOrd="0" presId="urn:microsoft.com/office/officeart/2005/8/layout/hProcess9"/>
    <dgm:cxn modelId="{0ABD5302-8261-42DB-A50F-9E230BFC9C29}" type="presParOf" srcId="{BC0B16DC-46A2-4606-B79D-F32A0E8E42D2}" destId="{A7328FC1-27D3-411D-8323-A6837465AB11}" srcOrd="6" destOrd="0" presId="urn:microsoft.com/office/officeart/2005/8/layout/hProcess9"/>
    <dgm:cxn modelId="{7E4F3C7B-87FE-470D-BA4B-914C2CB683A2}" type="presParOf" srcId="{BC0B16DC-46A2-4606-B79D-F32A0E8E42D2}" destId="{A64F0BF8-AE24-404E-AA7E-BFB80D4294E1}" srcOrd="7" destOrd="0" presId="urn:microsoft.com/office/officeart/2005/8/layout/hProcess9"/>
    <dgm:cxn modelId="{0839936C-5542-44F5-BA93-89767F7E1492}" type="presParOf" srcId="{BC0B16DC-46A2-4606-B79D-F32A0E8E42D2}" destId="{FD86ED4D-8474-4988-8AB8-39E06773FF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947EE-A78F-4F99-B7C2-3A19FE029C3C}">
      <dsp:nvSpPr>
        <dsp:cNvPr id="0" name=""/>
        <dsp:cNvSpPr/>
      </dsp:nvSpPr>
      <dsp:spPr>
        <a:xfrm>
          <a:off x="0" y="0"/>
          <a:ext cx="5338412" cy="275523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9F67-5763-4798-A0A7-43B67B1A012E}">
      <dsp:nvSpPr>
        <dsp:cNvPr id="0" name=""/>
        <dsp:cNvSpPr/>
      </dsp:nvSpPr>
      <dsp:spPr>
        <a:xfrm>
          <a:off x="2759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 Application</a:t>
          </a:r>
        </a:p>
      </dsp:txBody>
      <dsp:txXfrm>
        <a:off x="56559" y="880369"/>
        <a:ext cx="1099124" cy="994492"/>
      </dsp:txXfrm>
    </dsp:sp>
    <dsp:sp modelId="{B82D917B-CCED-49F0-9225-AEDAB29E0F3D}">
      <dsp:nvSpPr>
        <dsp:cNvPr id="0" name=""/>
        <dsp:cNvSpPr/>
      </dsp:nvSpPr>
      <dsp:spPr>
        <a:xfrm>
          <a:off x="126982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Income, Asset Verification &amp; Disclosure</a:t>
          </a:r>
        </a:p>
      </dsp:txBody>
      <dsp:txXfrm>
        <a:off x="1323620" y="880369"/>
        <a:ext cx="1099124" cy="994492"/>
      </dsp:txXfrm>
    </dsp:sp>
    <dsp:sp modelId="{481744BC-2EBF-404C-9703-7F182AA1A24A}">
      <dsp:nvSpPr>
        <dsp:cNvPr id="0" name=""/>
        <dsp:cNvSpPr/>
      </dsp:nvSpPr>
      <dsp:spPr>
        <a:xfrm>
          <a:off x="253688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&amp; Credit Scoring</a:t>
          </a:r>
        </a:p>
      </dsp:txBody>
      <dsp:txXfrm>
        <a:off x="2590680" y="880369"/>
        <a:ext cx="1099124" cy="994492"/>
      </dsp:txXfrm>
    </dsp:sp>
    <dsp:sp modelId="{A7328FC1-27D3-411D-8323-A6837465AB11}">
      <dsp:nvSpPr>
        <dsp:cNvPr id="0" name=""/>
        <dsp:cNvSpPr/>
      </dsp:nvSpPr>
      <dsp:spPr>
        <a:xfrm>
          <a:off x="380394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Approval Conditions</a:t>
          </a:r>
        </a:p>
      </dsp:txBody>
      <dsp:txXfrm>
        <a:off x="3857740" y="880369"/>
        <a:ext cx="1099124" cy="994492"/>
      </dsp:txXfrm>
    </dsp:sp>
    <dsp:sp modelId="{FD86ED4D-8474-4988-8AB8-39E06773FF5A}">
      <dsp:nvSpPr>
        <dsp:cNvPr id="0" name=""/>
        <dsp:cNvSpPr/>
      </dsp:nvSpPr>
      <dsp:spPr>
        <a:xfrm>
          <a:off x="507100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Closing</a:t>
          </a:r>
        </a:p>
      </dsp:txBody>
      <dsp:txXfrm>
        <a:off x="5124800" y="880369"/>
        <a:ext cx="1099124" cy="99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2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8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5200"/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 rtl="0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400" b="0"/>
            </a:lvl1pPr>
            <a:lvl2pPr lvl="1" rtl="0">
              <a:spcBef>
                <a:spcPts val="0"/>
              </a:spcBef>
              <a:buSzPct val="100000"/>
              <a:defRPr sz="2400" b="0"/>
            </a:lvl2pPr>
            <a:lvl3pPr lvl="2" rtl="0">
              <a:spcBef>
                <a:spcPts val="0"/>
              </a:spcBef>
              <a:buSzPct val="100000"/>
              <a:defRPr sz="2400" b="0"/>
            </a:lvl3pPr>
            <a:lvl4pPr lvl="3" rtl="0">
              <a:spcBef>
                <a:spcPts val="0"/>
              </a:spcBef>
              <a:buSzPct val="100000"/>
              <a:defRPr sz="2400" b="0"/>
            </a:lvl4pPr>
            <a:lvl5pPr lvl="4" rtl="0">
              <a:spcBef>
                <a:spcPts val="0"/>
              </a:spcBef>
              <a:buSzPct val="100000"/>
              <a:defRPr sz="2400" b="0"/>
            </a:lvl5pPr>
            <a:lvl6pPr lvl="5" rtl="0">
              <a:spcBef>
                <a:spcPts val="0"/>
              </a:spcBef>
              <a:buSzPct val="100000"/>
              <a:defRPr sz="2400" b="0"/>
            </a:lvl6pPr>
            <a:lvl7pPr lvl="6" rtl="0">
              <a:spcBef>
                <a:spcPts val="0"/>
              </a:spcBef>
              <a:buSzPct val="100000"/>
              <a:defRPr sz="2400" b="0"/>
            </a:lvl7pPr>
            <a:lvl8pPr lvl="7" rtl="0">
              <a:spcBef>
                <a:spcPts val="0"/>
              </a:spcBef>
              <a:buSzPct val="100000"/>
              <a:defRPr sz="2400" b="0"/>
            </a:lvl8pPr>
            <a:lvl9pPr lvl="8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eepak#!/vizhome/Goyal_Gupta_Dashboard_Practicum/Fin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286200" y="1562900"/>
            <a:ext cx="6096476" cy="290422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ctrTitle" idx="4294967295"/>
          </p:nvPr>
        </p:nvSpPr>
        <p:spPr>
          <a:xfrm>
            <a:off x="522950" y="792825"/>
            <a:ext cx="4012200" cy="178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Enhancing Credit Analysis &amp; Assessment using Geospatial Techniques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4294967295"/>
          </p:nvPr>
        </p:nvSpPr>
        <p:spPr>
          <a:xfrm>
            <a:off x="522950" y="2869050"/>
            <a:ext cx="6757200" cy="14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By: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Deepak Kumar Gupta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Shruti Goyal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Supervisors: </a:t>
            </a:r>
            <a:br>
              <a:rPr lang="en" sz="1800" dirty="0">
                <a:solidFill>
                  <a:srgbClr val="FFFFFF"/>
                </a:solidFill>
              </a:rPr>
            </a:br>
            <a:r>
              <a:rPr lang="en" sz="1800" dirty="0">
                <a:solidFill>
                  <a:srgbClr val="FFFFFF"/>
                </a:solidFill>
              </a:rPr>
              <a:t>       </a:t>
            </a:r>
            <a:r>
              <a:rPr lang="en" sz="1400" dirty="0">
                <a:solidFill>
                  <a:srgbClr val="FFFFFF"/>
                </a:solidFill>
              </a:rPr>
              <a:t>Prof. Peter Keenan, UCD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         Selwyn Hearns, KPMG</a:t>
            </a:r>
          </a:p>
        </p:txBody>
      </p:sp>
      <p:pic>
        <p:nvPicPr>
          <p:cNvPr id="108" name="Shape 108" descr="ucd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750" y="152400"/>
            <a:ext cx="804899" cy="8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Assumption</a:t>
            </a:r>
            <a:r>
              <a:rPr lang="en-IE" dirty="0"/>
              <a:t>s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Algorithm</a:t>
            </a:r>
            <a:r>
              <a:rPr lang="en-IE" dirty="0"/>
              <a:t>s</a:t>
            </a:r>
            <a:r>
              <a:rPr lang="en" dirty="0"/>
              <a:t> Considered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Logistic Regression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Decision Tree(CART)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Processing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9" y="1025175"/>
            <a:ext cx="8294150" cy="37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Tableau with 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6103"/>
          <a:stretch/>
        </p:blipFill>
        <p:spPr>
          <a:xfrm>
            <a:off x="976600" y="831724"/>
            <a:ext cx="8167399" cy="431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99" y="1302547"/>
            <a:ext cx="793162" cy="73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237" y="1300112"/>
            <a:ext cx="1016271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985825" y="2306725"/>
            <a:ext cx="13242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Radius</a:t>
            </a:r>
            <a:br>
              <a:rPr lang="en"/>
            </a:br>
            <a:r>
              <a:rPr lang="en"/>
              <a:t>(in KMs)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350" y="4309775"/>
            <a:ext cx="594900" cy="461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Shape 236"/>
          <p:cNvCxnSpPr>
            <a:stCxn id="235" idx="3"/>
            <a:endCxn id="237" idx="1"/>
          </p:cNvCxnSpPr>
          <p:nvPr/>
        </p:nvCxnSpPr>
        <p:spPr>
          <a:xfrm>
            <a:off x="3853250" y="4540301"/>
            <a:ext cx="178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0" y="4174449"/>
            <a:ext cx="731700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713950" y="2233400"/>
            <a:ext cx="12831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Select Origin City/Town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5771" y="2807076"/>
            <a:ext cx="860054" cy="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746450" y="3723450"/>
            <a:ext cx="26442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Aggregated data processed by predictive model in R Server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853250" y="4229200"/>
            <a:ext cx="1679100" cy="6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Send probability of default to Tableau</a:t>
            </a:r>
          </a:p>
        </p:txBody>
      </p:sp>
      <p:pic>
        <p:nvPicPr>
          <p:cNvPr id="242" name="Shape 242" descr="pptmap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8150" y="1485980"/>
            <a:ext cx="2226599" cy="2688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>
            <a:stCxn id="237" idx="3"/>
            <a:endCxn id="242" idx="2"/>
          </p:cNvCxnSpPr>
          <p:nvPr/>
        </p:nvCxnSpPr>
        <p:spPr>
          <a:xfrm rot="10800000" flipH="1">
            <a:off x="6367200" y="4174599"/>
            <a:ext cx="1324200" cy="36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6111600" y="4242250"/>
            <a:ext cx="17178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Visualize using dashboard</a:t>
            </a:r>
          </a:p>
        </p:txBody>
      </p:sp>
      <p:cxnSp>
        <p:nvCxnSpPr>
          <p:cNvPr id="245" name="Shape 245"/>
          <p:cNvCxnSpPr>
            <a:stCxn id="239" idx="2"/>
            <a:endCxn id="235" idx="0"/>
          </p:cNvCxnSpPr>
          <p:nvPr/>
        </p:nvCxnSpPr>
        <p:spPr>
          <a:xfrm>
            <a:off x="3555798" y="3723451"/>
            <a:ext cx="0" cy="5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2" idx="2"/>
            <a:endCxn id="239" idx="0"/>
          </p:cNvCxnSpPr>
          <p:nvPr/>
        </p:nvCxnSpPr>
        <p:spPr>
          <a:xfrm>
            <a:off x="2600481" y="2034246"/>
            <a:ext cx="9552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3" idx="2"/>
            <a:endCxn id="239" idx="0"/>
          </p:cNvCxnSpPr>
          <p:nvPr/>
        </p:nvCxnSpPr>
        <p:spPr>
          <a:xfrm flipH="1">
            <a:off x="3555873" y="2031812"/>
            <a:ext cx="805500" cy="7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Analysis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254" name="Shape 254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255" name="Shape 25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258" name="Shape 25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Distribution of Loan Accounts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24" y="1782737"/>
            <a:ext cx="4174649" cy="231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350" y="1799987"/>
            <a:ext cx="4174649" cy="22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383FE-C210-4B3C-81FE-2BDF2B803717}"/>
              </a:ext>
            </a:extLst>
          </p:cNvPr>
          <p:cNvSpPr txBox="1"/>
          <p:nvPr/>
        </p:nvSpPr>
        <p:spPr>
          <a:xfrm>
            <a:off x="2045368" y="1467853"/>
            <a:ext cx="134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Dosis" panose="020B0604020202020204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E4981-B9AB-43E9-8A37-082186C1EFB9}"/>
              </a:ext>
            </a:extLst>
          </p:cNvPr>
          <p:cNvSpPr txBox="1"/>
          <p:nvPr/>
        </p:nvSpPr>
        <p:spPr>
          <a:xfrm>
            <a:off x="6481863" y="1467853"/>
            <a:ext cx="162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Dosis" panose="020B0604020202020204" charset="0"/>
              </a:rPr>
              <a:t>Normalized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Distribution of Loan Accounts vs County</a:t>
            </a:r>
            <a:endParaRPr lang="en" dirty="0"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81" name="Shape 281" descr="loa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083500"/>
            <a:ext cx="7155599" cy="38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Clustering County based on Loan Balance</a:t>
            </a: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25" y="1095125"/>
            <a:ext cx="5577091" cy="38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Problem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Results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Logistic Regression and Decision Tree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296" name="Shape 29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8" name="Shape 298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299" name="Shape 29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3" name="Shape 303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Model </a:t>
            </a:r>
            <a:r>
              <a:rPr lang="en" dirty="0"/>
              <a:t>Performance </a:t>
            </a:r>
            <a:r>
              <a:rPr lang="en-IE" dirty="0"/>
              <a:t>Metrics</a:t>
            </a:r>
            <a:endParaRPr lang="en" dirty="0"/>
          </a:p>
        </p:txBody>
      </p:sp>
      <p:graphicFrame>
        <p:nvGraphicFramePr>
          <p:cNvPr id="313" name="Shape 313"/>
          <p:cNvGraphicFramePr/>
          <p:nvPr/>
        </p:nvGraphicFramePr>
        <p:xfrm>
          <a:off x="1236575" y="1559031"/>
          <a:ext cx="7578950" cy="2744600"/>
        </p:xfrm>
        <a:graphic>
          <a:graphicData uri="http://schemas.openxmlformats.org/drawingml/2006/table">
            <a:tbl>
              <a:tblPr>
                <a:noFill/>
                <a:tableStyleId>{3F7CA651-19FE-48B9-87A0-56634431C41A}</a:tableStyleId>
              </a:tblPr>
              <a:tblGrid>
                <a:gridCol w="154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Data/Measure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AUROC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Gini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AUROC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Gini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Original 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99.82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99.72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99.44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Normalized 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67.61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59.96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62.8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Model Performance Comparison</a:t>
            </a:r>
            <a:endParaRPr lang="en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321" name="Shape 321" descr="result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122" y="1638500"/>
            <a:ext cx="4472226" cy="26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 descr="result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76" y="1699837"/>
            <a:ext cx="4138849" cy="25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1707900" y="1384850"/>
            <a:ext cx="13530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Original Data 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81933" y="1384850"/>
            <a:ext cx="16025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Normalized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l="4629" t="6456" r="4765" b="4851"/>
          <a:stretch/>
        </p:blipFill>
        <p:spPr>
          <a:xfrm>
            <a:off x="2985800" y="1278370"/>
            <a:ext cx="5598374" cy="33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2985800" y="4793600"/>
            <a:ext cx="5435100" cy="3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Limited number of nodes in tree due to page size constraint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0395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u="sng" dirty="0">
                <a:solidFill>
                  <a:srgbClr val="FFC000"/>
                </a:solidFill>
                <a:hlinkClick r:id="rId3"/>
              </a:rPr>
              <a:t>Dashboard </a:t>
            </a:r>
            <a:r>
              <a:rPr lang="en" sz="8000" u="sng" dirty="0">
                <a:solidFill>
                  <a:srgbClr val="FFC000"/>
                </a:solidFill>
                <a:hlinkClick r:id="rId3"/>
              </a:rPr>
              <a:t>Link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Measure of Success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45" name="Shape 345"/>
          <p:cNvSpPr txBox="1">
            <a:spLocks noGrp="1"/>
          </p:cNvSpPr>
          <p:nvPr>
            <p:ph type="ctrTitle" idx="4294967295"/>
          </p:nvPr>
        </p:nvSpPr>
        <p:spPr>
          <a:xfrm>
            <a:off x="1778925" y="108655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47%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4294967295"/>
          </p:nvPr>
        </p:nvSpPr>
        <p:spPr>
          <a:xfrm>
            <a:off x="1778925" y="169745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Auditors feel this dashboard is extremely useful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ctrTitle" idx="4294967295"/>
          </p:nvPr>
        </p:nvSpPr>
        <p:spPr>
          <a:xfrm>
            <a:off x="3202575" y="371545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60% users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ubTitle" idx="4294967295"/>
          </p:nvPr>
        </p:nvSpPr>
        <p:spPr>
          <a:xfrm>
            <a:off x="3202575" y="432635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Likely to recommend this dashboard to colleagues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ctrTitle" idx="4294967295"/>
          </p:nvPr>
        </p:nvSpPr>
        <p:spPr>
          <a:xfrm>
            <a:off x="2513700" y="240100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70% users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4294967295"/>
          </p:nvPr>
        </p:nvSpPr>
        <p:spPr>
          <a:xfrm>
            <a:off x="2513700" y="3011898"/>
            <a:ext cx="6162000" cy="74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Feel that geospatial techniques have enhanced credit assessment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Users Profile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Selwyn 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Head of IRM Audit at KPMG Ireland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James 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Auditor, KPMG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Simon 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Head of Data Science, Segmatic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John 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Software Developer, Kinesene Ltd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Ciaran 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Senior Product Consultant, Tableau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John 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Banking Director, SAS UKI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A66AB-44FC-4304-A756-CFFCB86BD603}"/>
              </a:ext>
            </a:extLst>
          </p:cNvPr>
          <p:cNvSpPr txBox="1"/>
          <p:nvPr/>
        </p:nvSpPr>
        <p:spPr>
          <a:xfrm>
            <a:off x="3332747" y="4622750"/>
            <a:ext cx="546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*selective users profile out of 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7200" dirty="0">
                <a:solidFill>
                  <a:srgbClr val="FF8700"/>
                </a:solidFill>
              </a:rPr>
              <a:t>Business Contributions</a:t>
            </a:r>
            <a:endParaRPr lang="en" sz="7200" dirty="0">
              <a:solidFill>
                <a:srgbClr val="FF8700"/>
              </a:solidFill>
            </a:endParaRPr>
          </a:p>
        </p:txBody>
      </p:sp>
      <p:grpSp>
        <p:nvGrpSpPr>
          <p:cNvPr id="368" name="Shape 368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369" name="Shape 36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372" name="Shape 37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733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89647D-2E7C-47AA-AF14-D1D61A0B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Contributions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0D96-0AD4-45F8-85D3-BEE2B52F0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4353C-34E9-4512-8E2D-CB097ACFE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Recommendations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369" name="Shape 36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372" name="Shape 37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Loan Process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F1500B-7AC0-4795-B99E-DD01D063A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570433"/>
              </p:ext>
            </p:extLst>
          </p:nvPr>
        </p:nvGraphicFramePr>
        <p:xfrm>
          <a:off x="2346158" y="1287379"/>
          <a:ext cx="6280485" cy="275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Recommendations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Dashboard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Tableau dashboard acts as decision support system. With real transactional data performance can be improved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Geospatial Data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Can enhance credit assessment if it includes information such as house co-ordinates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External Factor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Model can be trained with large number external factors such medical information, avg salary in neighborhood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osis" panose="020B0604020202020204" charset="0"/>
              </a:rPr>
              <a:t>Recommendations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osis" panose="020B0604020202020204" charset="0"/>
              </a:rPr>
              <a:t>31</a:t>
            </a:fld>
            <a:endParaRPr lang="en">
              <a:latin typeface="Dosis" panose="020B060402020202020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321D70-3AC4-4AA2-A906-23E34131CF6C}"/>
              </a:ext>
            </a:extLst>
          </p:cNvPr>
          <p:cNvSpPr/>
          <p:nvPr/>
        </p:nvSpPr>
        <p:spPr>
          <a:xfrm>
            <a:off x="1965670" y="1249465"/>
            <a:ext cx="1277881" cy="552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  <a:latin typeface="Dosis" panose="020B0604020202020204" charset="0"/>
              </a:rPr>
              <a:t>Transactional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F95396-CEE7-46D7-A4B7-7959FB2A3619}"/>
              </a:ext>
            </a:extLst>
          </p:cNvPr>
          <p:cNvSpPr/>
          <p:nvPr/>
        </p:nvSpPr>
        <p:spPr>
          <a:xfrm>
            <a:off x="3464932" y="1249465"/>
            <a:ext cx="1254629" cy="552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  <a:latin typeface="Dosis" panose="020B0604020202020204" charset="0"/>
                <a:cs typeface="Calibri Light" panose="020F0302020204030204" pitchFamily="34" charset="0"/>
              </a:rPr>
              <a:t>External Data </a:t>
            </a:r>
          </a:p>
          <a:p>
            <a:pPr algn="ctr"/>
            <a:r>
              <a:rPr lang="en-IE" dirty="0">
                <a:solidFill>
                  <a:schemeClr val="tx1"/>
                </a:solidFill>
                <a:latin typeface="Dosis" panose="020B0604020202020204" charset="0"/>
                <a:cs typeface="Calibri Light" panose="020F0302020204030204" pitchFamily="34" charset="0"/>
              </a:rPr>
              <a:t>CSO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1F77D7-AC1E-4BC3-9C02-3EC44F1B0654}"/>
              </a:ext>
            </a:extLst>
          </p:cNvPr>
          <p:cNvSpPr/>
          <p:nvPr/>
        </p:nvSpPr>
        <p:spPr>
          <a:xfrm>
            <a:off x="4940943" y="1260973"/>
            <a:ext cx="1289735" cy="552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  <a:latin typeface="Dosis" panose="020B0604020202020204" charset="0"/>
              </a:rPr>
              <a:t>Property Price Register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024397-F73E-4120-8BE4-553D9CD7B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51" y="2764026"/>
            <a:ext cx="625640" cy="551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F3D7D8-23AF-4369-A374-0F71B4EAC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18" y="2776122"/>
            <a:ext cx="625218" cy="551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A58415-95B2-4CC5-9AEE-6688F6984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85" y="3689541"/>
            <a:ext cx="387621" cy="3418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49B88F-766B-4F81-AC96-883130CC3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09" y="4404928"/>
            <a:ext cx="562778" cy="49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9FB698-DB87-4265-9289-420969927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44" y="4404928"/>
            <a:ext cx="562778" cy="4963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216939D-AD20-4A03-AEE2-E4FC51138905}"/>
              </a:ext>
            </a:extLst>
          </p:cNvPr>
          <p:cNvSpPr/>
          <p:nvPr/>
        </p:nvSpPr>
        <p:spPr>
          <a:xfrm>
            <a:off x="1965670" y="2134735"/>
            <a:ext cx="4361965" cy="319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200" dirty="0">
                <a:solidFill>
                  <a:schemeClr val="tx1"/>
                </a:solidFill>
                <a:latin typeface="Dosis" panose="020B0604020202020204" charset="0"/>
              </a:rPr>
              <a:t>Real Time Data Loading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4AC36F6-1D93-4748-9A07-0356181CB11F}"/>
              </a:ext>
            </a:extLst>
          </p:cNvPr>
          <p:cNvSpPr/>
          <p:nvPr/>
        </p:nvSpPr>
        <p:spPr>
          <a:xfrm>
            <a:off x="2658139" y="1855740"/>
            <a:ext cx="92199" cy="1981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859AC415-D1A1-420E-A451-1CE9F04469A7}"/>
              </a:ext>
            </a:extLst>
          </p:cNvPr>
          <p:cNvSpPr/>
          <p:nvPr/>
        </p:nvSpPr>
        <p:spPr>
          <a:xfrm>
            <a:off x="4100541" y="3341862"/>
            <a:ext cx="91491" cy="33540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5420741-5353-45F0-B429-D8925EEFC3A9}"/>
              </a:ext>
            </a:extLst>
          </p:cNvPr>
          <p:cNvSpPr/>
          <p:nvPr/>
        </p:nvSpPr>
        <p:spPr>
          <a:xfrm>
            <a:off x="4531192" y="2991566"/>
            <a:ext cx="804096" cy="791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1145F-43C5-425E-862B-3DBAA9F135D3}"/>
              </a:ext>
            </a:extLst>
          </p:cNvPr>
          <p:cNvSpPr txBox="1"/>
          <p:nvPr/>
        </p:nvSpPr>
        <p:spPr>
          <a:xfrm>
            <a:off x="2276155" y="2792553"/>
            <a:ext cx="162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Dosis" panose="020B0604020202020204" charset="0"/>
              </a:rPr>
              <a:t>Production Data warehouse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691183-0FC5-4844-931F-182E1B53E746}"/>
              </a:ext>
            </a:extLst>
          </p:cNvPr>
          <p:cNvSpPr txBox="1"/>
          <p:nvPr/>
        </p:nvSpPr>
        <p:spPr>
          <a:xfrm>
            <a:off x="5909841" y="2792554"/>
            <a:ext cx="141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Dosis" panose="020B0604020202020204" charset="0"/>
              </a:rPr>
              <a:t>QA Data warehouse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DBDB34-1683-41D0-A172-58A8437F3988}"/>
              </a:ext>
            </a:extLst>
          </p:cNvPr>
          <p:cNvSpPr txBox="1"/>
          <p:nvPr/>
        </p:nvSpPr>
        <p:spPr>
          <a:xfrm>
            <a:off x="4398906" y="3723604"/>
            <a:ext cx="162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Dosis" panose="020B0604020202020204" charset="0"/>
              </a:rPr>
              <a:t>Alteryx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83BCDE-3069-479D-B51D-17631C5FEF82}"/>
              </a:ext>
            </a:extLst>
          </p:cNvPr>
          <p:cNvSpPr txBox="1"/>
          <p:nvPr/>
        </p:nvSpPr>
        <p:spPr>
          <a:xfrm>
            <a:off x="3176319" y="4378018"/>
            <a:ext cx="96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Dosis" panose="020B0604020202020204" charset="0"/>
              </a:rPr>
              <a:t>Tableau </a:t>
            </a:r>
          </a:p>
          <a:p>
            <a:r>
              <a:rPr lang="en-IE" dirty="0">
                <a:latin typeface="Dosis" panose="020B0604020202020204" charset="0"/>
              </a:rPr>
              <a:t>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C373A3-1424-4E59-A0E7-78CAFBF4D19D}"/>
              </a:ext>
            </a:extLst>
          </p:cNvPr>
          <p:cNvSpPr txBox="1"/>
          <p:nvPr/>
        </p:nvSpPr>
        <p:spPr>
          <a:xfrm>
            <a:off x="5613356" y="444953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Dosis" panose="020B0604020202020204" charset="0"/>
              </a:rPr>
              <a:t>R Server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7A065F1-F1AE-4510-B38A-6A0924615017}"/>
              </a:ext>
            </a:extLst>
          </p:cNvPr>
          <p:cNvSpPr/>
          <p:nvPr/>
        </p:nvSpPr>
        <p:spPr>
          <a:xfrm>
            <a:off x="4088002" y="1869579"/>
            <a:ext cx="92199" cy="1981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193E74E-D6C3-45AD-B4BE-F714860E3AEC}"/>
              </a:ext>
            </a:extLst>
          </p:cNvPr>
          <p:cNvSpPr/>
          <p:nvPr/>
        </p:nvSpPr>
        <p:spPr>
          <a:xfrm>
            <a:off x="5539710" y="1858281"/>
            <a:ext cx="92199" cy="1981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47C0BF00-F366-4702-B6E6-8BD4A11A738D}"/>
              </a:ext>
            </a:extLst>
          </p:cNvPr>
          <p:cNvSpPr/>
          <p:nvPr/>
        </p:nvSpPr>
        <p:spPr>
          <a:xfrm>
            <a:off x="4088001" y="2528912"/>
            <a:ext cx="92199" cy="1981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0F011E6-D959-499A-9D1D-9C3595401A69}"/>
              </a:ext>
            </a:extLst>
          </p:cNvPr>
          <p:cNvSpPr/>
          <p:nvPr/>
        </p:nvSpPr>
        <p:spPr>
          <a:xfrm>
            <a:off x="4102860" y="4034297"/>
            <a:ext cx="91491" cy="33540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5462F71D-DB6E-42D7-85E2-D0CD44E48BEA}"/>
              </a:ext>
            </a:extLst>
          </p:cNvPr>
          <p:cNvSpPr/>
          <p:nvPr/>
        </p:nvSpPr>
        <p:spPr>
          <a:xfrm>
            <a:off x="4377848" y="4644704"/>
            <a:ext cx="804096" cy="791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Dosi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7497E-BC15-4328-831A-9E424D91C7F6}"/>
              </a:ext>
            </a:extLst>
          </p:cNvPr>
          <p:cNvSpPr txBox="1"/>
          <p:nvPr/>
        </p:nvSpPr>
        <p:spPr>
          <a:xfrm>
            <a:off x="6989428" y="2861830"/>
            <a:ext cx="1679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Detailed System Architecture for geospatial based credit assessment model</a:t>
            </a:r>
          </a:p>
        </p:txBody>
      </p:sp>
    </p:spTree>
    <p:extLst>
      <p:ext uri="{BB962C8B-B14F-4D97-AF65-F5344CB8AC3E}">
        <p14:creationId xmlns:p14="http://schemas.microsoft.com/office/powerpoint/2010/main" val="746252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Our Learning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396" name="Shape 39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399" name="Shape 39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3" name="Shape 403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413" name="Shape 413"/>
          <p:cNvSpPr txBox="1">
            <a:spLocks noGrp="1"/>
          </p:cNvSpPr>
          <p:nvPr>
            <p:ph type="subTitle" idx="4294967295"/>
          </p:nvPr>
        </p:nvSpPr>
        <p:spPr>
          <a:xfrm>
            <a:off x="4033838" y="1339850"/>
            <a:ext cx="5110162" cy="3186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Importance of Data Processing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Deployment of RServer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How performance of a model can vary with data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Human interaction is must in credit analysis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ctrTitle" idx="4294967295"/>
          </p:nvPr>
        </p:nvSpPr>
        <p:spPr>
          <a:xfrm>
            <a:off x="4170412" y="403505"/>
            <a:ext cx="6724650" cy="74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8700"/>
                </a:solidFill>
              </a:rPr>
              <a:t>Our Learning</a:t>
            </a:r>
          </a:p>
        </p:txBody>
      </p:sp>
      <p:pic>
        <p:nvPicPr>
          <p:cNvPr id="415" name="Shape 4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1042281" y="805976"/>
            <a:ext cx="2887500" cy="16242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Conclusion</a:t>
            </a:r>
          </a:p>
        </p:txBody>
      </p:sp>
      <p:grpSp>
        <p:nvGrpSpPr>
          <p:cNvPr id="421" name="Shape 421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422" name="Shape 4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425" name="Shape 42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56B90-62F5-4974-AD70-C5F54F441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5B308-64BC-4962-94D3-2D73D786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6" y="0"/>
            <a:ext cx="72745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Previous Work</a:t>
            </a:r>
          </a:p>
        </p:txBody>
      </p:sp>
      <p:sp>
        <p:nvSpPr>
          <p:cNvPr id="129" name="Shape 129"/>
          <p:cNvSpPr/>
          <p:nvPr/>
        </p:nvSpPr>
        <p:spPr>
          <a:xfrm>
            <a:off x="7065135" y="6508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2697415">
            <a:off x="7870904" y="1586847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301695" y="15036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1279885">
            <a:off x="7115552" y="1080452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34" name="Shape 134"/>
          <p:cNvSpPr/>
          <p:nvPr/>
        </p:nvSpPr>
        <p:spPr>
          <a:xfrm>
            <a:off x="7796037" y="20893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5" name="Shape 135"/>
          <p:cNvGrpSpPr/>
          <p:nvPr/>
        </p:nvGrpSpPr>
        <p:grpSpPr>
          <a:xfrm>
            <a:off x="7474330" y="586751"/>
            <a:ext cx="895222" cy="847568"/>
            <a:chOff x="5941025" y="3634400"/>
            <a:chExt cx="467650" cy="467650"/>
          </a:xfrm>
        </p:grpSpPr>
        <p:sp>
          <p:nvSpPr>
            <p:cNvPr id="136" name="Shape 1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1155CC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1329875" y="1279106"/>
          <a:ext cx="7361325" cy="3622345"/>
        </p:xfrm>
        <a:graphic>
          <a:graphicData uri="http://schemas.openxmlformats.org/drawingml/2006/table">
            <a:tbl>
              <a:tblPr>
                <a:noFill/>
                <a:tableStyleId>{3F7CA651-19FE-48B9-87A0-56634431C41A}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Lee and Chen (2005); Hand and Henley (1997)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Discriminant Analysis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Fisher (1936); Durand et al. (1941); Altman (1968);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Eisenbeis (1978); Zhou et al. (2016); Liberati et al. (2017)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Hosmer et al. (1989); Altland (1999); Nie et al. (2011);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Abdou et al. (2008); Bensic et al. (2005); Joanes (1993)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Kohavi and Quinlan (2002); Breiman et al. (1984);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Zhang et al. (2010); Zekic-Susac et al. (2004); Zhou et al. (2008); Huang et al. (2007); Xia et al. (2017); Koh et al. (2015); Koutanaei et al. (2015)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Neural networks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Demuth et al. (2008); West (2000); Gately (1995);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Presky et al. (1996); Ghosh and Reilly (1994); Desai et al. (1996)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Durand et al. (1941) used the Discriminant analysis for modelling a scoring system that gives a prediction about loan repayment.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Limitations: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Reduction in dimensionality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Improper estimation of classification error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Using linear functions instead of quadratic function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endParaRPr sz="240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Huang et al. (2007) used decision tree along with support vector machines to build credit scoring model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Limitations of SVMs: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Long training time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Black box nature of model( similar to NNs)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Carling and Lundberg (2005) combined the geographical information with loan data to examine the credit rationing.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Finding: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Technological changes out weight needs of geographical proximity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Increasing distance between lender and borrower might be alarming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Methodology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176" name="Shape 176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77" name="Shape 17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80" name="Shape 18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" name="Shape 184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698</Words>
  <Application>Microsoft Office PowerPoint</Application>
  <PresentationFormat>On-screen Show (16:9)</PresentationFormat>
  <Paragraphs>187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Dosis</vt:lpstr>
      <vt:lpstr>Roboto</vt:lpstr>
      <vt:lpstr>Calibri Light</vt:lpstr>
      <vt:lpstr>William template</vt:lpstr>
      <vt:lpstr>Enhancing Credit Analysis &amp; Assessment using Geospatial Techniques</vt:lpstr>
      <vt:lpstr>Business Problem</vt:lpstr>
      <vt:lpstr>Loan Process</vt:lpstr>
      <vt:lpstr>Previous Work</vt:lpstr>
      <vt:lpstr>Previous Work</vt:lpstr>
      <vt:lpstr>Previous Work</vt:lpstr>
      <vt:lpstr>Previous Work</vt:lpstr>
      <vt:lpstr>Previous Work</vt:lpstr>
      <vt:lpstr>Methodology</vt:lpstr>
      <vt:lpstr>Data </vt:lpstr>
      <vt:lpstr>Data Assumptions</vt:lpstr>
      <vt:lpstr>Algorithms Considered</vt:lpstr>
      <vt:lpstr>Data Processing</vt:lpstr>
      <vt:lpstr>Connecting Tableau with R</vt:lpstr>
      <vt:lpstr>Our Approach</vt:lpstr>
      <vt:lpstr>Analysis</vt:lpstr>
      <vt:lpstr>Distribution of Loan Accounts</vt:lpstr>
      <vt:lpstr>Distribution of Loan Accounts vs County</vt:lpstr>
      <vt:lpstr>Clustering County based on Loan Balance</vt:lpstr>
      <vt:lpstr>Results</vt:lpstr>
      <vt:lpstr>Model Performance Metrics</vt:lpstr>
      <vt:lpstr>Model Performance Comparison</vt:lpstr>
      <vt:lpstr>Decision Tree </vt:lpstr>
      <vt:lpstr>Dashboard Link</vt:lpstr>
      <vt:lpstr>Measure of Success</vt:lpstr>
      <vt:lpstr>End Users Profile</vt:lpstr>
      <vt:lpstr>Business Contributions</vt:lpstr>
      <vt:lpstr>Business Contributions</vt:lpstr>
      <vt:lpstr>Recommendations</vt:lpstr>
      <vt:lpstr>Recommendations</vt:lpstr>
      <vt:lpstr>Recommendations</vt:lpstr>
      <vt:lpstr>Our Learning</vt:lpstr>
      <vt:lpstr>Our Learning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Credit Analysis &amp; Assessment using Geospatial Techniques</dc:title>
  <dc:creator>Deepak</dc:creator>
  <cp:lastModifiedBy>Deepak</cp:lastModifiedBy>
  <cp:revision>13</cp:revision>
  <dcterms:modified xsi:type="dcterms:W3CDTF">2017-08-26T22:59:52Z</dcterms:modified>
</cp:coreProperties>
</file>