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334" r:id="rId5"/>
    <p:sldId id="336" r:id="rId6"/>
    <p:sldId id="367" r:id="rId7"/>
    <p:sldId id="337" r:id="rId8"/>
    <p:sldId id="338" r:id="rId9"/>
    <p:sldId id="368" r:id="rId10"/>
    <p:sldId id="339" r:id="rId11"/>
    <p:sldId id="369" r:id="rId12"/>
    <p:sldId id="370" r:id="rId13"/>
    <p:sldId id="340" r:id="rId14"/>
    <p:sldId id="341" r:id="rId15"/>
    <p:sldId id="342" r:id="rId16"/>
    <p:sldId id="343" r:id="rId17"/>
    <p:sldId id="344" r:id="rId18"/>
    <p:sldId id="345" r:id="rId19"/>
    <p:sldId id="346" r:id="rId20"/>
    <p:sldId id="348" r:id="rId21"/>
    <p:sldId id="349"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Python </a:t>
            </a:r>
            <a:br>
              <a:rPr lang="en-US"/>
            </a:br>
            <a:r>
              <a:rPr lang="en-US"/>
              <a:t>Lists </a:t>
            </a:r>
            <a:r>
              <a:rPr lang="en-US" dirty="0"/>
              <a:t>and Dictionaries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592417"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look at two key Python data structures, lists and dictionaries.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apply some lines of code to each item in a list in turn.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for x in a: </a:t>
            </a:r>
          </a:p>
          <a:p>
            <a:pPr lvl="1"/>
            <a:r>
              <a:rPr lang="en-US" sz="2000" b="1" i="1" dirty="0">
                <a:solidFill>
                  <a:srgbClr val="0070C0"/>
                </a:solidFill>
                <a:latin typeface="Consolas" panose="020B0609020204030204" pitchFamily="49" charset="0"/>
                <a:cs typeface="Consolas" panose="020B0609020204030204" pitchFamily="49" charset="0"/>
              </a:rPr>
              <a:t>...     print(x)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34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r>
              <a:rPr lang="en-US" sz="2000" b="1" i="1" dirty="0">
                <a:solidFill>
                  <a:srgbClr val="0070C0"/>
                </a:solidFill>
                <a:latin typeface="Consolas" panose="020B0609020204030204" pitchFamily="49" charset="0"/>
                <a:cs typeface="Consolas" panose="020B0609020204030204" pitchFamily="49" charset="0"/>
              </a:rPr>
              <a:t>12 </a:t>
            </a:r>
          </a:p>
          <a:p>
            <a:pPr lvl="1"/>
            <a:r>
              <a:rPr lang="en-US" sz="2000" b="1" i="1" dirty="0">
                <a:solidFill>
                  <a:srgbClr val="0070C0"/>
                </a:solidFill>
                <a:latin typeface="Consolas" panose="020B0609020204030204" pitchFamily="49" charset="0"/>
                <a:cs typeface="Consolas" panose="020B0609020204030204" pitchFamily="49" charset="0"/>
              </a:rPr>
              <a:t>False </a:t>
            </a:r>
          </a:p>
          <a:p>
            <a:pPr lvl="1"/>
            <a:r>
              <a:rPr lang="en-US" sz="2000" b="1" i="1" dirty="0">
                <a:solidFill>
                  <a:srgbClr val="0070C0"/>
                </a:solidFill>
                <a:latin typeface="Consolas" panose="020B0609020204030204" pitchFamily="49" charset="0"/>
                <a:cs typeface="Consolas" panose="020B0609020204030204" pitchFamily="49" charset="0"/>
              </a:rPr>
              <a:t>72.3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Enumerating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7053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run some lines of code to each item in a list in turn, but you also need to know the index position of each item.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 along with the </a:t>
            </a:r>
            <a:r>
              <a:rPr lang="en-US" sz="2400" b="1" i="1" dirty="0">
                <a:solidFill>
                  <a:srgbClr val="0070C0"/>
                </a:solidFill>
                <a:latin typeface="Consolas" panose="020B0609020204030204" pitchFamily="49" charset="0"/>
                <a:cs typeface="Consolas" panose="020B0609020204030204" pitchFamily="49" charset="0"/>
              </a:rPr>
              <a:t>enumerate</a:t>
            </a:r>
            <a:r>
              <a:rPr lang="en-US" sz="2000" dirty="0"/>
              <a:t> command.</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x) in enumerate(a): </a:t>
            </a:r>
          </a:p>
          <a:p>
            <a:pPr lvl="1"/>
            <a:r>
              <a:rPr lang="it-IT" sz="2000" b="1" i="1" dirty="0">
                <a:solidFill>
                  <a:srgbClr val="0070C0"/>
                </a:solidFill>
                <a:latin typeface="Consolas" panose="020B0609020204030204" pitchFamily="49" charset="0"/>
                <a:cs typeface="Consolas" panose="020B0609020204030204" pitchFamily="49" charset="0"/>
              </a:rPr>
              <a:t>...     print(i, x)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Enumerating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It’s quite common to need to know the position of something in the list while enumerating each of the values. An alternative method is to simply count with an index variable and then access the value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syntax:</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in range(len(a)): </a:t>
            </a:r>
          </a:p>
          <a:p>
            <a:pPr lvl="1"/>
            <a:r>
              <a:rPr lang="it-IT" sz="2000" b="1" i="1" dirty="0">
                <a:solidFill>
                  <a:srgbClr val="0070C0"/>
                </a:solidFill>
                <a:latin typeface="Consolas" panose="020B0609020204030204" pitchFamily="49" charset="0"/>
                <a:cs typeface="Consolas" panose="020B0609020204030204" pitchFamily="49" charset="0"/>
              </a:rPr>
              <a:t>...     print(i, a[i])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 </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1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Sorting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37097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sort</a:t>
            </a:r>
            <a:r>
              <a:rPr lang="en-US" sz="2000" dirty="0"/>
              <a:t> Python language command:</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a.sort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sort a list, you’ll actually be modifying it rather than returning a sorted copy of the original list. This means that if you also need the original list, you need to use the </a:t>
            </a:r>
            <a:r>
              <a:rPr lang="en-US" sz="2400" b="1" i="1" dirty="0">
                <a:solidFill>
                  <a:srgbClr val="0070C0"/>
                </a:solidFill>
                <a:latin typeface="Consolas" panose="020B0609020204030204" pitchFamily="49" charset="0"/>
                <a:cs typeface="Consolas" panose="020B0609020204030204" pitchFamily="49" charset="0"/>
              </a:rPr>
              <a:t>copy</a:t>
            </a:r>
            <a:r>
              <a:rPr lang="en-US" sz="2000" dirty="0"/>
              <a:t> command in the standard library to make a copy of the original list before sorting it:</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import copy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a:t>
            </a:r>
            <a:r>
              <a:rPr lang="en-US" b="1" i="1" dirty="0" err="1">
                <a:solidFill>
                  <a:srgbClr val="0070C0"/>
                </a:solidFill>
                <a:latin typeface="Consolas" panose="020B0609020204030204" pitchFamily="49" charset="0"/>
                <a:cs typeface="Consolas" panose="020B0609020204030204" pitchFamily="49" charset="0"/>
              </a:rPr>
              <a:t>copy.copy</a:t>
            </a:r>
            <a:r>
              <a:rPr lang="en-US"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b.sort</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Cutting Up a List </a:t>
            </a: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Python language construction. The following example returns a list containing the elements of the original list from index position 1 to index position 2 (the number after the </a:t>
            </a:r>
            <a:r>
              <a:rPr lang="en-US" sz="2400" b="1" dirty="0">
                <a:solidFill>
                  <a:srgbClr val="0070C0"/>
                </a:solidFill>
                <a:latin typeface="Consolas" panose="020B0609020204030204" pitchFamily="49" charset="0"/>
                <a:cs typeface="Consolas" panose="020B0609020204030204" pitchFamily="49" charset="0"/>
              </a:rPr>
              <a:t>:</a:t>
            </a:r>
            <a:r>
              <a:rPr lang="en-US" sz="2000" dirty="0"/>
              <a:t> is exclusive):</a:t>
            </a:r>
          </a:p>
          <a:p>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'c']</a:t>
            </a:r>
          </a:p>
          <a:p>
            <a:endParaRPr lang="en-US" sz="2000" dirty="0"/>
          </a:p>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list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Cutting Up a List </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negative indices to count back from the end of the list. The following example returns the last two elements in the list: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Incidentally</a:t>
            </a:r>
            <a:r>
              <a:rPr lang="en-US" sz="2000" b="1" i="1" dirty="0">
                <a:solidFill>
                  <a:srgbClr val="0070C0"/>
                </a:solidFill>
                <a:latin typeface="Consolas" panose="020B0609020204030204" pitchFamily="49" charset="0"/>
                <a:cs typeface="Consolas" panose="020B0609020204030204" pitchFamily="49" charset="0"/>
              </a:rPr>
              <a:t>, l[:-2] </a:t>
            </a:r>
            <a:r>
              <a:rPr lang="en-US" sz="2000" dirty="0"/>
              <a:t>returns</a:t>
            </a:r>
            <a:r>
              <a:rPr lang="en-US" sz="2000" b="1" i="1" dirty="0">
                <a:solidFill>
                  <a:srgbClr val="0070C0"/>
                </a:solidFill>
                <a:latin typeface="Consolas" panose="020B0609020204030204" pitchFamily="49" charset="0"/>
                <a:cs typeface="Consolas" panose="020B0609020204030204" pitchFamily="49" charset="0"/>
              </a:rPr>
              <a:t> ['a', 'b'] </a:t>
            </a:r>
            <a:r>
              <a:rPr lang="en-US" sz="2000" dirty="0"/>
              <a:t>in the preceding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Applying 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lookup table where you associate </a:t>
            </a:r>
            <a:r>
              <a:rPr lang="en-US" sz="2000" b="1" dirty="0">
                <a:solidFill>
                  <a:srgbClr val="FF0000"/>
                </a:solidFill>
              </a:rPr>
              <a:t>values with keys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 Python dictionary.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dictionary stores </a:t>
            </a:r>
            <a:r>
              <a:rPr lang="en-US" sz="2000" i="1" dirty="0">
                <a:effectLst>
                  <a:outerShdw blurRad="38100" dist="38100" dir="2700000" algn="tl">
                    <a:srgbClr val="000000">
                      <a:alpha val="43137"/>
                    </a:srgbClr>
                  </a:outerShdw>
                </a:effectLst>
              </a:rPr>
              <a:t>key/value</a:t>
            </a:r>
            <a:r>
              <a:rPr lang="en-US" sz="2000" dirty="0"/>
              <a:t> pairs in such a way that you can use the key to retrieve that value very efficiently and without having to search the whole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dictionary, you 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r>
              <a:rPr lang="en-US" sz="2000" b="1" dirty="0" err="1">
                <a:solidFill>
                  <a:srgbClr val="0070C0"/>
                </a:solidFill>
                <a:latin typeface="Consolas" panose="020B0609020204030204" pitchFamily="49" charset="0"/>
                <a:cs typeface="Consolas" panose="020B0609020204030204" pitchFamily="49" charset="0"/>
              </a:rPr>
              <a:t>phone_numbers</a:t>
            </a:r>
            <a:r>
              <a:rPr lang="en-US" sz="2000" b="1" dirty="0">
                <a:solidFill>
                  <a:srgbClr val="0070C0"/>
                </a:solidFill>
                <a:latin typeface="Consolas" panose="020B0609020204030204" pitchFamily="49" charset="0"/>
                <a:cs typeface="Consolas" panose="020B0609020204030204" pitchFamily="49" charset="0"/>
              </a:rPr>
              <a:t> = {'Simon':'01234 567899', 'Jane':'01234 666666'}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4528839"/>
            <a:ext cx="11249025" cy="2162175"/>
          </a:xfrm>
          <a:prstGeom prst="rect">
            <a:avLst/>
          </a:prstGeom>
        </p:spPr>
      </p:pic>
    </p:spTree>
    <p:extLst>
      <p:ext uri="{BB962C8B-B14F-4D97-AF65-F5344CB8AC3E}">
        <p14:creationId xmlns:p14="http://schemas.microsoft.com/office/powerpoint/2010/main" val="378308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example, the </a:t>
            </a:r>
            <a:r>
              <a:rPr lang="en-US" sz="2000" b="1" dirty="0">
                <a:solidFill>
                  <a:srgbClr val="FF0000"/>
                </a:solidFill>
              </a:rPr>
              <a:t>keys</a:t>
            </a:r>
            <a:r>
              <a:rPr lang="en-US" sz="2000" dirty="0"/>
              <a:t> of the dictionary are strings, but they do not have to be; </a:t>
            </a:r>
            <a:r>
              <a:rPr lang="en-US" sz="2000" b="1" dirty="0">
                <a:solidFill>
                  <a:srgbClr val="FF0000"/>
                </a:solidFill>
              </a:rPr>
              <a:t>they could be numbers or in fact any data type</a:t>
            </a:r>
            <a:r>
              <a:rPr lang="en-US" sz="2000" dirty="0"/>
              <a:t>, although strings are most commonly used.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The values can also be of any data type</a:t>
            </a:r>
            <a:r>
              <a:rPr lang="en-US" sz="2000" dirty="0"/>
              <a:t>, </a:t>
            </a:r>
            <a:r>
              <a:rPr lang="en-US" sz="2000" b="1" dirty="0">
                <a:solidFill>
                  <a:srgbClr val="FF0000"/>
                </a:solidFill>
              </a:rPr>
              <a:t>including other dictionaries or lists</a:t>
            </a:r>
            <a:r>
              <a:rPr lang="en-US" sz="2000" dirty="0"/>
              <a:t>. The following example creates one dictionary (a) and then uses it as a value in a second dictionary (b):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{'key1':'value1', 'key2':2}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{'key2': 2, 'key1': 'value1'}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{'b_key1':a}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{'b_key1': {'key2': 2, 'key1': 'value1'}}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display the contents of a dictionary, you will notice that the order of the items in the dictionary may not match the order in which they were specified when the dictionary was created and initialized with some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reason the order appears to be random is that the underlying data structure that is a </a:t>
            </a:r>
            <a:r>
              <a:rPr lang="en-US" sz="2000" i="1" dirty="0">
                <a:effectLst>
                  <a:outerShdw blurRad="38100" dist="38100" dir="2700000" algn="tl">
                    <a:srgbClr val="000000">
                      <a:alpha val="43137"/>
                    </a:srgbClr>
                  </a:outerShdw>
                </a:effectLst>
              </a:rPr>
              <a:t>hash table</a:t>
            </a:r>
            <a:r>
              <a:rPr lang="en-US" sz="2000" dirty="0"/>
              <a:t>. </a:t>
            </a:r>
            <a:r>
              <a:rPr lang="en-US" sz="2000" i="1" dirty="0">
                <a:effectLst>
                  <a:outerShdw blurRad="38100" dist="38100" dir="2700000" algn="tl">
                    <a:srgbClr val="000000">
                      <a:alpha val="43137"/>
                    </a:srgbClr>
                  </a:outerShdw>
                </a:effectLst>
              </a:rPr>
              <a:t>Hash tables </a:t>
            </a:r>
            <a:r>
              <a:rPr lang="en-US" sz="2000" dirty="0"/>
              <a:t>use a hashing function to decide where to store the value; the hashing function calculates a numeric equivalent to any object.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Use the key of the entry to which you need access inside the brackets:</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567899'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endParaRPr lang="en-US" sz="2000" dirty="0"/>
          </a:p>
          <a:p>
            <a:pPr marL="342900" indent="-342900">
              <a:buFont typeface="Arial" panose="020B0604020202020204" pitchFamily="34" charset="0"/>
              <a:buChar char="•"/>
            </a:pPr>
            <a:r>
              <a:rPr lang="en-US" sz="2000" dirty="0"/>
              <a:t>As well as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to read values from a dictionary, </a:t>
            </a:r>
            <a:r>
              <a:rPr lang="en-US" sz="2000" b="1" dirty="0">
                <a:solidFill>
                  <a:srgbClr val="FF0000"/>
                </a:solidFill>
              </a:rPr>
              <a:t>you can also use it to add new values or overwrite existing ones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 '01234 777555'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777555'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the key is not in use in the dictionary, a new entry is automatically added. If the key is already present, then whatever value was there before will be overwritten by the new value.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In Python, </a:t>
            </a:r>
            <a:r>
              <a:rPr lang="en-US" sz="2000" b="1" dirty="0">
                <a:solidFill>
                  <a:srgbClr val="FF0000"/>
                </a:solidFill>
              </a:rPr>
              <a:t>a list is a collection of values stored in order so that you can access them by position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create a list using </a:t>
            </a:r>
            <a:r>
              <a:rPr lang="en-US" sz="2000" b="1" dirty="0">
                <a:solidFill>
                  <a:srgbClr val="FF0000"/>
                </a:solidFill>
              </a:rPr>
              <a:t>[ and ] </a:t>
            </a:r>
            <a:r>
              <a:rPr lang="en-US" sz="2000" dirty="0"/>
              <a:t>to contain its initial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Unlike more rigid arrays in languages like C, you don’t need to specify the size of a list in Python when you declare it. You can also change the number of elements in the list any time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this example illustrates, the items in a list do not have to be all of the same type, although they often are.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create an empty list that you can add items to later, you can write: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Things from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8543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specifying the key for the item that you want to remove: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phone_numbers.pop</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{'Simon': '01234 567899'}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returns the value of the item removed from the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Dictionaries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do something to each of the items in the dictionary in 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to iterate over the keys of the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in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a couple of other techniques that you can use to iterate over a dictionary. The following form can be useful if you need access to the values as well as the keys: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in </a:t>
            </a:r>
            <a:r>
              <a:rPr lang="en-US" b="1" i="1" dirty="0" err="1">
                <a:solidFill>
                  <a:srgbClr val="0070C0"/>
                </a:solidFill>
                <a:latin typeface="Consolas" panose="020B0609020204030204" pitchFamily="49" charset="0"/>
                <a:cs typeface="Consolas" panose="020B0609020204030204" pitchFamily="49" charset="0"/>
              </a:rPr>
              <a:t>phone_numbers.items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 " " +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01234 567899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Elements of a List </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notation to access elements of a list by their position in the </a:t>
            </a:r>
            <a:r>
              <a:rPr lang="en-US" sz="2000" dirty="0" err="1"/>
              <a:t>list.For</a:t>
            </a:r>
            <a:r>
              <a:rPr lang="en-US" sz="2000" dirty="0"/>
              <a:t>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using the [] notation to read values out of a list, you can also use it to change values at a certain position. For example:</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 777 </a:t>
            </a:r>
          </a:p>
          <a:p>
            <a:pPr lvl="1"/>
            <a:r>
              <a:rPr lang="en-US" sz="2000" b="1" i="1" dirty="0">
                <a:solidFill>
                  <a:srgbClr val="0070C0"/>
                </a:solidFill>
                <a:latin typeface="Consolas" panose="020B0609020204030204" pitchFamily="49" charset="0"/>
                <a:cs typeface="Consolas" panose="020B0609020204030204" pitchFamily="49" charset="0"/>
              </a:rPr>
              <a:t>&gt;&gt;&gt; a </a:t>
            </a:r>
          </a:p>
          <a:p>
            <a:pPr lvl="1"/>
            <a:r>
              <a:rPr lang="en-US" sz="2000" b="1" i="1" dirty="0">
                <a:solidFill>
                  <a:srgbClr val="0070C0"/>
                </a:solidFill>
                <a:latin typeface="Consolas" panose="020B0609020204030204" pitchFamily="49" charset="0"/>
                <a:cs typeface="Consolas" panose="020B0609020204030204" pitchFamily="49" charset="0"/>
              </a:rPr>
              <a:t>[34, 777, 12, False, 72.3]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 the Length of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strings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Adding Elements to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or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Python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add a single item to the end of a list, use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a.append</a:t>
            </a:r>
            <a:r>
              <a:rPr lang="en-US" sz="2000" b="1" i="1" dirty="0">
                <a:solidFill>
                  <a:srgbClr val="0070C0"/>
                </a:solidFill>
                <a:latin typeface="Consolas" panose="020B0609020204030204" pitchFamily="49" charset="0"/>
                <a:cs typeface="Consolas" panose="020B0609020204030204" pitchFamily="49" charset="0"/>
              </a:rPr>
              <a:t>("new")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72.3, 'new']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Sometimes you don’t want to add the new elements to the end of a list, but rather you want to insert them at a certain position in the list. For this, use the insert command. The first argument is the index where the item should be inserted, and the second argument is the item to be inserted: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a.insert</a:t>
            </a:r>
            <a:r>
              <a:rPr lang="en-US" sz="2000" b="1" i="1" dirty="0">
                <a:solidFill>
                  <a:srgbClr val="0070C0"/>
                </a:solidFill>
                <a:latin typeface="Consolas" panose="020B0609020204030204" pitchFamily="49" charset="0"/>
                <a:cs typeface="Consolas" panose="020B0609020204030204" pitchFamily="49" charset="0"/>
              </a:rPr>
              <a:t>(2, "new2")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'new2', 12, False, 72.3]</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Adding Elements to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616101"/>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add only one element to a list. The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function adds all the elements of one list to the end of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b = [74, 75]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a.extend(b)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[34, 'Fred', 12, False, 72.3, 74, 75]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Elements from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Python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no parameters removes the last element of a list: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that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returns the value removed from the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remove an item in a position rather than the last element, use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a parameter of the position from which the item will be removed: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 by Parsing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convert a string of words separated by some character into an array of strings with each string in the array being one of the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Python string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no parameters separates the words out of a string into individual elements of an array:</a:t>
            </a:r>
            <a:endParaRPr lang="en-US" sz="2000" b="1" dirty="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supply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a parameter, then it will split the string using the parameter as a separator.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--de--</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'de',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 by Parsing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t> This command can be very useful when you are, say, importing data from a file.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command can optionally take an argument that is the string to use as a delimiter when you are splitting the string. So, if you were to use commas as a separator, you could split the string as follows: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"abc,def,</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4682</TotalTime>
  <Words>2250</Words>
  <Application>Microsoft Office PowerPoint</Application>
  <PresentationFormat>Widescreen</PresentationFormat>
  <Paragraphs>270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Python  Lists and 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1046</cp:revision>
  <dcterms:created xsi:type="dcterms:W3CDTF">2015-08-06T11:05:05Z</dcterms:created>
  <dcterms:modified xsi:type="dcterms:W3CDTF">2017-09-11T17:31:20Z</dcterms:modified>
  <cp:contentStatus/>
</cp:coreProperties>
</file>