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94" r:id="rId3"/>
    <p:sldId id="395" r:id="rId4"/>
    <p:sldId id="396" r:id="rId5"/>
    <p:sldId id="397" r:id="rId6"/>
    <p:sldId id="398" r:id="rId7"/>
    <p:sldId id="399" r:id="rId8"/>
    <p:sldId id="414" r:id="rId9"/>
    <p:sldId id="415" r:id="rId10"/>
    <p:sldId id="416" r:id="rId11"/>
    <p:sldId id="417" r:id="rId12"/>
    <p:sldId id="418" r:id="rId13"/>
    <p:sldId id="422" r:id="rId14"/>
    <p:sldId id="419" r:id="rId15"/>
    <p:sldId id="421" r:id="rId16"/>
    <p:sldId id="420" r:id="rId17"/>
    <p:sldId id="400" r:id="rId18"/>
    <p:sldId id="411" r:id="rId19"/>
    <p:sldId id="412" r:id="rId20"/>
    <p:sldId id="401" r:id="rId21"/>
    <p:sldId id="413" r:id="rId22"/>
    <p:sldId id="402" r:id="rId23"/>
    <p:sldId id="403" r:id="rId24"/>
    <p:sldId id="404" r:id="rId25"/>
    <p:sldId id="405" r:id="rId26"/>
    <p:sldId id="406" r:id="rId27"/>
    <p:sldId id="407" r:id="rId28"/>
    <p:sldId id="408" r:id="rId29"/>
    <p:sldId id="409" r:id="rId30"/>
    <p:sldId id="26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snapToGrid="0">
      <p:cViewPr varScale="1">
        <p:scale>
          <a:sx n="69" d="100"/>
          <a:sy n="69" d="100"/>
        </p:scale>
        <p:origin x="76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3/26/2018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3/26/2018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3/26/2018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3/26/2018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weet.io/listen/for/dweets/from/my-thing-nam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weet.io/dweet/for/my-thing-name?hello=world&amp;foo=bar" TargetMode="External"/><Relationship Id="rId2" Type="http://schemas.openxmlformats.org/officeDocument/2006/relationships/hyperlink" Target="https://dweet.io/dweet/for/my-thing-name?hello=worl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b="1" dirty="0">
                <a:effectLst>
                  <a:outerShdw blurRad="38100" dist="38100" dir="2700000" algn="tl">
                    <a:srgbClr val="000000">
                      <a:alpha val="43137"/>
                    </a:srgbClr>
                  </a:outerShdw>
                </a:effectLst>
              </a:rPr>
              <a:t>Internet Of</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things</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1" y="5308020"/>
            <a:ext cx="5484252"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you will learn how your Raspberry Pi can participate in the Internet of Things in various ways.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Getting Dweets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To read the latest dweet for a thing, you can call...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https://dweet.io/get/latest/dweet/for/my-thing-name</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Note that dweet.io only holds on to the last 5 dweets over a 24 hour period. If the thing hasn't dweeted in the last 24 hours, its history will be removed.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Or to read all the dweets for a dweeter, you can call...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https://dweet.io/get/dweets/for/my-thing-name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146553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Real-time Streams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363103" y="857743"/>
            <a:ext cx="13001336" cy="4678204"/>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also create a real-time subscription to dweets using a "chunked" HTTP response. </a:t>
            </a: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Just </a:t>
            </a:r>
            <a:r>
              <a:rPr lang="en-US" sz="2000" dirty="0"/>
              <a:t>make a call </a:t>
            </a:r>
            <a:r>
              <a:rPr lang="en-US" sz="2000" dirty="0" smtClean="0"/>
              <a:t>to</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hlinkClick r:id="rId2"/>
              </a:rPr>
              <a:t>https://</a:t>
            </a:r>
            <a:r>
              <a:rPr lang="en-US" sz="2000" b="1" i="1" dirty="0" smtClean="0">
                <a:solidFill>
                  <a:srgbClr val="0070C0"/>
                </a:solidFill>
                <a:latin typeface="Consolas" panose="020B0609020204030204" pitchFamily="49" charset="0"/>
                <a:cs typeface="Consolas" panose="020B0609020204030204" pitchFamily="49" charset="0"/>
                <a:hlinkClick r:id="rId2"/>
              </a:rPr>
              <a:t>dweet.io/listen/for/dweets/from/my-thing-name</a:t>
            </a:r>
            <a:endParaRPr lang="en-US" sz="2000" b="1" i="1" dirty="0" smtClean="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(Note</a:t>
            </a:r>
            <a:r>
              <a:rPr lang="en-US" sz="2000" dirty="0"/>
              <a:t>, this won't work in a standard browser) </a:t>
            </a: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a:t>The server will keep the connection alive and send you dweets as they arrive, like: </a:t>
            </a: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{"thing":"my-thing-name","created":"2014-02-17T01:10:21.901Z","content":{"foo":"bar</a:t>
            </a:r>
            <a:r>
              <a:rPr lang="en-US" sz="2000" b="1" i="1" dirty="0" smtClean="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If you don't know what a chunked HTTP response is, it might be easier to use one of our client libraries below.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60102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Client Libraries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63500" y="857743"/>
            <a:ext cx="11976100"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also access dweet.io even quicker and easier with these pre-built client libraries. </a:t>
            </a:r>
            <a:endParaRPr lang="en-US" sz="2000" dirty="0" smtClean="0"/>
          </a:p>
          <a:p>
            <a:pPr marL="342900" indent="-342900">
              <a:buFont typeface="Arial" panose="020B0604020202020204" pitchFamily="34" charset="0"/>
              <a:buChar char="•"/>
            </a:pPr>
            <a:endParaRPr lang="en-US" sz="2000" dirty="0" smtClean="0"/>
          </a:p>
          <a:p>
            <a:pPr lvl="1"/>
            <a:r>
              <a:rPr lang="en-US" sz="2000" dirty="0"/>
              <a:t>To access </a:t>
            </a:r>
            <a:r>
              <a:rPr lang="en-US" sz="2000" b="1" dirty="0">
                <a:solidFill>
                  <a:schemeClr val="accent1">
                    <a:lumMod val="75000"/>
                  </a:schemeClr>
                </a:solidFill>
              </a:rPr>
              <a:t>Dweet</a:t>
            </a:r>
            <a:r>
              <a:rPr lang="en-US" sz="2000" dirty="0"/>
              <a:t> from your Python program, the </a:t>
            </a:r>
            <a:r>
              <a:rPr lang="en-US" sz="2000" b="1" dirty="0">
                <a:solidFill>
                  <a:schemeClr val="accent1">
                    <a:lumMod val="75000"/>
                  </a:schemeClr>
                </a:solidFill>
              </a:rPr>
              <a:t>dweepy library </a:t>
            </a:r>
            <a:r>
              <a:rPr lang="en-US" sz="2000" dirty="0"/>
              <a:t>needs to be installed, using the following commands:</a:t>
            </a:r>
          </a:p>
          <a:p>
            <a:pPr lvl="1"/>
            <a:endParaRPr lang="en-US" sz="2000" dirty="0"/>
          </a:p>
          <a:p>
            <a:pPr lvl="1"/>
            <a:r>
              <a:rPr lang="en-US" sz="2000" b="1" i="1" dirty="0">
                <a:solidFill>
                  <a:srgbClr val="0070C0"/>
                </a:solidFill>
                <a:latin typeface="Consolas" panose="020B0609020204030204" pitchFamily="49" charset="0"/>
              </a:rPr>
              <a:t>git clone git://github.com/paddycarey/dweepy.git </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cd dweepy </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sudo python setup.py install</a:t>
            </a:r>
          </a:p>
          <a:p>
            <a:pPr marL="342900" indent="-342900">
              <a:buFont typeface="Arial" panose="020B0604020202020204" pitchFamily="34" charset="0"/>
              <a:buChar char="•"/>
            </a:pPr>
            <a:endParaRPr lang="en-US" sz="2000" dirty="0" smtClean="0"/>
          </a:p>
        </p:txBody>
      </p:sp>
    </p:spTree>
    <p:extLst>
      <p:ext uri="{BB962C8B-B14F-4D97-AF65-F5344CB8AC3E}">
        <p14:creationId xmlns:p14="http://schemas.microsoft.com/office/powerpoint/2010/main" val="4163775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Internet_Control Project</a:t>
            </a:r>
            <a:endParaRPr lang="en-US" b="1" dirty="0">
              <a:effectLst>
                <a:outerShdw blurRad="38100" dist="38100" dir="2700000" algn="tl">
                  <a:srgbClr val="000000">
                    <a:alpha val="43137"/>
                  </a:srgbClr>
                </a:outerShdw>
              </a:effectLst>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63500" y="857743"/>
            <a:ext cx="11976100"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We want chage the Web_Control project in a way that user can control the LED’s throghout the internet.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Use the </a:t>
            </a:r>
            <a:r>
              <a:rPr lang="en-US" sz="2400" b="1" i="1" dirty="0">
                <a:solidFill>
                  <a:srgbClr val="0070C0"/>
                </a:solidFill>
                <a:latin typeface="Consolas" panose="020B0609020204030204" pitchFamily="49" charset="0"/>
              </a:rPr>
              <a:t>dweet.io</a:t>
            </a:r>
            <a:r>
              <a:rPr lang="en-US" sz="2400" dirty="0" smtClean="0"/>
              <a:t> M2M service </a:t>
            </a:r>
            <a:r>
              <a:rPr lang="en-US" sz="2400" dirty="0"/>
              <a:t>for </a:t>
            </a:r>
            <a:r>
              <a:rPr lang="en-US" sz="2400" dirty="0" smtClean="0"/>
              <a:t>messaging between Server-Side application and Client-Side interface.</a:t>
            </a:r>
          </a:p>
        </p:txBody>
      </p:sp>
    </p:spTree>
    <p:extLst>
      <p:ext uri="{BB962C8B-B14F-4D97-AF65-F5344CB8AC3E}">
        <p14:creationId xmlns:p14="http://schemas.microsoft.com/office/powerpoint/2010/main" val="1174676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Dweet.html (</a:t>
            </a:r>
            <a:r>
              <a:rPr lang="en-US" b="1" dirty="0" smtClean="0">
                <a:effectLst>
                  <a:outerShdw blurRad="38100" dist="38100" dir="2700000" algn="tl">
                    <a:srgbClr val="000000">
                      <a:alpha val="43137"/>
                    </a:srgbClr>
                  </a:outerShdw>
                </a:effectLst>
              </a:rPr>
              <a:t>Client-Side)</a:t>
            </a:r>
            <a:endParaRPr lang="en-US" b="1" dirty="0">
              <a:effectLst>
                <a:outerShdw blurRad="38100" dist="38100" dir="2700000" algn="tl">
                  <a:srgbClr val="000000">
                    <a:alpha val="43137"/>
                  </a:srgbClr>
                </a:outerShdw>
              </a:effectLst>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29490" y="721217"/>
            <a:ext cx="12621490" cy="6186309"/>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rPr>
              <a:t>&lt;script src="http://ajax.googleapis.com/ajax/libs/jquery/1.7.2/jquery.min.js" type="text/javascript" charset="utf-8"&gt;&lt;/script&gt;</a:t>
            </a:r>
          </a:p>
          <a:p>
            <a:pPr lvl="1"/>
            <a:endParaRPr lang="en-US" b="1" i="1" dirty="0">
              <a:solidFill>
                <a:srgbClr val="0070C0"/>
              </a:solidFill>
              <a:latin typeface="Consolas" panose="020B0609020204030204" pitchFamily="49" charset="0"/>
            </a:endParaRPr>
          </a:p>
          <a:p>
            <a:pPr lvl="1"/>
            <a:r>
              <a:rPr lang="en-US" b="1" i="1" dirty="0">
                <a:solidFill>
                  <a:srgbClr val="0070C0"/>
                </a:solidFill>
                <a:latin typeface="Consolas" panose="020B0609020204030204" pitchFamily="49" charset="0"/>
              </a:rPr>
              <a:t>&lt;script&gt;</a:t>
            </a:r>
          </a:p>
          <a:p>
            <a:pPr lvl="1"/>
            <a:r>
              <a:rPr lang="en-US" b="1" i="1" dirty="0">
                <a:solidFill>
                  <a:srgbClr val="0070C0"/>
                </a:solidFill>
                <a:latin typeface="Consolas" panose="020B0609020204030204" pitchFamily="49" charset="0"/>
              </a:rPr>
              <a:t>function dweet(address){</a:t>
            </a:r>
          </a:p>
          <a:p>
            <a:pPr lvl="1"/>
            <a:r>
              <a:rPr lang="en-US" b="1" i="1" dirty="0">
                <a:solidFill>
                  <a:srgbClr val="0070C0"/>
                </a:solidFill>
                <a:latin typeface="Consolas" panose="020B0609020204030204" pitchFamily="49" charset="0"/>
              </a:rPr>
              <a:t>   	$.get(address);</a:t>
            </a:r>
          </a:p>
          <a:p>
            <a:pPr lvl="1"/>
            <a:r>
              <a:rPr lang="en-US" b="1" i="1" dirty="0">
                <a:solidFill>
                  <a:srgbClr val="0070C0"/>
                </a:solidFill>
                <a:latin typeface="Consolas" panose="020B0609020204030204" pitchFamily="49" charset="0"/>
              </a:rPr>
              <a:t>}</a:t>
            </a:r>
          </a:p>
          <a:p>
            <a:pPr lvl="1"/>
            <a:r>
              <a:rPr lang="en-US" b="1" i="1" dirty="0">
                <a:solidFill>
                  <a:srgbClr val="0070C0"/>
                </a:solidFill>
                <a:latin typeface="Consolas" panose="020B0609020204030204" pitchFamily="49" charset="0"/>
              </a:rPr>
              <a:t>&lt;/script&gt;</a:t>
            </a:r>
          </a:p>
          <a:p>
            <a:pPr lvl="1"/>
            <a:endParaRPr lang="en-US" b="1" i="1" dirty="0">
              <a:solidFill>
                <a:srgbClr val="0070C0"/>
              </a:solidFill>
              <a:latin typeface="Consolas" panose="020B0609020204030204" pitchFamily="49" charset="0"/>
            </a:endParaRPr>
          </a:p>
          <a:p>
            <a:pPr lvl="1"/>
            <a:r>
              <a:rPr lang="en-US" b="1" i="1" dirty="0">
                <a:solidFill>
                  <a:srgbClr val="0070C0"/>
                </a:solidFill>
                <a:latin typeface="Consolas" panose="020B0609020204030204" pitchFamily="49" charset="0"/>
              </a:rPr>
              <a:t>&lt;h1&gt;GPIO Control&lt;/h1&gt;</a:t>
            </a:r>
          </a:p>
          <a:p>
            <a:pPr lvl="1"/>
            <a:r>
              <a:rPr lang="en-US" b="1" i="1" dirty="0">
                <a:solidFill>
                  <a:srgbClr val="0070C0"/>
                </a:solidFill>
                <a:latin typeface="Consolas" panose="020B0609020204030204" pitchFamily="49" charset="0"/>
              </a:rPr>
              <a:t>&lt;h2&gt;LEDs&lt;/h2&gt;</a:t>
            </a:r>
          </a:p>
          <a:p>
            <a:pPr lvl="1"/>
            <a:r>
              <a:rPr lang="en-US" b="1" i="1" dirty="0">
                <a:solidFill>
                  <a:srgbClr val="0070C0"/>
                </a:solidFill>
                <a:latin typeface="Consolas" panose="020B0609020204030204" pitchFamily="49" charset="0"/>
              </a:rPr>
              <a:t>&lt;input type='button' onClick='dweet("https://dweet.io/dweet/for/rpi_course_iot_projects?led0=1&amp;led1=0&amp;led2=0")' value='LED 1'/&gt;</a:t>
            </a:r>
          </a:p>
          <a:p>
            <a:pPr lvl="1"/>
            <a:endParaRPr lang="en-US" b="1" i="1" dirty="0" smtClean="0">
              <a:solidFill>
                <a:srgbClr val="0070C0"/>
              </a:solidFill>
              <a:latin typeface="Consolas" panose="020B0609020204030204" pitchFamily="49" charset="0"/>
            </a:endParaRPr>
          </a:p>
          <a:p>
            <a:pPr lvl="1"/>
            <a:r>
              <a:rPr lang="en-US" b="1" i="1" dirty="0" smtClean="0">
                <a:solidFill>
                  <a:srgbClr val="0070C0"/>
                </a:solidFill>
                <a:latin typeface="Consolas" panose="020B0609020204030204" pitchFamily="49" charset="0"/>
              </a:rPr>
              <a:t>&lt;</a:t>
            </a:r>
            <a:r>
              <a:rPr lang="en-US" b="1" i="1" dirty="0">
                <a:solidFill>
                  <a:srgbClr val="0070C0"/>
                </a:solidFill>
                <a:latin typeface="Consolas" panose="020B0609020204030204" pitchFamily="49" charset="0"/>
              </a:rPr>
              <a:t>input type='button' onClick='dweet("https://dweet.io/dweet/for/rpi_course_iot_projects?led0=0&amp;led1=1&amp;led2=0")' value='LED 2'/&gt;</a:t>
            </a:r>
          </a:p>
          <a:p>
            <a:pPr lvl="1"/>
            <a:endParaRPr lang="en-US" b="1" i="1" dirty="0" smtClean="0">
              <a:solidFill>
                <a:srgbClr val="0070C0"/>
              </a:solidFill>
              <a:latin typeface="Consolas" panose="020B0609020204030204" pitchFamily="49" charset="0"/>
            </a:endParaRPr>
          </a:p>
          <a:p>
            <a:pPr lvl="1"/>
            <a:r>
              <a:rPr lang="en-US" b="1" i="1" dirty="0" smtClean="0">
                <a:solidFill>
                  <a:srgbClr val="0070C0"/>
                </a:solidFill>
                <a:latin typeface="Consolas" panose="020B0609020204030204" pitchFamily="49" charset="0"/>
              </a:rPr>
              <a:t>&lt;</a:t>
            </a:r>
            <a:r>
              <a:rPr lang="en-US" b="1" i="1" dirty="0">
                <a:solidFill>
                  <a:srgbClr val="0070C0"/>
                </a:solidFill>
                <a:latin typeface="Consolas" panose="020B0609020204030204" pitchFamily="49" charset="0"/>
              </a:rPr>
              <a:t>input type='button' onClick='dweet("https://dweet.io/dweet/for/rpi_course_iot_projects?led0=0&amp;led1=0&amp;led2=1")' value='LED 3'/&gt;</a:t>
            </a:r>
          </a:p>
        </p:txBody>
      </p:sp>
    </p:spTree>
    <p:extLst>
      <p:ext uri="{BB962C8B-B14F-4D97-AF65-F5344CB8AC3E}">
        <p14:creationId xmlns:p14="http://schemas.microsoft.com/office/powerpoint/2010/main" val="2691530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Dweet.py </a:t>
            </a:r>
            <a:r>
              <a:rPr lang="en-US" b="1" dirty="0">
                <a:effectLst>
                  <a:outerShdw blurRad="38100" dist="38100" dir="2700000" algn="tl">
                    <a:srgbClr val="000000">
                      <a:alpha val="43137"/>
                    </a:srgbClr>
                  </a:outerShdw>
                </a:effectLst>
              </a:rPr>
              <a:t>Project </a:t>
            </a:r>
            <a:r>
              <a:rPr lang="en-US" b="1" dirty="0" smtClean="0">
                <a:effectLst>
                  <a:outerShdw blurRad="38100" dist="38100" dir="2700000" algn="tl">
                    <a:srgbClr val="000000">
                      <a:alpha val="43137"/>
                    </a:srgbClr>
                  </a:outerShdw>
                </a:effectLst>
              </a:rPr>
              <a:t>(Server-Side)</a:t>
            </a:r>
            <a:endParaRPr lang="en-US" b="1" dirty="0">
              <a:effectLst>
                <a:outerShdw blurRad="38100" dist="38100" dir="2700000" algn="tl">
                  <a:srgbClr val="000000">
                    <a:alpha val="43137"/>
                  </a:srgbClr>
                </a:outerShdw>
              </a:effectLst>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63500" y="988586"/>
            <a:ext cx="11357113" cy="5632311"/>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rPr>
              <a:t>import time</a:t>
            </a:r>
          </a:p>
          <a:p>
            <a:pPr lvl="1"/>
            <a:r>
              <a:rPr lang="en-US" sz="2000" b="1" i="1" dirty="0">
                <a:solidFill>
                  <a:srgbClr val="0070C0"/>
                </a:solidFill>
                <a:latin typeface="Consolas" panose="020B0609020204030204" pitchFamily="49" charset="0"/>
              </a:rPr>
              <a:t>import dweepy</a:t>
            </a:r>
          </a:p>
          <a:p>
            <a:pPr lvl="1"/>
            <a:r>
              <a:rPr lang="en-US" sz="2000" b="1" i="1" dirty="0">
                <a:solidFill>
                  <a:srgbClr val="0070C0"/>
                </a:solidFill>
                <a:latin typeface="Consolas" panose="020B0609020204030204" pitchFamily="49" charset="0"/>
              </a:rPr>
              <a:t>import RPi.GPIO as GPIO</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KEY = 'rpi_course_iot_projects'</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led = [18, 23, 24]</a:t>
            </a:r>
          </a:p>
          <a:p>
            <a:pPr lvl="1"/>
            <a:r>
              <a:rPr lang="en-US" sz="2000" b="1" i="1" dirty="0">
                <a:solidFill>
                  <a:srgbClr val="0070C0"/>
                </a:solidFill>
                <a:latin typeface="Consolas" panose="020B0609020204030204" pitchFamily="49" charset="0"/>
              </a:rPr>
              <a:t>led_states = [0, 0, 0]</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GPIO.setmode(GPIO.BCM)</a:t>
            </a:r>
          </a:p>
          <a:p>
            <a:pPr lvl="1"/>
            <a:r>
              <a:rPr lang="en-US" sz="2000" b="1" i="1" dirty="0">
                <a:solidFill>
                  <a:srgbClr val="0070C0"/>
                </a:solidFill>
                <a:latin typeface="Consolas" panose="020B0609020204030204" pitchFamily="49" charset="0"/>
              </a:rPr>
              <a:t>GPIO.setup(18, GPIO.OUT)</a:t>
            </a:r>
          </a:p>
          <a:p>
            <a:pPr lvl="1"/>
            <a:r>
              <a:rPr lang="en-US" sz="2000" b="1" i="1" dirty="0">
                <a:solidFill>
                  <a:srgbClr val="0070C0"/>
                </a:solidFill>
                <a:latin typeface="Consolas" panose="020B0609020204030204" pitchFamily="49" charset="0"/>
              </a:rPr>
              <a:t>GPIO.setup(23, GPIO.OUT)</a:t>
            </a:r>
          </a:p>
          <a:p>
            <a:pPr lvl="1"/>
            <a:r>
              <a:rPr lang="en-US" sz="2000" b="1" i="1" dirty="0">
                <a:solidFill>
                  <a:srgbClr val="0070C0"/>
                </a:solidFill>
                <a:latin typeface="Consolas" panose="020B0609020204030204" pitchFamily="49" charset="0"/>
              </a:rPr>
              <a:t>GPIO.setup(24, GPIO.OUT)</a:t>
            </a:r>
          </a:p>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def UpdateLeds():</a:t>
            </a:r>
          </a:p>
          <a:p>
            <a:pPr lvl="1"/>
            <a:r>
              <a:rPr lang="en-US" sz="2000" b="1" i="1" dirty="0">
                <a:solidFill>
                  <a:srgbClr val="0070C0"/>
                </a:solidFill>
                <a:latin typeface="Consolas" panose="020B0609020204030204" pitchFamily="49" charset="0"/>
              </a:rPr>
              <a:t>    for i in range(len(led_states)):</a:t>
            </a:r>
          </a:p>
          <a:p>
            <a:pPr lvl="1"/>
            <a:r>
              <a:rPr lang="en-US" sz="2000" b="1" i="1" dirty="0">
                <a:solidFill>
                  <a:srgbClr val="0070C0"/>
                </a:solidFill>
                <a:latin typeface="Consolas" panose="020B0609020204030204" pitchFamily="49" charset="0"/>
              </a:rPr>
              <a:t>        GPIO.output(led[i], led_states[i])</a:t>
            </a:r>
          </a:p>
          <a:p>
            <a:pPr lvl="1"/>
            <a:endParaRPr lang="en-US" sz="2000" b="1" i="1" dirty="0">
              <a:solidFill>
                <a:srgbClr val="0070C0"/>
              </a:solidFill>
              <a:latin typeface="Consolas" panose="020B0609020204030204" pitchFamily="49" charset="0"/>
            </a:endParaRPr>
          </a:p>
        </p:txBody>
      </p:sp>
    </p:spTree>
    <p:extLst>
      <p:ext uri="{BB962C8B-B14F-4D97-AF65-F5344CB8AC3E}">
        <p14:creationId xmlns:p14="http://schemas.microsoft.com/office/powerpoint/2010/main" val="70882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Dweet.py </a:t>
            </a:r>
            <a:r>
              <a:rPr lang="en-US" b="1" dirty="0">
                <a:effectLst>
                  <a:outerShdw blurRad="38100" dist="38100" dir="2700000" algn="tl">
                    <a:srgbClr val="000000">
                      <a:alpha val="43137"/>
                    </a:srgbClr>
                  </a:outerShdw>
                </a:effectLst>
              </a:rPr>
              <a:t>Project (Server-Side)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63500" y="988586"/>
            <a:ext cx="11357113" cy="4093428"/>
          </a:xfrm>
          <a:prstGeom prst="rect">
            <a:avLst/>
          </a:prstGeom>
          <a:noFill/>
        </p:spPr>
        <p:txBody>
          <a:bodyPr wrap="square" rtlCol="0">
            <a:spAutoFit/>
          </a:bodyPr>
          <a:lstStyle/>
          <a:p>
            <a:pPr lvl="1"/>
            <a:endParaRPr lang="en-US" sz="2000" b="1" i="1" dirty="0">
              <a:solidFill>
                <a:srgbClr val="0070C0"/>
              </a:solidFill>
              <a:latin typeface="Consolas" panose="020B0609020204030204" pitchFamily="49" charset="0"/>
            </a:endParaRPr>
          </a:p>
          <a:p>
            <a:pPr lvl="1"/>
            <a:r>
              <a:rPr lang="en-US" sz="2000" b="1" i="1" dirty="0">
                <a:solidFill>
                  <a:srgbClr val="0070C0"/>
                </a:solidFill>
                <a:latin typeface="Consolas" panose="020B0609020204030204" pitchFamily="49" charset="0"/>
              </a:rPr>
              <a:t>while True:</a:t>
            </a:r>
          </a:p>
          <a:p>
            <a:pPr lvl="1"/>
            <a:r>
              <a:rPr lang="en-US" sz="2000" b="1" i="1" dirty="0">
                <a:solidFill>
                  <a:srgbClr val="0070C0"/>
                </a:solidFill>
                <a:latin typeface="Consolas" panose="020B0609020204030204" pitchFamily="49" charset="0"/>
              </a:rPr>
              <a:t>    try:</a:t>
            </a:r>
          </a:p>
          <a:p>
            <a:pPr lvl="1"/>
            <a:r>
              <a:rPr lang="en-US" sz="2000" b="1" i="1" dirty="0">
                <a:solidFill>
                  <a:srgbClr val="0070C0"/>
                </a:solidFill>
                <a:latin typeface="Consolas" panose="020B0609020204030204" pitchFamily="49" charset="0"/>
              </a:rPr>
              <a:t>        for dweet in dweepy.listen_for_dweets_from(KEY):</a:t>
            </a:r>
          </a:p>
          <a:p>
            <a:pPr lvl="1"/>
            <a:r>
              <a:rPr lang="en-US" sz="2000" b="1" i="1" dirty="0">
                <a:solidFill>
                  <a:srgbClr val="0070C0"/>
                </a:solidFill>
                <a:latin typeface="Consolas" panose="020B0609020204030204" pitchFamily="49" charset="0"/>
              </a:rPr>
              <a:t>            if(dweet['content']['led0'] == 1):</a:t>
            </a:r>
          </a:p>
          <a:p>
            <a:pPr lvl="1"/>
            <a:r>
              <a:rPr lang="en-US" sz="2000" b="1" i="1" dirty="0">
                <a:solidFill>
                  <a:srgbClr val="0070C0"/>
                </a:solidFill>
                <a:latin typeface="Consolas" panose="020B0609020204030204" pitchFamily="49" charset="0"/>
              </a:rPr>
              <a:t>                led_states[0] = not led_states[0]</a:t>
            </a:r>
          </a:p>
          <a:p>
            <a:pPr lvl="1"/>
            <a:r>
              <a:rPr lang="en-US" sz="2000" b="1" i="1" dirty="0">
                <a:solidFill>
                  <a:srgbClr val="0070C0"/>
                </a:solidFill>
                <a:latin typeface="Consolas" panose="020B0609020204030204" pitchFamily="49" charset="0"/>
              </a:rPr>
              <a:t>            elif(dweet['content']['led1'] == 1):</a:t>
            </a:r>
          </a:p>
          <a:p>
            <a:pPr lvl="1"/>
            <a:r>
              <a:rPr lang="en-US" sz="2000" b="1" i="1" dirty="0">
                <a:solidFill>
                  <a:srgbClr val="0070C0"/>
                </a:solidFill>
                <a:latin typeface="Consolas" panose="020B0609020204030204" pitchFamily="49" charset="0"/>
              </a:rPr>
              <a:t>                led_states[1] = not led_states[1]</a:t>
            </a:r>
          </a:p>
          <a:p>
            <a:pPr lvl="1"/>
            <a:r>
              <a:rPr lang="en-US" sz="2000" b="1" i="1" dirty="0">
                <a:solidFill>
                  <a:srgbClr val="0070C0"/>
                </a:solidFill>
                <a:latin typeface="Consolas" panose="020B0609020204030204" pitchFamily="49" charset="0"/>
              </a:rPr>
              <a:t>            elif(dweet['content']['led2'] == 1):</a:t>
            </a:r>
          </a:p>
          <a:p>
            <a:pPr lvl="1"/>
            <a:r>
              <a:rPr lang="en-US" sz="2000" b="1" i="1" dirty="0">
                <a:solidFill>
                  <a:srgbClr val="0070C0"/>
                </a:solidFill>
                <a:latin typeface="Consolas" panose="020B0609020204030204" pitchFamily="49" charset="0"/>
              </a:rPr>
              <a:t>                led_states[2] = not led_states[2]</a:t>
            </a:r>
          </a:p>
          <a:p>
            <a:pPr lvl="1"/>
            <a:r>
              <a:rPr lang="en-US" sz="2000" b="1" i="1" dirty="0">
                <a:solidFill>
                  <a:srgbClr val="0070C0"/>
                </a:solidFill>
                <a:latin typeface="Consolas" panose="020B0609020204030204" pitchFamily="49" charset="0"/>
              </a:rPr>
              <a:t>            UpdateLeds()</a:t>
            </a:r>
          </a:p>
          <a:p>
            <a:pPr lvl="1"/>
            <a:r>
              <a:rPr lang="en-US" sz="2000" b="1" i="1" dirty="0">
                <a:solidFill>
                  <a:srgbClr val="0070C0"/>
                </a:solidFill>
                <a:latin typeface="Consolas" panose="020B0609020204030204" pitchFamily="49" charset="0"/>
              </a:rPr>
              <a:t>    except Exception as e:</a:t>
            </a:r>
          </a:p>
          <a:p>
            <a:pPr lvl="1"/>
            <a:r>
              <a:rPr lang="en-US" sz="2000" b="1" i="1" dirty="0">
                <a:solidFill>
                  <a:srgbClr val="0070C0"/>
                </a:solidFill>
                <a:latin typeface="Consolas" panose="020B0609020204030204" pitchFamily="49" charset="0"/>
              </a:rPr>
              <a:t>        pass</a:t>
            </a:r>
          </a:p>
        </p:txBody>
      </p:sp>
    </p:spTree>
    <p:extLst>
      <p:ext uri="{BB962C8B-B14F-4D97-AF65-F5344CB8AC3E}">
        <p14:creationId xmlns:p14="http://schemas.microsoft.com/office/powerpoint/2010/main" val="4169879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poll(2) system call</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One of the shortcomings of the input script is that it must poll the input pin’s value continuously, to see if the value has changed. In a multiprocessing environment like Linux, it is rude to burn the CPU like this (hence the compromise with the sleep command). A better design would have the program wait for a change on the input pin, allowing other processes to use the CPU while it waits.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GPIO driver within the kernel is, in fact, able to do that, though not usable by shell commands. The C program </a:t>
            </a:r>
            <a:r>
              <a:rPr lang="en-US" sz="2000" b="1" i="1" dirty="0" err="1">
                <a:solidFill>
                  <a:srgbClr val="0070C0"/>
                </a:solidFill>
                <a:latin typeface="Consolas" panose="020B0609020204030204" pitchFamily="49" charset="0"/>
                <a:cs typeface="Consolas" panose="020B0609020204030204" pitchFamily="49" charset="0"/>
              </a:rPr>
              <a:t>evinput.c</a:t>
            </a:r>
            <a:r>
              <a:rPr lang="en-US" sz="2000" dirty="0"/>
              <a:t> is an example program that takes advantage of this capability and is presented next. It uses the </a:t>
            </a:r>
            <a:r>
              <a:rPr lang="en-US" sz="2000" b="1" i="1" dirty="0">
                <a:solidFill>
                  <a:srgbClr val="0070C0"/>
                </a:solidFill>
                <a:latin typeface="Consolas" panose="020B0609020204030204" pitchFamily="49" charset="0"/>
                <a:cs typeface="Consolas" panose="020B0609020204030204" pitchFamily="49" charset="0"/>
              </a:rPr>
              <a:t>poll(2)</a:t>
            </a:r>
            <a:r>
              <a:rPr lang="en-US" sz="2000" dirty="0"/>
              <a:t> system call to accomplish this. The basic procedure used is this: </a:t>
            </a:r>
          </a:p>
          <a:p>
            <a:pPr marL="342900" indent="-342900">
              <a:buFont typeface="Arial" panose="020B0604020202020204" pitchFamily="34" charset="0"/>
              <a:buChar char="•"/>
            </a:pPr>
            <a:r>
              <a:rPr lang="en-US" sz="2000" dirty="0"/>
              <a:t>1. The GPIO pin X is configured for input. </a:t>
            </a:r>
          </a:p>
          <a:p>
            <a:pPr marL="342900" indent="-342900">
              <a:buFont typeface="Arial" panose="020B0604020202020204" pitchFamily="34" charset="0"/>
              <a:buChar char="•"/>
            </a:pPr>
            <a:r>
              <a:rPr lang="en-US" sz="2000" dirty="0"/>
              <a:t>2. The value of </a:t>
            </a:r>
            <a:r>
              <a:rPr lang="en-US" sz="2000" b="1" i="1" dirty="0">
                <a:solidFill>
                  <a:srgbClr val="0070C0"/>
                </a:solidFill>
                <a:latin typeface="Consolas" panose="020B0609020204030204" pitchFamily="49" charset="0"/>
                <a:cs typeface="Consolas" panose="020B0609020204030204" pitchFamily="49" charset="0"/>
              </a:rPr>
              <a:t>/sys/class/</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gpioX</a:t>
            </a:r>
            <a:r>
              <a:rPr lang="en-US" sz="2000" b="1" i="1" dirty="0">
                <a:solidFill>
                  <a:srgbClr val="0070C0"/>
                </a:solidFill>
                <a:latin typeface="Consolas" panose="020B0609020204030204" pitchFamily="49" charset="0"/>
                <a:cs typeface="Consolas" panose="020B0609020204030204" pitchFamily="49" charset="0"/>
              </a:rPr>
              <a:t>/edge</a:t>
            </a:r>
            <a:r>
              <a:rPr lang="en-US" sz="2000" dirty="0"/>
              <a:t> has been configured for the </a:t>
            </a:r>
            <a:r>
              <a:rPr lang="en-US" sz="2000" b="1" i="1" dirty="0">
                <a:solidFill>
                  <a:srgbClr val="0070C0"/>
                </a:solidFill>
                <a:latin typeface="Consolas" panose="020B0609020204030204" pitchFamily="49" charset="0"/>
                <a:cs typeface="Consolas" panose="020B0609020204030204" pitchFamily="49" charset="0"/>
              </a:rPr>
              <a:t>edge(s)</a:t>
            </a:r>
            <a:r>
              <a:rPr lang="en-US" sz="2000" dirty="0"/>
              <a:t> to be reported</a:t>
            </a:r>
          </a:p>
          <a:p>
            <a:pPr marL="342900" indent="-342900">
              <a:buFont typeface="Arial" panose="020B0604020202020204" pitchFamily="34" charset="0"/>
              <a:buChar char="•"/>
            </a:pPr>
            <a:r>
              <a:rPr lang="en-US" sz="2000" dirty="0"/>
              <a:t>3. When querying the input pin, the open file descriptor for </a:t>
            </a:r>
            <a:r>
              <a:rPr lang="en-US" sz="2000" b="1" i="1" dirty="0">
                <a:solidFill>
                  <a:srgbClr val="0070C0"/>
                </a:solidFill>
                <a:latin typeface="Consolas" panose="020B0609020204030204" pitchFamily="49" charset="0"/>
                <a:cs typeface="Consolas" panose="020B0609020204030204" pitchFamily="49" charset="0"/>
              </a:rPr>
              <a:t>/sys/class/</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gpioX</a:t>
            </a:r>
            <a:r>
              <a:rPr lang="en-US" sz="2000" b="1" i="1" dirty="0">
                <a:solidFill>
                  <a:srgbClr val="0070C0"/>
                </a:solidFill>
                <a:latin typeface="Consolas" panose="020B0609020204030204" pitchFamily="49" charset="0"/>
                <a:cs typeface="Consolas" panose="020B0609020204030204" pitchFamily="49" charset="0"/>
              </a:rPr>
              <a:t>/value</a:t>
            </a:r>
            <a:r>
              <a:rPr lang="en-US" sz="2000" dirty="0"/>
              <a:t> is provided to the </a:t>
            </a:r>
            <a:r>
              <a:rPr lang="en-US" sz="2000" b="1" i="1" dirty="0">
                <a:solidFill>
                  <a:srgbClr val="0070C0"/>
                </a:solidFill>
                <a:latin typeface="Consolas" panose="020B0609020204030204" pitchFamily="49" charset="0"/>
                <a:cs typeface="Consolas" panose="020B0609020204030204" pitchFamily="49" charset="0"/>
              </a:rPr>
              <a:t>poll(2)</a:t>
            </a:r>
            <a:r>
              <a:rPr lang="en-US" sz="2000" dirty="0"/>
              <a:t> call (line 111). </a:t>
            </a:r>
          </a:p>
          <a:p>
            <a:pPr marL="342900" indent="-342900">
              <a:buFont typeface="Arial" panose="020B0604020202020204" pitchFamily="34" charset="0"/>
              <a:buChar char="•"/>
            </a:pPr>
            <a:r>
              <a:rPr lang="en-US" sz="2000" dirty="0"/>
              <a:t>4. The </a:t>
            </a:r>
            <a:r>
              <a:rPr lang="en-US" sz="2000" b="1" i="1" dirty="0">
                <a:solidFill>
                  <a:srgbClr val="0070C0"/>
                </a:solidFill>
                <a:latin typeface="Consolas" panose="020B0609020204030204" pitchFamily="49" charset="0"/>
                <a:cs typeface="Consolas" panose="020B0609020204030204" pitchFamily="49" charset="0"/>
              </a:rPr>
              <a:t>time-out</a:t>
            </a:r>
            <a:r>
              <a:rPr lang="en-US" sz="2000" dirty="0"/>
              <a:t> is specified as </a:t>
            </a:r>
            <a:r>
              <a:rPr lang="en-US" sz="2000" b="1" i="1" dirty="0">
                <a:solidFill>
                  <a:srgbClr val="0070C0"/>
                </a:solidFill>
                <a:latin typeface="Consolas" panose="020B0609020204030204" pitchFamily="49" charset="0"/>
                <a:cs typeface="Consolas" panose="020B0609020204030204" pitchFamily="49" charset="0"/>
              </a:rPr>
              <a:t>–1</a:t>
            </a:r>
            <a:r>
              <a:rPr lang="en-US" sz="2000" dirty="0"/>
              <a:t> in argument 3, so </a:t>
            </a:r>
            <a:r>
              <a:rPr lang="en-US" sz="2000" b="1" i="1" dirty="0">
                <a:solidFill>
                  <a:srgbClr val="0070C0"/>
                </a:solidFill>
                <a:latin typeface="Consolas" panose="020B0609020204030204" pitchFamily="49" charset="0"/>
                <a:cs typeface="Consolas" panose="020B0609020204030204" pitchFamily="49" charset="0"/>
              </a:rPr>
              <a:t>poll(2)</a:t>
            </a:r>
            <a:r>
              <a:rPr lang="en-US" sz="2000" dirty="0"/>
              <a:t> will wait forever, if necessary. </a:t>
            </a:r>
          </a:p>
          <a:p>
            <a:pPr marL="342900" indent="-342900">
              <a:buFont typeface="Arial" panose="020B0604020202020204" pitchFamily="34" charset="0"/>
              <a:buChar char="•"/>
            </a:pPr>
            <a:r>
              <a:rPr lang="en-US" sz="2000" dirty="0"/>
              <a:t>5. When there is new data for the GPIO input, </a:t>
            </a:r>
            <a:r>
              <a:rPr lang="en-US" sz="2000" b="1" i="1" dirty="0">
                <a:solidFill>
                  <a:srgbClr val="0070C0"/>
                </a:solidFill>
                <a:latin typeface="Consolas" panose="020B0609020204030204" pitchFamily="49" charset="0"/>
                <a:cs typeface="Consolas" panose="020B0609020204030204" pitchFamily="49" charset="0"/>
              </a:rPr>
              <a:t>poll(2)</a:t>
            </a:r>
            <a:r>
              <a:rPr lang="en-US" sz="2000" dirty="0"/>
              <a:t> returns and </a:t>
            </a:r>
            <a:r>
              <a:rPr lang="en-US" sz="2000" b="1" i="1" dirty="0" err="1">
                <a:solidFill>
                  <a:srgbClr val="0070C0"/>
                </a:solidFill>
                <a:latin typeface="Consolas" panose="020B0609020204030204" pitchFamily="49" charset="0"/>
                <a:cs typeface="Consolas" panose="020B0609020204030204" pitchFamily="49" charset="0"/>
              </a:rPr>
              <a:t>rc</a:t>
            </a:r>
            <a:r>
              <a:rPr lang="en-US" sz="2000" b="1" i="1" dirty="0">
                <a:solidFill>
                  <a:srgbClr val="0070C0"/>
                </a:solidFill>
                <a:latin typeface="Consolas" panose="020B0609020204030204" pitchFamily="49" charset="0"/>
                <a:cs typeface="Consolas" panose="020B0609020204030204" pitchFamily="49" charset="0"/>
              </a:rPr>
              <a:t> </a:t>
            </a:r>
            <a:r>
              <a:rPr lang="en-US" sz="2000" dirty="0"/>
              <a:t>will be greater than zero, breaking out of the loop. </a:t>
            </a:r>
          </a:p>
          <a:p>
            <a:pPr marL="342900" indent="-342900">
              <a:buFont typeface="Arial" panose="020B0604020202020204" pitchFamily="34" charset="0"/>
              <a:buChar char="•"/>
            </a:pPr>
            <a:r>
              <a:rPr lang="en-US" sz="2000" dirty="0"/>
              <a:t>6. The program must rewind to the beginning of the pseudo file with </a:t>
            </a:r>
            <a:r>
              <a:rPr lang="en-US" sz="2000" b="1" i="1" dirty="0" err="1">
                <a:solidFill>
                  <a:srgbClr val="0070C0"/>
                </a:solidFill>
                <a:latin typeface="Consolas" panose="020B0609020204030204" pitchFamily="49" charset="0"/>
                <a:cs typeface="Consolas" panose="020B0609020204030204" pitchFamily="49" charset="0"/>
              </a:rPr>
              <a:t>lseek</a:t>
            </a:r>
            <a:r>
              <a:rPr lang="en-US" sz="2000" b="1" i="1" dirty="0">
                <a:solidFill>
                  <a:srgbClr val="0070C0"/>
                </a:solidFill>
                <a:latin typeface="Consolas" panose="020B0609020204030204" pitchFamily="49" charset="0"/>
                <a:cs typeface="Consolas" panose="020B0609020204030204" pitchFamily="49" charset="0"/>
              </a:rPr>
              <a:t>(2)</a:t>
            </a:r>
            <a:r>
              <a:rPr lang="en-US" sz="2000" dirty="0"/>
              <a:t> (line 118). </a:t>
            </a:r>
            <a:endParaRPr lang="fa-IR" sz="2000" dirty="0"/>
          </a:p>
          <a:p>
            <a:pPr marL="342900" indent="-342900">
              <a:buFont typeface="Arial" panose="020B0604020202020204" pitchFamily="34" charset="0"/>
              <a:buChar char="•"/>
            </a:pPr>
            <a:r>
              <a:rPr lang="en-US" sz="2000" dirty="0"/>
              <a:t>7. Finally, the text is read from the value file in line 119.</a:t>
            </a:r>
          </a:p>
        </p:txBody>
      </p:sp>
    </p:spTree>
    <p:extLst>
      <p:ext uri="{BB962C8B-B14F-4D97-AF65-F5344CB8AC3E}">
        <p14:creationId xmlns:p14="http://schemas.microsoft.com/office/powerpoint/2010/main" val="1123823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poll(2) system call</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2862322"/>
          </a:xfrm>
          <a:prstGeom prst="rect">
            <a:avLst/>
          </a:prstGeom>
          <a:noFill/>
        </p:spPr>
        <p:txBody>
          <a:bodyPr wrap="square" rtlCol="0">
            <a:spAutoFit/>
          </a:bodyPr>
          <a:lstStyle/>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poll.h</a:t>
            </a:r>
            <a:r>
              <a:rPr lang="en-US" dirty="0"/>
              <a:t> - definitions for the </a:t>
            </a:r>
            <a:r>
              <a:rPr lang="en-US" sz="2000" b="1" i="1" dirty="0">
                <a:solidFill>
                  <a:srgbClr val="0070C0"/>
                </a:solidFill>
                <a:latin typeface="Consolas" panose="020B0609020204030204" pitchFamily="49" charset="0"/>
                <a:cs typeface="Consolas" panose="020B0609020204030204" pitchFamily="49" charset="0"/>
              </a:rPr>
              <a:t>poll() </a:t>
            </a:r>
            <a:r>
              <a:rPr lang="en-US" dirty="0"/>
              <a:t>function</a:t>
            </a:r>
          </a:p>
          <a:p>
            <a:pPr marL="342900" indent="-342900">
              <a:buFont typeface="Arial" panose="020B0604020202020204" pitchFamily="34" charset="0"/>
              <a:buChar char="•"/>
            </a:pPr>
            <a:endParaRPr lang="en-US" sz="2000" dirty="0"/>
          </a:p>
          <a:p>
            <a:pPr lvl="0" eaLnBrk="0" fontAlgn="base" hangingPunct="0">
              <a:spcBef>
                <a:spcPct val="0"/>
              </a:spcBef>
              <a:spcAft>
                <a:spcPct val="0"/>
              </a:spcAft>
            </a:pPr>
            <a:r>
              <a:rPr lang="en-US" altLang="en-US" sz="1400" dirty="0">
                <a:solidFill>
                  <a:srgbClr val="000000"/>
                </a:solidFill>
                <a:latin typeface="Verdana" panose="020B0604030504040204" pitchFamily="34" charset="0"/>
              </a:rPr>
              <a:t>The </a:t>
            </a:r>
            <a:r>
              <a:rPr lang="en-US" altLang="en-US" sz="2000" b="1" i="1" dirty="0">
                <a:solidFill>
                  <a:srgbClr val="0070C0"/>
                </a:solidFill>
                <a:latin typeface="Consolas" panose="020B0609020204030204" pitchFamily="49" charset="0"/>
                <a:cs typeface="Consolas" panose="020B0609020204030204" pitchFamily="49" charset="0"/>
              </a:rPr>
              <a:t>&lt;</a:t>
            </a:r>
            <a:r>
              <a:rPr lang="en-US" altLang="en-US" sz="2000" b="1" i="1" dirty="0" err="1">
                <a:solidFill>
                  <a:srgbClr val="0070C0"/>
                </a:solidFill>
                <a:latin typeface="Consolas" panose="020B0609020204030204" pitchFamily="49" charset="0"/>
                <a:cs typeface="Consolas" panose="020B0609020204030204" pitchFamily="49" charset="0"/>
              </a:rPr>
              <a:t>poll.h</a:t>
            </a:r>
            <a:r>
              <a:rPr lang="en-US" altLang="en-US" sz="2000" b="1" i="1" dirty="0">
                <a:solidFill>
                  <a:srgbClr val="0070C0"/>
                </a:solidFill>
                <a:latin typeface="Consolas" panose="020B0609020204030204" pitchFamily="49" charset="0"/>
                <a:cs typeface="Consolas" panose="020B0609020204030204" pitchFamily="49" charset="0"/>
              </a:rPr>
              <a:t>&gt;</a:t>
            </a:r>
            <a:r>
              <a:rPr lang="en-US" altLang="en-US" sz="1400" dirty="0">
                <a:solidFill>
                  <a:srgbClr val="000000"/>
                </a:solidFill>
                <a:latin typeface="Verdana" panose="020B0604030504040204" pitchFamily="34" charset="0"/>
              </a:rPr>
              <a:t> header shall define the </a:t>
            </a:r>
            <a:r>
              <a:rPr lang="en-US" altLang="en-US" sz="2000" b="1" i="1" dirty="0" err="1">
                <a:solidFill>
                  <a:srgbClr val="0070C0"/>
                </a:solidFill>
                <a:latin typeface="Consolas" panose="020B0609020204030204" pitchFamily="49" charset="0"/>
                <a:cs typeface="Consolas" panose="020B0609020204030204" pitchFamily="49" charset="0"/>
              </a:rPr>
              <a:t>pollfd</a:t>
            </a:r>
            <a:r>
              <a:rPr lang="en-US" altLang="en-US" sz="1400" dirty="0">
                <a:solidFill>
                  <a:srgbClr val="000000"/>
                </a:solidFill>
                <a:latin typeface="Verdana" panose="020B0604030504040204" pitchFamily="34" charset="0"/>
              </a:rPr>
              <a:t> structure that includes at least the following members:</a:t>
            </a:r>
            <a:endParaRPr lang="en-US" altLang="en-US" sz="1600" dirty="0">
              <a:solidFill>
                <a:srgbClr val="000000"/>
              </a:solidFill>
              <a:latin typeface="Arial Unicode MS" panose="020B0604020202020204" pitchFamily="34" charset="-128"/>
              <a:cs typeface="Courier New" panose="02070309020205020404" pitchFamily="49" charset="0"/>
            </a:endParaRPr>
          </a:p>
          <a:p>
            <a:pPr lvl="0" eaLnBrk="0" fontAlgn="base" hangingPunct="0">
              <a:spcBef>
                <a:spcPct val="0"/>
              </a:spcBef>
              <a:spcAft>
                <a:spcPct val="0"/>
              </a:spcAft>
            </a:pPr>
            <a:endParaRPr lang="en-US" altLang="en-US" sz="2000" b="1" i="1" dirty="0">
              <a:solidFill>
                <a:srgbClr val="0070C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2000" b="1" i="1" dirty="0" err="1">
                <a:solidFill>
                  <a:srgbClr val="0070C0"/>
                </a:solidFill>
                <a:latin typeface="Consolas" panose="020B0609020204030204" pitchFamily="49" charset="0"/>
                <a:cs typeface="Consolas" panose="020B0609020204030204" pitchFamily="49" charset="0"/>
              </a:rPr>
              <a:t>int</a:t>
            </a:r>
            <a:r>
              <a:rPr lang="en-US" altLang="en-US" sz="2000" b="1" i="1" dirty="0">
                <a:solidFill>
                  <a:srgbClr val="0070C0"/>
                </a:solidFill>
                <a:latin typeface="Consolas" panose="020B0609020204030204" pitchFamily="49" charset="0"/>
                <a:cs typeface="Consolas" panose="020B0609020204030204" pitchFamily="49" charset="0"/>
              </a:rPr>
              <a:t> </a:t>
            </a:r>
            <a:r>
              <a:rPr lang="en-US" altLang="en-US" sz="2000" b="1" i="1" dirty="0" err="1">
                <a:solidFill>
                  <a:srgbClr val="0070C0"/>
                </a:solidFill>
                <a:latin typeface="Consolas" panose="020B0609020204030204" pitchFamily="49" charset="0"/>
                <a:cs typeface="Consolas" panose="020B0609020204030204" pitchFamily="49" charset="0"/>
              </a:rPr>
              <a:t>fd</a:t>
            </a:r>
            <a:r>
              <a:rPr lang="en-US" altLang="en-US" sz="2000" b="1" i="1" dirty="0">
                <a:solidFill>
                  <a:srgbClr val="0070C0"/>
                </a:solidFill>
                <a:latin typeface="Consolas" panose="020B0609020204030204" pitchFamily="49" charset="0"/>
                <a:cs typeface="Consolas" panose="020B0609020204030204" pitchFamily="49" charset="0"/>
              </a:rPr>
              <a:t> 		</a:t>
            </a:r>
            <a:r>
              <a:rPr lang="en-US" altLang="en-US" sz="2000" dirty="0">
                <a:solidFill>
                  <a:srgbClr val="000000"/>
                </a:solidFill>
                <a:latin typeface="Courier New" panose="02070309020205020404" pitchFamily="49" charset="0"/>
                <a:cs typeface="Courier New" panose="02070309020205020404" pitchFamily="49" charset="0"/>
              </a:rPr>
              <a:t>The following descriptor being polled. </a:t>
            </a:r>
          </a:p>
          <a:p>
            <a:pPr lvl="0" eaLnBrk="0" fontAlgn="base" hangingPunct="0">
              <a:spcBef>
                <a:spcPct val="0"/>
              </a:spcBef>
              <a:spcAft>
                <a:spcPct val="0"/>
              </a:spcAft>
            </a:pPr>
            <a:endParaRPr lang="en-US" altLang="en-US" sz="2000" b="1" i="1" dirty="0">
              <a:solidFill>
                <a:srgbClr val="0070C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short events 		</a:t>
            </a:r>
            <a:r>
              <a:rPr lang="en-US" altLang="en-US" sz="2000" dirty="0">
                <a:solidFill>
                  <a:srgbClr val="000000"/>
                </a:solidFill>
                <a:latin typeface="Courier New" panose="02070309020205020404" pitchFamily="49" charset="0"/>
                <a:cs typeface="Courier New" panose="02070309020205020404" pitchFamily="49" charset="0"/>
              </a:rPr>
              <a:t>The input event flags (see below). </a:t>
            </a:r>
          </a:p>
          <a:p>
            <a:pPr lvl="0" eaLnBrk="0" fontAlgn="base" hangingPunct="0">
              <a:spcBef>
                <a:spcPct val="0"/>
              </a:spcBef>
              <a:spcAft>
                <a:spcPct val="0"/>
              </a:spcAft>
            </a:pPr>
            <a:endParaRPr lang="en-US" altLang="en-US" sz="2000" b="1" i="1" dirty="0">
              <a:solidFill>
                <a:srgbClr val="0070C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short </a:t>
            </a:r>
            <a:r>
              <a:rPr lang="en-US" altLang="en-US" sz="2000" b="1" i="1" dirty="0" err="1">
                <a:solidFill>
                  <a:srgbClr val="0070C0"/>
                </a:solidFill>
                <a:latin typeface="Consolas" panose="020B0609020204030204" pitchFamily="49" charset="0"/>
                <a:cs typeface="Consolas" panose="020B0609020204030204" pitchFamily="49" charset="0"/>
              </a:rPr>
              <a:t>revents</a:t>
            </a:r>
            <a:r>
              <a:rPr lang="en-US" altLang="en-US" sz="2000" b="1" i="1" dirty="0">
                <a:solidFill>
                  <a:srgbClr val="0070C0"/>
                </a:solidFill>
                <a:latin typeface="Consolas" panose="020B0609020204030204" pitchFamily="49" charset="0"/>
                <a:cs typeface="Consolas" panose="020B0609020204030204" pitchFamily="49" charset="0"/>
              </a:rPr>
              <a:t> 	</a:t>
            </a:r>
            <a:r>
              <a:rPr lang="en-US" altLang="en-US" sz="2000" dirty="0">
                <a:solidFill>
                  <a:srgbClr val="000000"/>
                </a:solidFill>
                <a:latin typeface="Courier New" panose="02070309020205020404" pitchFamily="49" charset="0"/>
                <a:cs typeface="Courier New" panose="02070309020205020404" pitchFamily="49" charset="0"/>
              </a:rPr>
              <a:t>The output event flags (see below).</a:t>
            </a:r>
          </a:p>
        </p:txBody>
      </p:sp>
    </p:spTree>
    <p:extLst>
      <p:ext uri="{BB962C8B-B14F-4D97-AF65-F5344CB8AC3E}">
        <p14:creationId xmlns:p14="http://schemas.microsoft.com/office/powerpoint/2010/main" val="3534329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poll(2) system call</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102"/>
            <a:ext cx="11357113" cy="4616648"/>
          </a:xfrm>
          <a:prstGeom prst="rect">
            <a:avLst/>
          </a:prstGeom>
          <a:noFill/>
        </p:spPr>
        <p:txBody>
          <a:bodyPr wrap="square" rtlCol="0">
            <a:spAutoFit/>
          </a:bodyPr>
          <a:lstStyle/>
          <a:p>
            <a:pPr lvl="0" eaLnBrk="0" fontAlgn="base" hangingPunct="0">
              <a:spcBef>
                <a:spcPct val="0"/>
              </a:spcBef>
              <a:spcAft>
                <a:spcPct val="0"/>
              </a:spcAft>
            </a:pPr>
            <a:r>
              <a:rPr lang="en-US" altLang="en-US" sz="1400" dirty="0">
                <a:solidFill>
                  <a:srgbClr val="000000"/>
                </a:solidFill>
                <a:latin typeface="Verdana" panose="020B0604030504040204" pitchFamily="34" charset="0"/>
              </a:rPr>
              <a:t>The following symbolic constants shall be defined, zero or more of which may be </a:t>
            </a:r>
            <a:r>
              <a:rPr lang="en-US" altLang="en-US" sz="1400" dirty="0" err="1">
                <a:solidFill>
                  <a:srgbClr val="000000"/>
                </a:solidFill>
                <a:latin typeface="Verdana" panose="020B0604030504040204" pitchFamily="34" charset="0"/>
              </a:rPr>
              <a:t>OR'ed</a:t>
            </a:r>
            <a:r>
              <a:rPr lang="en-US" altLang="en-US" sz="1400" dirty="0">
                <a:solidFill>
                  <a:srgbClr val="000000"/>
                </a:solidFill>
                <a:latin typeface="Verdana" panose="020B0604030504040204" pitchFamily="34" charset="0"/>
              </a:rPr>
              <a:t> together to form the </a:t>
            </a:r>
            <a:r>
              <a:rPr lang="en-US" altLang="en-US" sz="1400" i="1" dirty="0">
                <a:solidFill>
                  <a:srgbClr val="000000"/>
                </a:solidFill>
                <a:latin typeface="Verdana" panose="020B0604030504040204" pitchFamily="34" charset="0"/>
              </a:rPr>
              <a:t>events</a:t>
            </a:r>
            <a:r>
              <a:rPr lang="en-US" altLang="en-US" sz="1400" dirty="0">
                <a:solidFill>
                  <a:srgbClr val="000000"/>
                </a:solidFill>
                <a:latin typeface="Verdana" panose="020B0604030504040204" pitchFamily="34" charset="0"/>
              </a:rPr>
              <a:t> or </a:t>
            </a:r>
            <a:r>
              <a:rPr lang="en-US" altLang="en-US" sz="2000" b="1" i="1" dirty="0" err="1">
                <a:solidFill>
                  <a:srgbClr val="0070C0"/>
                </a:solidFill>
                <a:latin typeface="Consolas" panose="020B0609020204030204" pitchFamily="49" charset="0"/>
                <a:cs typeface="Consolas" panose="020B0609020204030204" pitchFamily="49" charset="0"/>
              </a:rPr>
              <a:t>revents</a:t>
            </a:r>
            <a:r>
              <a:rPr lang="en-US" altLang="en-US" sz="1400" dirty="0">
                <a:solidFill>
                  <a:srgbClr val="000000"/>
                </a:solidFill>
                <a:latin typeface="Verdana" panose="020B0604030504040204" pitchFamily="34" charset="0"/>
              </a:rPr>
              <a:t> members in the </a:t>
            </a:r>
            <a:r>
              <a:rPr lang="en-US" altLang="en-US" sz="2000" b="1" i="1" dirty="0" err="1">
                <a:solidFill>
                  <a:srgbClr val="0070C0"/>
                </a:solidFill>
                <a:latin typeface="Consolas" panose="020B0609020204030204" pitchFamily="49" charset="0"/>
                <a:cs typeface="Consolas" panose="020B0609020204030204" pitchFamily="49" charset="0"/>
              </a:rPr>
              <a:t>pollfd</a:t>
            </a:r>
            <a:r>
              <a:rPr lang="en-US" altLang="en-US" sz="1400" dirty="0">
                <a:solidFill>
                  <a:srgbClr val="000000"/>
                </a:solidFill>
                <a:latin typeface="Verdana" panose="020B0604030504040204" pitchFamily="34" charset="0"/>
              </a:rPr>
              <a:t> structure:</a:t>
            </a:r>
          </a:p>
          <a:p>
            <a:pPr lvl="0" eaLnBrk="0" fontAlgn="base" hangingPunct="0">
              <a:spcBef>
                <a:spcPct val="0"/>
              </a:spcBef>
              <a:spcAft>
                <a:spcPct val="0"/>
              </a:spcAft>
            </a:pPr>
            <a:endParaRPr lang="en-US" altLang="en-US" sz="2000" dirty="0"/>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POLLIN			</a:t>
            </a:r>
            <a:r>
              <a:rPr lang="en-US" altLang="en-US" sz="1400" dirty="0">
                <a:solidFill>
                  <a:srgbClr val="000000"/>
                </a:solidFill>
                <a:latin typeface="Verdana" panose="020B0604030504040204" pitchFamily="34" charset="0"/>
              </a:rPr>
              <a:t>Data other than high-priority data may be read without blocking.</a:t>
            </a: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POLLRDNORM		</a:t>
            </a:r>
            <a:r>
              <a:rPr lang="en-US" altLang="en-US" sz="1400" dirty="0">
                <a:solidFill>
                  <a:srgbClr val="000000"/>
                </a:solidFill>
                <a:latin typeface="Verdana" panose="020B0604030504040204" pitchFamily="34" charset="0"/>
              </a:rPr>
              <a:t>Normal data may be read without blocking.</a:t>
            </a: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POLLRDBAND		</a:t>
            </a:r>
            <a:r>
              <a:rPr lang="en-US" altLang="en-US" sz="1400" dirty="0">
                <a:solidFill>
                  <a:srgbClr val="000000"/>
                </a:solidFill>
                <a:latin typeface="Verdana" panose="020B0604030504040204" pitchFamily="34" charset="0"/>
              </a:rPr>
              <a:t>Priority data may be read without blocking.</a:t>
            </a: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POLLPRI		</a:t>
            </a:r>
            <a:r>
              <a:rPr lang="en-US" altLang="en-US" sz="1400" dirty="0">
                <a:solidFill>
                  <a:srgbClr val="000000"/>
                </a:solidFill>
                <a:latin typeface="Verdana" panose="020B0604030504040204" pitchFamily="34" charset="0"/>
              </a:rPr>
              <a:t>High priority data may be read without blocking.</a:t>
            </a: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POLLOUT		</a:t>
            </a:r>
            <a:r>
              <a:rPr lang="en-US" altLang="en-US" sz="1400" dirty="0">
                <a:solidFill>
                  <a:srgbClr val="000000"/>
                </a:solidFill>
                <a:latin typeface="Verdana" panose="020B0604030504040204" pitchFamily="34" charset="0"/>
              </a:rPr>
              <a:t>Normal data may be written without blocking.</a:t>
            </a: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POLLWRNORM		</a:t>
            </a:r>
            <a:r>
              <a:rPr lang="en-US" altLang="en-US" sz="1400" dirty="0">
                <a:solidFill>
                  <a:srgbClr val="000000"/>
                </a:solidFill>
                <a:latin typeface="Verdana" panose="020B0604030504040204" pitchFamily="34" charset="0"/>
              </a:rPr>
              <a:t>Equivalent to POLLOUT.</a:t>
            </a: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POLLWRBAND		</a:t>
            </a:r>
            <a:r>
              <a:rPr lang="en-US" altLang="en-US" sz="1400" dirty="0">
                <a:solidFill>
                  <a:srgbClr val="000000"/>
                </a:solidFill>
                <a:latin typeface="Verdana" panose="020B0604030504040204" pitchFamily="34" charset="0"/>
              </a:rPr>
              <a:t>Priority data may be written.</a:t>
            </a: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POLLERR		</a:t>
            </a:r>
            <a:r>
              <a:rPr lang="en-US" altLang="en-US" sz="1400" dirty="0">
                <a:solidFill>
                  <a:srgbClr val="000000"/>
                </a:solidFill>
                <a:latin typeface="Verdana" panose="020B0604030504040204" pitchFamily="34" charset="0"/>
              </a:rPr>
              <a:t>An error has occurred ( </a:t>
            </a:r>
            <a:r>
              <a:rPr lang="en-US" altLang="en-US" sz="1400" i="1" dirty="0" err="1">
                <a:solidFill>
                  <a:srgbClr val="000000"/>
                </a:solidFill>
                <a:latin typeface="Verdana" panose="020B0604030504040204" pitchFamily="34" charset="0"/>
              </a:rPr>
              <a:t>revents</a:t>
            </a:r>
            <a:r>
              <a:rPr lang="en-US" altLang="en-US" sz="1400" dirty="0">
                <a:solidFill>
                  <a:srgbClr val="000000"/>
                </a:solidFill>
                <a:latin typeface="Verdana" panose="020B0604030504040204" pitchFamily="34" charset="0"/>
              </a:rPr>
              <a:t> only).</a:t>
            </a: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POLLHUP		</a:t>
            </a:r>
            <a:r>
              <a:rPr lang="en-US" altLang="en-US" sz="1400" dirty="0">
                <a:solidFill>
                  <a:srgbClr val="000000"/>
                </a:solidFill>
                <a:latin typeface="Verdana" panose="020B0604030504040204" pitchFamily="34" charset="0"/>
              </a:rPr>
              <a:t>Device has been disconnected ( </a:t>
            </a:r>
            <a:r>
              <a:rPr lang="en-US" altLang="en-US" sz="1400" i="1" dirty="0" err="1">
                <a:solidFill>
                  <a:srgbClr val="000000"/>
                </a:solidFill>
                <a:latin typeface="Verdana" panose="020B0604030504040204" pitchFamily="34" charset="0"/>
              </a:rPr>
              <a:t>revents</a:t>
            </a:r>
            <a:r>
              <a:rPr lang="en-US" altLang="en-US" sz="1400" dirty="0">
                <a:solidFill>
                  <a:srgbClr val="000000"/>
                </a:solidFill>
                <a:latin typeface="Verdana" panose="020B0604030504040204" pitchFamily="34" charset="0"/>
              </a:rPr>
              <a:t> only).</a:t>
            </a:r>
          </a:p>
          <a:p>
            <a:pPr lvl="0" eaLnBrk="0" fontAlgn="base" hangingPunct="0">
              <a:spcBef>
                <a:spcPct val="0"/>
              </a:spcBef>
              <a:spcAft>
                <a:spcPct val="0"/>
              </a:spcAft>
            </a:pPr>
            <a:r>
              <a:rPr lang="en-US" altLang="en-US" sz="2000" b="1" i="1" dirty="0">
                <a:solidFill>
                  <a:srgbClr val="0070C0"/>
                </a:solidFill>
                <a:latin typeface="Consolas" panose="020B0609020204030204" pitchFamily="49" charset="0"/>
                <a:cs typeface="Consolas" panose="020B0609020204030204" pitchFamily="49" charset="0"/>
              </a:rPr>
              <a:t>POLLNVAL		</a:t>
            </a:r>
            <a:r>
              <a:rPr lang="en-US" altLang="en-US" sz="1400" dirty="0">
                <a:solidFill>
                  <a:srgbClr val="000000"/>
                </a:solidFill>
                <a:latin typeface="Verdana" panose="020B0604030504040204" pitchFamily="34" charset="0"/>
              </a:rPr>
              <a:t>Invalid </a:t>
            </a:r>
            <a:r>
              <a:rPr lang="en-US" altLang="en-US" sz="1400" i="1" dirty="0" err="1">
                <a:solidFill>
                  <a:srgbClr val="000000"/>
                </a:solidFill>
                <a:latin typeface="Verdana" panose="020B0604030504040204" pitchFamily="34" charset="0"/>
              </a:rPr>
              <a:t>fd</a:t>
            </a:r>
            <a:r>
              <a:rPr lang="en-US" altLang="en-US" sz="1400" dirty="0">
                <a:solidFill>
                  <a:srgbClr val="000000"/>
                </a:solidFill>
                <a:latin typeface="Verdana" panose="020B0604030504040204" pitchFamily="34" charset="0"/>
              </a:rPr>
              <a:t> member ( </a:t>
            </a:r>
            <a:r>
              <a:rPr lang="en-US" altLang="en-US" sz="1400" i="1" dirty="0" err="1">
                <a:solidFill>
                  <a:srgbClr val="000000"/>
                </a:solidFill>
                <a:latin typeface="Verdana" panose="020B0604030504040204" pitchFamily="34" charset="0"/>
              </a:rPr>
              <a:t>revents</a:t>
            </a:r>
            <a:r>
              <a:rPr lang="en-US" altLang="en-US" sz="1400" dirty="0">
                <a:solidFill>
                  <a:srgbClr val="000000"/>
                </a:solidFill>
                <a:latin typeface="Verdana" panose="020B0604030504040204" pitchFamily="34" charset="0"/>
              </a:rPr>
              <a:t> only).</a:t>
            </a:r>
            <a:endParaRPr lang="en-US" altLang="en-US" sz="6000" dirty="0">
              <a:latin typeface="Arial" panose="020B0604020202020204" pitchFamily="34" charset="0"/>
            </a:endParaRPr>
          </a:p>
          <a:p>
            <a:pPr marL="342900" indent="-342900">
              <a:buFont typeface="Arial" panose="020B0604020202020204" pitchFamily="34" charset="0"/>
              <a:buChar char="•"/>
            </a:pPr>
            <a:endParaRPr lang="en-US" sz="4000" dirty="0"/>
          </a:p>
        </p:txBody>
      </p:sp>
    </p:spTree>
    <p:extLst>
      <p:ext uri="{BB962C8B-B14F-4D97-AF65-F5344CB8AC3E}">
        <p14:creationId xmlns:p14="http://schemas.microsoft.com/office/powerpoint/2010/main" val="2597660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effectLst>
                  <a:outerShdw blurRad="38100" dist="38100" dir="2700000" algn="tl">
                    <a:srgbClr val="000000">
                      <a:alpha val="43137"/>
                    </a:srgbClr>
                  </a:outerShdw>
                </a:effectLst>
              </a:rPr>
              <a:t>Web_Control</a:t>
            </a:r>
            <a:r>
              <a:rPr lang="en-US" b="1" dirty="0">
                <a:effectLst>
                  <a:outerShdw blurRad="38100" dist="38100" dir="2700000" algn="tl">
                    <a:srgbClr val="000000">
                      <a:alpha val="43137"/>
                    </a:srgbClr>
                  </a:outerShdw>
                </a:effectLst>
              </a:rPr>
              <a:t> project</a:t>
            </a:r>
          </a:p>
        </p:txBody>
      </p:sp>
      <p:sp>
        <p:nvSpPr>
          <p:cNvPr id="2" name="TextBox 1"/>
          <p:cNvSpPr txBox="1"/>
          <p:nvPr/>
        </p:nvSpPr>
        <p:spPr>
          <a:xfrm>
            <a:off x="417443" y="745199"/>
            <a:ext cx="11357113"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000" b="1" i="1" dirty="0">
                <a:solidFill>
                  <a:srgbClr val="0070C0"/>
                </a:solidFill>
                <a:latin typeface="Consolas" panose="020B0609020204030204" pitchFamily="49" charset="0"/>
                <a:cs typeface="Consolas" panose="020B0609020204030204" pitchFamily="49" charset="0"/>
              </a:rPr>
              <a:t>bottle</a:t>
            </a:r>
            <a:r>
              <a:rPr lang="en-US" sz="2000" dirty="0"/>
              <a:t> Python web server library to create an HTML web interface to control the GPIO port. </a:t>
            </a:r>
          </a:p>
          <a:p>
            <a:pPr marL="342900" indent="-342900">
              <a:buFont typeface="Arial" panose="020B0604020202020204" pitchFamily="34" charset="0"/>
              <a:buChar char="•"/>
            </a:pPr>
            <a:r>
              <a:rPr lang="en-US" sz="2000" dirty="0"/>
              <a:t> install the </a:t>
            </a:r>
            <a:r>
              <a:rPr lang="en-US" sz="2000" b="1" i="1" dirty="0">
                <a:solidFill>
                  <a:srgbClr val="0070C0"/>
                </a:solidFill>
                <a:latin typeface="Consolas" panose="020B0609020204030204" pitchFamily="49" charset="0"/>
                <a:cs typeface="Consolas" panose="020B0609020204030204" pitchFamily="49" charset="0"/>
              </a:rPr>
              <a:t>bottle </a:t>
            </a:r>
            <a:r>
              <a:rPr lang="en-US" sz="2000" dirty="0"/>
              <a:t>library</a:t>
            </a:r>
          </a:p>
          <a:p>
            <a:pPr marL="342900" indent="-342900">
              <a:buFont typeface="Arial" panose="020B0604020202020204" pitchFamily="34" charset="0"/>
              <a:buChar char="•"/>
            </a:pP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2919998" y="1447631"/>
            <a:ext cx="6364680" cy="5440349"/>
          </a:xfrm>
          <a:prstGeom prst="rect">
            <a:avLst/>
          </a:prstGeom>
        </p:spPr>
      </p:pic>
    </p:spTree>
    <p:extLst>
      <p:ext uri="{BB962C8B-B14F-4D97-AF65-F5344CB8AC3E}">
        <p14:creationId xmlns:p14="http://schemas.microsoft.com/office/powerpoint/2010/main" val="1194020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Compile Source Codes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For compile codes in </a:t>
            </a:r>
            <a:r>
              <a:rPr lang="en-US" sz="2000" dirty="0" err="1"/>
              <a:t>gcc</a:t>
            </a:r>
            <a:r>
              <a:rPr lang="en-US" sz="2000" dirty="0"/>
              <a:t> enter following command in terminal: </a:t>
            </a:r>
            <a:endParaRPr lang="fa-IR" sz="2000" dirty="0"/>
          </a:p>
          <a:p>
            <a:pPr marL="342900" indent="-342900">
              <a:buFont typeface="Arial" panose="020B0604020202020204" pitchFamily="34" charset="0"/>
              <a:buChar char="•"/>
            </a:pPr>
            <a:endParaRPr lang="fa-IR" sz="2000" dirty="0"/>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gcc</a:t>
            </a:r>
            <a:r>
              <a:rPr lang="en-US" sz="2000" b="1" i="1" dirty="0">
                <a:solidFill>
                  <a:srgbClr val="0070C0"/>
                </a:solidFill>
                <a:latin typeface="Consolas" panose="020B0609020204030204" pitchFamily="49" charset="0"/>
                <a:cs typeface="Consolas" panose="020B0609020204030204" pitchFamily="49" charset="0"/>
              </a:rPr>
              <a:t> –Wall –c </a:t>
            </a:r>
            <a:r>
              <a:rPr lang="en-US" sz="2000" b="1" i="1" dirty="0" err="1">
                <a:solidFill>
                  <a:srgbClr val="0070C0"/>
                </a:solidFill>
                <a:latin typeface="Consolas" panose="020B0609020204030204" pitchFamily="49" charset="0"/>
                <a:cs typeface="Consolas" panose="020B0609020204030204" pitchFamily="49" charset="0"/>
              </a:rPr>
              <a:t>SourceCodeFile</a:t>
            </a:r>
            <a:r>
              <a:rPr lang="en-US" sz="2000" b="1" i="1" dirty="0">
                <a:solidFill>
                  <a:srgbClr val="0070C0"/>
                </a:solidFill>
                <a:latin typeface="Consolas" panose="020B0609020204030204" pitchFamily="49" charset="0"/>
                <a:cs typeface="Consolas" panose="020B0609020204030204" pitchFamily="49" charset="0"/>
              </a:rPr>
              <a:t> –o </a:t>
            </a:r>
            <a:r>
              <a:rPr lang="en-US" sz="2000" b="1" i="1" dirty="0" err="1">
                <a:solidFill>
                  <a:srgbClr val="0070C0"/>
                </a:solidFill>
                <a:latin typeface="Consolas" panose="020B0609020204030204" pitchFamily="49" charset="0"/>
                <a:cs typeface="Consolas" panose="020B0609020204030204" pitchFamily="49" charset="0"/>
              </a:rPr>
              <a:t>ObjectFileName</a:t>
            </a: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gcc</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ObjectFileName</a:t>
            </a:r>
            <a:r>
              <a:rPr lang="en-US" sz="2000" b="1" i="1" dirty="0">
                <a:solidFill>
                  <a:srgbClr val="0070C0"/>
                </a:solidFill>
                <a:latin typeface="Consolas" panose="020B0609020204030204" pitchFamily="49" charset="0"/>
                <a:cs typeface="Consolas" panose="020B0609020204030204" pitchFamily="49" charset="0"/>
              </a:rPr>
              <a:t> –o </a:t>
            </a:r>
            <a:r>
              <a:rPr lang="en-US" sz="2000" b="1" i="1" dirty="0" err="1">
                <a:solidFill>
                  <a:srgbClr val="0070C0"/>
                </a:solidFill>
                <a:latin typeface="Consolas" panose="020B0609020204030204" pitchFamily="49" charset="0"/>
                <a:cs typeface="Consolas" panose="020B0609020204030204" pitchFamily="49" charset="0"/>
              </a:rPr>
              <a:t>ExecutableFileName</a:t>
            </a: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90585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Test Run</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A test was performed using a GPIO output pin (27) wired to the input pin (17). In one session, GPIO output pin 27 was changed from 0 to 1 and back. The events were captured in the other session, running </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evinput</a:t>
            </a:r>
            <a:r>
              <a:rPr lang="en-US" sz="2000" dirty="0"/>
              <a:t>.</a:t>
            </a:r>
            <a:endParaRPr lang="fa-IR" sz="2000" dirty="0"/>
          </a:p>
          <a:p>
            <a:pPr marL="342900" indent="-342900">
              <a:buFont typeface="Arial" panose="020B0604020202020204" pitchFamily="34" charset="0"/>
              <a:buChar char="•"/>
            </a:pPr>
            <a:r>
              <a:rPr lang="en-US" sz="2000" dirty="0"/>
              <a:t>Input GPIO pin 17 was changed from this separate session, using output GPIO 27 (recall that it is wired to  GPIO 17 for this test): </a:t>
            </a:r>
            <a:endParaRPr lang="fa-IR" sz="2000" dirty="0"/>
          </a:p>
          <a:p>
            <a:pPr marL="342900" indent="-342900">
              <a:buFont typeface="Arial" panose="020B0604020202020204" pitchFamily="34" charset="0"/>
              <a:buChar char="•"/>
            </a:pPr>
            <a:endParaRPr lang="fa-IR"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  # cd /sys/class/</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  # echo 27 &gt;export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  # ls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  export gpio27 gpiochip0 </a:t>
            </a:r>
            <a:r>
              <a:rPr lang="en-US" sz="2000" b="1" i="1" dirty="0" err="1">
                <a:solidFill>
                  <a:srgbClr val="0070C0"/>
                </a:solidFill>
                <a:latin typeface="Consolas" panose="020B0609020204030204" pitchFamily="49" charset="0"/>
                <a:cs typeface="Consolas" panose="020B0609020204030204" pitchFamily="49" charset="0"/>
              </a:rPr>
              <a:t>unexport</a:t>
            </a:r>
            <a:r>
              <a:rPr lang="en-US" sz="2000" b="1" i="1" dirty="0">
                <a:solidFill>
                  <a:srgbClr val="0070C0"/>
                </a:solidFill>
                <a:latin typeface="Consolas" panose="020B0609020204030204" pitchFamily="49" charset="0"/>
                <a:cs typeface="Consolas" panose="020B0609020204030204" pitchFamily="49" charset="0"/>
              </a:rPr>
              <a:t>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  # cd gpio27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  # ls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7  </a:t>
            </a:r>
            <a:r>
              <a:rPr lang="en-US" sz="2000" b="1" i="1" dirty="0" err="1">
                <a:solidFill>
                  <a:srgbClr val="0070C0"/>
                </a:solidFill>
                <a:latin typeface="Consolas" panose="020B0609020204030204" pitchFamily="49" charset="0"/>
                <a:cs typeface="Consolas" panose="020B0609020204030204" pitchFamily="49" charset="0"/>
              </a:rPr>
              <a:t>active_low</a:t>
            </a:r>
            <a:r>
              <a:rPr lang="en-US" sz="2000" b="1" i="1" dirty="0">
                <a:solidFill>
                  <a:srgbClr val="0070C0"/>
                </a:solidFill>
                <a:latin typeface="Consolas" panose="020B0609020204030204" pitchFamily="49" charset="0"/>
                <a:cs typeface="Consolas" panose="020B0609020204030204" pitchFamily="49" charset="0"/>
              </a:rPr>
              <a:t> direction edge power subsystem </a:t>
            </a:r>
            <a:r>
              <a:rPr lang="en-US" sz="2000" b="1" i="1" dirty="0" err="1">
                <a:solidFill>
                  <a:srgbClr val="0070C0"/>
                </a:solidFill>
                <a:latin typeface="Consolas" panose="020B0609020204030204" pitchFamily="49" charset="0"/>
                <a:cs typeface="Consolas" panose="020B0609020204030204" pitchFamily="49" charset="0"/>
              </a:rPr>
              <a:t>uevent</a:t>
            </a:r>
            <a:r>
              <a:rPr lang="en-US" sz="2000" b="1" i="1" dirty="0">
                <a:solidFill>
                  <a:srgbClr val="0070C0"/>
                </a:solidFill>
                <a:latin typeface="Consolas" panose="020B0609020204030204" pitchFamily="49" charset="0"/>
                <a:cs typeface="Consolas" panose="020B0609020204030204" pitchFamily="49" charset="0"/>
              </a:rPr>
              <a:t> value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8  # echo out &gt;direction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9  # echo 0 &gt;value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10 # # s t a r t e d . / </a:t>
            </a:r>
            <a:r>
              <a:rPr lang="en-US" sz="2000" b="1" i="1" dirty="0" err="1">
                <a:solidFill>
                  <a:srgbClr val="0070C0"/>
                </a:solidFill>
                <a:latin typeface="Consolas" panose="020B0609020204030204" pitchFamily="49" charset="0"/>
                <a:cs typeface="Consolas" panose="020B0609020204030204" pitchFamily="49" charset="0"/>
              </a:rPr>
              <a:t>evinput</a:t>
            </a:r>
            <a:r>
              <a:rPr lang="en-US" sz="2000" b="1" i="1" dirty="0">
                <a:solidFill>
                  <a:srgbClr val="0070C0"/>
                </a:solidFill>
                <a:latin typeface="Consolas" panose="020B0609020204030204" pitchFamily="49" charset="0"/>
                <a:cs typeface="Consolas" panose="020B0609020204030204" pitchFamily="49" charset="0"/>
              </a:rPr>
              <a:t> 17 he r e . . .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11 # echo 1 &gt;value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12 # echo 0 &gt;value </a:t>
            </a:r>
            <a:endParaRPr lang="fa-IR"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13 # echo 1 &gt;value</a:t>
            </a:r>
          </a:p>
        </p:txBody>
      </p:sp>
    </p:spTree>
    <p:extLst>
      <p:ext uri="{BB962C8B-B14F-4D97-AF65-F5344CB8AC3E}">
        <p14:creationId xmlns:p14="http://schemas.microsoft.com/office/powerpoint/2010/main" val="1890514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Test Run</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Checking the system with the top command, you’ll see that </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evinput</a:t>
            </a:r>
            <a:r>
              <a:rPr lang="en-US" sz="2000" b="1" i="1" dirty="0">
                <a:solidFill>
                  <a:srgbClr val="0070C0"/>
                </a:solidFill>
                <a:latin typeface="Consolas" panose="020B0609020204030204" pitchFamily="49" charset="0"/>
                <a:cs typeface="Consolas" panose="020B0609020204030204" pitchFamily="49" charset="0"/>
              </a:rPr>
              <a:t> </a:t>
            </a:r>
            <a:r>
              <a:rPr lang="en-US" sz="2000" dirty="0"/>
              <a:t>does not consume CPU. Yet the program  is indeed responsive to the input change events. This leaves the CPU for all of your other processes that you may  need to run</a:t>
            </a:r>
            <a:endParaRPr lang="fa-IR" sz="2000" dirty="0"/>
          </a:p>
          <a:p>
            <a:pPr marL="342900" indent="-342900">
              <a:buFont typeface="Arial" panose="020B0604020202020204" pitchFamily="34" charset="0"/>
              <a:buChar char="•"/>
            </a:pPr>
            <a:endParaRPr lang="fa-IR"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a:t>
            </a:r>
            <a:r>
              <a:rPr lang="en-US" sz="2000" b="1" i="1" dirty="0" err="1">
                <a:solidFill>
                  <a:srgbClr val="0070C0"/>
                </a:solidFill>
                <a:latin typeface="Consolas" panose="020B0609020204030204" pitchFamily="49" charset="0"/>
                <a:cs typeface="Consolas" panose="020B0609020204030204" pitchFamily="49" charset="0"/>
              </a:rPr>
              <a:t>fcntl.h</a:t>
            </a:r>
            <a:r>
              <a:rPr lang="en-US" sz="2000" b="1" i="1" dirty="0">
                <a:solidFill>
                  <a:srgbClr val="0070C0"/>
                </a:solidFill>
                <a:latin typeface="Consolas" panose="020B0609020204030204" pitchFamily="49" charset="0"/>
                <a:cs typeface="Consolas" panose="020B0609020204030204" pitchFamily="49" charset="0"/>
              </a:rPr>
              <a:t>&gt;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a:t>
            </a:r>
            <a:r>
              <a:rPr lang="en-US" sz="2000" b="1" i="1" dirty="0" err="1">
                <a:solidFill>
                  <a:srgbClr val="0070C0"/>
                </a:solidFill>
                <a:latin typeface="Consolas" panose="020B0609020204030204" pitchFamily="49" charset="0"/>
                <a:cs typeface="Consolas" panose="020B0609020204030204" pitchFamily="49" charset="0"/>
              </a:rPr>
              <a:t>unistd.h</a:t>
            </a:r>
            <a:r>
              <a:rPr lang="en-US" sz="2000" b="1" i="1" dirty="0">
                <a:solidFill>
                  <a:srgbClr val="0070C0"/>
                </a:solidFill>
                <a:latin typeface="Consolas" panose="020B0609020204030204" pitchFamily="49" charset="0"/>
                <a:cs typeface="Consolas" panose="020B0609020204030204" pitchFamily="49" charset="0"/>
              </a:rPr>
              <a:t>&gt;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a:t>
            </a:r>
            <a:r>
              <a:rPr lang="en-US" sz="2000" b="1" i="1" dirty="0" err="1">
                <a:solidFill>
                  <a:srgbClr val="0070C0"/>
                </a:solidFill>
                <a:latin typeface="Consolas" panose="020B0609020204030204" pitchFamily="49" charset="0"/>
                <a:cs typeface="Consolas" panose="020B0609020204030204" pitchFamily="49" charset="0"/>
              </a:rPr>
              <a:t>string.h</a:t>
            </a:r>
            <a:r>
              <a:rPr lang="en-US" sz="2000" b="1" i="1" dirty="0">
                <a:solidFill>
                  <a:srgbClr val="0070C0"/>
                </a:solidFill>
                <a:latin typeface="Consolas" panose="020B0609020204030204" pitchFamily="49" charset="0"/>
                <a:cs typeface="Consolas" panose="020B0609020204030204" pitchFamily="49" charset="0"/>
              </a:rPr>
              <a:t>&gt;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a:t>
            </a:r>
            <a:r>
              <a:rPr lang="en-US" sz="2000" b="1" i="1" dirty="0" err="1">
                <a:solidFill>
                  <a:srgbClr val="0070C0"/>
                </a:solidFill>
                <a:latin typeface="Consolas" panose="020B0609020204030204" pitchFamily="49" charset="0"/>
                <a:cs typeface="Consolas" panose="020B0609020204030204" pitchFamily="49" charset="0"/>
              </a:rPr>
              <a:t>errno.h</a:t>
            </a:r>
            <a:r>
              <a:rPr lang="en-US" sz="2000" b="1" i="1" dirty="0">
                <a:solidFill>
                  <a:srgbClr val="0070C0"/>
                </a:solidFill>
                <a:latin typeface="Consolas" panose="020B0609020204030204" pitchFamily="49" charset="0"/>
                <a:cs typeface="Consolas" panose="020B0609020204030204" pitchFamily="49" charset="0"/>
              </a:rPr>
              <a:t>&gt;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a:t>
            </a:r>
            <a:r>
              <a:rPr lang="en-US" sz="2000" b="1" i="1" dirty="0" err="1">
                <a:solidFill>
                  <a:srgbClr val="0070C0"/>
                </a:solidFill>
                <a:latin typeface="Consolas" panose="020B0609020204030204" pitchFamily="49" charset="0"/>
                <a:cs typeface="Consolas" panose="020B0609020204030204" pitchFamily="49" charset="0"/>
              </a:rPr>
              <a:t>signal.h</a:t>
            </a:r>
            <a:r>
              <a:rPr lang="en-US" sz="2000" b="1" i="1" dirty="0">
                <a:solidFill>
                  <a:srgbClr val="0070C0"/>
                </a:solidFill>
                <a:latin typeface="Consolas" panose="020B0609020204030204" pitchFamily="49" charset="0"/>
                <a:cs typeface="Consolas" panose="020B0609020204030204" pitchFamily="49" charset="0"/>
              </a:rPr>
              <a:t>&gt;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a:t>
            </a:r>
            <a:r>
              <a:rPr lang="en-US" sz="2000" b="1" i="1" dirty="0" err="1">
                <a:solidFill>
                  <a:srgbClr val="0070C0"/>
                </a:solidFill>
                <a:latin typeface="Consolas" panose="020B0609020204030204" pitchFamily="49" charset="0"/>
                <a:cs typeface="Consolas" panose="020B0609020204030204" pitchFamily="49" charset="0"/>
              </a:rPr>
              <a:t>assert.h</a:t>
            </a:r>
            <a:r>
              <a:rPr lang="en-US" sz="2000" b="1" i="1" dirty="0">
                <a:solidFill>
                  <a:srgbClr val="0070C0"/>
                </a:solidFill>
                <a:latin typeface="Consolas" panose="020B0609020204030204" pitchFamily="49" charset="0"/>
                <a:cs typeface="Consolas" panose="020B0609020204030204" pitchFamily="49" charset="0"/>
              </a:rPr>
              <a:t>&gt;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&lt;sys/</a:t>
            </a:r>
            <a:r>
              <a:rPr lang="en-US" sz="2000" b="1" i="1" dirty="0" err="1">
                <a:solidFill>
                  <a:srgbClr val="0070C0"/>
                </a:solidFill>
                <a:latin typeface="Consolas" panose="020B0609020204030204" pitchFamily="49" charset="0"/>
                <a:cs typeface="Consolas" panose="020B0609020204030204" pitchFamily="49" charset="0"/>
              </a:rPr>
              <a:t>poll.h</a:t>
            </a:r>
            <a:r>
              <a:rPr lang="en-US" sz="2000" b="1" i="1" dirty="0">
                <a:solidFill>
                  <a:srgbClr val="0070C0"/>
                </a:solidFill>
                <a:latin typeface="Consolas" panose="020B0609020204030204" pitchFamily="49" charset="0"/>
                <a:cs typeface="Consolas" panose="020B0609020204030204" pitchFamily="49" charset="0"/>
              </a:rPr>
              <a:t>&gt;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&lt;string&gt;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a:t>
            </a:r>
            <a:r>
              <a:rPr lang="en-US" sz="2000" b="1" i="1" dirty="0" err="1">
                <a:solidFill>
                  <a:srgbClr val="0070C0"/>
                </a:solidFill>
                <a:latin typeface="Consolas" panose="020B0609020204030204" pitchFamily="49" charset="0"/>
                <a:cs typeface="Consolas" panose="020B0609020204030204" pitchFamily="49" charset="0"/>
              </a:rPr>
              <a:t>iostream</a:t>
            </a:r>
            <a:r>
              <a:rPr lang="en-US" sz="2000" b="1" i="1" dirty="0">
                <a:solidFill>
                  <a:srgbClr val="0070C0"/>
                </a:solidFill>
                <a:latin typeface="Consolas" panose="020B0609020204030204" pitchFamily="49" charset="0"/>
                <a:cs typeface="Consolas" panose="020B0609020204030204" pitchFamily="49" charset="0"/>
              </a:rPr>
              <a:t>&gt;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#include &lt;</a:t>
            </a:r>
            <a:r>
              <a:rPr lang="en-US" sz="2000" b="1" i="1" dirty="0" err="1">
                <a:solidFill>
                  <a:srgbClr val="0070C0"/>
                </a:solidFill>
                <a:latin typeface="Consolas" panose="020B0609020204030204" pitchFamily="49" charset="0"/>
                <a:cs typeface="Consolas" panose="020B0609020204030204" pitchFamily="49" charset="0"/>
              </a:rPr>
              <a:t>fstream</a:t>
            </a:r>
            <a:r>
              <a:rPr lang="en-US" sz="2000" b="1" i="1" dirty="0">
                <a:solidFill>
                  <a:srgbClr val="0070C0"/>
                </a:solidFill>
                <a:latin typeface="Consolas" panose="020B0609020204030204" pitchFamily="49" charset="0"/>
                <a:cs typeface="Consolas" panose="020B0609020204030204" pitchFamily="49" charset="0"/>
              </a:rPr>
              <a:t>&gt;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GPIO_InPin</a:t>
            </a:r>
            <a:r>
              <a:rPr lang="en-US" sz="2000" b="1" i="1" dirty="0">
                <a:solidFill>
                  <a:srgbClr val="0070C0"/>
                </a:solidFill>
                <a:latin typeface="Consolas" panose="020B0609020204030204" pitchFamily="49" charset="0"/>
                <a:cs typeface="Consolas" panose="020B0609020204030204" pitchFamily="49" charset="0"/>
              </a:rPr>
              <a:t> = -1;	/* GPIO input pin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is_signaled</a:t>
            </a:r>
            <a:r>
              <a:rPr lang="en-US" sz="2000" b="1" i="1" dirty="0">
                <a:solidFill>
                  <a:srgbClr val="0070C0"/>
                </a:solidFill>
                <a:latin typeface="Consolas" panose="020B0609020204030204" pitchFamily="49" charset="0"/>
                <a:cs typeface="Consolas" panose="020B0609020204030204" pitchFamily="49" charset="0"/>
              </a:rPr>
              <a:t> = 0;	/* Exit program if signaled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448755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Test Run</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647178" cy="5324535"/>
          </a:xfrm>
          <a:prstGeom prst="rect">
            <a:avLst/>
          </a:prstGeom>
          <a:noFill/>
        </p:spPr>
        <p:txBody>
          <a:bodyPr wrap="square" rtlCol="0">
            <a:spAutoFit/>
          </a:bodyPr>
          <a:lstStyle/>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typedef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enum</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gp_export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gp_unexport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gp_direction</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gp_edge</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gp_value</a:t>
            </a:r>
            <a:r>
              <a:rPr lang="en-US" sz="2000" b="1" i="1" dirty="0">
                <a:solidFill>
                  <a:srgbClr val="0070C0"/>
                </a:solidFill>
                <a:latin typeface="Consolas" panose="020B0609020204030204" pitchFamily="49" charset="0"/>
                <a:cs typeface="Consolas" panose="020B0609020204030204" pitchFamily="49" charset="0"/>
              </a:rPr>
              <a:t> }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gpio_path_t</a:t>
            </a:r>
            <a:r>
              <a:rPr lang="en-US" sz="2000" b="1" i="1" dirty="0">
                <a:solidFill>
                  <a:srgbClr val="0070C0"/>
                </a:solidFill>
                <a:latin typeface="Consolas" panose="020B0609020204030204" pitchFamily="49" charset="0"/>
                <a:cs typeface="Consolas" panose="020B0609020204030204" pitchFamily="49" charset="0"/>
              </a:rPr>
              <a:t>;</a:t>
            </a:r>
          </a:p>
          <a:p>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::string </a:t>
            </a:r>
            <a:r>
              <a:rPr lang="en-US" sz="2000" b="1" i="1" dirty="0" err="1">
                <a:solidFill>
                  <a:srgbClr val="0070C0"/>
                </a:solidFill>
                <a:latin typeface="Consolas" panose="020B0609020204030204" pitchFamily="49" charset="0"/>
                <a:cs typeface="Consolas" panose="020B0609020204030204" pitchFamily="49" charset="0"/>
              </a:rPr>
              <a:t>GPIO_GetPathAddress</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pin, </a:t>
            </a:r>
            <a:r>
              <a:rPr lang="en-US" sz="2000" b="1" i="1" dirty="0" err="1">
                <a:solidFill>
                  <a:srgbClr val="0070C0"/>
                </a:solidFill>
                <a:latin typeface="Consolas" panose="020B0609020204030204" pitchFamily="49" charset="0"/>
                <a:cs typeface="Consolas" panose="020B0609020204030204" pitchFamily="49" charset="0"/>
              </a:rPr>
              <a:t>gpio_path_t</a:t>
            </a:r>
            <a:r>
              <a:rPr lang="en-US" sz="2000" b="1" i="1" dirty="0">
                <a:solidFill>
                  <a:srgbClr val="0070C0"/>
                </a:solidFill>
                <a:latin typeface="Consolas" panose="020B0609020204030204" pitchFamily="49" charset="0"/>
                <a:cs typeface="Consolas" panose="020B0609020204030204" pitchFamily="49" charset="0"/>
              </a:rPr>
              <a:t> type)</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::string paths[]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"export",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unexport</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to_string</a:t>
            </a:r>
            <a:r>
              <a:rPr lang="en-US" sz="2000" b="1" i="1" dirty="0">
                <a:solidFill>
                  <a:srgbClr val="0070C0"/>
                </a:solidFill>
                <a:latin typeface="Consolas" panose="020B0609020204030204" pitchFamily="49" charset="0"/>
                <a:cs typeface="Consolas" panose="020B0609020204030204" pitchFamily="49" charset="0"/>
              </a:rPr>
              <a:t>(pin) + "/direction"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to_string</a:t>
            </a:r>
            <a:r>
              <a:rPr lang="en-US" sz="2000" b="1" i="1" dirty="0">
                <a:solidFill>
                  <a:srgbClr val="0070C0"/>
                </a:solidFill>
                <a:latin typeface="Consolas" panose="020B0609020204030204" pitchFamily="49" charset="0"/>
                <a:cs typeface="Consolas" panose="020B0609020204030204" pitchFamily="49" charset="0"/>
              </a:rPr>
              <a:t>(pin) + "/edge",</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to_string</a:t>
            </a:r>
            <a:r>
              <a:rPr lang="en-US" sz="2000" b="1" i="1" dirty="0">
                <a:solidFill>
                  <a:srgbClr val="0070C0"/>
                </a:solidFill>
                <a:latin typeface="Consolas" panose="020B0609020204030204" pitchFamily="49" charset="0"/>
                <a:cs typeface="Consolas" panose="020B0609020204030204" pitchFamily="49" charset="0"/>
              </a:rPr>
              <a:t>(pin) + "/value"</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::string result = "/sys/class/</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 paths[type];</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return result;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843233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Test Run</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5324535"/>
          </a:xfrm>
          <a:prstGeom prst="rect">
            <a:avLst/>
          </a:prstGeom>
          <a:noFill/>
        </p:spPr>
        <p:txBody>
          <a:bodyPr wrap="square" rtlCol="0">
            <a:spAutoFit/>
          </a:bodyPr>
          <a:lstStyle/>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GPIO_OpenEdge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pin,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::string edge)</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::string </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ofstream</a:t>
            </a:r>
            <a:r>
              <a:rPr lang="en-US" sz="2000" b="1" i="1" dirty="0">
                <a:solidFill>
                  <a:srgbClr val="0070C0"/>
                </a:solidFill>
                <a:latin typeface="Consolas" panose="020B0609020204030204" pitchFamily="49" charset="0"/>
                <a:cs typeface="Consolas" panose="020B0609020204030204" pitchFamily="49" charset="0"/>
              </a:rPr>
              <a:t> file;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 Export pin : /sys/class/</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/export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GPIO_GetPathAddress</a:t>
            </a:r>
            <a:r>
              <a:rPr lang="en-US" sz="2000" b="1" i="1" dirty="0">
                <a:solidFill>
                  <a:srgbClr val="0070C0"/>
                </a:solidFill>
                <a:latin typeface="Consolas" panose="020B0609020204030204" pitchFamily="49" charset="0"/>
                <a:cs typeface="Consolas" panose="020B0609020204030204" pitchFamily="49" charset="0"/>
              </a:rPr>
              <a:t>(pin, </a:t>
            </a:r>
            <a:r>
              <a:rPr lang="en-US" sz="2000" b="1" i="1" dirty="0" err="1">
                <a:solidFill>
                  <a:srgbClr val="0070C0"/>
                </a:solidFill>
                <a:latin typeface="Consolas" panose="020B0609020204030204" pitchFamily="49" charset="0"/>
                <a:cs typeface="Consolas" panose="020B0609020204030204" pitchFamily="49" charset="0"/>
              </a:rPr>
              <a:t>gp_export</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file.open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file &lt;&lt; pin &lt;&lt;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endl</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file.close</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 Direction :	/sys/class/</a:t>
            </a:r>
            <a:r>
              <a:rPr lang="en-US" sz="2000" b="1" i="1" dirty="0" err="1">
                <a:solidFill>
                  <a:srgbClr val="0070C0"/>
                </a:solidFill>
                <a:latin typeface="Consolas" panose="020B0609020204030204" pitchFamily="49" charset="0"/>
                <a:cs typeface="Consolas" panose="020B0609020204030204" pitchFamily="49" charset="0"/>
              </a:rPr>
              <a:t>gpio%d</a:t>
            </a:r>
            <a:r>
              <a:rPr lang="en-US" sz="2000" b="1" i="1" dirty="0">
                <a:solidFill>
                  <a:srgbClr val="0070C0"/>
                </a:solidFill>
                <a:latin typeface="Consolas" panose="020B0609020204030204" pitchFamily="49" charset="0"/>
                <a:cs typeface="Consolas" panose="020B0609020204030204" pitchFamily="49" charset="0"/>
              </a:rPr>
              <a:t>/direction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GPIO_GetPathAddress</a:t>
            </a:r>
            <a:r>
              <a:rPr lang="en-US" sz="2000" b="1" i="1" dirty="0">
                <a:solidFill>
                  <a:srgbClr val="0070C0"/>
                </a:solidFill>
                <a:latin typeface="Consolas" panose="020B0609020204030204" pitchFamily="49" charset="0"/>
                <a:cs typeface="Consolas" panose="020B0609020204030204" pitchFamily="49" charset="0"/>
              </a:rPr>
              <a:t>(pin, </a:t>
            </a:r>
            <a:r>
              <a:rPr lang="en-US" sz="2000" b="1" i="1" dirty="0" err="1">
                <a:solidFill>
                  <a:srgbClr val="0070C0"/>
                </a:solidFill>
                <a:latin typeface="Consolas" panose="020B0609020204030204" pitchFamily="49" charset="0"/>
                <a:cs typeface="Consolas" panose="020B0609020204030204" pitchFamily="49" charset="0"/>
              </a:rPr>
              <a:t>gp_direction</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file.open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file &lt;&lt; "in" &lt;&lt;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endl</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file.close</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fa-IR"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10788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Test Run</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21217"/>
            <a:ext cx="11357113" cy="5324535"/>
          </a:xfrm>
          <a:prstGeom prst="rect">
            <a:avLst/>
          </a:prstGeom>
          <a:noFill/>
        </p:spPr>
        <p:txBody>
          <a:bodyPr wrap="square" rtlCol="0">
            <a:spAutoFit/>
          </a:bodyPr>
          <a:lstStyle/>
          <a:p>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 Edge :	/sys/class/</a:t>
            </a:r>
            <a:r>
              <a:rPr lang="en-US" sz="2000" b="1" i="1" dirty="0" err="1">
                <a:solidFill>
                  <a:srgbClr val="0070C0"/>
                </a:solidFill>
                <a:latin typeface="Consolas" panose="020B0609020204030204" pitchFamily="49" charset="0"/>
                <a:cs typeface="Consolas" panose="020B0609020204030204" pitchFamily="49" charset="0"/>
              </a:rPr>
              <a:t>gpio%d</a:t>
            </a:r>
            <a:r>
              <a:rPr lang="en-US" sz="2000" b="1" i="1" dirty="0">
                <a:solidFill>
                  <a:srgbClr val="0070C0"/>
                </a:solidFill>
                <a:latin typeface="Consolas" panose="020B0609020204030204" pitchFamily="49" charset="0"/>
                <a:cs typeface="Consolas" panose="020B0609020204030204" pitchFamily="49" charset="0"/>
              </a:rPr>
              <a:t>/edge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GPIO_GetPathAddress</a:t>
            </a:r>
            <a:r>
              <a:rPr lang="en-US" sz="2000" b="1" i="1" dirty="0">
                <a:solidFill>
                  <a:srgbClr val="0070C0"/>
                </a:solidFill>
                <a:latin typeface="Consolas" panose="020B0609020204030204" pitchFamily="49" charset="0"/>
                <a:cs typeface="Consolas" panose="020B0609020204030204" pitchFamily="49" charset="0"/>
              </a:rPr>
              <a:t>(pin, </a:t>
            </a:r>
            <a:r>
              <a:rPr lang="en-US" sz="2000" b="1" i="1" dirty="0" err="1">
                <a:solidFill>
                  <a:srgbClr val="0070C0"/>
                </a:solidFill>
                <a:latin typeface="Consolas" panose="020B0609020204030204" pitchFamily="49" charset="0"/>
                <a:cs typeface="Consolas" panose="020B0609020204030204" pitchFamily="49" charset="0"/>
              </a:rPr>
              <a:t>gp_edge</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file.open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file &lt;&lt; edge &lt;&lt;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endl</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file.close</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 Value :	/sys/class/</a:t>
            </a:r>
            <a:r>
              <a:rPr lang="en-US" sz="2000" b="1" i="1" dirty="0" err="1">
                <a:solidFill>
                  <a:srgbClr val="0070C0"/>
                </a:solidFill>
                <a:latin typeface="Consolas" panose="020B0609020204030204" pitchFamily="49" charset="0"/>
                <a:cs typeface="Consolas" panose="020B0609020204030204" pitchFamily="49" charset="0"/>
              </a:rPr>
              <a:t>gpio%d</a:t>
            </a:r>
            <a:r>
              <a:rPr lang="en-US" sz="2000" b="1" i="1" dirty="0">
                <a:solidFill>
                  <a:srgbClr val="0070C0"/>
                </a:solidFill>
                <a:latin typeface="Consolas" panose="020B0609020204030204" pitchFamily="49" charset="0"/>
                <a:cs typeface="Consolas" panose="020B0609020204030204" pitchFamily="49" charset="0"/>
              </a:rPr>
              <a:t>/value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FILE *f;</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fd</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GPIO_GetPathAddress</a:t>
            </a:r>
            <a:r>
              <a:rPr lang="en-US" sz="2000" b="1" i="1" dirty="0">
                <a:solidFill>
                  <a:srgbClr val="0070C0"/>
                </a:solidFill>
                <a:latin typeface="Consolas" panose="020B0609020204030204" pitchFamily="49" charset="0"/>
                <a:cs typeface="Consolas" panose="020B0609020204030204" pitchFamily="49" charset="0"/>
              </a:rPr>
              <a:t>(pin, </a:t>
            </a:r>
            <a:r>
              <a:rPr lang="en-US" sz="2000" b="1" i="1" dirty="0" err="1">
                <a:solidFill>
                  <a:srgbClr val="0070C0"/>
                </a:solidFill>
                <a:latin typeface="Consolas" panose="020B0609020204030204" pitchFamily="49" charset="0"/>
                <a:cs typeface="Consolas" panose="020B0609020204030204" pitchFamily="49" charset="0"/>
              </a:rPr>
              <a:t>gp_value</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fd</a:t>
            </a:r>
            <a:r>
              <a:rPr lang="en-US" sz="2000" b="1" i="1" dirty="0">
                <a:solidFill>
                  <a:srgbClr val="0070C0"/>
                </a:solidFill>
                <a:latin typeface="Consolas" panose="020B0609020204030204" pitchFamily="49" charset="0"/>
                <a:cs typeface="Consolas" panose="020B0609020204030204" pitchFamily="49" charset="0"/>
              </a:rPr>
              <a:t> = open(</a:t>
            </a:r>
            <a:r>
              <a:rPr lang="en-US" sz="2000" b="1" i="1" dirty="0" err="1">
                <a:solidFill>
                  <a:srgbClr val="0070C0"/>
                </a:solidFill>
                <a:latin typeface="Consolas" panose="020B0609020204030204" pitchFamily="49" charset="0"/>
                <a:cs typeface="Consolas" panose="020B0609020204030204" pitchFamily="49" charset="0"/>
              </a:rPr>
              <a:t>fileAddress.c_str</a:t>
            </a:r>
            <a:r>
              <a:rPr lang="en-US" sz="2000" b="1" i="1" dirty="0">
                <a:solidFill>
                  <a:srgbClr val="0070C0"/>
                </a:solidFill>
                <a:latin typeface="Consolas" panose="020B0609020204030204" pitchFamily="49" charset="0"/>
                <a:cs typeface="Consolas" panose="020B0609020204030204" pitchFamily="49" charset="0"/>
              </a:rPr>
              <a:t>(), O_RDWR);</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return </a:t>
            </a:r>
            <a:r>
              <a:rPr lang="en-US" sz="2000" b="1" i="1" dirty="0" err="1">
                <a:solidFill>
                  <a:srgbClr val="0070C0"/>
                </a:solidFill>
                <a:latin typeface="Consolas" panose="020B0609020204030204" pitchFamily="49" charset="0"/>
                <a:cs typeface="Consolas" panose="020B0609020204030204" pitchFamily="49" charset="0"/>
              </a:rPr>
              <a:t>fd</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fa-IR"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45806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Test Run</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4401205"/>
          </a:xfrm>
          <a:prstGeom prst="rect">
            <a:avLst/>
          </a:prstGeom>
          <a:noFill/>
        </p:spPr>
        <p:txBody>
          <a:bodyPr wrap="square" rtlCol="0">
            <a:spAutoFit/>
          </a:bodyPr>
          <a:lstStyle/>
          <a:p>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void </a:t>
            </a:r>
            <a:r>
              <a:rPr lang="en-US" sz="2000" b="1" i="1" dirty="0" err="1">
                <a:solidFill>
                  <a:srgbClr val="0070C0"/>
                </a:solidFill>
                <a:latin typeface="Consolas" panose="020B0609020204030204" pitchFamily="49" charset="0"/>
                <a:cs typeface="Consolas" panose="020B0609020204030204" pitchFamily="49" charset="0"/>
              </a:rPr>
              <a:t>GPIO_Close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pin)</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::string </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ofstream</a:t>
            </a:r>
            <a:r>
              <a:rPr lang="en-US" sz="2000" b="1" i="1" dirty="0">
                <a:solidFill>
                  <a:srgbClr val="0070C0"/>
                </a:solidFill>
                <a:latin typeface="Consolas" panose="020B0609020204030204" pitchFamily="49" charset="0"/>
                <a:cs typeface="Consolas" panose="020B0609020204030204" pitchFamily="49" charset="0"/>
              </a:rPr>
              <a:t> file;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Unexport</a:t>
            </a:r>
            <a:r>
              <a:rPr lang="en-US" sz="2000" b="1" i="1" dirty="0">
                <a:solidFill>
                  <a:srgbClr val="0070C0"/>
                </a:solidFill>
                <a:latin typeface="Consolas" panose="020B0609020204030204" pitchFamily="49" charset="0"/>
                <a:cs typeface="Consolas" panose="020B0609020204030204" pitchFamily="49" charset="0"/>
              </a:rPr>
              <a:t> :	/sys/class/</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unexport</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GPIO_GetPathAddress</a:t>
            </a:r>
            <a:r>
              <a:rPr lang="en-US" sz="2000" b="1" i="1" dirty="0">
                <a:solidFill>
                  <a:srgbClr val="0070C0"/>
                </a:solidFill>
                <a:latin typeface="Consolas" panose="020B0609020204030204" pitchFamily="49" charset="0"/>
                <a:cs typeface="Consolas" panose="020B0609020204030204" pitchFamily="49" charset="0"/>
              </a:rPr>
              <a:t>(pin, </a:t>
            </a:r>
            <a:r>
              <a:rPr lang="en-US" sz="2000" b="1" i="1" dirty="0" err="1">
                <a:solidFill>
                  <a:srgbClr val="0070C0"/>
                </a:solidFill>
                <a:latin typeface="Consolas" panose="020B0609020204030204" pitchFamily="49" charset="0"/>
                <a:cs typeface="Consolas" panose="020B0609020204030204" pitchFamily="49" charset="0"/>
              </a:rPr>
              <a:t>gp_unexport</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file.open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fileAddress</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file &lt;&lt; pin &lt;&lt;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endl</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file.close</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endParaRPr lang="en-US" sz="2000" b="1" i="1" dirty="0">
              <a:solidFill>
                <a:schemeClr val="bg2">
                  <a:lumMod val="75000"/>
                </a:schemeClr>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66912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Test Run</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21217"/>
            <a:ext cx="11357113" cy="6463308"/>
          </a:xfrm>
          <a:prstGeom prst="rect">
            <a:avLst/>
          </a:prstGeom>
          <a:noFill/>
        </p:spPr>
        <p:txBody>
          <a:bodyPr wrap="square" rtlCol="0">
            <a:spAutoFit/>
          </a:bodyPr>
          <a:lstStyle/>
          <a:p>
            <a:pPr marL="342900" indent="-342900">
              <a:buFont typeface="Arial" panose="020B0604020202020204" pitchFamily="34" charset="0"/>
              <a:buChar char="•"/>
            </a:pPr>
            <a:r>
              <a:rPr lang="en-US" sz="1600" b="1" i="1" dirty="0" err="1">
                <a:solidFill>
                  <a:srgbClr val="0070C0"/>
                </a:solidFill>
                <a:latin typeface="Consolas" panose="020B0609020204030204" pitchFamily="49" charset="0"/>
                <a:cs typeface="Consolas" panose="020B0609020204030204" pitchFamily="49" charset="0"/>
              </a:rPr>
              <a:t>int</a:t>
            </a: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GPIO_Poll</a:t>
            </a:r>
            <a:r>
              <a:rPr lang="en-US" sz="1600" b="1" i="1" dirty="0">
                <a:solidFill>
                  <a:srgbClr val="0070C0"/>
                </a:solidFill>
                <a:latin typeface="Consolas" panose="020B0609020204030204" pitchFamily="49" charset="0"/>
                <a:cs typeface="Consolas" panose="020B0609020204030204" pitchFamily="49" charset="0"/>
              </a:rPr>
              <a:t>(</a:t>
            </a:r>
            <a:r>
              <a:rPr lang="en-US" sz="1600" b="1" i="1" dirty="0" err="1">
                <a:solidFill>
                  <a:srgbClr val="0070C0"/>
                </a:solidFill>
                <a:latin typeface="Consolas" panose="020B0609020204030204" pitchFamily="49" charset="0"/>
                <a:cs typeface="Consolas" panose="020B0609020204030204" pitchFamily="49" charset="0"/>
              </a:rPr>
              <a:t>int</a:t>
            </a: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fd</a:t>
            </a:r>
            <a:r>
              <a:rPr lang="en-US" sz="16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struct </a:t>
            </a:r>
            <a:r>
              <a:rPr lang="en-US" sz="1600" b="1" i="1" dirty="0" err="1">
                <a:solidFill>
                  <a:srgbClr val="0070C0"/>
                </a:solidFill>
                <a:latin typeface="Consolas" panose="020B0609020204030204" pitchFamily="49" charset="0"/>
                <a:cs typeface="Consolas" panose="020B0609020204030204" pitchFamily="49" charset="0"/>
              </a:rPr>
              <a:t>pollfd</a:t>
            </a:r>
            <a:r>
              <a:rPr lang="en-US" sz="1600" b="1" i="1" dirty="0">
                <a:solidFill>
                  <a:srgbClr val="0070C0"/>
                </a:solidFill>
                <a:latin typeface="Consolas" panose="020B0609020204030204" pitchFamily="49" charset="0"/>
                <a:cs typeface="Consolas" panose="020B0609020204030204" pitchFamily="49" charset="0"/>
              </a:rPr>
              <a:t> polls;</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polls.fd</a:t>
            </a:r>
            <a:r>
              <a:rPr lang="en-US" sz="1600" b="1" i="1" dirty="0">
                <a:solidFill>
                  <a:srgbClr val="0070C0"/>
                </a:solidFill>
                <a:latin typeface="Consolas" panose="020B0609020204030204" pitchFamily="49" charset="0"/>
                <a:cs typeface="Consolas" panose="020B0609020204030204" pitchFamily="49" charset="0"/>
              </a:rPr>
              <a:t> = </a:t>
            </a:r>
            <a:r>
              <a:rPr lang="en-US" sz="1600" b="1" i="1" dirty="0" err="1">
                <a:solidFill>
                  <a:srgbClr val="0070C0"/>
                </a:solidFill>
                <a:latin typeface="Consolas" panose="020B0609020204030204" pitchFamily="49" charset="0"/>
                <a:cs typeface="Consolas" panose="020B0609020204030204" pitchFamily="49" charset="0"/>
              </a:rPr>
              <a:t>fd</a:t>
            </a:r>
            <a:r>
              <a:rPr lang="en-US" sz="1600" b="1" i="1" dirty="0">
                <a:solidFill>
                  <a:srgbClr val="0070C0"/>
                </a:solidFill>
                <a:latin typeface="Consolas" panose="020B0609020204030204" pitchFamily="49" charset="0"/>
                <a:cs typeface="Consolas" panose="020B0609020204030204" pitchFamily="49" charset="0"/>
              </a:rPr>
              <a:t>;			/* /sys/class/gpio17/value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polls.events</a:t>
            </a:r>
            <a:r>
              <a:rPr lang="en-US" sz="1600" b="1" i="1" dirty="0">
                <a:solidFill>
                  <a:srgbClr val="0070C0"/>
                </a:solidFill>
                <a:latin typeface="Consolas" panose="020B0609020204030204" pitchFamily="49" charset="0"/>
                <a:cs typeface="Consolas" panose="020B0609020204030204" pitchFamily="49" charset="0"/>
              </a:rPr>
              <a:t> = POLLPRI;		/* Exceptions */</a:t>
            </a:r>
          </a:p>
          <a:p>
            <a:pPr marL="342900" indent="-342900">
              <a:buFont typeface="Arial" panose="020B0604020202020204" pitchFamily="34" charset="0"/>
              <a:buChar char="•"/>
            </a:pPr>
            <a:endParaRPr lang="en-US" sz="16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int</a:t>
            </a: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rc</a:t>
            </a:r>
            <a:r>
              <a:rPr lang="en-US" sz="16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do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rc</a:t>
            </a:r>
            <a:r>
              <a:rPr lang="en-US" sz="1600" b="1" i="1" dirty="0">
                <a:solidFill>
                  <a:srgbClr val="0070C0"/>
                </a:solidFill>
                <a:latin typeface="Consolas" panose="020B0609020204030204" pitchFamily="49" charset="0"/>
                <a:cs typeface="Consolas" panose="020B0609020204030204" pitchFamily="49" charset="0"/>
              </a:rPr>
              <a:t> = poll(&amp;polls, 1, -1);	/* Block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if (</a:t>
            </a:r>
            <a:r>
              <a:rPr lang="en-US" sz="1600" b="1" i="1" dirty="0" err="1">
                <a:solidFill>
                  <a:srgbClr val="0070C0"/>
                </a:solidFill>
                <a:latin typeface="Consolas" panose="020B0609020204030204" pitchFamily="49" charset="0"/>
                <a:cs typeface="Consolas" panose="020B0609020204030204" pitchFamily="49" charset="0"/>
              </a:rPr>
              <a:t>is_signaled</a:t>
            </a:r>
            <a:r>
              <a:rPr lang="en-US" sz="16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return -1;	/* Exit if ^C received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 while (</a:t>
            </a:r>
            <a:r>
              <a:rPr lang="en-US" sz="1600" b="1" i="1" dirty="0" err="1">
                <a:solidFill>
                  <a:srgbClr val="0070C0"/>
                </a:solidFill>
                <a:latin typeface="Consolas" panose="020B0609020204030204" pitchFamily="49" charset="0"/>
                <a:cs typeface="Consolas" panose="020B0609020204030204" pitchFamily="49" charset="0"/>
              </a:rPr>
              <a:t>rc</a:t>
            </a:r>
            <a:r>
              <a:rPr lang="en-US" sz="1600" b="1" i="1" dirty="0">
                <a:solidFill>
                  <a:srgbClr val="0070C0"/>
                </a:solidFill>
                <a:latin typeface="Consolas" panose="020B0609020204030204" pitchFamily="49" charset="0"/>
                <a:cs typeface="Consolas" panose="020B0609020204030204" pitchFamily="49" charset="0"/>
              </a:rPr>
              <a:t> &lt; 0 &amp;&amp; </a:t>
            </a:r>
            <a:r>
              <a:rPr lang="en-US" sz="1600" b="1" i="1" dirty="0" err="1">
                <a:solidFill>
                  <a:srgbClr val="0070C0"/>
                </a:solidFill>
                <a:latin typeface="Consolas" panose="020B0609020204030204" pitchFamily="49" charset="0"/>
                <a:cs typeface="Consolas" panose="020B0609020204030204" pitchFamily="49" charset="0"/>
              </a:rPr>
              <a:t>errno</a:t>
            </a:r>
            <a:r>
              <a:rPr lang="en-US" sz="1600" b="1" i="1" dirty="0">
                <a:solidFill>
                  <a:srgbClr val="0070C0"/>
                </a:solidFill>
                <a:latin typeface="Consolas" panose="020B0609020204030204" pitchFamily="49" charset="0"/>
                <a:cs typeface="Consolas" panose="020B0609020204030204" pitchFamily="49" charset="0"/>
              </a:rPr>
              <a:t> == EINTR);</a:t>
            </a:r>
          </a:p>
          <a:p>
            <a:pPr marL="342900" indent="-342900">
              <a:buFont typeface="Arial" panose="020B0604020202020204" pitchFamily="34" charset="0"/>
              <a:buChar char="•"/>
            </a:pPr>
            <a:endParaRPr lang="en-US" sz="16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assert(</a:t>
            </a:r>
            <a:r>
              <a:rPr lang="en-US" sz="1600" b="1" i="1" dirty="0" err="1">
                <a:solidFill>
                  <a:srgbClr val="0070C0"/>
                </a:solidFill>
                <a:latin typeface="Consolas" panose="020B0609020204030204" pitchFamily="49" charset="0"/>
                <a:cs typeface="Consolas" panose="020B0609020204030204" pitchFamily="49" charset="0"/>
              </a:rPr>
              <a:t>rc</a:t>
            </a:r>
            <a:r>
              <a:rPr lang="en-US" sz="1600" b="1" i="1" dirty="0">
                <a:solidFill>
                  <a:srgbClr val="0070C0"/>
                </a:solidFill>
                <a:latin typeface="Consolas" panose="020B0609020204030204" pitchFamily="49" charset="0"/>
                <a:cs typeface="Consolas" panose="020B0609020204030204" pitchFamily="49" charset="0"/>
              </a:rPr>
              <a:t> &gt; 0);</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rPr>
              <a:t>	char </a:t>
            </a:r>
            <a:r>
              <a:rPr lang="en-US" sz="1600" b="1" i="1" dirty="0" err="1">
                <a:solidFill>
                  <a:srgbClr val="0070C0"/>
                </a:solidFill>
                <a:latin typeface="Consolas" panose="020B0609020204030204" pitchFamily="49" charset="0"/>
              </a:rPr>
              <a:t>buf</a:t>
            </a:r>
            <a:r>
              <a:rPr lang="en-US" sz="1600" b="1" i="1" dirty="0">
                <a:solidFill>
                  <a:srgbClr val="0070C0"/>
                </a:solidFill>
                <a:latin typeface="Consolas" panose="020B0609020204030204" pitchFamily="49" charset="0"/>
              </a:rPr>
              <a:t>[32];</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rPr>
              <a:t>	</a:t>
            </a:r>
            <a:r>
              <a:rPr lang="en-US" sz="1600" b="1" i="1" dirty="0" err="1">
                <a:solidFill>
                  <a:srgbClr val="0070C0"/>
                </a:solidFill>
                <a:latin typeface="Consolas" panose="020B0609020204030204" pitchFamily="49" charset="0"/>
              </a:rPr>
              <a:t>int</a:t>
            </a:r>
            <a:r>
              <a:rPr lang="en-US" sz="1600" b="1" i="1" dirty="0">
                <a:solidFill>
                  <a:srgbClr val="0070C0"/>
                </a:solidFill>
                <a:latin typeface="Consolas" panose="020B0609020204030204" pitchFamily="49" charset="0"/>
              </a:rPr>
              <a:t> n;</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rPr>
              <a:t>	</a:t>
            </a:r>
            <a:r>
              <a:rPr lang="en-US" sz="1600" b="1" i="1" dirty="0" err="1">
                <a:solidFill>
                  <a:srgbClr val="0070C0"/>
                </a:solidFill>
                <a:latin typeface="Consolas" panose="020B0609020204030204" pitchFamily="49" charset="0"/>
              </a:rPr>
              <a:t>lseek</a:t>
            </a:r>
            <a:r>
              <a:rPr lang="en-US" sz="1600" b="1" i="1" dirty="0">
                <a:solidFill>
                  <a:srgbClr val="0070C0"/>
                </a:solidFill>
                <a:latin typeface="Consolas" panose="020B0609020204030204" pitchFamily="49" charset="0"/>
              </a:rPr>
              <a:t>(</a:t>
            </a:r>
            <a:r>
              <a:rPr lang="en-US" sz="1600" b="1" i="1" dirty="0" err="1">
                <a:solidFill>
                  <a:srgbClr val="0070C0"/>
                </a:solidFill>
                <a:latin typeface="Consolas" panose="020B0609020204030204" pitchFamily="49" charset="0"/>
              </a:rPr>
              <a:t>fd</a:t>
            </a:r>
            <a:r>
              <a:rPr lang="en-US" sz="1600" b="1" i="1" dirty="0">
                <a:solidFill>
                  <a:srgbClr val="0070C0"/>
                </a:solidFill>
                <a:latin typeface="Consolas" panose="020B0609020204030204" pitchFamily="49" charset="0"/>
              </a:rPr>
              <a:t>, 0, SEEK_SET);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rPr>
              <a:t>	n = read(</a:t>
            </a:r>
            <a:r>
              <a:rPr lang="en-US" sz="1600" b="1" i="1" dirty="0" err="1">
                <a:solidFill>
                  <a:srgbClr val="0070C0"/>
                </a:solidFill>
                <a:latin typeface="Consolas" panose="020B0609020204030204" pitchFamily="49" charset="0"/>
              </a:rPr>
              <a:t>fd</a:t>
            </a:r>
            <a:r>
              <a:rPr lang="en-US" sz="1600" b="1" i="1" dirty="0">
                <a:solidFill>
                  <a:srgbClr val="0070C0"/>
                </a:solidFill>
                <a:latin typeface="Consolas" panose="020B0609020204030204" pitchFamily="49" charset="0"/>
              </a:rPr>
              <a:t>, </a:t>
            </a:r>
            <a:r>
              <a:rPr lang="en-US" sz="1600" b="1" i="1" dirty="0" err="1">
                <a:solidFill>
                  <a:srgbClr val="0070C0"/>
                </a:solidFill>
                <a:latin typeface="Consolas" panose="020B0609020204030204" pitchFamily="49" charset="0"/>
              </a:rPr>
              <a:t>buf</a:t>
            </a:r>
            <a:r>
              <a:rPr lang="en-US" sz="1600" b="1" i="1" dirty="0">
                <a:solidFill>
                  <a:srgbClr val="0070C0"/>
                </a:solidFill>
                <a:latin typeface="Consolas" panose="020B0609020204030204" pitchFamily="49" charset="0"/>
              </a:rPr>
              <a:t>, </a:t>
            </a:r>
            <a:r>
              <a:rPr lang="en-US" sz="1600" b="1" i="1" dirty="0" err="1">
                <a:solidFill>
                  <a:srgbClr val="0070C0"/>
                </a:solidFill>
                <a:latin typeface="Consolas" panose="020B0609020204030204" pitchFamily="49" charset="0"/>
              </a:rPr>
              <a:t>sizeof</a:t>
            </a:r>
            <a:r>
              <a:rPr lang="en-US" sz="1600" b="1" i="1" dirty="0">
                <a:solidFill>
                  <a:srgbClr val="0070C0"/>
                </a:solidFill>
                <a:latin typeface="Consolas" panose="020B0609020204030204" pitchFamily="49" charset="0"/>
              </a:rPr>
              <a:t> </a:t>
            </a:r>
            <a:r>
              <a:rPr lang="en-US" sz="1600" b="1" i="1" dirty="0" err="1">
                <a:solidFill>
                  <a:srgbClr val="0070C0"/>
                </a:solidFill>
                <a:latin typeface="Consolas" panose="020B0609020204030204" pitchFamily="49" charset="0"/>
              </a:rPr>
              <a:t>buf</a:t>
            </a:r>
            <a:r>
              <a:rPr lang="en-US" sz="1600" b="1" i="1" dirty="0">
                <a:solidFill>
                  <a:srgbClr val="0070C0"/>
                </a:solidFill>
                <a:latin typeface="Consolas" panose="020B0609020204030204" pitchFamily="49" charset="0"/>
              </a:rPr>
              <a:t>);/* Read value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rPr>
              <a:t>	assert(n&gt;0);</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rPr>
              <a:t>	</a:t>
            </a:r>
            <a:r>
              <a:rPr lang="en-US" sz="1600" b="1" i="1" dirty="0" err="1">
                <a:solidFill>
                  <a:srgbClr val="0070C0"/>
                </a:solidFill>
                <a:latin typeface="Consolas" panose="020B0609020204030204" pitchFamily="49" charset="0"/>
              </a:rPr>
              <a:t>buf</a:t>
            </a:r>
            <a:r>
              <a:rPr lang="en-US" sz="1600" b="1" i="1" dirty="0">
                <a:solidFill>
                  <a:srgbClr val="0070C0"/>
                </a:solidFill>
                <a:latin typeface="Consolas" panose="020B0609020204030204" pitchFamily="49" charset="0"/>
              </a:rPr>
              <a:t>[n] = 0;</a:t>
            </a:r>
          </a:p>
          <a:p>
            <a:pPr marL="342900" indent="-342900">
              <a:buFont typeface="Arial" panose="020B0604020202020204" pitchFamily="34" charset="0"/>
              <a:buChar char="•"/>
            </a:pPr>
            <a:endParaRPr lang="en-US" sz="1600" b="1" i="1" dirty="0">
              <a:solidFill>
                <a:srgbClr val="0070C0"/>
              </a:solidFill>
              <a:latin typeface="Consolas" panose="020B0609020204030204" pitchFamily="49" charset="0"/>
            </a:endParaRP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rPr>
              <a:t>	n = </a:t>
            </a:r>
            <a:r>
              <a:rPr lang="en-US" sz="1600" b="1" i="1" dirty="0" err="1">
                <a:solidFill>
                  <a:srgbClr val="0070C0"/>
                </a:solidFill>
                <a:latin typeface="Consolas" panose="020B0609020204030204" pitchFamily="49" charset="0"/>
              </a:rPr>
              <a:t>std</a:t>
            </a:r>
            <a:r>
              <a:rPr lang="en-US" sz="1600" b="1" i="1" dirty="0">
                <a:solidFill>
                  <a:srgbClr val="0070C0"/>
                </a:solidFill>
                <a:latin typeface="Consolas" panose="020B0609020204030204" pitchFamily="49" charset="0"/>
              </a:rPr>
              <a:t>::</a:t>
            </a:r>
            <a:r>
              <a:rPr lang="en-US" sz="1600" b="1" i="1" dirty="0" err="1">
                <a:solidFill>
                  <a:srgbClr val="0070C0"/>
                </a:solidFill>
                <a:latin typeface="Consolas" panose="020B0609020204030204" pitchFamily="49" charset="0"/>
              </a:rPr>
              <a:t>stoi</a:t>
            </a:r>
            <a:r>
              <a:rPr lang="en-US" sz="1600" b="1" i="1" dirty="0">
                <a:solidFill>
                  <a:srgbClr val="0070C0"/>
                </a:solidFill>
                <a:latin typeface="Consolas" panose="020B0609020204030204" pitchFamily="49" charset="0"/>
              </a:rPr>
              <a:t>(</a:t>
            </a:r>
            <a:r>
              <a:rPr lang="en-US" sz="1600" b="1" i="1" dirty="0" err="1">
                <a:solidFill>
                  <a:srgbClr val="0070C0"/>
                </a:solidFill>
                <a:latin typeface="Consolas" panose="020B0609020204030204" pitchFamily="49" charset="0"/>
              </a:rPr>
              <a:t>buf</a:t>
            </a:r>
            <a:r>
              <a:rPr lang="en-US" sz="1600" b="1" i="1" dirty="0">
                <a:solidFill>
                  <a:srgbClr val="0070C0"/>
                </a:solidFill>
                <a:latin typeface="Consolas" panose="020B0609020204030204" pitchFamily="49" charset="0"/>
              </a:rPr>
              <a: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rPr>
              <a:t>	return n;			/* Return value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rPr>
              <a:t>}</a:t>
            </a:r>
          </a:p>
        </p:txBody>
      </p:sp>
    </p:spTree>
    <p:extLst>
      <p:ext uri="{BB962C8B-B14F-4D97-AF65-F5344CB8AC3E}">
        <p14:creationId xmlns:p14="http://schemas.microsoft.com/office/powerpoint/2010/main" val="501571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Test Run</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16753"/>
            <a:ext cx="11357113" cy="5509200"/>
          </a:xfrm>
          <a:prstGeom prst="rect">
            <a:avLst/>
          </a:prstGeom>
          <a:noFill/>
        </p:spPr>
        <p:txBody>
          <a:bodyPr wrap="square" rtlCol="0">
            <a:spAutoFit/>
          </a:bodyPr>
          <a:lstStyle/>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void </a:t>
            </a:r>
            <a:r>
              <a:rPr lang="en-US" sz="1600" b="1" i="1" dirty="0" err="1">
                <a:solidFill>
                  <a:srgbClr val="0070C0"/>
                </a:solidFill>
                <a:latin typeface="Consolas" panose="020B0609020204030204" pitchFamily="49" charset="0"/>
                <a:cs typeface="Consolas" panose="020B0609020204030204" pitchFamily="49" charset="0"/>
              </a:rPr>
              <a:t>SigIntHandler</a:t>
            </a:r>
            <a:r>
              <a:rPr lang="en-US" sz="1600" b="1" i="1" dirty="0">
                <a:solidFill>
                  <a:srgbClr val="0070C0"/>
                </a:solidFill>
                <a:latin typeface="Consolas" panose="020B0609020204030204" pitchFamily="49" charset="0"/>
                <a:cs typeface="Consolas" panose="020B0609020204030204" pitchFamily="49" charset="0"/>
              </a:rPr>
              <a:t>(</a:t>
            </a:r>
            <a:r>
              <a:rPr lang="en-US" sz="1600" b="1" i="1" dirty="0" err="1">
                <a:solidFill>
                  <a:srgbClr val="0070C0"/>
                </a:solidFill>
                <a:latin typeface="Consolas" panose="020B0609020204030204" pitchFamily="49" charset="0"/>
                <a:cs typeface="Consolas" panose="020B0609020204030204" pitchFamily="49" charset="0"/>
              </a:rPr>
              <a:t>int</a:t>
            </a: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signo</a:t>
            </a:r>
            <a:r>
              <a:rPr lang="en-US" sz="16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is_signaled</a:t>
            </a:r>
            <a:r>
              <a:rPr lang="en-US" sz="1600" b="1" i="1" dirty="0">
                <a:solidFill>
                  <a:srgbClr val="0070C0"/>
                </a:solidFill>
                <a:latin typeface="Consolas" panose="020B0609020204030204" pitchFamily="49" charset="0"/>
                <a:cs typeface="Consolas" panose="020B0609020204030204" pitchFamily="49" charset="0"/>
              </a:rPr>
              <a:t> = 1;		/* Signal to exit program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16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1600" b="1" i="1" dirty="0" err="1">
                <a:solidFill>
                  <a:srgbClr val="0070C0"/>
                </a:solidFill>
                <a:latin typeface="Consolas" panose="020B0609020204030204" pitchFamily="49" charset="0"/>
                <a:cs typeface="Consolas" panose="020B0609020204030204" pitchFamily="49" charset="0"/>
              </a:rPr>
              <a:t>int</a:t>
            </a:r>
            <a:r>
              <a:rPr lang="en-US" sz="1600" b="1" i="1" dirty="0">
                <a:solidFill>
                  <a:srgbClr val="0070C0"/>
                </a:solidFill>
                <a:latin typeface="Consolas" panose="020B0609020204030204" pitchFamily="49" charset="0"/>
                <a:cs typeface="Consolas" panose="020B0609020204030204" pitchFamily="49" charset="0"/>
              </a:rPr>
              <a:t> main(</a:t>
            </a:r>
            <a:r>
              <a:rPr lang="en-US" sz="1600" b="1" i="1" dirty="0" err="1">
                <a:solidFill>
                  <a:srgbClr val="0070C0"/>
                </a:solidFill>
                <a:latin typeface="Consolas" panose="020B0609020204030204" pitchFamily="49" charset="0"/>
                <a:cs typeface="Consolas" panose="020B0609020204030204" pitchFamily="49" charset="0"/>
              </a:rPr>
              <a:t>int</a:t>
            </a: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argc</a:t>
            </a:r>
            <a:r>
              <a:rPr lang="en-US" sz="1600" b="1" i="1" dirty="0">
                <a:solidFill>
                  <a:srgbClr val="0070C0"/>
                </a:solidFill>
                <a:latin typeface="Consolas" panose="020B0609020204030204" pitchFamily="49" charset="0"/>
                <a:cs typeface="Consolas" panose="020B0609020204030204" pitchFamily="49" charset="0"/>
              </a:rPr>
              <a:t>, char **</a:t>
            </a:r>
            <a:r>
              <a:rPr lang="en-US" sz="1600" b="1" i="1" dirty="0" err="1">
                <a:solidFill>
                  <a:srgbClr val="0070C0"/>
                </a:solidFill>
                <a:latin typeface="Consolas" panose="020B0609020204030204" pitchFamily="49" charset="0"/>
                <a:cs typeface="Consolas" panose="020B0609020204030204" pitchFamily="49" charset="0"/>
              </a:rPr>
              <a:t>argv</a:t>
            </a:r>
            <a:r>
              <a:rPr lang="en-US" sz="16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if (</a:t>
            </a:r>
            <a:r>
              <a:rPr lang="en-US" sz="1600" b="1" i="1" dirty="0" err="1">
                <a:solidFill>
                  <a:srgbClr val="0070C0"/>
                </a:solidFill>
                <a:latin typeface="Consolas" panose="020B0609020204030204" pitchFamily="49" charset="0"/>
                <a:cs typeface="Consolas" panose="020B0609020204030204" pitchFamily="49" charset="0"/>
              </a:rPr>
              <a:t>argc</a:t>
            </a:r>
            <a:r>
              <a:rPr lang="en-US" sz="1600" b="1" i="1" dirty="0">
                <a:solidFill>
                  <a:srgbClr val="0070C0"/>
                </a:solidFill>
                <a:latin typeface="Consolas" panose="020B0609020204030204" pitchFamily="49" charset="0"/>
                <a:cs typeface="Consolas" panose="020B0609020204030204" pitchFamily="49" charset="0"/>
              </a:rPr>
              <a:t> != 2)</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std</a:t>
            </a:r>
            <a:r>
              <a:rPr lang="en-US" sz="1600" b="1" i="1" dirty="0">
                <a:solidFill>
                  <a:srgbClr val="0070C0"/>
                </a:solidFill>
                <a:latin typeface="Consolas" panose="020B0609020204030204" pitchFamily="49" charset="0"/>
                <a:cs typeface="Consolas" panose="020B0609020204030204" pitchFamily="49" charset="0"/>
              </a:rPr>
              <a:t>::</a:t>
            </a:r>
            <a:r>
              <a:rPr lang="en-US" sz="1600" b="1" i="1" dirty="0" err="1">
                <a:solidFill>
                  <a:srgbClr val="0070C0"/>
                </a:solidFill>
                <a:latin typeface="Consolas" panose="020B0609020204030204" pitchFamily="49" charset="0"/>
                <a:cs typeface="Consolas" panose="020B0609020204030204" pitchFamily="49" charset="0"/>
              </a:rPr>
              <a:t>cout</a:t>
            </a:r>
            <a:r>
              <a:rPr lang="en-US" sz="1600" b="1" i="1" dirty="0">
                <a:solidFill>
                  <a:srgbClr val="0070C0"/>
                </a:solidFill>
                <a:latin typeface="Consolas" panose="020B0609020204030204" pitchFamily="49" charset="0"/>
                <a:cs typeface="Consolas" panose="020B0609020204030204" pitchFamily="49" charset="0"/>
              </a:rPr>
              <a:t> &lt;&lt; "Usage: " &lt;&lt; </a:t>
            </a:r>
            <a:r>
              <a:rPr lang="en-US" sz="1600" b="1" i="1" dirty="0" err="1">
                <a:solidFill>
                  <a:srgbClr val="0070C0"/>
                </a:solidFill>
                <a:latin typeface="Consolas" panose="020B0609020204030204" pitchFamily="49" charset="0"/>
                <a:cs typeface="Consolas" panose="020B0609020204030204" pitchFamily="49" charset="0"/>
              </a:rPr>
              <a:t>argv</a:t>
            </a:r>
            <a:r>
              <a:rPr lang="en-US" sz="1600" b="1" i="1" dirty="0">
                <a:solidFill>
                  <a:srgbClr val="0070C0"/>
                </a:solidFill>
                <a:latin typeface="Consolas" panose="020B0609020204030204" pitchFamily="49" charset="0"/>
                <a:cs typeface="Consolas" panose="020B0609020204030204" pitchFamily="49" charset="0"/>
              </a:rPr>
              <a:t>[0] &lt;&lt; "&lt;</a:t>
            </a:r>
            <a:r>
              <a:rPr lang="en-US" sz="1600" b="1" i="1" dirty="0" err="1">
                <a:solidFill>
                  <a:srgbClr val="0070C0"/>
                </a:solidFill>
                <a:latin typeface="Consolas" panose="020B0609020204030204" pitchFamily="49" charset="0"/>
                <a:cs typeface="Consolas" panose="020B0609020204030204" pitchFamily="49" charset="0"/>
              </a:rPr>
              <a:t>gpio_in_pin</a:t>
            </a:r>
            <a:r>
              <a:rPr lang="en-US" sz="1600" b="1" i="1" dirty="0">
                <a:solidFill>
                  <a:srgbClr val="0070C0"/>
                </a:solidFill>
                <a:latin typeface="Consolas" panose="020B0609020204030204" pitchFamily="49" charset="0"/>
                <a:cs typeface="Consolas" panose="020B0609020204030204" pitchFamily="49" charset="0"/>
              </a:rPr>
              <a:t>&gt;\n";</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return 1;</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16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GPIO_InPin</a:t>
            </a:r>
            <a:r>
              <a:rPr lang="en-US" sz="1600" b="1" i="1" dirty="0">
                <a:solidFill>
                  <a:srgbClr val="0070C0"/>
                </a:solidFill>
                <a:latin typeface="Consolas" panose="020B0609020204030204" pitchFamily="49" charset="0"/>
                <a:cs typeface="Consolas" panose="020B0609020204030204" pitchFamily="49" charset="0"/>
              </a:rPr>
              <a:t> = </a:t>
            </a:r>
            <a:r>
              <a:rPr lang="en-US" sz="1600" b="1" i="1" dirty="0" err="1">
                <a:solidFill>
                  <a:srgbClr val="0070C0"/>
                </a:solidFill>
                <a:latin typeface="Consolas" panose="020B0609020204030204" pitchFamily="49" charset="0"/>
                <a:cs typeface="Consolas" panose="020B0609020204030204" pitchFamily="49" charset="0"/>
              </a:rPr>
              <a:t>std</a:t>
            </a:r>
            <a:r>
              <a:rPr lang="en-US" sz="1600" b="1" i="1" dirty="0">
                <a:solidFill>
                  <a:srgbClr val="0070C0"/>
                </a:solidFill>
                <a:latin typeface="Consolas" panose="020B0609020204030204" pitchFamily="49" charset="0"/>
                <a:cs typeface="Consolas" panose="020B0609020204030204" pitchFamily="49" charset="0"/>
              </a:rPr>
              <a:t>::</a:t>
            </a:r>
            <a:r>
              <a:rPr lang="en-US" sz="1600" b="1" i="1" dirty="0" err="1">
                <a:solidFill>
                  <a:srgbClr val="0070C0"/>
                </a:solidFill>
                <a:latin typeface="Consolas" panose="020B0609020204030204" pitchFamily="49" charset="0"/>
                <a:cs typeface="Consolas" panose="020B0609020204030204" pitchFamily="49" charset="0"/>
              </a:rPr>
              <a:t>stoi</a:t>
            </a:r>
            <a:r>
              <a:rPr lang="en-US" sz="1600" b="1" i="1" dirty="0">
                <a:solidFill>
                  <a:srgbClr val="0070C0"/>
                </a:solidFill>
                <a:latin typeface="Consolas" panose="020B0609020204030204" pitchFamily="49" charset="0"/>
                <a:cs typeface="Consolas" panose="020B0609020204030204" pitchFamily="49" charset="0"/>
              </a:rPr>
              <a:t>(</a:t>
            </a:r>
            <a:r>
              <a:rPr lang="en-US" sz="1600" b="1" i="1" dirty="0" err="1">
                <a:solidFill>
                  <a:srgbClr val="0070C0"/>
                </a:solidFill>
                <a:latin typeface="Consolas" panose="020B0609020204030204" pitchFamily="49" charset="0"/>
                <a:cs typeface="Consolas" panose="020B0609020204030204" pitchFamily="49" charset="0"/>
              </a:rPr>
              <a:t>argv</a:t>
            </a:r>
            <a:r>
              <a:rPr lang="en-US" sz="1600" b="1" i="1" dirty="0">
                <a:solidFill>
                  <a:srgbClr val="0070C0"/>
                </a:solidFill>
                <a:latin typeface="Consolas" panose="020B0609020204030204" pitchFamily="49" charset="0"/>
                <a:cs typeface="Consolas" panose="020B0609020204030204" pitchFamily="49" charset="0"/>
              </a:rPr>
              <a:t>[1]);</a:t>
            </a:r>
          </a:p>
          <a:p>
            <a:pPr marL="342900" indent="-342900">
              <a:buFont typeface="Arial" panose="020B0604020202020204" pitchFamily="34" charset="0"/>
              <a:buChar char="•"/>
            </a:pPr>
            <a:endParaRPr lang="en-US" sz="16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if (</a:t>
            </a:r>
            <a:r>
              <a:rPr lang="en-US" sz="1600" b="1" i="1" dirty="0" err="1">
                <a:solidFill>
                  <a:srgbClr val="0070C0"/>
                </a:solidFill>
                <a:latin typeface="Consolas" panose="020B0609020204030204" pitchFamily="49" charset="0"/>
                <a:cs typeface="Consolas" panose="020B0609020204030204" pitchFamily="49" charset="0"/>
              </a:rPr>
              <a:t>GPIO_InPin</a:t>
            </a:r>
            <a:r>
              <a:rPr lang="en-US" sz="1600" b="1" i="1" dirty="0">
                <a:solidFill>
                  <a:srgbClr val="0070C0"/>
                </a:solidFill>
                <a:latin typeface="Consolas" panose="020B0609020204030204" pitchFamily="49" charset="0"/>
                <a:cs typeface="Consolas" panose="020B0609020204030204" pitchFamily="49" charset="0"/>
              </a:rPr>
              <a:t> &lt; 0 || </a:t>
            </a:r>
            <a:r>
              <a:rPr lang="en-US" sz="1600" b="1" i="1" dirty="0" err="1">
                <a:solidFill>
                  <a:srgbClr val="0070C0"/>
                </a:solidFill>
                <a:latin typeface="Consolas" panose="020B0609020204030204" pitchFamily="49" charset="0"/>
                <a:cs typeface="Consolas" panose="020B0609020204030204" pitchFamily="49" charset="0"/>
              </a:rPr>
              <a:t>GPIO_InPin</a:t>
            </a:r>
            <a:r>
              <a:rPr lang="en-US" sz="1600" b="1" i="1" dirty="0">
                <a:solidFill>
                  <a:srgbClr val="0070C0"/>
                </a:solidFill>
                <a:latin typeface="Consolas" panose="020B0609020204030204" pitchFamily="49" charset="0"/>
                <a:cs typeface="Consolas" panose="020B0609020204030204" pitchFamily="49" charset="0"/>
              </a:rPr>
              <a:t> &gt;= 32)</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r>
              <a:rPr lang="en-US" sz="1600" b="1" i="1" dirty="0" err="1">
                <a:solidFill>
                  <a:srgbClr val="0070C0"/>
                </a:solidFill>
                <a:latin typeface="Consolas" panose="020B0609020204030204" pitchFamily="49" charset="0"/>
                <a:cs typeface="Consolas" panose="020B0609020204030204" pitchFamily="49" charset="0"/>
              </a:rPr>
              <a:t>std</a:t>
            </a:r>
            <a:r>
              <a:rPr lang="en-US" sz="1600" b="1" i="1" dirty="0">
                <a:solidFill>
                  <a:srgbClr val="0070C0"/>
                </a:solidFill>
                <a:latin typeface="Consolas" panose="020B0609020204030204" pitchFamily="49" charset="0"/>
                <a:cs typeface="Consolas" panose="020B0609020204030204" pitchFamily="49" charset="0"/>
              </a:rPr>
              <a:t>::</a:t>
            </a:r>
            <a:r>
              <a:rPr lang="en-US" sz="1600" b="1" i="1" dirty="0" err="1">
                <a:solidFill>
                  <a:srgbClr val="0070C0"/>
                </a:solidFill>
                <a:latin typeface="Consolas" panose="020B0609020204030204" pitchFamily="49" charset="0"/>
                <a:cs typeface="Consolas" panose="020B0609020204030204" pitchFamily="49" charset="0"/>
              </a:rPr>
              <a:t>cout</a:t>
            </a:r>
            <a:r>
              <a:rPr lang="en-US" sz="1600" b="1" i="1" dirty="0">
                <a:solidFill>
                  <a:srgbClr val="0070C0"/>
                </a:solidFill>
                <a:latin typeface="Consolas" panose="020B0609020204030204" pitchFamily="49" charset="0"/>
                <a:cs typeface="Consolas" panose="020B0609020204030204" pitchFamily="49" charset="0"/>
              </a:rPr>
              <a:t> &lt;&lt; "Usage: " &lt;&lt; </a:t>
            </a:r>
            <a:r>
              <a:rPr lang="en-US" sz="1600" b="1" i="1" dirty="0" err="1">
                <a:solidFill>
                  <a:srgbClr val="0070C0"/>
                </a:solidFill>
                <a:latin typeface="Consolas" panose="020B0609020204030204" pitchFamily="49" charset="0"/>
                <a:cs typeface="Consolas" panose="020B0609020204030204" pitchFamily="49" charset="0"/>
              </a:rPr>
              <a:t>argv</a:t>
            </a:r>
            <a:r>
              <a:rPr lang="en-US" sz="1600" b="1" i="1" dirty="0">
                <a:solidFill>
                  <a:srgbClr val="0070C0"/>
                </a:solidFill>
                <a:latin typeface="Consolas" panose="020B0609020204030204" pitchFamily="49" charset="0"/>
                <a:cs typeface="Consolas" panose="020B0609020204030204" pitchFamily="49" charset="0"/>
              </a:rPr>
              <a:t>[0] &lt;&lt; "&lt;</a:t>
            </a:r>
            <a:r>
              <a:rPr lang="en-US" sz="1600" b="1" i="1" dirty="0" err="1">
                <a:solidFill>
                  <a:srgbClr val="0070C0"/>
                </a:solidFill>
                <a:latin typeface="Consolas" panose="020B0609020204030204" pitchFamily="49" charset="0"/>
                <a:cs typeface="Consolas" panose="020B0609020204030204" pitchFamily="49" charset="0"/>
              </a:rPr>
              <a:t>gpio_in_pin</a:t>
            </a:r>
            <a:r>
              <a:rPr lang="en-US" sz="1600" b="1" i="1" dirty="0">
                <a:solidFill>
                  <a:srgbClr val="0070C0"/>
                </a:solidFill>
                <a:latin typeface="Consolas" panose="020B0609020204030204" pitchFamily="49" charset="0"/>
                <a:cs typeface="Consolas" panose="020B0609020204030204" pitchFamily="49" charset="0"/>
              </a:rPr>
              <a:t>&gt;\n";</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return 1;</a:t>
            </a: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16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	signal(SIGINT, </a:t>
            </a:r>
            <a:r>
              <a:rPr lang="en-US" sz="1600" b="1" i="1" dirty="0" err="1">
                <a:solidFill>
                  <a:srgbClr val="0070C0"/>
                </a:solidFill>
                <a:latin typeface="Consolas" panose="020B0609020204030204" pitchFamily="49" charset="0"/>
                <a:cs typeface="Consolas" panose="020B0609020204030204" pitchFamily="49" charset="0"/>
              </a:rPr>
              <a:t>SigIntHandler</a:t>
            </a:r>
            <a:r>
              <a:rPr lang="en-US" sz="1600" b="1" i="1" dirty="0">
                <a:solidFill>
                  <a:srgbClr val="0070C0"/>
                </a:solidFill>
                <a:latin typeface="Consolas" panose="020B0609020204030204" pitchFamily="49" charset="0"/>
                <a:cs typeface="Consolas" panose="020B0609020204030204" pitchFamily="49" charset="0"/>
              </a:rPr>
              <a:t>);		/* Trap on SIGINT */</a:t>
            </a:r>
          </a:p>
        </p:txBody>
      </p:sp>
    </p:spTree>
    <p:extLst>
      <p:ext uri="{BB962C8B-B14F-4D97-AF65-F5344CB8AC3E}">
        <p14:creationId xmlns:p14="http://schemas.microsoft.com/office/powerpoint/2010/main" val="3813953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Test Run</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4708981"/>
          </a:xfrm>
          <a:prstGeom prst="rect">
            <a:avLst/>
          </a:prstGeom>
          <a:noFill/>
        </p:spPr>
        <p:txBody>
          <a:bodyPr wrap="square" rtlCol="0">
            <a:spAutoFit/>
          </a:bodyPr>
          <a:lstStyle/>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fd</a:t>
            </a:r>
            <a:r>
              <a:rPr lang="en-US" sz="2000" b="1" i="1" dirty="0">
                <a:solidFill>
                  <a:srgbClr val="0070C0"/>
                </a:solidFill>
                <a:latin typeface="Consolas" panose="020B0609020204030204" pitchFamily="49" charset="0"/>
                <a:cs typeface="Consolas" panose="020B0609020204030204" pitchFamily="49" charset="0"/>
              </a:rPr>
              <a:t>, v;</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fd</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GPIO_OpenEdge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GPIO_InPin</a:t>
            </a:r>
            <a:r>
              <a:rPr lang="en-US" sz="2000" b="1" i="1" dirty="0">
                <a:solidFill>
                  <a:srgbClr val="0070C0"/>
                </a:solidFill>
                <a:latin typeface="Consolas" panose="020B0609020204030204" pitchFamily="49" charset="0"/>
                <a:cs typeface="Consolas" panose="020B0609020204030204" pitchFamily="49" charset="0"/>
              </a:rPr>
              <a:t>, "both");	/* GPIO input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cout</a:t>
            </a:r>
            <a:r>
              <a:rPr lang="en-US" sz="2000" b="1" i="1" dirty="0">
                <a:solidFill>
                  <a:srgbClr val="0070C0"/>
                </a:solidFill>
                <a:latin typeface="Consolas" panose="020B0609020204030204" pitchFamily="49" charset="0"/>
                <a:cs typeface="Consolas" panose="020B0609020204030204" pitchFamily="49" charset="0"/>
              </a:rPr>
              <a:t> &lt;&lt; "Monitoring for GPIO input changes:\n";</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while ((v = </a:t>
            </a:r>
            <a:r>
              <a:rPr lang="en-US" sz="2000" b="1" i="1" dirty="0" err="1">
                <a:solidFill>
                  <a:srgbClr val="0070C0"/>
                </a:solidFill>
                <a:latin typeface="Consolas" panose="020B0609020204030204" pitchFamily="49" charset="0"/>
                <a:cs typeface="Consolas" panose="020B0609020204030204" pitchFamily="49" charset="0"/>
              </a:rPr>
              <a:t>GPIO_Poll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fd</a:t>
            </a:r>
            <a:r>
              <a:rPr lang="en-US" sz="2000" b="1" i="1" dirty="0">
                <a:solidFill>
                  <a:srgbClr val="0070C0"/>
                </a:solidFill>
                <a:latin typeface="Consolas" panose="020B0609020204030204" pitchFamily="49" charset="0"/>
                <a:cs typeface="Consolas" panose="020B0609020204030204" pitchFamily="49" charset="0"/>
              </a:rPr>
              <a:t>)) &gt;= 0)</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cout</a:t>
            </a:r>
            <a:r>
              <a:rPr lang="en-US" sz="2000" b="1" i="1" dirty="0">
                <a:solidFill>
                  <a:srgbClr val="0070C0"/>
                </a:solidFill>
                <a:latin typeface="Consolas" panose="020B0609020204030204" pitchFamily="49" charset="0"/>
                <a:cs typeface="Consolas" panose="020B0609020204030204" pitchFamily="49" charset="0"/>
              </a:rPr>
              <a:t> &lt;&lt; "GPIO " &lt;&lt; </a:t>
            </a:r>
            <a:r>
              <a:rPr lang="en-US" sz="2000" b="1" i="1" dirty="0" err="1">
                <a:solidFill>
                  <a:srgbClr val="0070C0"/>
                </a:solidFill>
                <a:latin typeface="Consolas" panose="020B0609020204030204" pitchFamily="49" charset="0"/>
                <a:cs typeface="Consolas" panose="020B0609020204030204" pitchFamily="49" charset="0"/>
              </a:rPr>
              <a:t>GPIO_InPin</a:t>
            </a:r>
            <a:r>
              <a:rPr lang="en-US" sz="2000" b="1" i="1" dirty="0">
                <a:solidFill>
                  <a:srgbClr val="0070C0"/>
                </a:solidFill>
                <a:latin typeface="Consolas" panose="020B0609020204030204" pitchFamily="49" charset="0"/>
                <a:cs typeface="Consolas" panose="020B0609020204030204" pitchFamily="49" charset="0"/>
              </a:rPr>
              <a:t> &lt;&lt; " changed: " &lt;&lt; v &lt;&lt; </a:t>
            </a:r>
            <a:r>
              <a:rPr lang="en-US" sz="2000" b="1" i="1" dirty="0" err="1">
                <a:solidFill>
                  <a:srgbClr val="0070C0"/>
                </a:solidFill>
                <a:latin typeface="Consolas" panose="020B0609020204030204" pitchFamily="49" charset="0"/>
                <a:cs typeface="Consolas" panose="020B0609020204030204" pitchFamily="49" charset="0"/>
              </a:rPr>
              <a:t>std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endl</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while (!</a:t>
            </a:r>
            <a:r>
              <a:rPr lang="en-US" sz="2000" b="1" i="1" dirty="0" err="1">
                <a:solidFill>
                  <a:srgbClr val="0070C0"/>
                </a:solidFill>
                <a:latin typeface="Consolas" panose="020B0609020204030204" pitchFamily="49" charset="0"/>
                <a:cs typeface="Consolas" panose="020B0609020204030204" pitchFamily="49" charset="0"/>
              </a:rPr>
              <a:t>is_signaled</a:t>
            </a:r>
            <a:r>
              <a:rPr lang="en-US" sz="2000" b="1" i="1" dirty="0">
                <a:solidFill>
                  <a:srgbClr val="0070C0"/>
                </a:solidFill>
                <a:latin typeface="Consolas" panose="020B0609020204030204" pitchFamily="49" charset="0"/>
                <a:cs typeface="Consolas" panose="020B0609020204030204" pitchFamily="49" charset="0"/>
              </a:rPr>
              <a:t>);		/* Quit if ^</a:t>
            </a:r>
            <a:r>
              <a:rPr lang="en-US" sz="2000" b="1" i="1" dirty="0" err="1">
                <a:solidFill>
                  <a:srgbClr val="0070C0"/>
                </a:solidFill>
                <a:latin typeface="Consolas" panose="020B0609020204030204" pitchFamily="49" charset="0"/>
                <a:cs typeface="Consolas" panose="020B0609020204030204" pitchFamily="49" charset="0"/>
              </a:rPr>
              <a:t>C'd</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close(</a:t>
            </a:r>
            <a:r>
              <a:rPr lang="en-US" sz="2000" b="1" i="1" dirty="0" err="1">
                <a:solidFill>
                  <a:srgbClr val="0070C0"/>
                </a:solidFill>
                <a:latin typeface="Consolas" panose="020B0609020204030204" pitchFamily="49" charset="0"/>
                <a:cs typeface="Consolas" panose="020B0609020204030204" pitchFamily="49" charset="0"/>
              </a:rPr>
              <a:t>fd</a:t>
            </a:r>
            <a:r>
              <a:rPr lang="en-US" sz="2000" b="1" i="1" dirty="0">
                <a:solidFill>
                  <a:srgbClr val="0070C0"/>
                </a:solidFill>
                <a:latin typeface="Consolas" panose="020B0609020204030204" pitchFamily="49" charset="0"/>
                <a:cs typeface="Consolas" panose="020B0609020204030204" pitchFamily="49" charset="0"/>
              </a:rPr>
              <a:t>);				/* Close </a:t>
            </a:r>
            <a:r>
              <a:rPr lang="en-US" sz="2000" b="1" i="1" dirty="0" err="1">
                <a:solidFill>
                  <a:srgbClr val="0070C0"/>
                </a:solidFill>
                <a:latin typeface="Consolas" panose="020B0609020204030204" pitchFamily="49" charset="0"/>
                <a:cs typeface="Consolas" panose="020B0609020204030204" pitchFamily="49" charset="0"/>
              </a:rPr>
              <a:t>gpio%d</a:t>
            </a:r>
            <a:r>
              <a:rPr lang="en-US" sz="2000" b="1" i="1" dirty="0">
                <a:solidFill>
                  <a:srgbClr val="0070C0"/>
                </a:solidFill>
                <a:latin typeface="Consolas" panose="020B0609020204030204" pitchFamily="49" charset="0"/>
                <a:cs typeface="Consolas" panose="020B0609020204030204" pitchFamily="49" charset="0"/>
              </a:rPr>
              <a:t>/value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GPIO_Close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GPIO_InPin</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Unexport</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return 0;</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86708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effectLst>
                  <a:outerShdw blurRad="38100" dist="38100" dir="2700000" algn="tl">
                    <a:srgbClr val="000000">
                      <a:alpha val="43137"/>
                    </a:srgbClr>
                  </a:outerShdw>
                </a:effectLst>
              </a:rPr>
              <a:t>Web_Control</a:t>
            </a:r>
            <a:r>
              <a:rPr lang="en-US" b="1" dirty="0">
                <a:effectLst>
                  <a:outerShdw blurRad="38100" dist="38100" dir="2700000" algn="tl">
                    <a:srgbClr val="000000">
                      <a:alpha val="43137"/>
                    </a:srgbClr>
                  </a:outerShdw>
                </a:effectLst>
              </a:rPr>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489"/>
            <a:ext cx="11357113" cy="3785652"/>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cs typeface="Consolas" panose="020B0609020204030204" pitchFamily="49" charset="0"/>
              </a:rPr>
              <a:t>from bottle import route, run</a:t>
            </a:r>
          </a:p>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RPi.GPIO</a:t>
            </a:r>
            <a:r>
              <a:rPr lang="en-US" sz="2000" b="1" i="1" dirty="0">
                <a:solidFill>
                  <a:srgbClr val="0070C0"/>
                </a:solidFill>
                <a:latin typeface="Consolas" panose="020B0609020204030204" pitchFamily="49" charset="0"/>
                <a:cs typeface="Consolas" panose="020B0609020204030204" pitchFamily="49" charset="0"/>
              </a:rPr>
              <a:t> as GPIO</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GPIO.setmode</a:t>
            </a:r>
            <a:r>
              <a:rPr lang="en-US" sz="2000" b="1" i="1" dirty="0">
                <a:solidFill>
                  <a:srgbClr val="0070C0"/>
                </a:solidFill>
                <a:latin typeface="Consolas" panose="020B0609020204030204" pitchFamily="49" charset="0"/>
                <a:cs typeface="Consolas" panose="020B0609020204030204" pitchFamily="49" charset="0"/>
              </a:rPr>
              <a:t>(GPIO.BCM)</a:t>
            </a:r>
          </a:p>
          <a:p>
            <a:pPr lvl="1"/>
            <a:r>
              <a:rPr lang="en-US" sz="2000" b="1" i="1" dirty="0" err="1">
                <a:solidFill>
                  <a:srgbClr val="0070C0"/>
                </a:solidFill>
                <a:latin typeface="Consolas" panose="020B0609020204030204" pitchFamily="49" charset="0"/>
                <a:cs typeface="Consolas" panose="020B0609020204030204" pitchFamily="49" charset="0"/>
              </a:rPr>
              <a:t>LedPins</a:t>
            </a:r>
            <a:r>
              <a:rPr lang="en-US" sz="2000" b="1" i="1" dirty="0">
                <a:solidFill>
                  <a:srgbClr val="0070C0"/>
                </a:solidFill>
                <a:latin typeface="Consolas" panose="020B0609020204030204" pitchFamily="49" charset="0"/>
                <a:cs typeface="Consolas" panose="020B0609020204030204" pitchFamily="49" charset="0"/>
              </a:rPr>
              <a:t> = [18, 23, 24]</a:t>
            </a:r>
          </a:p>
          <a:p>
            <a:pPr lvl="1"/>
            <a:r>
              <a:rPr lang="en-US" sz="2000" b="1" i="1" dirty="0" err="1">
                <a:solidFill>
                  <a:srgbClr val="0070C0"/>
                </a:solidFill>
                <a:latin typeface="Consolas" panose="020B0609020204030204" pitchFamily="49" charset="0"/>
                <a:cs typeface="Consolas" panose="020B0609020204030204" pitchFamily="49" charset="0"/>
              </a:rPr>
              <a:t>LedStates</a:t>
            </a:r>
            <a:r>
              <a:rPr lang="en-US" sz="2000" b="1" i="1" dirty="0">
                <a:solidFill>
                  <a:srgbClr val="0070C0"/>
                </a:solidFill>
                <a:latin typeface="Consolas" panose="020B0609020204030204" pitchFamily="49" charset="0"/>
                <a:cs typeface="Consolas" panose="020B0609020204030204" pitchFamily="49" charset="0"/>
              </a:rPr>
              <a:t> = [0, 0, 0]</a:t>
            </a:r>
          </a:p>
          <a:p>
            <a:pPr lvl="1"/>
            <a:r>
              <a:rPr lang="en-US" sz="2000" b="1" i="1" dirty="0" err="1">
                <a:solidFill>
                  <a:srgbClr val="0070C0"/>
                </a:solidFill>
                <a:latin typeface="Consolas" panose="020B0609020204030204" pitchFamily="49" charset="0"/>
                <a:cs typeface="Consolas" panose="020B0609020204030204" pitchFamily="49" charset="0"/>
              </a:rPr>
              <a:t>SwitchPin</a:t>
            </a:r>
            <a:r>
              <a:rPr lang="en-US" sz="2000" b="1" i="1" dirty="0">
                <a:solidFill>
                  <a:srgbClr val="0070C0"/>
                </a:solidFill>
                <a:latin typeface="Consolas" panose="020B0609020204030204" pitchFamily="49" charset="0"/>
                <a:cs typeface="Consolas" panose="020B0609020204030204" pitchFamily="49" charset="0"/>
              </a:rPr>
              <a:t> = 25</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LedPins</a:t>
            </a:r>
            <a:r>
              <a:rPr lang="en-US" sz="2000" b="1" i="1" dirty="0">
                <a:solidFill>
                  <a:srgbClr val="0070C0"/>
                </a:solidFill>
                <a:latin typeface="Consolas" panose="020B0609020204030204" pitchFamily="49" charset="0"/>
                <a:cs typeface="Consolas" panose="020B0609020204030204" pitchFamily="49" charset="0"/>
              </a:rPr>
              <a:t>[0], GPIO.OUT)</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LedPins</a:t>
            </a:r>
            <a:r>
              <a:rPr lang="en-US" sz="2000" b="1" i="1" dirty="0">
                <a:solidFill>
                  <a:srgbClr val="0070C0"/>
                </a:solidFill>
                <a:latin typeface="Consolas" panose="020B0609020204030204" pitchFamily="49" charset="0"/>
                <a:cs typeface="Consolas" panose="020B0609020204030204" pitchFamily="49" charset="0"/>
              </a:rPr>
              <a:t>[1], GPIO.OUT)</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LedPins</a:t>
            </a:r>
            <a:r>
              <a:rPr lang="en-US" sz="2000" b="1" i="1" dirty="0">
                <a:solidFill>
                  <a:srgbClr val="0070C0"/>
                </a:solidFill>
                <a:latin typeface="Consolas" panose="020B0609020204030204" pitchFamily="49" charset="0"/>
                <a:cs typeface="Consolas" panose="020B0609020204030204" pitchFamily="49" charset="0"/>
              </a:rPr>
              <a:t>[2], GPIO.OUT)</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SwitchPin</a:t>
            </a:r>
            <a:r>
              <a:rPr lang="en-US" sz="2000" b="1" i="1" dirty="0">
                <a:solidFill>
                  <a:srgbClr val="0070C0"/>
                </a:solidFill>
                <a:latin typeface="Consolas" panose="020B0609020204030204" pitchFamily="49" charset="0"/>
                <a:cs typeface="Consolas" panose="020B0609020204030204" pitchFamily="49" charset="0"/>
              </a:rPr>
              <a:t>, GPIO.IN, </a:t>
            </a:r>
            <a:r>
              <a:rPr lang="en-US" sz="2000" b="1" i="1" dirty="0" err="1">
                <a:solidFill>
                  <a:srgbClr val="0070C0"/>
                </a:solidFill>
                <a:latin typeface="Consolas" panose="020B0609020204030204" pitchFamily="49" charset="0"/>
                <a:cs typeface="Consolas" panose="020B0609020204030204" pitchFamily="49" charset="0"/>
              </a:rPr>
              <a:t>pull_up_down</a:t>
            </a:r>
            <a:r>
              <a:rPr lang="en-US" sz="2000" b="1" i="1" dirty="0">
                <a:solidFill>
                  <a:srgbClr val="0070C0"/>
                </a:solidFill>
                <a:latin typeface="Consolas" panose="020B0609020204030204" pitchFamily="49" charset="0"/>
                <a:cs typeface="Consolas" panose="020B0609020204030204" pitchFamily="49" charset="0"/>
              </a:rPr>
              <a:t>=GPIO.PUD_UP)</a:t>
            </a:r>
          </a:p>
        </p:txBody>
      </p:sp>
    </p:spTree>
    <p:extLst>
      <p:ext uri="{BB962C8B-B14F-4D97-AF65-F5344CB8AC3E}">
        <p14:creationId xmlns:p14="http://schemas.microsoft.com/office/powerpoint/2010/main" val="2999380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Contact</a:t>
            </a:r>
            <a:r>
              <a:rPr lang="fa-IR" b="1">
                <a:effectLst>
                  <a:outerShdw blurRad="38100" dist="38100" dir="2700000" algn="tl">
                    <a:srgbClr val="000000">
                      <a:alpha val="43137"/>
                    </a:srgbClr>
                  </a:outerShdw>
                </a:effectLst>
              </a:rPr>
              <a:t> </a:t>
            </a:r>
            <a:r>
              <a:rPr lang="en-US" b="1" smtClean="0">
                <a:effectLst>
                  <a:outerShdw blurRad="38100" dist="38100" dir="2700000" algn="tl">
                    <a:srgbClr val="000000">
                      <a:alpha val="43137"/>
                    </a:srgbClr>
                  </a:outerShdw>
                </a:effectLst>
              </a:rPr>
              <a:t>us</a:t>
            </a:r>
            <a:endParaRPr lang="en-US" b="1" dirty="0">
              <a:effectLst>
                <a:outerShdw blurRad="38100" dist="38100" dir="2700000" algn="tl">
                  <a:srgbClr val="000000">
                    <a:alpha val="43137"/>
                  </a:srgbClr>
                </a:outerShdw>
              </a:effectLst>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effectLst>
                  <a:outerShdw blurRad="38100" dist="38100" dir="2700000" algn="tl">
                    <a:srgbClr val="000000">
                      <a:alpha val="43137"/>
                    </a:srgbClr>
                  </a:outerShdw>
                </a:effectLst>
              </a:rPr>
              <a:t>Web_Control</a:t>
            </a:r>
            <a:r>
              <a:rPr lang="en-US" b="1" dirty="0">
                <a:effectLst>
                  <a:outerShdw blurRad="38100" dist="38100" dir="2700000" algn="tl">
                    <a:srgbClr val="000000">
                      <a:alpha val="43137"/>
                    </a:srgbClr>
                  </a:outerShdw>
                </a:effectLst>
              </a:rPr>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63421"/>
            <a:ext cx="11357113" cy="5016758"/>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GetSwitchStatus</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state = </a:t>
            </a:r>
            <a:r>
              <a:rPr lang="en-US" sz="2000" b="1" i="1" dirty="0" err="1">
                <a:solidFill>
                  <a:srgbClr val="0070C0"/>
                </a:solidFill>
                <a:latin typeface="Consolas" panose="020B0609020204030204" pitchFamily="49" charset="0"/>
                <a:cs typeface="Consolas" panose="020B0609020204030204" pitchFamily="49" charset="0"/>
              </a:rPr>
              <a:t>GPIO.input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SwitchPin</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if state:</a:t>
            </a:r>
          </a:p>
          <a:p>
            <a:pPr lvl="1"/>
            <a:r>
              <a:rPr lang="en-US" sz="2000" b="1" i="1" dirty="0">
                <a:solidFill>
                  <a:srgbClr val="0070C0"/>
                </a:solidFill>
                <a:latin typeface="Consolas" panose="020B0609020204030204" pitchFamily="49" charset="0"/>
                <a:cs typeface="Consolas" panose="020B0609020204030204" pitchFamily="49" charset="0"/>
              </a:rPr>
              <a:t>        return 'Up'</a:t>
            </a:r>
          </a:p>
          <a:p>
            <a:pPr lvl="1"/>
            <a:r>
              <a:rPr lang="en-US" sz="2000" b="1" i="1" dirty="0">
                <a:solidFill>
                  <a:srgbClr val="0070C0"/>
                </a:solidFill>
                <a:latin typeface="Consolas" panose="020B0609020204030204" pitchFamily="49" charset="0"/>
                <a:cs typeface="Consolas" panose="020B0609020204030204" pitchFamily="49" charset="0"/>
              </a:rPr>
              <a:t>    else:</a:t>
            </a:r>
          </a:p>
          <a:p>
            <a:pPr lvl="1"/>
            <a:r>
              <a:rPr lang="en-US" sz="2000" b="1" i="1" dirty="0">
                <a:solidFill>
                  <a:srgbClr val="0070C0"/>
                </a:solidFill>
                <a:latin typeface="Consolas" panose="020B0609020204030204" pitchFamily="49" charset="0"/>
                <a:cs typeface="Consolas" panose="020B0609020204030204" pitchFamily="49" charset="0"/>
              </a:rPr>
              <a:t>        return 'Down'</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HtmlForLed</a:t>
            </a:r>
            <a:r>
              <a:rPr lang="en-US" sz="2000" b="1" i="1" dirty="0">
                <a:solidFill>
                  <a:srgbClr val="0070C0"/>
                </a:solidFill>
                <a:latin typeface="Consolas" panose="020B0609020204030204" pitchFamily="49" charset="0"/>
                <a:cs typeface="Consolas" panose="020B0609020204030204" pitchFamily="49" charset="0"/>
              </a:rPr>
              <a:t>(led):</a:t>
            </a:r>
          </a:p>
          <a:p>
            <a:pPr lvl="1"/>
            <a:r>
              <a:rPr lang="en-US" sz="2000" b="1" i="1" dirty="0">
                <a:solidFill>
                  <a:srgbClr val="0070C0"/>
                </a:solidFill>
                <a:latin typeface="Consolas" panose="020B0609020204030204" pitchFamily="49" charset="0"/>
                <a:cs typeface="Consolas" panose="020B0609020204030204" pitchFamily="49" charset="0"/>
              </a:rPr>
              <a:t>    l = </a:t>
            </a:r>
            <a:r>
              <a:rPr lang="en-US" sz="2000" b="1" i="1" dirty="0" err="1">
                <a:solidFill>
                  <a:srgbClr val="0070C0"/>
                </a:solidFill>
                <a:latin typeface="Consolas" panose="020B0609020204030204" pitchFamily="49" charset="0"/>
                <a:cs typeface="Consolas" panose="020B0609020204030204" pitchFamily="49" charset="0"/>
              </a:rPr>
              <a:t>str</a:t>
            </a:r>
            <a:r>
              <a:rPr lang="en-US" sz="2000" b="1" i="1" dirty="0">
                <a:solidFill>
                  <a:srgbClr val="0070C0"/>
                </a:solidFill>
                <a:latin typeface="Consolas" panose="020B0609020204030204" pitchFamily="49" charset="0"/>
                <a:cs typeface="Consolas" panose="020B0609020204030204" pitchFamily="49" charset="0"/>
              </a:rPr>
              <a:t>(led)</a:t>
            </a:r>
          </a:p>
          <a:p>
            <a:pPr lvl="1"/>
            <a:r>
              <a:rPr lang="en-US" sz="2000" b="1" i="1" dirty="0">
                <a:solidFill>
                  <a:srgbClr val="0070C0"/>
                </a:solidFill>
                <a:latin typeface="Consolas" panose="020B0609020204030204" pitchFamily="49" charset="0"/>
                <a:cs typeface="Consolas" panose="020B0609020204030204" pitchFamily="49" charset="0"/>
              </a:rPr>
              <a:t>    result = " &lt;input type='button' </a:t>
            </a:r>
            <a:r>
              <a:rPr lang="en-US" sz="2000" b="1" i="1" dirty="0" err="1">
                <a:solidFill>
                  <a:srgbClr val="0070C0"/>
                </a:solidFill>
                <a:latin typeface="Consolas" panose="020B0609020204030204" pitchFamily="49" charset="0"/>
                <a:cs typeface="Consolas" panose="020B0609020204030204" pitchFamily="49" charset="0"/>
              </a:rPr>
              <a:t>onClick</a:t>
            </a:r>
            <a:r>
              <a:rPr lang="en-US" sz="2000" b="1" i="1" dirty="0">
                <a:solidFill>
                  <a:srgbClr val="0070C0"/>
                </a:solidFill>
                <a:latin typeface="Consolas" panose="020B0609020204030204" pitchFamily="49" charset="0"/>
                <a:cs typeface="Consolas" panose="020B0609020204030204" pitchFamily="49" charset="0"/>
              </a:rPr>
              <a:t>='changed(" + l + ")' value='LED " + l + "'/&gt;"</a:t>
            </a:r>
          </a:p>
          <a:p>
            <a:pPr lvl="1"/>
            <a:r>
              <a:rPr lang="en-US" sz="2000" b="1" i="1" dirty="0">
                <a:solidFill>
                  <a:srgbClr val="0070C0"/>
                </a:solidFill>
                <a:latin typeface="Consolas" panose="020B0609020204030204" pitchFamily="49" charset="0"/>
                <a:cs typeface="Consolas" panose="020B0609020204030204" pitchFamily="49" charset="0"/>
              </a:rPr>
              <a:t>    return result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UpdateLeds</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value in enumerate(</a:t>
            </a:r>
            <a:r>
              <a:rPr lang="en-US" sz="2000" b="1" i="1" dirty="0" err="1">
                <a:solidFill>
                  <a:srgbClr val="0070C0"/>
                </a:solidFill>
                <a:latin typeface="Consolas" panose="020B0609020204030204" pitchFamily="49" charset="0"/>
                <a:cs typeface="Consolas" panose="020B0609020204030204" pitchFamily="49" charset="0"/>
              </a:rPr>
              <a:t>LedStates</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GPIO.output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LedPins</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value)</a:t>
            </a:r>
          </a:p>
        </p:txBody>
      </p:sp>
    </p:spTree>
    <p:extLst>
      <p:ext uri="{BB962C8B-B14F-4D97-AF65-F5344CB8AC3E}">
        <p14:creationId xmlns:p14="http://schemas.microsoft.com/office/powerpoint/2010/main" val="1570254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effectLst>
                  <a:outerShdw blurRad="38100" dist="38100" dir="2700000" algn="tl">
                    <a:srgbClr val="000000">
                      <a:alpha val="43137"/>
                    </a:srgbClr>
                  </a:outerShdw>
                </a:effectLst>
              </a:rPr>
              <a:t>Web_Control</a:t>
            </a:r>
            <a:r>
              <a:rPr lang="en-US" b="1" dirty="0">
                <a:effectLst>
                  <a:outerShdw blurRad="38100" dist="38100" dir="2700000" algn="tl">
                    <a:srgbClr val="000000">
                      <a:alpha val="43137"/>
                    </a:srgbClr>
                  </a:outerShdw>
                </a:effectLst>
              </a:rPr>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489"/>
            <a:ext cx="11357113" cy="6186309"/>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cs typeface="Consolas" panose="020B0609020204030204" pitchFamily="49" charset="0"/>
              </a:rPr>
              <a:t>@route('/')</a:t>
            </a:r>
          </a:p>
          <a:p>
            <a:pPr lvl="1"/>
            <a:r>
              <a:rPr lang="en-US" b="1" i="1" dirty="0">
                <a:solidFill>
                  <a:srgbClr val="0070C0"/>
                </a:solidFill>
                <a:latin typeface="Consolas" panose="020B0609020204030204" pitchFamily="49" charset="0"/>
                <a:cs typeface="Consolas" panose="020B0609020204030204" pitchFamily="49" charset="0"/>
              </a:rPr>
              <a:t>@route('/&lt;led&gt;')</a:t>
            </a:r>
          </a:p>
          <a:p>
            <a:pPr lvl="1"/>
            <a:r>
              <a:rPr lang="en-US" b="1" i="1" dirty="0">
                <a:solidFill>
                  <a:srgbClr val="0070C0"/>
                </a:solidFill>
                <a:latin typeface="Consolas" panose="020B0609020204030204" pitchFamily="49" charset="0"/>
                <a:cs typeface="Consolas" panose="020B0609020204030204" pitchFamily="49" charset="0"/>
              </a:rPr>
              <a:t>def index(led="n"):</a:t>
            </a:r>
          </a:p>
          <a:p>
            <a:pPr lvl="1"/>
            <a:r>
              <a:rPr lang="en-US" b="1" i="1" dirty="0">
                <a:solidFill>
                  <a:srgbClr val="0070C0"/>
                </a:solidFill>
                <a:latin typeface="Consolas" panose="020B0609020204030204" pitchFamily="49" charset="0"/>
                <a:cs typeface="Consolas" panose="020B0609020204030204" pitchFamily="49" charset="0"/>
              </a:rPr>
              <a:t>    print(led)</a:t>
            </a:r>
          </a:p>
          <a:p>
            <a:pPr lvl="1"/>
            <a:r>
              <a:rPr lang="en-US" b="1" i="1" dirty="0">
                <a:solidFill>
                  <a:srgbClr val="0070C0"/>
                </a:solidFill>
                <a:latin typeface="Consolas" panose="020B0609020204030204" pitchFamily="49" charset="0"/>
                <a:cs typeface="Consolas" panose="020B0609020204030204" pitchFamily="49" charset="0"/>
              </a:rPr>
              <a:t>    if led != "n":</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LedNum</a:t>
            </a:r>
            <a:r>
              <a:rPr lang="en-US" b="1" i="1" dirty="0">
                <a:solidFill>
                  <a:srgbClr val="0070C0"/>
                </a:solidFill>
                <a:latin typeface="Consolas" panose="020B0609020204030204" pitchFamily="49" charset="0"/>
                <a:cs typeface="Consolas" panose="020B0609020204030204" pitchFamily="49" charset="0"/>
              </a:rPr>
              <a:t> = </a:t>
            </a:r>
            <a:r>
              <a:rPr lang="en-US" b="1" i="1" dirty="0" err="1">
                <a:solidFill>
                  <a:srgbClr val="0070C0"/>
                </a:solidFill>
                <a:latin typeface="Consolas" panose="020B0609020204030204" pitchFamily="49" charset="0"/>
                <a:cs typeface="Consolas" panose="020B0609020204030204" pitchFamily="49" charset="0"/>
              </a:rPr>
              <a:t>int</a:t>
            </a:r>
            <a:r>
              <a:rPr lang="en-US" b="1" i="1" dirty="0">
                <a:solidFill>
                  <a:srgbClr val="0070C0"/>
                </a:solidFill>
                <a:latin typeface="Consolas" panose="020B0609020204030204" pitchFamily="49" charset="0"/>
                <a:cs typeface="Consolas" panose="020B0609020204030204" pitchFamily="49" charset="0"/>
              </a:rPr>
              <a:t>(led)</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LedStates</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LedNum</a:t>
            </a:r>
            <a:r>
              <a:rPr lang="en-US" b="1" i="1" dirty="0">
                <a:solidFill>
                  <a:srgbClr val="0070C0"/>
                </a:solidFill>
                <a:latin typeface="Consolas" panose="020B0609020204030204" pitchFamily="49" charset="0"/>
                <a:cs typeface="Consolas" panose="020B0609020204030204" pitchFamily="49" charset="0"/>
              </a:rPr>
              <a:t>] = not </a:t>
            </a:r>
            <a:r>
              <a:rPr lang="en-US" b="1" i="1" dirty="0" err="1">
                <a:solidFill>
                  <a:srgbClr val="0070C0"/>
                </a:solidFill>
                <a:latin typeface="Consolas" panose="020B0609020204030204" pitchFamily="49" charset="0"/>
                <a:cs typeface="Consolas" panose="020B0609020204030204" pitchFamily="49" charset="0"/>
              </a:rPr>
              <a:t>LedStates</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LedNum</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UpdateLeds</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response = "&lt;script&gt;"</a:t>
            </a:r>
          </a:p>
          <a:p>
            <a:pPr lvl="1"/>
            <a:r>
              <a:rPr lang="en-US" b="1" i="1" dirty="0">
                <a:solidFill>
                  <a:srgbClr val="0070C0"/>
                </a:solidFill>
                <a:latin typeface="Consolas" panose="020B0609020204030204" pitchFamily="49" charset="0"/>
                <a:cs typeface="Consolas" panose="020B0609020204030204" pitchFamily="49" charset="0"/>
              </a:rPr>
              <a:t>    response += "function changed(led)"</a:t>
            </a:r>
          </a:p>
          <a:p>
            <a:pPr lvl="1"/>
            <a:r>
              <a:rPr lang="en-US" b="1" i="1" dirty="0">
                <a:solidFill>
                  <a:srgbClr val="0070C0"/>
                </a:solidFill>
                <a:latin typeface="Consolas" panose="020B0609020204030204" pitchFamily="49" charset="0"/>
                <a:cs typeface="Consolas" panose="020B0609020204030204" pitchFamily="49" charset="0"/>
              </a:rPr>
              <a:t>    response += "{"</a:t>
            </a:r>
          </a:p>
          <a:p>
            <a:pPr lvl="1"/>
            <a:r>
              <a:rPr lang="en-US" b="1" i="1" dirty="0">
                <a:solidFill>
                  <a:srgbClr val="0070C0"/>
                </a:solidFill>
                <a:latin typeface="Consolas" panose="020B0609020204030204" pitchFamily="49" charset="0"/>
                <a:cs typeface="Consolas" panose="020B0609020204030204" pitchFamily="49" charset="0"/>
              </a:rPr>
              <a:t>    response += "  </a:t>
            </a:r>
            <a:r>
              <a:rPr lang="en-US" b="1" i="1" dirty="0" err="1">
                <a:solidFill>
                  <a:srgbClr val="0070C0"/>
                </a:solidFill>
                <a:latin typeface="Consolas" panose="020B0609020204030204" pitchFamily="49" charset="0"/>
                <a:cs typeface="Consolas" panose="020B0609020204030204" pitchFamily="49" charset="0"/>
              </a:rPr>
              <a:t>window.location.href</a:t>
            </a:r>
            <a:r>
              <a:rPr lang="en-US" b="1" i="1" dirty="0">
                <a:solidFill>
                  <a:srgbClr val="0070C0"/>
                </a:solidFill>
                <a:latin typeface="Consolas" panose="020B0609020204030204" pitchFamily="49" charset="0"/>
                <a:cs typeface="Consolas" panose="020B0609020204030204" pitchFamily="49" charset="0"/>
              </a:rPr>
              <a:t>='/' + led"</a:t>
            </a:r>
          </a:p>
          <a:p>
            <a:pPr lvl="1"/>
            <a:r>
              <a:rPr lang="en-US" b="1" i="1" dirty="0">
                <a:solidFill>
                  <a:srgbClr val="0070C0"/>
                </a:solidFill>
                <a:latin typeface="Consolas" panose="020B0609020204030204" pitchFamily="49" charset="0"/>
                <a:cs typeface="Consolas" panose="020B0609020204030204" pitchFamily="49" charset="0"/>
              </a:rPr>
              <a:t>    response += "}"</a:t>
            </a:r>
          </a:p>
          <a:p>
            <a:pPr lvl="1"/>
            <a:r>
              <a:rPr lang="en-US" b="1" i="1" dirty="0">
                <a:solidFill>
                  <a:srgbClr val="0070C0"/>
                </a:solidFill>
                <a:latin typeface="Consolas" panose="020B0609020204030204" pitchFamily="49" charset="0"/>
                <a:cs typeface="Consolas" panose="020B0609020204030204" pitchFamily="49" charset="0"/>
              </a:rPr>
              <a:t>    response += "&lt;/script&gt;"</a:t>
            </a:r>
          </a:p>
          <a:p>
            <a:pPr lvl="1"/>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    response += '&lt;h1&gt;GPIO Control&lt;/h1&gt;'</a:t>
            </a:r>
          </a:p>
          <a:p>
            <a:pPr lvl="1"/>
            <a:r>
              <a:rPr lang="en-US" b="1" i="1" dirty="0">
                <a:solidFill>
                  <a:srgbClr val="0070C0"/>
                </a:solidFill>
                <a:latin typeface="Consolas" panose="020B0609020204030204" pitchFamily="49" charset="0"/>
                <a:cs typeface="Consolas" panose="020B0609020204030204" pitchFamily="49" charset="0"/>
              </a:rPr>
              <a:t>    response += '&lt;h2&gt;Button=' + </a:t>
            </a:r>
            <a:r>
              <a:rPr lang="en-US" b="1" i="1" dirty="0" err="1">
                <a:solidFill>
                  <a:srgbClr val="0070C0"/>
                </a:solidFill>
                <a:latin typeface="Consolas" panose="020B0609020204030204" pitchFamily="49" charset="0"/>
                <a:cs typeface="Consolas" panose="020B0609020204030204" pitchFamily="49" charset="0"/>
              </a:rPr>
              <a:t>GetSwitchStatus</a:t>
            </a:r>
            <a:r>
              <a:rPr lang="en-US" b="1" i="1" dirty="0">
                <a:solidFill>
                  <a:srgbClr val="0070C0"/>
                </a:solidFill>
                <a:latin typeface="Consolas" panose="020B0609020204030204" pitchFamily="49" charset="0"/>
                <a:cs typeface="Consolas" panose="020B0609020204030204" pitchFamily="49" charset="0"/>
              </a:rPr>
              <a:t>() + '&lt;/h2&gt;'</a:t>
            </a:r>
          </a:p>
          <a:p>
            <a:pPr lvl="1"/>
            <a:r>
              <a:rPr lang="en-US" b="1" i="1" dirty="0">
                <a:solidFill>
                  <a:srgbClr val="0070C0"/>
                </a:solidFill>
                <a:latin typeface="Consolas" panose="020B0609020204030204" pitchFamily="49" charset="0"/>
                <a:cs typeface="Consolas" panose="020B0609020204030204" pitchFamily="49" charset="0"/>
              </a:rPr>
              <a:t>    response += '&lt;h2&gt;LEDs&lt;/h2&gt;'</a:t>
            </a:r>
          </a:p>
          <a:p>
            <a:pPr lvl="1"/>
            <a:r>
              <a:rPr lang="en-US" b="1" i="1" dirty="0">
                <a:solidFill>
                  <a:srgbClr val="0070C0"/>
                </a:solidFill>
                <a:latin typeface="Consolas" panose="020B0609020204030204" pitchFamily="49" charset="0"/>
                <a:cs typeface="Consolas" panose="020B0609020204030204" pitchFamily="49" charset="0"/>
              </a:rPr>
              <a:t>    response += </a:t>
            </a:r>
            <a:r>
              <a:rPr lang="en-US" b="1" i="1" dirty="0" err="1">
                <a:solidFill>
                  <a:srgbClr val="0070C0"/>
                </a:solidFill>
                <a:latin typeface="Consolas" panose="020B0609020204030204" pitchFamily="49" charset="0"/>
                <a:cs typeface="Consolas" panose="020B0609020204030204" pitchFamily="49" charset="0"/>
              </a:rPr>
              <a:t>HtmlForLed</a:t>
            </a:r>
            <a:r>
              <a:rPr lang="en-US" b="1" i="1" dirty="0">
                <a:solidFill>
                  <a:srgbClr val="0070C0"/>
                </a:solidFill>
                <a:latin typeface="Consolas" panose="020B0609020204030204" pitchFamily="49" charset="0"/>
                <a:cs typeface="Consolas" panose="020B0609020204030204" pitchFamily="49" charset="0"/>
              </a:rPr>
              <a:t>(0) </a:t>
            </a:r>
          </a:p>
          <a:p>
            <a:pPr lvl="1"/>
            <a:r>
              <a:rPr lang="en-US" b="1" i="1" dirty="0">
                <a:solidFill>
                  <a:srgbClr val="0070C0"/>
                </a:solidFill>
                <a:latin typeface="Consolas" panose="020B0609020204030204" pitchFamily="49" charset="0"/>
                <a:cs typeface="Consolas" panose="020B0609020204030204" pitchFamily="49" charset="0"/>
              </a:rPr>
              <a:t>    response += </a:t>
            </a:r>
            <a:r>
              <a:rPr lang="en-US" b="1" i="1" dirty="0" err="1">
                <a:solidFill>
                  <a:srgbClr val="0070C0"/>
                </a:solidFill>
                <a:latin typeface="Consolas" panose="020B0609020204030204" pitchFamily="49" charset="0"/>
                <a:cs typeface="Consolas" panose="020B0609020204030204" pitchFamily="49" charset="0"/>
              </a:rPr>
              <a:t>HtmlForLed</a:t>
            </a:r>
            <a:r>
              <a:rPr lang="en-US" b="1" i="1" dirty="0">
                <a:solidFill>
                  <a:srgbClr val="0070C0"/>
                </a:solidFill>
                <a:latin typeface="Consolas" panose="020B0609020204030204" pitchFamily="49" charset="0"/>
                <a:cs typeface="Consolas" panose="020B0609020204030204" pitchFamily="49" charset="0"/>
              </a:rPr>
              <a:t>(1) </a:t>
            </a:r>
          </a:p>
          <a:p>
            <a:pPr lvl="1"/>
            <a:r>
              <a:rPr lang="en-US" b="1" i="1" dirty="0">
                <a:solidFill>
                  <a:srgbClr val="0070C0"/>
                </a:solidFill>
                <a:latin typeface="Consolas" panose="020B0609020204030204" pitchFamily="49" charset="0"/>
                <a:cs typeface="Consolas" panose="020B0609020204030204" pitchFamily="49" charset="0"/>
              </a:rPr>
              <a:t>    response += </a:t>
            </a:r>
            <a:r>
              <a:rPr lang="en-US" b="1" i="1" dirty="0" err="1">
                <a:solidFill>
                  <a:srgbClr val="0070C0"/>
                </a:solidFill>
                <a:latin typeface="Consolas" panose="020B0609020204030204" pitchFamily="49" charset="0"/>
                <a:cs typeface="Consolas" panose="020B0609020204030204" pitchFamily="49" charset="0"/>
              </a:rPr>
              <a:t>HtmlForLed</a:t>
            </a:r>
            <a:r>
              <a:rPr lang="en-US" b="1" i="1" dirty="0">
                <a:solidFill>
                  <a:srgbClr val="0070C0"/>
                </a:solidFill>
                <a:latin typeface="Consolas" panose="020B0609020204030204" pitchFamily="49" charset="0"/>
                <a:cs typeface="Consolas" panose="020B0609020204030204" pitchFamily="49" charset="0"/>
              </a:rPr>
              <a:t>(2) </a:t>
            </a:r>
          </a:p>
          <a:p>
            <a:pPr lvl="1"/>
            <a:r>
              <a:rPr lang="en-US" b="1" i="1" dirty="0">
                <a:solidFill>
                  <a:srgbClr val="0070C0"/>
                </a:solidFill>
                <a:latin typeface="Consolas" panose="020B0609020204030204" pitchFamily="49" charset="0"/>
                <a:cs typeface="Consolas" panose="020B0609020204030204" pitchFamily="49" charset="0"/>
              </a:rPr>
              <a:t>    return response</a:t>
            </a:r>
          </a:p>
        </p:txBody>
      </p:sp>
    </p:spTree>
    <p:extLst>
      <p:ext uri="{BB962C8B-B14F-4D97-AF65-F5344CB8AC3E}">
        <p14:creationId xmlns:p14="http://schemas.microsoft.com/office/powerpoint/2010/main" val="2371883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effectLst>
                  <a:outerShdw blurRad="38100" dist="38100" dir="2700000" algn="tl">
                    <a:srgbClr val="000000">
                      <a:alpha val="43137"/>
                    </a:srgbClr>
                  </a:outerShdw>
                </a:effectLst>
              </a:rPr>
              <a:t>Web_Control</a:t>
            </a:r>
            <a:r>
              <a:rPr lang="en-US" b="1" dirty="0">
                <a:effectLst>
                  <a:outerShdw blurRad="38100" dist="38100" dir="2700000" algn="tl">
                    <a:srgbClr val="000000">
                      <a:alpha val="43137"/>
                    </a:srgbClr>
                  </a:outerShdw>
                </a:effectLst>
              </a:rPr>
              <a:t> project</a:t>
            </a:r>
          </a:p>
        </p:txBody>
      </p:sp>
      <p:sp>
        <p:nvSpPr>
          <p:cNvPr id="2" name="TextBox 1"/>
          <p:cNvSpPr txBox="1"/>
          <p:nvPr/>
        </p:nvSpPr>
        <p:spPr>
          <a:xfrm>
            <a:off x="417443" y="745199"/>
            <a:ext cx="11357113" cy="5170646"/>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cs typeface="Consolas" panose="020B0609020204030204" pitchFamily="49" charset="0"/>
              </a:rPr>
              <a:t>try:    </a:t>
            </a:r>
          </a:p>
          <a:p>
            <a:pPr lvl="1"/>
            <a:r>
              <a:rPr lang="en-US" b="1" i="1" dirty="0">
                <a:solidFill>
                  <a:srgbClr val="0070C0"/>
                </a:solidFill>
                <a:latin typeface="Consolas" panose="020B0609020204030204" pitchFamily="49" charset="0"/>
                <a:cs typeface="Consolas" panose="020B0609020204030204" pitchFamily="49" charset="0"/>
              </a:rPr>
              <a:t>	run(host='0.0.0.0', port=80) </a:t>
            </a:r>
          </a:p>
          <a:p>
            <a:pPr lvl="1"/>
            <a:r>
              <a:rPr lang="en-US" b="1" i="1" dirty="0">
                <a:solidFill>
                  <a:srgbClr val="0070C0"/>
                </a:solidFill>
                <a:latin typeface="Consolas" panose="020B0609020204030204" pitchFamily="49" charset="0"/>
                <a:cs typeface="Consolas" panose="020B0609020204030204" pitchFamily="49" charset="0"/>
              </a:rPr>
              <a:t>finally:    </a:t>
            </a:r>
          </a:p>
          <a:p>
            <a:pPr lvl="1"/>
            <a:r>
              <a:rPr lang="en-US" b="1" i="1" dirty="0">
                <a:solidFill>
                  <a:srgbClr val="0070C0"/>
                </a:solidFill>
                <a:latin typeface="Consolas" panose="020B0609020204030204" pitchFamily="49" charset="0"/>
                <a:cs typeface="Consolas" panose="020B0609020204030204" pitchFamily="49" charset="0"/>
              </a:rPr>
              <a:t>	print('\</a:t>
            </a:r>
            <a:r>
              <a:rPr lang="en-US" b="1" i="1" dirty="0" err="1">
                <a:solidFill>
                  <a:srgbClr val="0070C0"/>
                </a:solidFill>
                <a:latin typeface="Consolas" panose="020B0609020204030204" pitchFamily="49" charset="0"/>
                <a:cs typeface="Consolas" panose="020B0609020204030204" pitchFamily="49" charset="0"/>
              </a:rPr>
              <a:t>nCleaning</a:t>
            </a:r>
            <a:r>
              <a:rPr lang="en-US" b="1" i="1" dirty="0">
                <a:solidFill>
                  <a:srgbClr val="0070C0"/>
                </a:solidFill>
                <a:latin typeface="Consolas" panose="020B0609020204030204" pitchFamily="49" charset="0"/>
                <a:cs typeface="Consolas" panose="020B0609020204030204" pitchFamily="49" charset="0"/>
              </a:rPr>
              <a:t> up')    </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GPIO.cleanup</a:t>
            </a:r>
            <a:r>
              <a:rPr lang="en-US"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must run the program as </a:t>
            </a:r>
            <a:r>
              <a:rPr lang="en-US" sz="2000" dirty="0" err="1"/>
              <a:t>superuser</a:t>
            </a:r>
            <a:endParaRPr lang="en-US" sz="2000" dirty="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dirty="0"/>
              <a:t>Open a browser window from any machine on your network, even the Raspberry Pi itself, and navigate to the IP address of the Raspberry Pi. The web interface shown in following Figure  should appear.</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dirty="0"/>
              <a:t>if you hold down the button as you reload the web page, you should see that the text next to Button says Down rather than Up.</a:t>
            </a:r>
          </a:p>
          <a:p>
            <a:pPr marL="342900" indent="-342900">
              <a:buFont typeface="Arial" panose="020B0604020202020204" pitchFamily="34" charset="0"/>
              <a:buChar char="•"/>
            </a:pP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04485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effectLst>
                  <a:outerShdw blurRad="38100" dist="38100" dir="2700000" algn="tl">
                    <a:srgbClr val="000000">
                      <a:alpha val="43137"/>
                    </a:srgbClr>
                  </a:outerShdw>
                </a:effectLst>
              </a:rPr>
              <a:t>Web_Control</a:t>
            </a:r>
            <a:r>
              <a:rPr lang="en-US" b="1" dirty="0">
                <a:effectLst>
                  <a:outerShdw blurRad="38100" dist="38100" dir="2700000" algn="tl">
                    <a:srgbClr val="000000">
                      <a:alpha val="43137"/>
                    </a:srgbClr>
                  </a:outerShdw>
                </a:effectLst>
              </a:rPr>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556281" y="1215977"/>
            <a:ext cx="11079438" cy="5127674"/>
          </a:xfrm>
          <a:prstGeom prst="rect">
            <a:avLst/>
          </a:prstGeom>
        </p:spPr>
      </p:pic>
    </p:spTree>
    <p:extLst>
      <p:ext uri="{BB962C8B-B14F-4D97-AF65-F5344CB8AC3E}">
        <p14:creationId xmlns:p14="http://schemas.microsoft.com/office/powerpoint/2010/main" val="578309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dweet.io</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1323439"/>
          </a:xfrm>
          <a:prstGeom prst="rect">
            <a:avLst/>
          </a:prstGeom>
          <a:noFill/>
        </p:spPr>
        <p:txBody>
          <a:bodyPr wrap="square" rtlCol="0">
            <a:spAutoFit/>
          </a:bodyPr>
          <a:lstStyle/>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dweet.io</a:t>
            </a:r>
            <a:r>
              <a:rPr lang="en-US" sz="2000" dirty="0"/>
              <a:t> doesn't require any setup or sign-up— just publish and go. It's </a:t>
            </a:r>
            <a:r>
              <a:rPr lang="en-US" sz="2000" b="1" dirty="0"/>
              <a:t>machine-to-machine (M2M) </a:t>
            </a:r>
            <a:r>
              <a:rPr lang="en-US" sz="2000" dirty="0"/>
              <a:t>for the </a:t>
            </a:r>
            <a:r>
              <a:rPr lang="en-US" sz="2000" b="1" dirty="0"/>
              <a:t>Internet Of Things (IOT) </a:t>
            </a:r>
            <a:r>
              <a:rPr lang="en-US" sz="2000" dirty="0"/>
              <a:t>the way it was meant to be</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8151" y="1987984"/>
            <a:ext cx="6979921" cy="4464743"/>
          </a:xfrm>
          <a:prstGeom prst="rect">
            <a:avLst/>
          </a:prstGeom>
        </p:spPr>
      </p:pic>
      <p:sp>
        <p:nvSpPr>
          <p:cNvPr id="3" name="Rectangle 2"/>
          <p:cNvSpPr/>
          <p:nvPr/>
        </p:nvSpPr>
        <p:spPr>
          <a:xfrm>
            <a:off x="5546907" y="3244334"/>
            <a:ext cx="1098186" cy="369332"/>
          </a:xfrm>
          <a:prstGeom prst="rect">
            <a:avLst/>
          </a:prstGeom>
        </p:spPr>
        <p:txBody>
          <a:bodyPr wrap="none">
            <a:spAutoFit/>
          </a:bodyPr>
          <a:lstStyle/>
          <a:p>
            <a:r>
              <a:rPr lang="en-US" b="1" dirty="0"/>
              <a:t>Dweeting</a:t>
            </a:r>
          </a:p>
        </p:txBody>
      </p:sp>
    </p:spTree>
    <p:extLst>
      <p:ext uri="{BB962C8B-B14F-4D97-AF65-F5344CB8AC3E}">
        <p14:creationId xmlns:p14="http://schemas.microsoft.com/office/powerpoint/2010/main" val="1104945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Dweeting</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To </a:t>
            </a:r>
            <a:r>
              <a:rPr lang="en-US" sz="2000" dirty="0"/>
              <a:t>dweet from your thing, simply call a URL like</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hlinkClick r:id="rId2"/>
              </a:rPr>
              <a:t>https://dweet.io/dweet/for/my-thing-name?hello=world</a:t>
            </a: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Just replace </a:t>
            </a:r>
            <a:r>
              <a:rPr lang="en-US" sz="2000" b="1" dirty="0"/>
              <a:t>my-thing-name</a:t>
            </a:r>
            <a:r>
              <a:rPr lang="en-US" sz="2000" dirty="0"/>
              <a:t> with a unique name. That's it!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Any query parameters you add to the request will be added as key-value pairs to the content of the dweet. For example: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hlinkClick r:id="rId3"/>
              </a:rPr>
              <a:t>https://</a:t>
            </a:r>
            <a:r>
              <a:rPr lang="en-US" sz="2000" b="1" i="1" dirty="0" smtClean="0">
                <a:solidFill>
                  <a:srgbClr val="0070C0"/>
                </a:solidFill>
                <a:latin typeface="Consolas" panose="020B0609020204030204" pitchFamily="49" charset="0"/>
                <a:cs typeface="Consolas" panose="020B0609020204030204" pitchFamily="49" charset="0"/>
                <a:hlinkClick r:id="rId3"/>
              </a:rPr>
              <a:t>dweet.io/dweet/for/my-thing-name?hello=world&amp;foo=bar</a:t>
            </a:r>
            <a:endParaRPr lang="en-US" sz="2000" b="1" i="1" dirty="0" smtClean="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95349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5744</TotalTime>
  <Words>1517</Words>
  <Application>Microsoft Office PowerPoint</Application>
  <PresentationFormat>Widescreen</PresentationFormat>
  <Paragraphs>383</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 Unicode MS</vt:lpstr>
      <vt:lpstr>Arial</vt:lpstr>
      <vt:lpstr>Calibri</vt:lpstr>
      <vt:lpstr>Calibri Light</vt:lpstr>
      <vt:lpstr>Consolas</vt:lpstr>
      <vt:lpstr>Courier New</vt:lpstr>
      <vt:lpstr>Verdana</vt:lpstr>
      <vt:lpstr>Office Theme</vt:lpstr>
      <vt:lpstr>Internet Of things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reza arjmandi</cp:lastModifiedBy>
  <cp:revision>1844</cp:revision>
  <dcterms:created xsi:type="dcterms:W3CDTF">2015-08-06T11:05:05Z</dcterms:created>
  <dcterms:modified xsi:type="dcterms:W3CDTF">2018-03-26T08:36:27Z</dcterms:modified>
  <cp:contentStatus/>
</cp:coreProperties>
</file>