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83" r:id="rId3"/>
    <p:sldId id="393" r:id="rId4"/>
    <p:sldId id="394" r:id="rId5"/>
    <p:sldId id="395" r:id="rId6"/>
    <p:sldId id="396" r:id="rId7"/>
    <p:sldId id="397" r:id="rId8"/>
    <p:sldId id="398" r:id="rId9"/>
    <p:sldId id="399" r:id="rId10"/>
    <p:sldId id="400" r:id="rId11"/>
    <p:sldId id="401" r:id="rId12"/>
    <p:sldId id="402" r:id="rId13"/>
    <p:sldId id="403" r:id="rId14"/>
    <p:sldId id="404" r:id="rId15"/>
    <p:sldId id="405" r:id="rId16"/>
    <p:sldId id="406" r:id="rId17"/>
    <p:sldId id="407" r:id="rId18"/>
    <p:sldId id="408" r:id="rId19"/>
    <p:sldId id="409" r:id="rId20"/>
    <p:sldId id="410" r:id="rId21"/>
    <p:sldId id="411" r:id="rId22"/>
    <p:sldId id="412" r:id="rId23"/>
    <p:sldId id="413" r:id="rId24"/>
    <p:sldId id="414" r:id="rId25"/>
    <p:sldId id="415" r:id="rId26"/>
    <p:sldId id="416" r:id="rId27"/>
    <p:sldId id="417" r:id="rId28"/>
    <p:sldId id="418" r:id="rId29"/>
    <p:sldId id="419" r:id="rId30"/>
    <p:sldId id="420" r:id="rId31"/>
    <p:sldId id="421" r:id="rId32"/>
    <p:sldId id="422" r:id="rId33"/>
    <p:sldId id="26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snapToGrid="0">
      <p:cViewPr varScale="1">
        <p:scale>
          <a:sx n="69" d="100"/>
          <a:sy n="69" d="100"/>
        </p:scale>
        <p:origin x="7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3/26/2018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3/26/2018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3/26/2018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3/26/2018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smtClean="0">
                <a:effectLst>
                  <a:outerShdw blurRad="38100" dist="38100" dir="2700000" algn="tl">
                    <a:srgbClr val="000000">
                      <a:alpha val="43137"/>
                    </a:srgbClr>
                  </a:outerShdw>
                </a:effectLst>
              </a:rPr>
              <a:t>Design</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GUI</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5036233"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This chapter contains some basic recipes for setting up and using the Raspberry Pi’s general-purpose input/output (GPIO) connector.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Changing the Color of an RGB LED </a:t>
            </a:r>
          </a:p>
        </p:txBody>
      </p:sp>
      <p:sp>
        <p:nvSpPr>
          <p:cNvPr id="2" name="TextBox 1"/>
          <p:cNvSpPr txBox="1"/>
          <p:nvPr/>
        </p:nvSpPr>
        <p:spPr>
          <a:xfrm>
            <a:off x="417443" y="857743"/>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A typical project using a Raspberry Pi requires 5V at up to about 600mA . The requirement for 5V is strict. You should not try to power your Pi from more or less than 5V.</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type of RGB LED used here is a common cathode. If you have the common anode type, then you can still use it, but connect the common anode to the 3.3V pin on the GPIO connector. You will then find that the slider becomes reversed, so a setting of 100 becomes off and 0 becomes full 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When you are selecting an LED for this project, LEDs labeled diffused are best because it allows the colors to be mixed better.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763505" y="3856591"/>
            <a:ext cx="6664987" cy="2891234"/>
          </a:xfrm>
          <a:prstGeom prst="rect">
            <a:avLst/>
          </a:prstGeom>
        </p:spPr>
      </p:pic>
    </p:spTree>
    <p:extLst>
      <p:ext uri="{BB962C8B-B14F-4D97-AF65-F5344CB8AC3E}">
        <p14:creationId xmlns:p14="http://schemas.microsoft.com/office/powerpoint/2010/main" val="403668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Gui_Slider_RGB_LED.py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6093976"/>
          </a:xfrm>
          <a:prstGeom prst="rect">
            <a:avLst/>
          </a:prstGeom>
          <a:noFill/>
        </p:spPr>
        <p:txBody>
          <a:bodyPr wrap="square" rtlCol="0">
            <a:spAutoFit/>
          </a:bodyPr>
          <a:lstStyle/>
          <a:p>
            <a:pPr lvl="1"/>
            <a:r>
              <a:rPr lang="en-US" sz="1560" b="1" i="1" dirty="0">
                <a:solidFill>
                  <a:srgbClr val="0070C0"/>
                </a:solidFill>
                <a:latin typeface="Consolas" panose="020B0609020204030204" pitchFamily="49" charset="0"/>
                <a:cs typeface="Consolas" panose="020B0609020204030204" pitchFamily="49" charset="0"/>
              </a:rPr>
              <a:t>from </a:t>
            </a:r>
            <a:r>
              <a:rPr lang="en-US" sz="1560" b="1" i="1" dirty="0" err="1">
                <a:solidFill>
                  <a:srgbClr val="0070C0"/>
                </a:solidFill>
                <a:latin typeface="Consolas" panose="020B0609020204030204" pitchFamily="49" charset="0"/>
                <a:cs typeface="Consolas" panose="020B0609020204030204" pitchFamily="49" charset="0"/>
              </a:rPr>
              <a:t>Tkinter</a:t>
            </a:r>
            <a:r>
              <a:rPr lang="en-US" sz="1560" b="1" i="1" dirty="0">
                <a:solidFill>
                  <a:srgbClr val="0070C0"/>
                </a:solidFill>
                <a:latin typeface="Consolas" panose="020B0609020204030204" pitchFamily="49" charset="0"/>
                <a:cs typeface="Consolas" panose="020B0609020204030204" pitchFamily="49" charset="0"/>
              </a:rPr>
              <a:t> import * </a:t>
            </a:r>
          </a:p>
          <a:p>
            <a:pPr lvl="1"/>
            <a:r>
              <a:rPr lang="en-US" sz="1560" b="1" i="1" dirty="0">
                <a:solidFill>
                  <a:srgbClr val="0070C0"/>
                </a:solidFill>
                <a:latin typeface="Consolas" panose="020B0609020204030204" pitchFamily="49" charset="0"/>
                <a:cs typeface="Consolas" panose="020B0609020204030204" pitchFamily="49" charset="0"/>
              </a:rPr>
              <a:t>import </a:t>
            </a:r>
            <a:r>
              <a:rPr lang="en-US" sz="1560" b="1" i="1" dirty="0" err="1">
                <a:solidFill>
                  <a:srgbClr val="0070C0"/>
                </a:solidFill>
                <a:latin typeface="Consolas" panose="020B0609020204030204" pitchFamily="49" charset="0"/>
                <a:cs typeface="Consolas" panose="020B0609020204030204" pitchFamily="49" charset="0"/>
              </a:rPr>
              <a:t>RPi.GPIO</a:t>
            </a:r>
            <a:r>
              <a:rPr lang="en-US" sz="1560" b="1" i="1" dirty="0">
                <a:solidFill>
                  <a:srgbClr val="0070C0"/>
                </a:solidFill>
                <a:latin typeface="Consolas" panose="020B0609020204030204" pitchFamily="49" charset="0"/>
                <a:cs typeface="Consolas" panose="020B0609020204030204" pitchFamily="49" charset="0"/>
              </a:rPr>
              <a:t> as GPIO </a:t>
            </a:r>
          </a:p>
          <a:p>
            <a:pPr lvl="1"/>
            <a:r>
              <a:rPr lang="en-US" sz="1560" b="1" i="1" dirty="0">
                <a:solidFill>
                  <a:srgbClr val="0070C0"/>
                </a:solidFill>
                <a:latin typeface="Consolas" panose="020B0609020204030204" pitchFamily="49" charset="0"/>
                <a:cs typeface="Consolas" panose="020B0609020204030204" pitchFamily="49" charset="0"/>
              </a:rPr>
              <a:t>import time</a:t>
            </a:r>
          </a:p>
          <a:p>
            <a:pPr lvl="1"/>
            <a:r>
              <a:rPr lang="en-US" sz="1560" b="1" i="1" dirty="0" err="1">
                <a:solidFill>
                  <a:srgbClr val="0070C0"/>
                </a:solidFill>
                <a:latin typeface="Consolas" panose="020B0609020204030204" pitchFamily="49" charset="0"/>
                <a:cs typeface="Consolas" panose="020B0609020204030204" pitchFamily="49" charset="0"/>
              </a:rPr>
              <a:t>GPIO.setmode</a:t>
            </a:r>
            <a:r>
              <a:rPr lang="en-US" sz="1560" b="1" i="1" dirty="0">
                <a:solidFill>
                  <a:srgbClr val="0070C0"/>
                </a:solidFill>
                <a:latin typeface="Consolas" panose="020B0609020204030204" pitchFamily="49" charset="0"/>
                <a:cs typeface="Consolas" panose="020B0609020204030204" pitchFamily="49" charset="0"/>
              </a:rPr>
              <a:t>(GPIO.BCM) </a:t>
            </a:r>
          </a:p>
          <a:p>
            <a:pPr lvl="1"/>
            <a:r>
              <a:rPr lang="en-US" sz="1560" b="1" i="1" dirty="0" err="1">
                <a:solidFill>
                  <a:srgbClr val="0070C0"/>
                </a:solidFill>
                <a:latin typeface="Consolas" panose="020B0609020204030204" pitchFamily="49" charset="0"/>
                <a:cs typeface="Consolas" panose="020B0609020204030204" pitchFamily="49" charset="0"/>
              </a:rPr>
              <a:t>GPIO.setup</a:t>
            </a:r>
            <a:r>
              <a:rPr lang="en-US" sz="1560" b="1" i="1" dirty="0">
                <a:solidFill>
                  <a:srgbClr val="0070C0"/>
                </a:solidFill>
                <a:latin typeface="Consolas" panose="020B0609020204030204" pitchFamily="49" charset="0"/>
                <a:cs typeface="Consolas" panose="020B0609020204030204" pitchFamily="49" charset="0"/>
              </a:rPr>
              <a:t>(18, GPIO.OUT) </a:t>
            </a:r>
          </a:p>
          <a:p>
            <a:pPr lvl="1"/>
            <a:r>
              <a:rPr lang="en-US" sz="1560" b="1" i="1" dirty="0" err="1">
                <a:solidFill>
                  <a:srgbClr val="0070C0"/>
                </a:solidFill>
                <a:latin typeface="Consolas" panose="020B0609020204030204" pitchFamily="49" charset="0"/>
                <a:cs typeface="Consolas" panose="020B0609020204030204" pitchFamily="49" charset="0"/>
              </a:rPr>
              <a:t>GPIO.setup</a:t>
            </a:r>
            <a:r>
              <a:rPr lang="en-US" sz="1560" b="1" i="1" dirty="0">
                <a:solidFill>
                  <a:srgbClr val="0070C0"/>
                </a:solidFill>
                <a:latin typeface="Consolas" panose="020B0609020204030204" pitchFamily="49" charset="0"/>
                <a:cs typeface="Consolas" panose="020B0609020204030204" pitchFamily="49" charset="0"/>
              </a:rPr>
              <a:t>(23, GPIO.OUT) </a:t>
            </a:r>
          </a:p>
          <a:p>
            <a:pPr lvl="1"/>
            <a:r>
              <a:rPr lang="en-US" sz="1560" b="1" i="1" dirty="0" err="1">
                <a:solidFill>
                  <a:srgbClr val="0070C0"/>
                </a:solidFill>
                <a:latin typeface="Consolas" panose="020B0609020204030204" pitchFamily="49" charset="0"/>
                <a:cs typeface="Consolas" panose="020B0609020204030204" pitchFamily="49" charset="0"/>
              </a:rPr>
              <a:t>GPIO.setup</a:t>
            </a:r>
            <a:r>
              <a:rPr lang="en-US" sz="1560" b="1" i="1" dirty="0">
                <a:solidFill>
                  <a:srgbClr val="0070C0"/>
                </a:solidFill>
                <a:latin typeface="Consolas" panose="020B0609020204030204" pitchFamily="49" charset="0"/>
                <a:cs typeface="Consolas" panose="020B0609020204030204" pitchFamily="49" charset="0"/>
              </a:rPr>
              <a:t>(24, GPIO.OUT)</a:t>
            </a:r>
          </a:p>
          <a:p>
            <a:pPr lvl="1"/>
            <a:r>
              <a:rPr lang="en-US" sz="1560" b="1" i="1" dirty="0" err="1">
                <a:solidFill>
                  <a:srgbClr val="0070C0"/>
                </a:solidFill>
                <a:latin typeface="Consolas" panose="020B0609020204030204" pitchFamily="49" charset="0"/>
                <a:cs typeface="Consolas" panose="020B0609020204030204" pitchFamily="49" charset="0"/>
              </a:rPr>
              <a:t>pwmRed</a:t>
            </a:r>
            <a:r>
              <a:rPr lang="en-US" sz="1560" b="1" i="1" dirty="0">
                <a:solidFill>
                  <a:srgbClr val="0070C0"/>
                </a:solidFill>
                <a:latin typeface="Consolas" panose="020B0609020204030204" pitchFamily="49" charset="0"/>
                <a:cs typeface="Consolas" panose="020B0609020204030204" pitchFamily="49" charset="0"/>
              </a:rPr>
              <a:t> = GPIO.PWM(18, 500) </a:t>
            </a:r>
          </a:p>
          <a:p>
            <a:pPr lvl="1"/>
            <a:r>
              <a:rPr lang="en-US" sz="1560" b="1" i="1" dirty="0" err="1">
                <a:solidFill>
                  <a:srgbClr val="0070C0"/>
                </a:solidFill>
                <a:latin typeface="Consolas" panose="020B0609020204030204" pitchFamily="49" charset="0"/>
                <a:cs typeface="Consolas" panose="020B0609020204030204" pitchFamily="49" charset="0"/>
              </a:rPr>
              <a:t>pwmRed.start</a:t>
            </a:r>
            <a:r>
              <a:rPr lang="en-US" sz="1560" b="1" i="1" dirty="0">
                <a:solidFill>
                  <a:srgbClr val="0070C0"/>
                </a:solidFill>
                <a:latin typeface="Consolas" panose="020B0609020204030204" pitchFamily="49" charset="0"/>
                <a:cs typeface="Consolas" panose="020B0609020204030204" pitchFamily="49" charset="0"/>
              </a:rPr>
              <a:t>(100)</a:t>
            </a:r>
          </a:p>
          <a:p>
            <a:pPr lvl="1"/>
            <a:r>
              <a:rPr lang="en-US" sz="1560" b="1" i="1" dirty="0" err="1">
                <a:solidFill>
                  <a:srgbClr val="0070C0"/>
                </a:solidFill>
                <a:latin typeface="Consolas" panose="020B0609020204030204" pitchFamily="49" charset="0"/>
                <a:cs typeface="Consolas" panose="020B0609020204030204" pitchFamily="49" charset="0"/>
              </a:rPr>
              <a:t>pwmGreen</a:t>
            </a:r>
            <a:r>
              <a:rPr lang="en-US" sz="1560" b="1" i="1" dirty="0">
                <a:solidFill>
                  <a:srgbClr val="0070C0"/>
                </a:solidFill>
                <a:latin typeface="Consolas" panose="020B0609020204030204" pitchFamily="49" charset="0"/>
                <a:cs typeface="Consolas" panose="020B0609020204030204" pitchFamily="49" charset="0"/>
              </a:rPr>
              <a:t> = GPIO.PWM(23, 500) </a:t>
            </a:r>
          </a:p>
          <a:p>
            <a:pPr lvl="1"/>
            <a:r>
              <a:rPr lang="en-US" sz="1560" b="1" i="1" dirty="0" err="1">
                <a:solidFill>
                  <a:srgbClr val="0070C0"/>
                </a:solidFill>
                <a:latin typeface="Consolas" panose="020B0609020204030204" pitchFamily="49" charset="0"/>
                <a:cs typeface="Consolas" panose="020B0609020204030204" pitchFamily="49" charset="0"/>
              </a:rPr>
              <a:t>pwmGreen.start</a:t>
            </a:r>
            <a:r>
              <a:rPr lang="en-US" sz="1560" b="1" i="1" dirty="0">
                <a:solidFill>
                  <a:srgbClr val="0070C0"/>
                </a:solidFill>
                <a:latin typeface="Consolas" panose="020B0609020204030204" pitchFamily="49" charset="0"/>
                <a:cs typeface="Consolas" panose="020B0609020204030204" pitchFamily="49" charset="0"/>
              </a:rPr>
              <a:t>(100)</a:t>
            </a:r>
          </a:p>
          <a:p>
            <a:pPr lvl="1"/>
            <a:r>
              <a:rPr lang="en-US" sz="1560" b="1" i="1" dirty="0" err="1">
                <a:solidFill>
                  <a:srgbClr val="0070C0"/>
                </a:solidFill>
                <a:latin typeface="Consolas" panose="020B0609020204030204" pitchFamily="49" charset="0"/>
                <a:cs typeface="Consolas" panose="020B0609020204030204" pitchFamily="49" charset="0"/>
              </a:rPr>
              <a:t>pwmBlue</a:t>
            </a:r>
            <a:r>
              <a:rPr lang="en-US" sz="1560" b="1" i="1" dirty="0">
                <a:solidFill>
                  <a:srgbClr val="0070C0"/>
                </a:solidFill>
                <a:latin typeface="Consolas" panose="020B0609020204030204" pitchFamily="49" charset="0"/>
                <a:cs typeface="Consolas" panose="020B0609020204030204" pitchFamily="49" charset="0"/>
              </a:rPr>
              <a:t> = GPIO.PWM(24, 500) </a:t>
            </a:r>
          </a:p>
          <a:p>
            <a:pPr lvl="1"/>
            <a:r>
              <a:rPr lang="en-US" sz="1560" b="1" i="1" dirty="0" err="1">
                <a:solidFill>
                  <a:srgbClr val="0070C0"/>
                </a:solidFill>
                <a:latin typeface="Consolas" panose="020B0609020204030204" pitchFamily="49" charset="0"/>
                <a:cs typeface="Consolas" panose="020B0609020204030204" pitchFamily="49" charset="0"/>
              </a:rPr>
              <a:t>pwmBlue.start</a:t>
            </a:r>
            <a:r>
              <a:rPr lang="en-US" sz="1560" b="1" i="1" dirty="0">
                <a:solidFill>
                  <a:srgbClr val="0070C0"/>
                </a:solidFill>
                <a:latin typeface="Consolas" panose="020B0609020204030204" pitchFamily="49" charset="0"/>
                <a:cs typeface="Consolas" panose="020B0609020204030204" pitchFamily="49" charset="0"/>
              </a:rPr>
              <a:t>(100)</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a:solidFill>
                  <a:srgbClr val="0070C0"/>
                </a:solidFill>
                <a:latin typeface="Consolas" panose="020B0609020204030204" pitchFamily="49" charset="0"/>
                <a:cs typeface="Consolas" panose="020B0609020204030204" pitchFamily="49" charset="0"/>
              </a:rPr>
              <a:t>class App:</a:t>
            </a:r>
          </a:p>
          <a:p>
            <a:pPr lvl="1"/>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__</a:t>
            </a:r>
            <a:r>
              <a:rPr lang="en-US" sz="1560" b="1" i="1" dirty="0" err="1">
                <a:solidFill>
                  <a:srgbClr val="0070C0"/>
                </a:solidFill>
                <a:latin typeface="Consolas" panose="020B0609020204030204" pitchFamily="49" charset="0"/>
                <a:cs typeface="Consolas" panose="020B0609020204030204" pitchFamily="49" charset="0"/>
              </a:rPr>
              <a:t>init</a:t>
            </a:r>
            <a:r>
              <a:rPr lang="en-US" sz="1560" b="1" i="1" dirty="0">
                <a:solidFill>
                  <a:srgbClr val="0070C0"/>
                </a:solidFill>
                <a:latin typeface="Consolas" panose="020B0609020204030204" pitchFamily="49" charset="0"/>
                <a:cs typeface="Consolas" panose="020B0609020204030204" pitchFamily="49" charset="0"/>
              </a:rPr>
              <a:t>__(self, master):        </a:t>
            </a:r>
          </a:p>
          <a:p>
            <a:pPr lvl="1"/>
            <a:r>
              <a:rPr lang="en-US" sz="1560" b="1" i="1" dirty="0">
                <a:solidFill>
                  <a:srgbClr val="0070C0"/>
                </a:solidFill>
                <a:latin typeface="Consolas" panose="020B0609020204030204" pitchFamily="49" charset="0"/>
                <a:cs typeface="Consolas" panose="020B0609020204030204" pitchFamily="49" charset="0"/>
              </a:rPr>
              <a:t>		frame = Frame(master)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frame.pack</a:t>
            </a:r>
            <a:r>
              <a:rPr lang="en-US" sz="1560" b="1" i="1" dirty="0">
                <a:solidFill>
                  <a:srgbClr val="0070C0"/>
                </a:solidFill>
                <a:latin typeface="Consolas" panose="020B0609020204030204" pitchFamily="49" charset="0"/>
                <a:cs typeface="Consolas" panose="020B0609020204030204" pitchFamily="49" charset="0"/>
              </a:rPr>
              <a:t>()</a:t>
            </a:r>
          </a:p>
          <a:p>
            <a:pPr lvl="1"/>
            <a:r>
              <a:rPr lang="en-US" sz="1560" b="1" i="1" dirty="0">
                <a:solidFill>
                  <a:srgbClr val="0070C0"/>
                </a:solidFill>
                <a:latin typeface="Consolas" panose="020B0609020204030204" pitchFamily="49" charset="0"/>
                <a:cs typeface="Consolas" panose="020B0609020204030204" pitchFamily="49" charset="0"/>
              </a:rPr>
              <a:t> 		Label(frame, text='Red').grid(row=0, column=0)        </a:t>
            </a:r>
          </a:p>
          <a:p>
            <a:pPr lvl="1"/>
            <a:r>
              <a:rPr lang="en-US" sz="1560" b="1" i="1" dirty="0">
                <a:solidFill>
                  <a:srgbClr val="0070C0"/>
                </a:solidFill>
                <a:latin typeface="Consolas" panose="020B0609020204030204" pitchFamily="49" charset="0"/>
                <a:cs typeface="Consolas" panose="020B0609020204030204" pitchFamily="49" charset="0"/>
              </a:rPr>
              <a:t>		Label(frame, text='Green').grid(row=1, column=0)        </a:t>
            </a:r>
          </a:p>
          <a:p>
            <a:pPr lvl="1"/>
            <a:r>
              <a:rPr lang="en-US" sz="1560" b="1" i="1" dirty="0">
                <a:solidFill>
                  <a:srgbClr val="0070C0"/>
                </a:solidFill>
                <a:latin typeface="Consolas" panose="020B0609020204030204" pitchFamily="49" charset="0"/>
                <a:cs typeface="Consolas" panose="020B0609020204030204" pitchFamily="49" charset="0"/>
              </a:rPr>
              <a:t>		Label(frame, text='Blue').grid(row=2, column=0)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scaleRed</a:t>
            </a:r>
            <a:r>
              <a:rPr lang="en-US" sz="1560" b="1" i="1" dirty="0">
                <a:solidFill>
                  <a:srgbClr val="0070C0"/>
                </a:solidFill>
                <a:latin typeface="Consolas" panose="020B0609020204030204" pitchFamily="49" charset="0"/>
                <a:cs typeface="Consolas" panose="020B0609020204030204" pitchFamily="49" charset="0"/>
              </a:rPr>
              <a:t> = Scale(frame, from_=0, to=100, orient=HORIZONTAL, command=</a:t>
            </a:r>
            <a:r>
              <a:rPr lang="en-US" sz="1560" b="1" i="1" dirty="0" err="1">
                <a:solidFill>
                  <a:srgbClr val="0070C0"/>
                </a:solidFill>
                <a:latin typeface="Consolas" panose="020B0609020204030204" pitchFamily="49" charset="0"/>
                <a:cs typeface="Consolas" panose="020B0609020204030204" pitchFamily="49" charset="0"/>
              </a:rPr>
              <a:t>self.updateRed</a:t>
            </a:r>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scaleRed.grid</a:t>
            </a:r>
            <a:r>
              <a:rPr lang="en-US" sz="1560" b="1" i="1" dirty="0">
                <a:solidFill>
                  <a:srgbClr val="0070C0"/>
                </a:solidFill>
                <a:latin typeface="Consolas" panose="020B0609020204030204" pitchFamily="49" charset="0"/>
                <a:cs typeface="Consolas" panose="020B0609020204030204" pitchFamily="49" charset="0"/>
              </a:rPr>
              <a:t>(row=0, column=1)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scaleGreen</a:t>
            </a:r>
            <a:r>
              <a:rPr lang="en-US" sz="1560" b="1" i="1" dirty="0">
                <a:solidFill>
                  <a:srgbClr val="0070C0"/>
                </a:solidFill>
                <a:latin typeface="Consolas" panose="020B0609020204030204" pitchFamily="49" charset="0"/>
                <a:cs typeface="Consolas" panose="020B0609020204030204" pitchFamily="49" charset="0"/>
              </a:rPr>
              <a:t> = Scale(frame, from_=0, to=100,orient=</a:t>
            </a:r>
            <a:r>
              <a:rPr lang="en-US" sz="1560" b="1" i="1" dirty="0" err="1">
                <a:solidFill>
                  <a:srgbClr val="0070C0"/>
                </a:solidFill>
                <a:latin typeface="Consolas" panose="020B0609020204030204" pitchFamily="49" charset="0"/>
                <a:cs typeface="Consolas" panose="020B0609020204030204" pitchFamily="49" charset="0"/>
              </a:rPr>
              <a:t>HORIZONTAL,command</a:t>
            </a:r>
            <a:r>
              <a:rPr lang="en-US" sz="1560" b="1" i="1" dirty="0">
                <a:solidFill>
                  <a:srgbClr val="0070C0"/>
                </a:solidFill>
                <a:latin typeface="Consolas" panose="020B0609020204030204" pitchFamily="49" charset="0"/>
                <a:cs typeface="Consolas" panose="020B0609020204030204" pitchFamily="49" charset="0"/>
              </a:rPr>
              <a:t>=</a:t>
            </a:r>
            <a:r>
              <a:rPr lang="en-US" sz="1560" b="1" i="1" dirty="0" err="1">
                <a:solidFill>
                  <a:srgbClr val="0070C0"/>
                </a:solidFill>
                <a:latin typeface="Consolas" panose="020B0609020204030204" pitchFamily="49" charset="0"/>
                <a:cs typeface="Consolas" panose="020B0609020204030204" pitchFamily="49" charset="0"/>
              </a:rPr>
              <a:t>self.updateGreen</a:t>
            </a:r>
            <a:r>
              <a:rPr lang="en-US" sz="156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545238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Gui_Slider_RGB_LED.py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4413516"/>
          </a:xfrm>
          <a:prstGeom prst="rect">
            <a:avLst/>
          </a:prstGeom>
          <a:noFill/>
        </p:spPr>
        <p:txBody>
          <a:bodyPr wrap="square" rtlCol="0">
            <a:spAutoFit/>
          </a:bodyPr>
          <a:lstStyle/>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scaleGreen.grid</a:t>
            </a:r>
            <a:r>
              <a:rPr lang="en-US" sz="1560" b="1" i="1" dirty="0">
                <a:solidFill>
                  <a:srgbClr val="0070C0"/>
                </a:solidFill>
                <a:latin typeface="Consolas" panose="020B0609020204030204" pitchFamily="49" charset="0"/>
                <a:cs typeface="Consolas" panose="020B0609020204030204" pitchFamily="49" charset="0"/>
              </a:rPr>
              <a:t>(row=1, column=1)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scaleBlue</a:t>
            </a:r>
            <a:r>
              <a:rPr lang="en-US" sz="1560" b="1" i="1" dirty="0">
                <a:solidFill>
                  <a:srgbClr val="0070C0"/>
                </a:solidFill>
                <a:latin typeface="Consolas" panose="020B0609020204030204" pitchFamily="49" charset="0"/>
                <a:cs typeface="Consolas" panose="020B0609020204030204" pitchFamily="49" charset="0"/>
              </a:rPr>
              <a:t> = Scale(frame, from_=0, to=100, orient=HORIZONTAL, command=</a:t>
            </a:r>
            <a:r>
              <a:rPr lang="en-US" sz="1560" b="1" i="1" dirty="0" err="1">
                <a:solidFill>
                  <a:srgbClr val="0070C0"/>
                </a:solidFill>
                <a:latin typeface="Consolas" panose="020B0609020204030204" pitchFamily="49" charset="0"/>
                <a:cs typeface="Consolas" panose="020B0609020204030204" pitchFamily="49" charset="0"/>
              </a:rPr>
              <a:t>self.updateBlue</a:t>
            </a:r>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scaleBlue.grid</a:t>
            </a:r>
            <a:r>
              <a:rPr lang="en-US" sz="1560" b="1" i="1" dirty="0">
                <a:solidFill>
                  <a:srgbClr val="0070C0"/>
                </a:solidFill>
                <a:latin typeface="Consolas" panose="020B0609020204030204" pitchFamily="49" charset="0"/>
                <a:cs typeface="Consolas" panose="020B0609020204030204" pitchFamily="49" charset="0"/>
              </a:rPr>
              <a:t>(row=2, column=1)</a:t>
            </a:r>
          </a:p>
          <a:p>
            <a:pPr lvl="1"/>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updateRed</a:t>
            </a:r>
            <a:r>
              <a:rPr lang="en-US" sz="1560" b="1" i="1" dirty="0">
                <a:solidFill>
                  <a:srgbClr val="0070C0"/>
                </a:solidFill>
                <a:latin typeface="Consolas" panose="020B0609020204030204" pitchFamily="49" charset="0"/>
                <a:cs typeface="Consolas" panose="020B0609020204030204" pitchFamily="49" charset="0"/>
              </a:rPr>
              <a:t>(self, duty):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pwmRed.ChangeDutyCycle</a:t>
            </a:r>
            <a:r>
              <a:rPr lang="en-US" sz="1560" b="1" i="1" dirty="0">
                <a:solidFill>
                  <a:srgbClr val="0070C0"/>
                </a:solidFill>
                <a:latin typeface="Consolas" panose="020B0609020204030204" pitchFamily="49" charset="0"/>
                <a:cs typeface="Consolas" panose="020B0609020204030204" pitchFamily="49" charset="0"/>
              </a:rPr>
              <a:t>(float(duty))</a:t>
            </a:r>
          </a:p>
          <a:p>
            <a:pPr lvl="1"/>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updateGreen</a:t>
            </a:r>
            <a:r>
              <a:rPr lang="en-US" sz="1560" b="1" i="1" dirty="0">
                <a:solidFill>
                  <a:srgbClr val="0070C0"/>
                </a:solidFill>
                <a:latin typeface="Consolas" panose="020B0609020204030204" pitchFamily="49" charset="0"/>
                <a:cs typeface="Consolas" panose="020B0609020204030204" pitchFamily="49" charset="0"/>
              </a:rPr>
              <a:t>(self, duty):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pwmGreen.ChangeDutyCycle</a:t>
            </a:r>
            <a:r>
              <a:rPr lang="en-US" sz="1560" b="1" i="1" dirty="0">
                <a:solidFill>
                  <a:srgbClr val="0070C0"/>
                </a:solidFill>
                <a:latin typeface="Consolas" panose="020B0609020204030204" pitchFamily="49" charset="0"/>
                <a:cs typeface="Consolas" panose="020B0609020204030204" pitchFamily="49" charset="0"/>
              </a:rPr>
              <a:t>(float(duty))</a:t>
            </a:r>
          </a:p>
          <a:p>
            <a:pPr lvl="1"/>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updateBlue</a:t>
            </a:r>
            <a:r>
              <a:rPr lang="en-US" sz="1560" b="1" i="1" dirty="0">
                <a:solidFill>
                  <a:srgbClr val="0070C0"/>
                </a:solidFill>
                <a:latin typeface="Consolas" panose="020B0609020204030204" pitchFamily="49" charset="0"/>
                <a:cs typeface="Consolas" panose="020B0609020204030204" pitchFamily="49" charset="0"/>
              </a:rPr>
              <a:t>(self, duty):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pwmBlue.ChangeDutyCycle</a:t>
            </a:r>
            <a:r>
              <a:rPr lang="en-US" sz="1560" b="1" i="1" dirty="0">
                <a:solidFill>
                  <a:srgbClr val="0070C0"/>
                </a:solidFill>
                <a:latin typeface="Consolas" panose="020B0609020204030204" pitchFamily="49" charset="0"/>
                <a:cs typeface="Consolas" panose="020B0609020204030204" pitchFamily="49" charset="0"/>
              </a:rPr>
              <a:t>(float(duty))</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a:solidFill>
                  <a:srgbClr val="0070C0"/>
                </a:solidFill>
                <a:latin typeface="Consolas" panose="020B0609020204030204" pitchFamily="49" charset="0"/>
                <a:cs typeface="Consolas" panose="020B0609020204030204" pitchFamily="49" charset="0"/>
              </a:rPr>
              <a:t>root = </a:t>
            </a:r>
            <a:r>
              <a:rPr lang="en-US" sz="1560" b="1" i="1" dirty="0" err="1">
                <a:solidFill>
                  <a:srgbClr val="0070C0"/>
                </a:solidFill>
                <a:latin typeface="Consolas" panose="020B0609020204030204" pitchFamily="49" charset="0"/>
                <a:cs typeface="Consolas" panose="020B0609020204030204" pitchFamily="49" charset="0"/>
              </a:rPr>
              <a:t>Tk</a:t>
            </a:r>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err="1">
                <a:solidFill>
                  <a:srgbClr val="0070C0"/>
                </a:solidFill>
                <a:latin typeface="Consolas" panose="020B0609020204030204" pitchFamily="49" charset="0"/>
                <a:cs typeface="Consolas" panose="020B0609020204030204" pitchFamily="49" charset="0"/>
              </a:rPr>
              <a:t>root.wm_title</a:t>
            </a:r>
            <a:r>
              <a:rPr lang="en-US" sz="1560" b="1" i="1" dirty="0">
                <a:solidFill>
                  <a:srgbClr val="0070C0"/>
                </a:solidFill>
                <a:latin typeface="Consolas" panose="020B0609020204030204" pitchFamily="49" charset="0"/>
                <a:cs typeface="Consolas" panose="020B0609020204030204" pitchFamily="49" charset="0"/>
              </a:rPr>
              <a:t>('RGB LED Control') </a:t>
            </a:r>
          </a:p>
          <a:p>
            <a:pPr lvl="1"/>
            <a:r>
              <a:rPr lang="en-US" sz="1560" b="1" i="1" dirty="0">
                <a:solidFill>
                  <a:srgbClr val="0070C0"/>
                </a:solidFill>
                <a:latin typeface="Consolas" panose="020B0609020204030204" pitchFamily="49" charset="0"/>
                <a:cs typeface="Consolas" panose="020B0609020204030204" pitchFamily="49" charset="0"/>
              </a:rPr>
              <a:t>app = App(root) </a:t>
            </a:r>
          </a:p>
          <a:p>
            <a:pPr lvl="1"/>
            <a:r>
              <a:rPr lang="en-US" sz="1560" b="1" i="1" dirty="0" err="1">
                <a:solidFill>
                  <a:srgbClr val="0070C0"/>
                </a:solidFill>
                <a:latin typeface="Consolas" panose="020B0609020204030204" pitchFamily="49" charset="0"/>
                <a:cs typeface="Consolas" panose="020B0609020204030204" pitchFamily="49" charset="0"/>
              </a:rPr>
              <a:t>root.geometry</a:t>
            </a:r>
            <a:r>
              <a:rPr lang="en-US" sz="1560" b="1" i="1" dirty="0">
                <a:solidFill>
                  <a:srgbClr val="0070C0"/>
                </a:solidFill>
                <a:latin typeface="Consolas" panose="020B0609020204030204" pitchFamily="49" charset="0"/>
                <a:cs typeface="Consolas" panose="020B0609020204030204" pitchFamily="49" charset="0"/>
              </a:rPr>
              <a:t>("200x150+0+0") </a:t>
            </a:r>
          </a:p>
          <a:p>
            <a:pPr lvl="1"/>
            <a:r>
              <a:rPr lang="en-US" sz="1560" b="1" i="1" dirty="0" err="1">
                <a:solidFill>
                  <a:srgbClr val="0070C0"/>
                </a:solidFill>
                <a:latin typeface="Consolas" panose="020B0609020204030204" pitchFamily="49" charset="0"/>
                <a:cs typeface="Consolas" panose="020B0609020204030204" pitchFamily="49" charset="0"/>
              </a:rPr>
              <a:t>root.mainloop</a:t>
            </a:r>
            <a:r>
              <a:rPr lang="en-US" sz="156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47758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Direct Register Access</a:t>
            </a:r>
          </a:p>
        </p:txBody>
      </p:sp>
      <p:sp>
        <p:nvSpPr>
          <p:cNvPr id="2" name="TextBox 1"/>
          <p:cNvSpPr txBox="1"/>
          <p:nvPr/>
        </p:nvSpPr>
        <p:spPr>
          <a:xfrm>
            <a:off x="63501" y="857743"/>
            <a:ext cx="11978444"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Let’s now turn our attention to the Raspberry Pi’s physical memory layout. </a:t>
            </a:r>
            <a:r>
              <a:rPr lang="en-US" sz="2000" b="1" dirty="0"/>
              <a:t>Normally, physical memory isn’t a concern to application programmers, because the operating system and its drivers provide an abstract and often portable way to access them</a:t>
            </a:r>
            <a:r>
              <a:rPr lang="en-US" sz="2000" dirty="0"/>
              <a:t>. </a:t>
            </a:r>
            <a:r>
              <a:rPr lang="en-US" sz="2000" b="1" dirty="0"/>
              <a:t>However, when this support is </a:t>
            </a:r>
            <a:br>
              <a:rPr lang="en-US" sz="2000" b="1" dirty="0"/>
            </a:br>
            <a:r>
              <a:rPr lang="en-US" sz="2000" b="1" dirty="0"/>
              <a:t>absent, direct access to a peripheral like the PWM controller is </a:t>
            </a:r>
            <a:br>
              <a:rPr lang="en-US" sz="2000" b="1" dirty="0"/>
            </a:br>
            <a:r>
              <a:rPr lang="en-US" sz="2000" b="1" dirty="0"/>
              <a:t>necessary</a:t>
            </a:r>
            <a:r>
              <a:rPr lang="en-US" sz="2000" b="1" dirty="0">
                <a:solidFill>
                  <a:srgbClr val="FF0000"/>
                </a:solidFill>
              </a:rPr>
              <a:t>. Following Figure illustrates the physical addressing </a:t>
            </a:r>
            <a:br>
              <a:rPr lang="en-US" sz="2000" b="1" dirty="0">
                <a:solidFill>
                  <a:srgbClr val="FF0000"/>
                </a:solidFill>
              </a:rPr>
            </a:br>
            <a:r>
              <a:rPr lang="en-US" sz="2000" b="1" dirty="0">
                <a:solidFill>
                  <a:srgbClr val="FF0000"/>
                </a:solidFill>
              </a:rPr>
              <a:t>used on the Raspberry Pi.</a:t>
            </a:r>
            <a:r>
              <a:rPr lang="en-US" sz="2000" dirty="0"/>
              <a:t> The SDRAM starts at physical address</a:t>
            </a:r>
            <a:br>
              <a:rPr lang="en-US" sz="2000" dirty="0"/>
            </a:br>
            <a:r>
              <a:rPr lang="en-US" sz="2000" dirty="0"/>
              <a:t> zero and works up to the ARM/GPU split point . </a:t>
            </a:r>
            <a:r>
              <a:rPr lang="en-US" sz="2000" b="1" dirty="0">
                <a:solidFill>
                  <a:srgbClr val="FF0000"/>
                </a:solidFill>
              </a:rPr>
              <a:t>The ARM peripherals</a:t>
            </a:r>
            <a:br>
              <a:rPr lang="en-US" sz="2000" b="1" dirty="0">
                <a:solidFill>
                  <a:srgbClr val="FF0000"/>
                </a:solidFill>
              </a:rPr>
            </a:br>
            <a:r>
              <a:rPr lang="en-US" sz="2000" b="1" dirty="0">
                <a:solidFill>
                  <a:srgbClr val="FF0000"/>
                </a:solidFill>
              </a:rPr>
              <a:t> are mapped to physical memory starting at the address of </a:t>
            </a:r>
            <a:br>
              <a:rPr lang="en-US" sz="2000" b="1" dirty="0">
                <a:solidFill>
                  <a:srgbClr val="FF0000"/>
                </a:solidFill>
              </a:rPr>
            </a:br>
            <a:r>
              <a:rPr lang="en-US" sz="2000" b="1" dirty="0">
                <a:solidFill>
                  <a:srgbClr val="FF0000"/>
                </a:solidFill>
              </a:rPr>
              <a:t>0x20000000</a:t>
            </a:r>
            <a:r>
              <a:rPr lang="en-US" sz="2000" dirty="0"/>
              <a:t>. </a:t>
            </a:r>
            <a:r>
              <a:rPr lang="en-US" sz="2000" b="1" dirty="0"/>
              <a:t>This starting address is of keen interest to </a:t>
            </a:r>
            <a:br>
              <a:rPr lang="en-US" sz="2000" b="1" dirty="0"/>
            </a:br>
            <a:r>
              <a:rPr lang="en-US" sz="2000" b="1" dirty="0"/>
              <a:t>Pi programmers</a:t>
            </a:r>
            <a:r>
              <a:rPr lang="en-US" sz="2000" dirty="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7975600" y="1655005"/>
            <a:ext cx="3848100" cy="5067300"/>
          </a:xfrm>
          <a:prstGeom prst="rect">
            <a:avLst/>
          </a:prstGeom>
        </p:spPr>
      </p:pic>
    </p:spTree>
    <p:extLst>
      <p:ext uri="{BB962C8B-B14F-4D97-AF65-F5344CB8AC3E}">
        <p14:creationId xmlns:p14="http://schemas.microsoft.com/office/powerpoint/2010/main" val="323889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Direct Register Access</a:t>
            </a:r>
          </a:p>
        </p:txBody>
      </p:sp>
      <p:sp>
        <p:nvSpPr>
          <p:cNvPr id="2" name="TextBox 1"/>
          <p:cNvSpPr txBox="1"/>
          <p:nvPr/>
        </p:nvSpPr>
        <p:spPr>
          <a:xfrm>
            <a:off x="63501" y="857743"/>
            <a:ext cx="11978444"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In the region labeled Peripherals, the offsets and addresses indicated in following Table are of interest to us.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71537" y="1570038"/>
            <a:ext cx="10448925" cy="4705350"/>
          </a:xfrm>
          <a:prstGeom prst="rect">
            <a:avLst/>
          </a:prstGeom>
        </p:spPr>
      </p:pic>
    </p:spTree>
    <p:extLst>
      <p:ext uri="{BB962C8B-B14F-4D97-AF65-F5344CB8AC3E}">
        <p14:creationId xmlns:p14="http://schemas.microsoft.com/office/powerpoint/2010/main" val="4241242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Memory Mapping</a:t>
            </a:r>
          </a:p>
        </p:txBody>
      </p:sp>
      <p:sp>
        <p:nvSpPr>
          <p:cNvPr id="2" name="TextBox 1"/>
          <p:cNvSpPr txBox="1"/>
          <p:nvPr/>
        </p:nvSpPr>
        <p:spPr>
          <a:xfrm>
            <a:off x="63501" y="857743"/>
            <a:ext cx="11978444"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To gain access to physical memory under Linux, we make use of the </a:t>
            </a:r>
            <a:r>
              <a:rPr lang="en-US" sz="2000" b="1" dirty="0">
                <a:solidFill>
                  <a:srgbClr val="FF0000"/>
                </a:solidFill>
              </a:rPr>
              <a:t>/dev/mem </a:t>
            </a:r>
            <a:r>
              <a:rPr lang="en-US" sz="2000" dirty="0"/>
              <a:t>character device and the </a:t>
            </a:r>
            <a:r>
              <a:rPr lang="en-US" sz="2000" b="1" dirty="0" err="1">
                <a:solidFill>
                  <a:srgbClr val="FF0000"/>
                </a:solidFill>
              </a:rPr>
              <a:t>mmap</a:t>
            </a:r>
            <a:r>
              <a:rPr lang="en-US" sz="2000" b="1" dirty="0">
                <a:solidFill>
                  <a:srgbClr val="FF0000"/>
                </a:solidFill>
              </a:rPr>
              <a:t>(2)</a:t>
            </a:r>
            <a:r>
              <a:rPr lang="en-US" sz="2000" dirty="0"/>
              <a:t> system call.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b="1" dirty="0" err="1">
                <a:solidFill>
                  <a:srgbClr val="FF0000"/>
                </a:solidFill>
              </a:rPr>
              <a:t>mmap</a:t>
            </a:r>
            <a:r>
              <a:rPr lang="en-US" sz="2000" b="1" dirty="0">
                <a:solidFill>
                  <a:srgbClr val="FF0000"/>
                </a:solidFill>
              </a:rPr>
              <a:t>(2)</a:t>
            </a:r>
            <a:r>
              <a:rPr lang="en-US" sz="2000" dirty="0"/>
              <a:t> system call API is shown here: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&lt;sys/</a:t>
            </a:r>
            <a:r>
              <a:rPr lang="en-US" sz="2000" b="1" i="1" dirty="0" err="1">
                <a:solidFill>
                  <a:srgbClr val="0070C0"/>
                </a:solidFill>
                <a:latin typeface="Consolas" panose="020B0609020204030204" pitchFamily="49" charset="0"/>
                <a:cs typeface="Consolas" panose="020B0609020204030204" pitchFamily="49" charset="0"/>
              </a:rPr>
              <a:t>mman.h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endParaRPr lang="en-US" sz="2000" dirty="0"/>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void ∗ </a:t>
            </a:r>
            <a:r>
              <a:rPr lang="en-US" sz="2000" b="1" i="1" dirty="0" err="1">
                <a:solidFill>
                  <a:srgbClr val="0070C0"/>
                </a:solidFill>
                <a:latin typeface="Consolas" panose="020B0609020204030204" pitchFamily="49" charset="0"/>
                <a:cs typeface="Consolas" panose="020B0609020204030204" pitchFamily="49" charset="0"/>
              </a:rPr>
              <a:t>mmap</a:t>
            </a:r>
            <a:r>
              <a:rPr lang="en-US" sz="2000" b="1" i="1" dirty="0">
                <a:solidFill>
                  <a:srgbClr val="0070C0"/>
                </a:solidFill>
                <a:latin typeface="Consolas" panose="020B0609020204030204" pitchFamily="49" charset="0"/>
                <a:cs typeface="Consolas" panose="020B0609020204030204" pitchFamily="49" charset="0"/>
              </a:rPr>
              <a:t>(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void      ∗</a:t>
            </a:r>
            <a:r>
              <a:rPr lang="en-US" sz="2000" b="1" i="1" dirty="0" err="1">
                <a:solidFill>
                  <a:srgbClr val="0070C0"/>
                </a:solidFill>
                <a:latin typeface="Consolas" panose="020B0609020204030204" pitchFamily="49" charset="0"/>
                <a:cs typeface="Consolas" panose="020B0609020204030204" pitchFamily="49" charset="0"/>
              </a:rPr>
              <a:t>addr</a:t>
            </a:r>
            <a:r>
              <a:rPr lang="en-US" sz="2000" b="1" i="1" dirty="0">
                <a:solidFill>
                  <a:srgbClr val="0070C0"/>
                </a:solidFill>
                <a:latin typeface="Consolas" panose="020B0609020204030204" pitchFamily="49" charset="0"/>
                <a:cs typeface="Consolas" panose="020B0609020204030204" pitchFamily="49" charset="0"/>
              </a:rPr>
              <a:t>,    /∗Address to use ∗/  </a:t>
            </a:r>
          </a:p>
          <a:p>
            <a:pPr lvl="1"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size_t</a:t>
            </a:r>
            <a:r>
              <a:rPr lang="en-US" sz="2000" b="1" i="1" dirty="0">
                <a:solidFill>
                  <a:srgbClr val="0070C0"/>
                </a:solidFill>
                <a:latin typeface="Consolas" panose="020B0609020204030204" pitchFamily="49" charset="0"/>
                <a:cs typeface="Consolas" panose="020B0609020204030204" pitchFamily="49" charset="0"/>
              </a:rPr>
              <a:t>    length,   /∗Number of bytes to access ∗/  </a:t>
            </a:r>
          </a:p>
          <a:p>
            <a:pPr lvl="1"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prot</a:t>
            </a:r>
            <a:r>
              <a:rPr lang="en-US" sz="2000" b="1" i="1" dirty="0">
                <a:solidFill>
                  <a:srgbClr val="0070C0"/>
                </a:solidFill>
                <a:latin typeface="Consolas" panose="020B0609020204030204" pitchFamily="49" charset="0"/>
                <a:cs typeface="Consolas" panose="020B0609020204030204" pitchFamily="49" charset="0"/>
              </a:rPr>
              <a:t>,     /∗Memory protection ∗/  </a:t>
            </a:r>
          </a:p>
          <a:p>
            <a:pPr lvl="1"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flags,    /∗Option flags ∗/  </a:t>
            </a:r>
          </a:p>
          <a:p>
            <a:pPr lvl="1"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/∗Opened file descriptor ∗/  </a:t>
            </a:r>
          </a:p>
          <a:p>
            <a:pPr lvl="1"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off_t</a:t>
            </a:r>
            <a:r>
              <a:rPr lang="en-US" sz="2000" b="1" i="1" dirty="0">
                <a:solidFill>
                  <a:srgbClr val="0070C0"/>
                </a:solidFill>
                <a:latin typeface="Consolas" panose="020B0609020204030204" pitchFamily="49" charset="0"/>
                <a:cs typeface="Consolas" panose="020B0609020204030204" pitchFamily="49" charset="0"/>
              </a:rPr>
              <a:t>     offset    /∗Starting off set ∗/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26702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Memory Mapping</a:t>
            </a:r>
          </a:p>
        </p:txBody>
      </p:sp>
      <p:sp>
        <p:nvSpPr>
          <p:cNvPr id="2" name="TextBox 1"/>
          <p:cNvSpPr txBox="1"/>
          <p:nvPr/>
        </p:nvSpPr>
        <p:spPr>
          <a:xfrm>
            <a:off x="63501" y="857743"/>
            <a:ext cx="11978444"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Rather than look at all the options and flags available to this somewhat complicated system call, let’s look at the ones that we use in the following code: </a:t>
            </a:r>
          </a:p>
          <a:p>
            <a:r>
              <a:rPr lang="en-US" sz="1400" b="1" i="1" dirty="0">
                <a:solidFill>
                  <a:srgbClr val="0070C0"/>
                </a:solidFill>
                <a:latin typeface="Consolas" panose="020B0609020204030204" pitchFamily="49" charset="0"/>
                <a:cs typeface="Consolas" panose="020B0609020204030204" pitchFamily="49" charset="0"/>
              </a:rPr>
              <a:t> #include &lt;sys/</a:t>
            </a:r>
            <a:r>
              <a:rPr lang="en-US" sz="1400" b="1" i="1" dirty="0" err="1">
                <a:solidFill>
                  <a:srgbClr val="0070C0"/>
                </a:solidFill>
                <a:latin typeface="Consolas" panose="020B0609020204030204" pitchFamily="49" charset="0"/>
                <a:cs typeface="Consolas" panose="020B0609020204030204" pitchFamily="49" charset="0"/>
              </a:rPr>
              <a:t>mman.h</a:t>
            </a:r>
            <a:r>
              <a:rPr lang="en-US" sz="1400" b="1" i="1" dirty="0">
                <a:solidFill>
                  <a:srgbClr val="0070C0"/>
                </a:solidFill>
                <a:latin typeface="Consolas" panose="020B0609020204030204" pitchFamily="49" charset="0"/>
                <a:cs typeface="Consolas" panose="020B0609020204030204" pitchFamily="49" charset="0"/>
              </a:rPr>
              <a:t>&gt; </a:t>
            </a:r>
          </a:p>
          <a:p>
            <a:pPr marL="114300" lvl="1"/>
            <a:r>
              <a:rPr lang="en-US" sz="1400" b="1" i="1" dirty="0">
                <a:solidFill>
                  <a:srgbClr val="0070C0"/>
                </a:solidFill>
                <a:latin typeface="Consolas" panose="020B0609020204030204" pitchFamily="49" charset="0"/>
                <a:cs typeface="Consolas" panose="020B0609020204030204" pitchFamily="49" charset="0"/>
              </a:rPr>
              <a:t>static char ∗map = 0; </a:t>
            </a:r>
          </a:p>
          <a:p>
            <a:pPr marL="114300" lvl="1"/>
            <a:r>
              <a:rPr lang="en-US" sz="1400" b="1" i="1" dirty="0">
                <a:solidFill>
                  <a:srgbClr val="0070C0"/>
                </a:solidFill>
                <a:latin typeface="Consolas" panose="020B0609020204030204" pitchFamily="49" charset="0"/>
                <a:cs typeface="Consolas" panose="020B0609020204030204" pitchFamily="49" charset="0"/>
              </a:rPr>
              <a:t>static void </a:t>
            </a:r>
            <a:r>
              <a:rPr lang="en-US" sz="1400" b="1" i="1" dirty="0" err="1">
                <a:solidFill>
                  <a:srgbClr val="0070C0"/>
                </a:solidFill>
                <a:latin typeface="Consolas" panose="020B0609020204030204" pitchFamily="49" charset="0"/>
                <a:cs typeface="Consolas" panose="020B0609020204030204" pitchFamily="49" charset="0"/>
              </a:rPr>
              <a:t>gpio_init</a:t>
            </a:r>
            <a:r>
              <a:rPr lang="en-US" sz="1400" b="1" i="1" dirty="0">
                <a:solidFill>
                  <a:srgbClr val="0070C0"/>
                </a:solidFill>
                <a:latin typeface="Consolas" panose="020B0609020204030204" pitchFamily="49" charset="0"/>
                <a:cs typeface="Consolas" panose="020B0609020204030204" pitchFamily="49" charset="0"/>
              </a:rPr>
              <a:t>() </a:t>
            </a:r>
          </a:p>
          <a:p>
            <a:pPr marL="114300" lvl="1"/>
            <a:r>
              <a:rPr lang="en-US" sz="1400" b="1" i="1" dirty="0">
                <a:solidFill>
                  <a:srgbClr val="0070C0"/>
                </a:solidFill>
                <a:latin typeface="Consolas" panose="020B0609020204030204" pitchFamily="49" charset="0"/>
                <a:cs typeface="Consolas" panose="020B0609020204030204" pitchFamily="49" charset="0"/>
              </a:rPr>
              <a:t>{    </a:t>
            </a:r>
          </a:p>
          <a:p>
            <a:pPr marL="571500" lvl="2"/>
            <a:r>
              <a:rPr lang="en-US" sz="1400" b="1" i="1" dirty="0" err="1">
                <a:solidFill>
                  <a:srgbClr val="0070C0"/>
                </a:solidFill>
                <a:latin typeface="Consolas" panose="020B0609020204030204" pitchFamily="49" charset="0"/>
                <a:cs typeface="Consolas" panose="020B0609020204030204" pitchFamily="49" charset="0"/>
              </a:rPr>
              <a:t>int</a:t>
            </a:r>
            <a:r>
              <a:rPr lang="en-US" sz="1400" b="1" i="1" dirty="0">
                <a:solidFill>
                  <a:srgbClr val="0070C0"/>
                </a:solidFill>
                <a:latin typeface="Consolas" panose="020B0609020204030204" pitchFamily="49" charset="0"/>
                <a:cs typeface="Consolas" panose="020B0609020204030204" pitchFamily="49" charset="0"/>
              </a:rPr>
              <a:t> </a:t>
            </a:r>
            <a:r>
              <a:rPr lang="en-US" sz="1400" b="1" i="1" dirty="0" err="1">
                <a:solidFill>
                  <a:srgbClr val="0070C0"/>
                </a:solidFill>
                <a:latin typeface="Consolas" panose="020B0609020204030204" pitchFamily="49" charset="0"/>
                <a:cs typeface="Consolas" panose="020B0609020204030204" pitchFamily="49" charset="0"/>
              </a:rPr>
              <a:t>fd</a:t>
            </a:r>
            <a:r>
              <a:rPr lang="en-US" sz="1400" b="1" i="1" dirty="0">
                <a:solidFill>
                  <a:srgbClr val="0070C0"/>
                </a:solidFill>
                <a:latin typeface="Consolas" panose="020B0609020204030204" pitchFamily="49" charset="0"/>
                <a:cs typeface="Consolas" panose="020B0609020204030204" pitchFamily="49" charset="0"/>
              </a:rPr>
              <a:t>;    </a:t>
            </a:r>
          </a:p>
          <a:p>
            <a:pPr marL="571500" lvl="2"/>
            <a:r>
              <a:rPr lang="en-US" sz="1400" b="1" i="1" dirty="0">
                <a:solidFill>
                  <a:srgbClr val="0070C0"/>
                </a:solidFill>
                <a:latin typeface="Consolas" panose="020B0609020204030204" pitchFamily="49" charset="0"/>
                <a:cs typeface="Consolas" panose="020B0609020204030204" pitchFamily="49" charset="0"/>
              </a:rPr>
              <a:t>char ∗map;     </a:t>
            </a:r>
          </a:p>
          <a:p>
            <a:pPr marL="571500" lvl="2"/>
            <a:r>
              <a:rPr lang="en-US" sz="1400" b="1" i="1" dirty="0" err="1">
                <a:solidFill>
                  <a:srgbClr val="0070C0"/>
                </a:solidFill>
                <a:latin typeface="Consolas" panose="020B0609020204030204" pitchFamily="49" charset="0"/>
                <a:cs typeface="Consolas" panose="020B0609020204030204" pitchFamily="49" charset="0"/>
              </a:rPr>
              <a:t>fd</a:t>
            </a:r>
            <a:r>
              <a:rPr lang="en-US" sz="1400" b="1" i="1" dirty="0">
                <a:solidFill>
                  <a:srgbClr val="0070C0"/>
                </a:solidFill>
                <a:latin typeface="Consolas" panose="020B0609020204030204" pitchFamily="49" charset="0"/>
                <a:cs typeface="Consolas" panose="020B0609020204030204" pitchFamily="49" charset="0"/>
              </a:rPr>
              <a:t> = open("/dev/</a:t>
            </a:r>
            <a:r>
              <a:rPr lang="en-US" sz="1400" b="1" i="1" dirty="0" err="1">
                <a:solidFill>
                  <a:srgbClr val="0070C0"/>
                </a:solidFill>
                <a:latin typeface="Consolas" panose="020B0609020204030204" pitchFamily="49" charset="0"/>
                <a:cs typeface="Consolas" panose="020B0609020204030204" pitchFamily="49" charset="0"/>
              </a:rPr>
              <a:t>mem",O_RDWR|O_SYNC</a:t>
            </a:r>
            <a:r>
              <a:rPr lang="en-US" sz="1400" b="1" i="1" dirty="0">
                <a:solidFill>
                  <a:srgbClr val="0070C0"/>
                </a:solidFill>
                <a:latin typeface="Consolas" panose="020B0609020204030204" pitchFamily="49" charset="0"/>
                <a:cs typeface="Consolas" panose="020B0609020204030204" pitchFamily="49" charset="0"/>
              </a:rPr>
              <a:t>) ;   /∗Needs root access ∗/    </a:t>
            </a:r>
          </a:p>
          <a:p>
            <a:pPr marL="571500" lvl="2"/>
            <a:r>
              <a:rPr lang="en-US" sz="1400" b="1" i="1" dirty="0">
                <a:solidFill>
                  <a:srgbClr val="0070C0"/>
                </a:solidFill>
                <a:latin typeface="Consolas" panose="020B0609020204030204" pitchFamily="49" charset="0"/>
                <a:cs typeface="Consolas" panose="020B0609020204030204" pitchFamily="49" charset="0"/>
              </a:rPr>
              <a:t>if ( </a:t>
            </a:r>
            <a:r>
              <a:rPr lang="en-US" sz="1400" b="1" i="1" dirty="0" err="1">
                <a:solidFill>
                  <a:srgbClr val="0070C0"/>
                </a:solidFill>
                <a:latin typeface="Consolas" panose="020B0609020204030204" pitchFamily="49" charset="0"/>
                <a:cs typeface="Consolas" panose="020B0609020204030204" pitchFamily="49" charset="0"/>
              </a:rPr>
              <a:t>fd</a:t>
            </a:r>
            <a:r>
              <a:rPr lang="en-US" sz="1400" b="1" i="1" dirty="0">
                <a:solidFill>
                  <a:srgbClr val="0070C0"/>
                </a:solidFill>
                <a:latin typeface="Consolas" panose="020B0609020204030204" pitchFamily="49" charset="0"/>
                <a:cs typeface="Consolas" panose="020B0609020204030204" pitchFamily="49" charset="0"/>
              </a:rPr>
              <a:t> &lt; 0 ) {        </a:t>
            </a:r>
          </a:p>
          <a:p>
            <a:pPr marL="1028700" lvl="3"/>
            <a:r>
              <a:rPr lang="en-US" sz="1400" b="1" i="1" dirty="0" err="1">
                <a:solidFill>
                  <a:srgbClr val="0070C0"/>
                </a:solidFill>
                <a:latin typeface="Consolas" panose="020B0609020204030204" pitchFamily="49" charset="0"/>
                <a:cs typeface="Consolas" panose="020B0609020204030204" pitchFamily="49" charset="0"/>
              </a:rPr>
              <a:t>perror</a:t>
            </a:r>
            <a:r>
              <a:rPr lang="en-US" sz="1400" b="1" i="1" dirty="0">
                <a:solidFill>
                  <a:srgbClr val="0070C0"/>
                </a:solidFill>
                <a:latin typeface="Consolas" panose="020B0609020204030204" pitchFamily="49" charset="0"/>
                <a:cs typeface="Consolas" panose="020B0609020204030204" pitchFamily="49" charset="0"/>
              </a:rPr>
              <a:t>("Opening /dev/mem") ;        </a:t>
            </a:r>
          </a:p>
          <a:p>
            <a:pPr marL="1028700" lvl="3"/>
            <a:r>
              <a:rPr lang="en-US" sz="1400" b="1" i="1" dirty="0">
                <a:solidFill>
                  <a:srgbClr val="0070C0"/>
                </a:solidFill>
                <a:latin typeface="Consolas" panose="020B0609020204030204" pitchFamily="49" charset="0"/>
                <a:cs typeface="Consolas" panose="020B0609020204030204" pitchFamily="49" charset="0"/>
              </a:rPr>
              <a:t>exit(1) ;    </a:t>
            </a:r>
          </a:p>
          <a:p>
            <a:pPr marL="571500" lvl="2"/>
            <a:r>
              <a:rPr lang="en-US" sz="1400" b="1" i="1" dirty="0">
                <a:solidFill>
                  <a:srgbClr val="0070C0"/>
                </a:solidFill>
                <a:latin typeface="Consolas" panose="020B0609020204030204" pitchFamily="49" charset="0"/>
                <a:cs typeface="Consolas" panose="020B0609020204030204" pitchFamily="49" charset="0"/>
              </a:rPr>
              <a:t>}     </a:t>
            </a:r>
          </a:p>
          <a:p>
            <a:pPr marL="571500" lvl="2"/>
            <a:r>
              <a:rPr lang="en-US" sz="1400" b="1" i="1" dirty="0">
                <a:solidFill>
                  <a:srgbClr val="0070C0"/>
                </a:solidFill>
                <a:latin typeface="Consolas" panose="020B0609020204030204" pitchFamily="49" charset="0"/>
                <a:cs typeface="Consolas" panose="020B0609020204030204" pitchFamily="49" charset="0"/>
              </a:rPr>
              <a:t>map = (char ∗) </a:t>
            </a:r>
            <a:r>
              <a:rPr lang="en-US" sz="1400" b="1" i="1" dirty="0" err="1">
                <a:solidFill>
                  <a:srgbClr val="0070C0"/>
                </a:solidFill>
                <a:latin typeface="Consolas" panose="020B0609020204030204" pitchFamily="49" charset="0"/>
                <a:cs typeface="Consolas" panose="020B0609020204030204" pitchFamily="49" charset="0"/>
              </a:rPr>
              <a:t>mmap</a:t>
            </a:r>
            <a:r>
              <a:rPr lang="en-US" sz="1400" b="1" i="1" dirty="0">
                <a:solidFill>
                  <a:srgbClr val="0070C0"/>
                </a:solidFill>
                <a:latin typeface="Consolas" panose="020B0609020204030204" pitchFamily="49" charset="0"/>
                <a:cs typeface="Consolas" panose="020B0609020204030204" pitchFamily="49" charset="0"/>
              </a:rPr>
              <a:t>(        </a:t>
            </a:r>
          </a:p>
          <a:p>
            <a:pPr marL="571500" lvl="2"/>
            <a:r>
              <a:rPr lang="en-US" sz="1400" b="1" i="1" dirty="0">
                <a:solidFill>
                  <a:srgbClr val="0070C0"/>
                </a:solidFill>
                <a:latin typeface="Consolas" panose="020B0609020204030204" pitchFamily="49" charset="0"/>
                <a:cs typeface="Consolas" panose="020B0609020204030204" pitchFamily="49" charset="0"/>
              </a:rPr>
              <a:t>NULL,                  /∗Any address ∗/        </a:t>
            </a:r>
          </a:p>
          <a:p>
            <a:pPr marL="571500" lvl="2"/>
            <a:r>
              <a:rPr lang="en-US" sz="1400" b="1" i="1" dirty="0">
                <a:solidFill>
                  <a:srgbClr val="0070C0"/>
                </a:solidFill>
                <a:latin typeface="Consolas" panose="020B0609020204030204" pitchFamily="49" charset="0"/>
                <a:cs typeface="Consolas" panose="020B0609020204030204" pitchFamily="49" charset="0"/>
              </a:rPr>
              <a:t>BLOCK_SIZE,            /∗ # of bytes ∗/        </a:t>
            </a:r>
          </a:p>
          <a:p>
            <a:pPr marL="571500" lvl="2"/>
            <a:r>
              <a:rPr lang="en-US" sz="1400" b="1" i="1" dirty="0">
                <a:solidFill>
                  <a:srgbClr val="0070C0"/>
                </a:solidFill>
                <a:latin typeface="Consolas" panose="020B0609020204030204" pitchFamily="49" charset="0"/>
                <a:cs typeface="Consolas" panose="020B0609020204030204" pitchFamily="49" charset="0"/>
              </a:rPr>
              <a:t>PROT_READ|PROT_WRITE,        </a:t>
            </a:r>
          </a:p>
          <a:p>
            <a:pPr marL="571500" lvl="2"/>
            <a:r>
              <a:rPr lang="en-US" sz="1400" b="1" i="1" dirty="0">
                <a:solidFill>
                  <a:srgbClr val="0070C0"/>
                </a:solidFill>
                <a:latin typeface="Consolas" panose="020B0609020204030204" pitchFamily="49" charset="0"/>
                <a:cs typeface="Consolas" panose="020B0609020204030204" pitchFamily="49" charset="0"/>
              </a:rPr>
              <a:t>MAP_SHARED,            /∗Shared ∗/        </a:t>
            </a:r>
          </a:p>
          <a:p>
            <a:pPr marL="571500" lvl="2"/>
            <a:r>
              <a:rPr lang="en-US" sz="1400" b="1" i="1" dirty="0" err="1">
                <a:solidFill>
                  <a:srgbClr val="0070C0"/>
                </a:solidFill>
                <a:latin typeface="Consolas" panose="020B0609020204030204" pitchFamily="49" charset="0"/>
                <a:cs typeface="Consolas" panose="020B0609020204030204" pitchFamily="49" charset="0"/>
              </a:rPr>
              <a:t>fd</a:t>
            </a:r>
            <a:r>
              <a:rPr lang="en-US" sz="1400" b="1" i="1" dirty="0">
                <a:solidFill>
                  <a:srgbClr val="0070C0"/>
                </a:solidFill>
                <a:latin typeface="Consolas" panose="020B0609020204030204" pitchFamily="49" charset="0"/>
                <a:cs typeface="Consolas" panose="020B0609020204030204" pitchFamily="49" charset="0"/>
              </a:rPr>
              <a:t>,                    /∗ /dev/mem ∗/        </a:t>
            </a:r>
          </a:p>
          <a:p>
            <a:pPr marL="571500" lvl="2"/>
            <a:r>
              <a:rPr lang="en-US" sz="1400" b="1" i="1" dirty="0">
                <a:solidFill>
                  <a:srgbClr val="0070C0"/>
                </a:solidFill>
                <a:latin typeface="Consolas" panose="020B0609020204030204" pitchFamily="49" charset="0"/>
                <a:cs typeface="Consolas" panose="020B0609020204030204" pitchFamily="49" charset="0"/>
              </a:rPr>
              <a:t>GPIO_BASE              /∗Offset to GPIO ∗/    ) ; </a:t>
            </a:r>
          </a:p>
          <a:p>
            <a:pPr marL="571500" lvl="2"/>
            <a:r>
              <a:rPr lang="en-US" sz="1400" b="1" i="1" dirty="0">
                <a:solidFill>
                  <a:srgbClr val="0070C0"/>
                </a:solidFill>
                <a:latin typeface="Consolas" panose="020B0609020204030204" pitchFamily="49" charset="0"/>
                <a:cs typeface="Consolas" panose="020B0609020204030204" pitchFamily="49" charset="0"/>
              </a:rPr>
              <a:t>if ( (long)map == −1L ) {        </a:t>
            </a:r>
          </a:p>
          <a:p>
            <a:pPr marL="571500" lvl="2"/>
            <a:r>
              <a:rPr lang="en-US" sz="1400" b="1" i="1" dirty="0" err="1">
                <a:solidFill>
                  <a:srgbClr val="0070C0"/>
                </a:solidFill>
                <a:latin typeface="Consolas" panose="020B0609020204030204" pitchFamily="49" charset="0"/>
                <a:cs typeface="Consolas" panose="020B0609020204030204" pitchFamily="49" charset="0"/>
              </a:rPr>
              <a:t>perror</a:t>
            </a:r>
            <a:r>
              <a:rPr lang="en-US" sz="1400" b="1" i="1" dirty="0">
                <a:solidFill>
                  <a:srgbClr val="0070C0"/>
                </a:solidFill>
                <a:latin typeface="Consolas" panose="020B0609020204030204" pitchFamily="49" charset="0"/>
                <a:cs typeface="Consolas" panose="020B0609020204030204" pitchFamily="49" charset="0"/>
              </a:rPr>
              <a:t>("</a:t>
            </a:r>
            <a:r>
              <a:rPr lang="en-US" sz="1400" b="1" i="1" dirty="0" err="1">
                <a:solidFill>
                  <a:srgbClr val="0070C0"/>
                </a:solidFill>
                <a:latin typeface="Consolas" panose="020B0609020204030204" pitchFamily="49" charset="0"/>
                <a:cs typeface="Consolas" panose="020B0609020204030204" pitchFamily="49" charset="0"/>
              </a:rPr>
              <a:t>mmap</a:t>
            </a:r>
            <a:r>
              <a:rPr lang="en-US" sz="1400" b="1" i="1" dirty="0">
                <a:solidFill>
                  <a:srgbClr val="0070C0"/>
                </a:solidFill>
                <a:latin typeface="Consolas" panose="020B0609020204030204" pitchFamily="49" charset="0"/>
                <a:cs typeface="Consolas" panose="020B0609020204030204" pitchFamily="49" charset="0"/>
              </a:rPr>
              <a:t>(/dev/mem)");        </a:t>
            </a:r>
          </a:p>
          <a:p>
            <a:pPr marL="571500" lvl="2"/>
            <a:r>
              <a:rPr lang="en-US" sz="1400" b="1" i="1" dirty="0">
                <a:solidFill>
                  <a:srgbClr val="0070C0"/>
                </a:solidFill>
                <a:latin typeface="Consolas" panose="020B0609020204030204" pitchFamily="49" charset="0"/>
                <a:cs typeface="Consolas" panose="020B0609020204030204" pitchFamily="49" charset="0"/>
              </a:rPr>
              <a:t>exit(1) ;    } </a:t>
            </a:r>
          </a:p>
          <a:p>
            <a:pPr marL="571500" lvl="2"/>
            <a:r>
              <a:rPr lang="en-US" sz="1400" b="1" i="1" dirty="0">
                <a:solidFill>
                  <a:srgbClr val="0070C0"/>
                </a:solidFill>
                <a:latin typeface="Consolas" panose="020B0609020204030204" pitchFamily="49" charset="0"/>
                <a:cs typeface="Consolas" panose="020B0609020204030204" pitchFamily="49" charset="0"/>
              </a:rPr>
              <a:t>close(</a:t>
            </a:r>
            <a:r>
              <a:rPr lang="en-US" sz="1400" b="1" i="1" dirty="0" err="1">
                <a:solidFill>
                  <a:srgbClr val="0070C0"/>
                </a:solidFill>
                <a:latin typeface="Consolas" panose="020B0609020204030204" pitchFamily="49" charset="0"/>
                <a:cs typeface="Consolas" panose="020B0609020204030204" pitchFamily="49" charset="0"/>
              </a:rPr>
              <a:t>fd</a:t>
            </a:r>
            <a:r>
              <a:rPr lang="en-US" sz="1400" b="1" i="1" dirty="0">
                <a:solidFill>
                  <a:srgbClr val="0070C0"/>
                </a:solidFill>
                <a:latin typeface="Consolas" panose="020B0609020204030204" pitchFamily="49" charset="0"/>
                <a:cs typeface="Consolas" panose="020B0609020204030204" pitchFamily="49" charset="0"/>
              </a:rPr>
              <a:t>);    </a:t>
            </a:r>
          </a:p>
          <a:p>
            <a:pPr marL="571500" lvl="2"/>
            <a:r>
              <a:rPr lang="en-US" sz="1400" b="1" i="1" dirty="0" err="1">
                <a:solidFill>
                  <a:srgbClr val="0070C0"/>
                </a:solidFill>
                <a:latin typeface="Consolas" panose="020B0609020204030204" pitchFamily="49" charset="0"/>
                <a:cs typeface="Consolas" panose="020B0609020204030204" pitchFamily="49" charset="0"/>
              </a:rPr>
              <a:t>ugpio</a:t>
            </a:r>
            <a:r>
              <a:rPr lang="en-US" sz="1400" b="1" i="1" dirty="0">
                <a:solidFill>
                  <a:srgbClr val="0070C0"/>
                </a:solidFill>
                <a:latin typeface="Consolas" panose="020B0609020204030204" pitchFamily="49" charset="0"/>
                <a:cs typeface="Consolas" panose="020B0609020204030204" pitchFamily="49" charset="0"/>
              </a:rPr>
              <a:t> = (volatile unsigned ∗)map; </a:t>
            </a:r>
          </a:p>
          <a:p>
            <a:pPr marL="114300" lvl="1"/>
            <a:r>
              <a:rPr lang="en-US" sz="1400" b="1" i="1" dirty="0">
                <a:solidFill>
                  <a:srgbClr val="0070C0"/>
                </a:solidFill>
                <a:latin typeface="Consolas" panose="020B0609020204030204" pitchFamily="49" charset="0"/>
                <a:cs typeface="Consolas" panose="020B0609020204030204" pitchFamily="49" charset="0"/>
              </a:rPr>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63298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Memory Mapping</a:t>
            </a:r>
          </a:p>
        </p:txBody>
      </p:sp>
      <p:sp>
        <p:nvSpPr>
          <p:cNvPr id="2" name="TextBox 1"/>
          <p:cNvSpPr txBox="1"/>
          <p:nvPr/>
        </p:nvSpPr>
        <p:spPr>
          <a:xfrm>
            <a:off x="63501" y="857743"/>
            <a:ext cx="11978444" cy="6432530"/>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first thing performed in this code is to open the device driver node </a:t>
            </a:r>
            <a:r>
              <a:rPr lang="en-US" sz="2400" b="1" i="1" dirty="0">
                <a:solidFill>
                  <a:srgbClr val="0070C0"/>
                </a:solidFill>
                <a:latin typeface="Consolas" panose="020B0609020204030204" pitchFamily="49" charset="0"/>
                <a:cs typeface="Consolas" panose="020B0609020204030204" pitchFamily="49" charset="0"/>
              </a:rPr>
              <a:t>/dev/mem</a:t>
            </a:r>
            <a:r>
              <a:rPr lang="en-US" sz="2000" dirty="0"/>
              <a:t>. It is opened for reading and writing (</a:t>
            </a:r>
            <a:r>
              <a:rPr lang="en-US" sz="2400" b="1" i="1" dirty="0">
                <a:solidFill>
                  <a:srgbClr val="0070C0"/>
                </a:solidFill>
                <a:latin typeface="Consolas" panose="020B0609020204030204" pitchFamily="49" charset="0"/>
                <a:cs typeface="Consolas" panose="020B0609020204030204" pitchFamily="49" charset="0"/>
              </a:rPr>
              <a:t>O_RDWR</a:t>
            </a:r>
            <a:r>
              <a:rPr lang="en-US" sz="2000" dirty="0"/>
              <a:t>), and the option flag </a:t>
            </a:r>
            <a:r>
              <a:rPr lang="en-US" sz="2400" b="1" i="1" dirty="0">
                <a:solidFill>
                  <a:srgbClr val="0070C0"/>
                </a:solidFill>
                <a:latin typeface="Consolas" panose="020B0609020204030204" pitchFamily="49" charset="0"/>
                <a:cs typeface="Consolas" panose="020B0609020204030204" pitchFamily="49" charset="0"/>
              </a:rPr>
              <a:t>O_SYNC</a:t>
            </a:r>
            <a:r>
              <a:rPr lang="en-US" sz="2000" dirty="0"/>
              <a:t> requests that any </a:t>
            </a:r>
            <a:r>
              <a:rPr lang="en-US" sz="2400" b="1" i="1" dirty="0">
                <a:solidFill>
                  <a:srgbClr val="0070C0"/>
                </a:solidFill>
                <a:latin typeface="Consolas" panose="020B0609020204030204" pitchFamily="49" charset="0"/>
                <a:cs typeface="Consolas" panose="020B0609020204030204" pitchFamily="49" charset="0"/>
              </a:rPr>
              <a:t>write(2)</a:t>
            </a:r>
            <a:r>
              <a:rPr lang="en-US" sz="2000" dirty="0"/>
              <a:t> call to this file descriptor result in blocking the execution of the caller until it has completed.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Next, the </a:t>
            </a:r>
            <a:r>
              <a:rPr lang="en-US" sz="2400" b="1" i="1" dirty="0" err="1">
                <a:solidFill>
                  <a:srgbClr val="0070C0"/>
                </a:solidFill>
                <a:latin typeface="Consolas" panose="020B0609020204030204" pitchFamily="49" charset="0"/>
                <a:cs typeface="Consolas" panose="020B0609020204030204" pitchFamily="49" charset="0"/>
              </a:rPr>
              <a:t>mmap</a:t>
            </a:r>
            <a:r>
              <a:rPr lang="en-US" sz="2400" b="1" i="1" dirty="0">
                <a:solidFill>
                  <a:srgbClr val="0070C0"/>
                </a:solidFill>
                <a:latin typeface="Consolas" panose="020B0609020204030204" pitchFamily="49" charset="0"/>
                <a:cs typeface="Consolas" panose="020B0609020204030204" pitchFamily="49" charset="0"/>
              </a:rPr>
              <a:t>(2)</a:t>
            </a:r>
            <a:r>
              <a:rPr lang="en-US" sz="2000" dirty="0"/>
              <a:t> call is invoked. </a:t>
            </a:r>
            <a:r>
              <a:rPr lang="en-US" sz="2000" b="1" dirty="0"/>
              <a:t>The address argument is provided with NULL (zero) so that the kernel can choose where to map it into the caller’s address space</a:t>
            </a:r>
            <a:r>
              <a:rPr lang="en-US" sz="2000" dirty="0"/>
              <a:t>. </a:t>
            </a:r>
            <a:r>
              <a:rPr lang="en-US" sz="2000" b="1" dirty="0"/>
              <a:t>If the application were to specify a starting address to use and the kernel was not able use it, the system call would fail</a:t>
            </a:r>
            <a:r>
              <a:rPr lang="en-US" sz="2000" dirty="0"/>
              <a:t>. The starting address is returned and assigned to the character pointer map in the preceding listing.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Argument 2 is supplied with the macro BLOCK_SIZE in this example</a:t>
            </a:r>
            <a:r>
              <a:rPr lang="en-US" sz="2000" dirty="0"/>
              <a:t>. This is the number of bytes you would like to map into your address space. </a:t>
            </a:r>
            <a:r>
              <a:rPr lang="en-US" sz="2000" b="1" dirty="0"/>
              <a:t>This was defined earlier in the program as 4 KB</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b="1" i="1" dirty="0">
                <a:solidFill>
                  <a:srgbClr val="0070C0"/>
                </a:solidFill>
                <a:latin typeface="Consolas" panose="020B0609020204030204" pitchFamily="49" charset="0"/>
                <a:cs typeface="Consolas" panose="020B0609020204030204" pitchFamily="49" charset="0"/>
              </a:rPr>
              <a:t>#define BLOCK_SIZE (4∗1024) </a:t>
            </a: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third </a:t>
            </a:r>
            <a:r>
              <a:rPr lang="en-US" sz="2400" b="1" i="1" dirty="0" err="1">
                <a:solidFill>
                  <a:srgbClr val="0070C0"/>
                </a:solidFill>
                <a:latin typeface="Consolas" panose="020B0609020204030204" pitchFamily="49" charset="0"/>
                <a:cs typeface="Consolas" panose="020B0609020204030204" pitchFamily="49" charset="0"/>
              </a:rPr>
              <a:t>mmap</a:t>
            </a:r>
            <a:r>
              <a:rPr lang="en-US" sz="2400" b="1" i="1" dirty="0">
                <a:solidFill>
                  <a:srgbClr val="0070C0"/>
                </a:solidFill>
                <a:latin typeface="Consolas" panose="020B0609020204030204" pitchFamily="49" charset="0"/>
                <a:cs typeface="Consolas" panose="020B0609020204030204" pitchFamily="49" charset="0"/>
              </a:rPr>
              <a:t>(2)</a:t>
            </a:r>
            <a:r>
              <a:rPr lang="en-US" sz="2000" dirty="0"/>
              <a:t> argument is supplied with the flags </a:t>
            </a:r>
            <a:r>
              <a:rPr lang="en-US" sz="2400" b="1" i="1" dirty="0">
                <a:solidFill>
                  <a:srgbClr val="0070C0"/>
                </a:solidFill>
                <a:latin typeface="Consolas" panose="020B0609020204030204" pitchFamily="49" charset="0"/>
                <a:cs typeface="Consolas" panose="020B0609020204030204" pitchFamily="49" charset="0"/>
              </a:rPr>
              <a:t>PROT_READ</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PROT_WRITE</a:t>
            </a:r>
            <a:r>
              <a:rPr lang="en-US" sz="2000" dirty="0"/>
              <a:t>. This indicates that the application wants both read and write access to the memory-mapped region.</a:t>
            </a: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r>
              <a:rPr lang="en-US" sz="1400" b="1" i="1" dirty="0">
                <a:solidFill>
                  <a:srgbClr val="0070C0"/>
                </a:solidFill>
                <a:latin typeface="Consolas" panose="020B0609020204030204" pitchFamily="49" charset="0"/>
                <a:cs typeface="Consolas" panose="020B0609020204030204" pitchFamily="49" charset="0"/>
              </a:rPr>
              <a:t> </a:t>
            </a:r>
          </a:p>
          <a:p>
            <a:endParaRPr lang="en-US" sz="1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33430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Memory Mapping</a:t>
            </a:r>
          </a:p>
        </p:txBody>
      </p:sp>
      <p:sp>
        <p:nvSpPr>
          <p:cNvPr id="2" name="TextBox 1"/>
          <p:cNvSpPr txBox="1"/>
          <p:nvPr/>
        </p:nvSpPr>
        <p:spPr>
          <a:xfrm>
            <a:off x="63501" y="857743"/>
            <a:ext cx="11978444"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flags argument is supplied with the value </a:t>
            </a:r>
            <a:r>
              <a:rPr lang="en-US" sz="2400" b="1" i="1" dirty="0">
                <a:solidFill>
                  <a:srgbClr val="0070C0"/>
                </a:solidFill>
                <a:latin typeface="Consolas" panose="020B0609020204030204" pitchFamily="49" charset="0"/>
                <a:cs typeface="Consolas" panose="020B0609020204030204" pitchFamily="49" charset="0"/>
              </a:rPr>
              <a:t>MAP_SHARED</a:t>
            </a:r>
            <a:r>
              <a:rPr lang="en-US" sz="2000" dirty="0"/>
              <a:t>. This permits nonexclusive access to the  underlying mapping.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argument supplies the underlying opened file to be mapped into memory. In this case, we map a region of physical ARM memory into our application by using the opened device driver node </a:t>
            </a:r>
            <a:r>
              <a:rPr lang="en-US" sz="2400" b="1" i="1" dirty="0">
                <a:solidFill>
                  <a:srgbClr val="0070C0"/>
                </a:solidFill>
                <a:latin typeface="Consolas" panose="020B0609020204030204" pitchFamily="49" charset="0"/>
                <a:cs typeface="Consolas" panose="020B0609020204030204" pitchFamily="49" charset="0"/>
              </a:rPr>
              <a:t>/dev/mem</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last argument specifies the location in physical memory where we want to start our access. For the GPIO registers, it is the address </a:t>
            </a:r>
            <a:r>
              <a:rPr lang="en-US" sz="2400" b="1" i="1" dirty="0">
                <a:solidFill>
                  <a:srgbClr val="0070C0"/>
                </a:solidFill>
                <a:latin typeface="Consolas" panose="020B0609020204030204" pitchFamily="49" charset="0"/>
                <a:cs typeface="Consolas" panose="020B0609020204030204" pitchFamily="49" charset="0"/>
              </a:rPr>
              <a:t>0x20200000</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r>
              <a:rPr lang="en-US" sz="1400" b="1" i="1" dirty="0">
                <a:solidFill>
                  <a:srgbClr val="0070C0"/>
                </a:solidFill>
                <a:latin typeface="Consolas" panose="020B0609020204030204" pitchFamily="49" charset="0"/>
                <a:cs typeface="Consolas" panose="020B0609020204030204" pitchFamily="49" charset="0"/>
              </a:rPr>
              <a:t> </a:t>
            </a:r>
          </a:p>
          <a:p>
            <a:endParaRPr lang="en-US" sz="1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5181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Memory Mapping</a:t>
            </a:r>
          </a:p>
        </p:txBody>
      </p:sp>
      <p:sp>
        <p:nvSpPr>
          <p:cNvPr id="2" name="TextBox 1"/>
          <p:cNvSpPr txBox="1"/>
          <p:nvPr/>
        </p:nvSpPr>
        <p:spPr>
          <a:xfrm>
            <a:off x="63501" y="857743"/>
            <a:ext cx="11978444" cy="3847207"/>
          </a:xfrm>
          <a:prstGeom prst="rect">
            <a:avLst/>
          </a:prstGeom>
          <a:noFill/>
        </p:spPr>
        <p:txBody>
          <a:bodyPr wrap="square" rtlCol="0">
            <a:spAutoFit/>
          </a:bodyPr>
          <a:lstStyle/>
          <a:p>
            <a:pPr marL="342900" indent="-342900">
              <a:buFont typeface="Arial" panose="020B0604020202020204" pitchFamily="34" charset="0"/>
              <a:buChar char="•"/>
            </a:pPr>
            <a:r>
              <a:rPr lang="en-US" sz="2000" b="1" dirty="0"/>
              <a:t>The return value, when successful, will be an application address that points to the physical memory region we asked for</a:t>
            </a:r>
            <a:r>
              <a:rPr lang="en-US" sz="2000" dirty="0"/>
              <a:t>. The application programmer need not be concerned with what this address is, except to save and use it for access. </a:t>
            </a:r>
          </a:p>
          <a:p>
            <a:pPr marL="342900" indent="-342900">
              <a:buFont typeface="Arial" panose="020B0604020202020204" pitchFamily="34" charset="0"/>
              <a:buChar char="•"/>
            </a:pPr>
            <a:r>
              <a:rPr lang="en-US" sz="2000" dirty="0"/>
              <a:t>The return value is also used for indicating failure, so this should be checked and handled: </a:t>
            </a:r>
          </a:p>
          <a:p>
            <a:r>
              <a:rPr lang="en-US" sz="2400" b="1" i="1" dirty="0">
                <a:solidFill>
                  <a:srgbClr val="0070C0"/>
                </a:solidFill>
                <a:latin typeface="Consolas" panose="020B0609020204030204" pitchFamily="49" charset="0"/>
                <a:cs typeface="Consolas" panose="020B0609020204030204" pitchFamily="49" charset="0"/>
              </a:rPr>
              <a:t>if ( (long) map == –1L )  {    </a:t>
            </a:r>
          </a:p>
          <a:p>
            <a:pPr lvl="1"/>
            <a:r>
              <a:rPr lang="en-US" sz="2400" b="1" i="1" dirty="0" err="1">
                <a:solidFill>
                  <a:srgbClr val="0070C0"/>
                </a:solidFill>
                <a:latin typeface="Consolas" panose="020B0609020204030204" pitchFamily="49" charset="0"/>
                <a:cs typeface="Consolas" panose="020B0609020204030204" pitchFamily="49" charset="0"/>
              </a:rPr>
              <a:t>perror</a:t>
            </a:r>
            <a:r>
              <a:rPr lang="en-US" sz="2400" b="1" i="1" dirty="0">
                <a:solidFill>
                  <a:srgbClr val="0070C0"/>
                </a:solidFill>
                <a:latin typeface="Consolas" panose="020B0609020204030204" pitchFamily="49" charset="0"/>
                <a:cs typeface="Consolas" panose="020B0609020204030204" pitchFamily="49" charset="0"/>
              </a:rPr>
              <a:t>("</a:t>
            </a:r>
            <a:r>
              <a:rPr lang="en-US" sz="2400" b="1" i="1" dirty="0" err="1">
                <a:solidFill>
                  <a:srgbClr val="0070C0"/>
                </a:solidFill>
                <a:latin typeface="Consolas" panose="020B0609020204030204" pitchFamily="49" charset="0"/>
                <a:cs typeface="Consolas" panose="020B0609020204030204" pitchFamily="49" charset="0"/>
              </a:rPr>
              <a:t>mmap</a:t>
            </a:r>
            <a:r>
              <a:rPr lang="en-US" sz="2400" b="1" i="1" dirty="0">
                <a:solidFill>
                  <a:srgbClr val="0070C0"/>
                </a:solidFill>
                <a:latin typeface="Consolas" panose="020B0609020204030204" pitchFamily="49" charset="0"/>
                <a:cs typeface="Consolas" panose="020B0609020204030204" pitchFamily="49" charset="0"/>
              </a:rPr>
              <a:t>(/dev/mem)");    </a:t>
            </a:r>
          </a:p>
          <a:p>
            <a:pPr lvl="1"/>
            <a:r>
              <a:rPr lang="en-US" sz="2400" b="1" i="1" dirty="0">
                <a:solidFill>
                  <a:srgbClr val="0070C0"/>
                </a:solidFill>
                <a:latin typeface="Consolas" panose="020B0609020204030204" pitchFamily="49" charset="0"/>
                <a:cs typeface="Consolas" panose="020B0609020204030204" pitchFamily="49" charset="0"/>
              </a:rPr>
              <a:t>exit(1); </a:t>
            </a:r>
          </a:p>
          <a:p>
            <a:r>
              <a:rPr lang="en-US" sz="24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4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t>The returned address (pointer) map is cast to a long integer and compared to -1L</a:t>
            </a:r>
            <a:r>
              <a:rPr lang="en-US" sz="2000" dirty="0"/>
              <a:t>.</a:t>
            </a:r>
            <a:r>
              <a:rPr lang="en-US" sz="2000" b="1" dirty="0"/>
              <a:t> This is the magic value that indicates that an error occurred</a:t>
            </a:r>
            <a:r>
              <a:rPr lang="en-US" sz="2000" dirty="0"/>
              <a:t>. The error code is found in </a:t>
            </a:r>
            <a:r>
              <a:rPr lang="en-US" sz="2400" b="1" i="1" dirty="0" err="1">
                <a:solidFill>
                  <a:srgbClr val="0070C0"/>
                </a:solidFill>
                <a:latin typeface="Consolas" panose="020B0609020204030204" pitchFamily="49" charset="0"/>
                <a:cs typeface="Consolas" panose="020B0609020204030204" pitchFamily="49" charset="0"/>
              </a:rPr>
              <a:t>errno</a:t>
            </a:r>
            <a:r>
              <a:rPr lang="en-US" sz="2000" dirty="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9890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Connecting an LED</a:t>
            </a:r>
          </a:p>
        </p:txBody>
      </p:sp>
      <p:sp>
        <p:nvSpPr>
          <p:cNvPr id="2" name="TextBox 1"/>
          <p:cNvSpPr txBox="1"/>
          <p:nvPr/>
        </p:nvSpPr>
        <p:spPr>
          <a:xfrm>
            <a:off x="291547" y="884069"/>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Connect an LED to one of the GPIO pins using a 470Ω or 1kΩ series resistor to limit the current. </a:t>
            </a:r>
          </a:p>
        </p:txBody>
      </p:sp>
      <p:pic>
        <p:nvPicPr>
          <p:cNvPr id="3" name="Picture 2"/>
          <p:cNvPicPr>
            <a:picLocks noChangeAspect="1"/>
          </p:cNvPicPr>
          <p:nvPr/>
        </p:nvPicPr>
        <p:blipFill>
          <a:blip r:embed="rId2"/>
          <a:stretch>
            <a:fillRect/>
          </a:stretch>
        </p:blipFill>
        <p:spPr>
          <a:xfrm>
            <a:off x="214236" y="1447031"/>
            <a:ext cx="11763527" cy="5213630"/>
          </a:xfrm>
          <a:prstGeom prst="rect">
            <a:avLst/>
          </a:prstGeom>
        </p:spPr>
      </p:pic>
    </p:spTree>
    <p:extLst>
      <p:ext uri="{BB962C8B-B14F-4D97-AF65-F5344CB8AC3E}">
        <p14:creationId xmlns:p14="http://schemas.microsoft.com/office/powerpoint/2010/main" val="1897868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Memory Mapping</a:t>
            </a:r>
          </a:p>
        </p:txBody>
      </p:sp>
      <p:sp>
        <p:nvSpPr>
          <p:cNvPr id="2" name="TextBox 1"/>
          <p:cNvSpPr txBox="1"/>
          <p:nvPr/>
        </p:nvSpPr>
        <p:spPr>
          <a:xfrm>
            <a:off x="63501" y="857743"/>
            <a:ext cx="11978444" cy="5509200"/>
          </a:xfrm>
          <a:prstGeom prst="rect">
            <a:avLst/>
          </a:prstGeom>
          <a:noFill/>
        </p:spPr>
        <p:txBody>
          <a:bodyPr wrap="square" rtlCol="0">
            <a:spAutoFit/>
          </a:bodyPr>
          <a:lstStyle/>
          <a:p>
            <a:pPr marL="342900" indent="-342900">
              <a:buFont typeface="Arial" panose="020B0604020202020204" pitchFamily="34" charset="0"/>
              <a:buChar char="•"/>
            </a:pPr>
            <a:r>
              <a:rPr lang="en-US" sz="2000" b="1" dirty="0"/>
              <a:t>The last section of this initialization code for GPIO assigns the address map to another variable, </a:t>
            </a:r>
            <a:r>
              <a:rPr lang="en-US" sz="2400" b="1" i="1" dirty="0" err="1">
                <a:solidFill>
                  <a:srgbClr val="0070C0"/>
                </a:solidFill>
                <a:latin typeface="Consolas" panose="020B0609020204030204" pitchFamily="49" charset="0"/>
                <a:cs typeface="Consolas" panose="020B0609020204030204" pitchFamily="49" charset="0"/>
              </a:rPr>
              <a:t>ugpio</a:t>
            </a:r>
            <a:r>
              <a:rPr lang="en-US" sz="2000" b="1" dirty="0"/>
              <a:t>, as follows: </a:t>
            </a:r>
          </a:p>
          <a:p>
            <a:pPr marL="342900" indent="-342900">
              <a:buFont typeface="Arial" panose="020B0604020202020204" pitchFamily="34" charset="0"/>
              <a:buChar char="•"/>
            </a:pPr>
            <a:endParaRPr lang="en-US" sz="2000" b="1" dirty="0"/>
          </a:p>
          <a:p>
            <a:pPr lvl="1" indent="-342900">
              <a:buFont typeface="Arial" panose="020B0604020202020204" pitchFamily="34" charset="0"/>
              <a:buChar char="•"/>
            </a:pPr>
            <a:r>
              <a:rPr lang="en-US" sz="2400" b="1" i="1" dirty="0" err="1">
                <a:solidFill>
                  <a:srgbClr val="0070C0"/>
                </a:solidFill>
                <a:latin typeface="Consolas" panose="020B0609020204030204" pitchFamily="49" charset="0"/>
                <a:cs typeface="Consolas" panose="020B0609020204030204" pitchFamily="49" charset="0"/>
              </a:rPr>
              <a:t>ugpio</a:t>
            </a:r>
            <a:r>
              <a:rPr lang="en-US" sz="2400" b="1" i="1" dirty="0">
                <a:solidFill>
                  <a:srgbClr val="0070C0"/>
                </a:solidFill>
                <a:latin typeface="Consolas" panose="020B0609020204030204" pitchFamily="49" charset="0"/>
                <a:cs typeface="Consolas" panose="020B0609020204030204" pitchFamily="49" charset="0"/>
              </a:rPr>
              <a:t> = (volatile unsigned ∗)map; </a:t>
            </a: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t>The value </a:t>
            </a:r>
            <a:r>
              <a:rPr lang="en-US" sz="2400" b="1" i="1" dirty="0" err="1">
                <a:solidFill>
                  <a:srgbClr val="0070C0"/>
                </a:solidFill>
                <a:latin typeface="Consolas" panose="020B0609020204030204" pitchFamily="49" charset="0"/>
                <a:cs typeface="Consolas" panose="020B0609020204030204" pitchFamily="49" charset="0"/>
              </a:rPr>
              <a:t>ugpio</a:t>
            </a:r>
            <a:r>
              <a:rPr lang="en-US" sz="2000" b="1" dirty="0"/>
              <a:t> was defined earlier in the program: </a:t>
            </a:r>
          </a:p>
          <a:p>
            <a:pPr marL="342900" indent="-342900">
              <a:buFont typeface="Arial" panose="020B0604020202020204" pitchFamily="34" charset="0"/>
              <a:buChar char="•"/>
            </a:pPr>
            <a:endParaRPr lang="en-US" sz="2000" b="1" dirty="0"/>
          </a:p>
          <a:p>
            <a:pPr lvl="1" indent="-342900">
              <a:buFont typeface="Arial" panose="020B0604020202020204" pitchFamily="34" charset="0"/>
              <a:buChar char="•"/>
            </a:pPr>
            <a:r>
              <a:rPr lang="en-US" sz="2400" b="1" i="1" dirty="0">
                <a:solidFill>
                  <a:srgbClr val="0070C0"/>
                </a:solidFill>
                <a:latin typeface="Consolas" panose="020B0609020204030204" pitchFamily="49" charset="0"/>
                <a:cs typeface="Consolas" panose="020B0609020204030204" pitchFamily="49" charset="0"/>
              </a:rPr>
              <a:t>static volatile unsigned ∗</a:t>
            </a:r>
            <a:r>
              <a:rPr lang="en-US" sz="2400" b="1" i="1" dirty="0" err="1">
                <a:solidFill>
                  <a:srgbClr val="0070C0"/>
                </a:solidFill>
                <a:latin typeface="Consolas" panose="020B0609020204030204" pitchFamily="49" charset="0"/>
                <a:cs typeface="Consolas" panose="020B0609020204030204" pitchFamily="49" charset="0"/>
              </a:rPr>
              <a:t>ugpio</a:t>
            </a:r>
            <a:r>
              <a:rPr lang="en-US" sz="2400" b="1" i="1" dirty="0">
                <a:solidFill>
                  <a:srgbClr val="0070C0"/>
                </a:solidFill>
                <a:latin typeface="Consolas" panose="020B0609020204030204" pitchFamily="49" charset="0"/>
                <a:cs typeface="Consolas" panose="020B0609020204030204" pitchFamily="49" charset="0"/>
              </a:rPr>
              <a:t> = 0;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There are two things noteworthy about this: </a:t>
            </a:r>
          </a:p>
          <a:p>
            <a:pPr marL="800100" lvl="1" indent="-342900">
              <a:buFont typeface="Arial" panose="020B0604020202020204" pitchFamily="34" charset="0"/>
              <a:buChar char="•"/>
            </a:pPr>
            <a:r>
              <a:rPr lang="en-US" sz="2000" b="1" dirty="0"/>
              <a:t>The data type is an </a:t>
            </a:r>
            <a:r>
              <a:rPr lang="en-US" sz="2400" b="1" i="1" dirty="0">
                <a:solidFill>
                  <a:srgbClr val="0070C0"/>
                </a:solidFill>
                <a:latin typeface="Consolas" panose="020B0609020204030204" pitchFamily="49" charset="0"/>
                <a:cs typeface="Consolas" panose="020B0609020204030204" pitchFamily="49" charset="0"/>
              </a:rPr>
              <a:t>unsigned </a:t>
            </a:r>
            <a:r>
              <a:rPr lang="en-US" sz="2400" b="1" i="1" dirty="0" err="1">
                <a:solidFill>
                  <a:srgbClr val="0070C0"/>
                </a:solidFill>
                <a:latin typeface="Consolas" panose="020B0609020204030204" pitchFamily="49" charset="0"/>
                <a:cs typeface="Consolas" panose="020B0609020204030204" pitchFamily="49" charset="0"/>
              </a:rPr>
              <a:t>int</a:t>
            </a:r>
            <a:r>
              <a:rPr lang="en-US" sz="2400" b="1" i="1" dirty="0">
                <a:solidFill>
                  <a:srgbClr val="0070C0"/>
                </a:solidFill>
                <a:latin typeface="Consolas" panose="020B0609020204030204" pitchFamily="49" charset="0"/>
                <a:cs typeface="Consolas" panose="020B0609020204030204" pitchFamily="49" charset="0"/>
              </a:rPr>
              <a:t> </a:t>
            </a:r>
            <a:r>
              <a:rPr lang="en-US" sz="2000" b="1" dirty="0"/>
              <a:t>(32 bits on the Pi). </a:t>
            </a:r>
          </a:p>
          <a:p>
            <a:pPr marL="800100" lvl="1" indent="-342900">
              <a:buFont typeface="Arial" panose="020B0604020202020204" pitchFamily="34" charset="0"/>
              <a:buChar char="•"/>
            </a:pPr>
            <a:r>
              <a:rPr lang="en-US" sz="2000" b="1" dirty="0"/>
              <a:t>The pointed-to data is marked as </a:t>
            </a:r>
            <a:r>
              <a:rPr lang="en-US" sz="2400" b="1" i="1" dirty="0">
                <a:solidFill>
                  <a:srgbClr val="0070C0"/>
                </a:solidFill>
                <a:latin typeface="Consolas" panose="020B0609020204030204" pitchFamily="49" charset="0"/>
                <a:cs typeface="Consolas" panose="020B0609020204030204" pitchFamily="49" charset="0"/>
              </a:rPr>
              <a:t>volatile</a:t>
            </a:r>
            <a:r>
              <a:rPr lang="en-US" sz="2000" b="1" dirty="0"/>
              <a:t>.</a:t>
            </a:r>
          </a:p>
          <a:p>
            <a:pPr marL="800100" lvl="1"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Since the </a:t>
            </a:r>
            <a:r>
              <a:rPr lang="en-US" sz="2000" dirty="0" err="1"/>
              <a:t>Pis</a:t>
            </a:r>
            <a:r>
              <a:rPr lang="en-US" sz="2000" dirty="0"/>
              <a:t> registers are 32 bits in size, it is often more convenient to access them as 32-bit words. The </a:t>
            </a:r>
            <a:r>
              <a:rPr lang="en-US" sz="2400" b="1" i="1" dirty="0">
                <a:solidFill>
                  <a:srgbClr val="0070C0"/>
                </a:solidFill>
                <a:latin typeface="Consolas" panose="020B0609020204030204" pitchFamily="49" charset="0"/>
                <a:cs typeface="Consolas" panose="020B0609020204030204" pitchFamily="49" charset="0"/>
              </a:rPr>
              <a:t>unsigned</a:t>
            </a:r>
            <a:r>
              <a:rPr lang="en-US" sz="2000" dirty="0"/>
              <a:t> data type is perfect for this. But be careful with offsets in conjunction with this pointer, since they will be word offsets rather than byte offsets.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87432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Memory Mapping</a:t>
            </a:r>
          </a:p>
        </p:txBody>
      </p:sp>
      <p:sp>
        <p:nvSpPr>
          <p:cNvPr id="2" name="TextBox 1"/>
          <p:cNvSpPr txBox="1"/>
          <p:nvPr/>
        </p:nvSpPr>
        <p:spPr>
          <a:xfrm>
            <a:off x="63501" y="857743"/>
            <a:ext cx="11978444" cy="3293209"/>
          </a:xfrm>
          <a:prstGeom prst="rect">
            <a:avLst/>
          </a:prstGeom>
          <a:noFill/>
        </p:spPr>
        <p:txBody>
          <a:bodyPr wrap="square" rtlCol="0">
            <a:spAutoFit/>
          </a:bodyPr>
          <a:lstStyle/>
          <a:p>
            <a:pPr marL="342900" indent="-342900">
              <a:buFont typeface="Arial" panose="020B0604020202020204" pitchFamily="34" charset="0"/>
              <a:buChar char="•"/>
            </a:pPr>
            <a:r>
              <a:rPr lang="en-US" sz="2000" b="1" dirty="0"/>
              <a:t>The </a:t>
            </a:r>
            <a:r>
              <a:rPr lang="en-US" sz="2400" b="1" i="1" dirty="0">
                <a:solidFill>
                  <a:srgbClr val="0070C0"/>
                </a:solidFill>
                <a:latin typeface="Consolas" panose="020B0609020204030204" pitchFamily="49" charset="0"/>
                <a:cs typeface="Consolas" panose="020B0609020204030204" pitchFamily="49" charset="0"/>
              </a:rPr>
              <a:t>volatile </a:t>
            </a:r>
            <a:r>
              <a:rPr lang="en-US" sz="2000" b="1" dirty="0"/>
              <a:t>keyword tells the compiler not to optimize access to memory through the pointer variable</a:t>
            </a:r>
            <a:r>
              <a:rPr lang="en-US" sz="2000" dirty="0"/>
              <a:t>. Imagine code that reads a peripheral register and reads the same register again later, to see whether an event has occurred.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An optimizing compiler might say to itself, </a:t>
            </a:r>
            <a:r>
              <a:rPr lang="en-US" sz="2000" b="1" dirty="0"/>
              <a:t>“I already have this value in CPU register R, so I’ll just use that since it is faster.”</a:t>
            </a:r>
            <a:r>
              <a:rPr lang="en-US" sz="2000" dirty="0"/>
              <a:t> </a:t>
            </a:r>
            <a:r>
              <a:rPr lang="en-US" sz="2000" b="1" dirty="0"/>
              <a:t>But the effect of this code is that it will never see a bit change in the peripheral’s register because that data was not fetched back into a CPU register</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 The </a:t>
            </a:r>
            <a:r>
              <a:rPr lang="en-US" sz="2400" b="1" i="1" dirty="0">
                <a:solidFill>
                  <a:srgbClr val="0070C0"/>
                </a:solidFill>
                <a:latin typeface="Consolas" panose="020B0609020204030204" pitchFamily="49" charset="0"/>
                <a:cs typeface="Consolas" panose="020B0609020204030204" pitchFamily="49" charset="0"/>
              </a:rPr>
              <a:t>volatile</a:t>
            </a:r>
            <a:r>
              <a:rPr lang="en-US" sz="2000" b="1" dirty="0"/>
              <a:t> keyword forces the compiler to retrieve the value even though it would be faster to use the value still found in a register.</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36001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Memory Mapping</a:t>
            </a:r>
          </a:p>
        </p:txBody>
      </p:sp>
      <p:sp>
        <p:nvSpPr>
          <p:cNvPr id="2" name="TextBox 1"/>
          <p:cNvSpPr txBox="1"/>
          <p:nvPr/>
        </p:nvSpPr>
        <p:spPr>
          <a:xfrm>
            <a:off x="63501" y="857743"/>
            <a:ext cx="11978444" cy="2923877"/>
          </a:xfrm>
          <a:prstGeom prst="rect">
            <a:avLst/>
          </a:prstGeom>
          <a:noFill/>
        </p:spPr>
        <p:txBody>
          <a:bodyPr wrap="square" rtlCol="0">
            <a:spAutoFit/>
          </a:bodyPr>
          <a:lstStyle/>
          <a:p>
            <a:pPr marL="342900" indent="-342900">
              <a:buFont typeface="Arial" panose="020B0604020202020204" pitchFamily="34" charset="0"/>
              <a:buChar char="•"/>
            </a:pPr>
            <a:r>
              <a:rPr lang="en-US" sz="2000" b="1" dirty="0"/>
              <a:t>In the previous section, you looked at how to access physical memory in an application, provided that you had the rights to do so (root or </a:t>
            </a:r>
            <a:r>
              <a:rPr lang="en-US" sz="2000" b="1" dirty="0" err="1"/>
              <a:t>setuid</a:t>
            </a:r>
            <a:r>
              <a:rPr lang="en-US" sz="2000" b="1" dirty="0"/>
              <a:t>).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The Broadcom Corporation PDF manual </a:t>
            </a:r>
            <a:r>
              <a:rPr lang="en-US" sz="2000" b="1" dirty="0">
                <a:solidFill>
                  <a:srgbClr val="FF0000"/>
                </a:solidFill>
              </a:rPr>
              <a:t>“BCM2835 ARM Peripherals,” </a:t>
            </a:r>
            <a:r>
              <a:rPr lang="en-US" sz="2000" b="1" dirty="0"/>
              <a:t>page 5, also shows a </a:t>
            </a:r>
            <a:r>
              <a:rPr lang="en-US" sz="2000" b="1" dirty="0">
                <a:solidFill>
                  <a:srgbClr val="FF0000"/>
                </a:solidFill>
              </a:rPr>
              <a:t>virtual memory layout on the right</a:t>
            </a:r>
            <a:r>
              <a:rPr lang="en-US" sz="2000" b="1" dirty="0"/>
              <a:t>.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This should not be confused with the physical memory layout that you examined earlier. Virtual memory can be accessed through </a:t>
            </a:r>
            <a:r>
              <a:rPr lang="en-US" sz="2400" b="1" i="1" dirty="0">
                <a:solidFill>
                  <a:srgbClr val="0070C0"/>
                </a:solidFill>
                <a:latin typeface="Consolas" panose="020B0609020204030204" pitchFamily="49" charset="0"/>
                <a:cs typeface="Consolas" panose="020B0609020204030204" pitchFamily="49" charset="0"/>
              </a:rPr>
              <a:t>/dev/</a:t>
            </a:r>
            <a:r>
              <a:rPr lang="en-US" sz="2400" b="1" i="1" dirty="0" err="1">
                <a:solidFill>
                  <a:srgbClr val="0070C0"/>
                </a:solidFill>
                <a:latin typeface="Consolas" panose="020B0609020204030204" pitchFamily="49" charset="0"/>
                <a:cs typeface="Consolas" panose="020B0609020204030204" pitchFamily="49" charset="0"/>
              </a:rPr>
              <a:t>kmem</a:t>
            </a:r>
            <a:r>
              <a:rPr lang="en-US" sz="2400" b="1" i="1" dirty="0">
                <a:solidFill>
                  <a:srgbClr val="0070C0"/>
                </a:solidFill>
                <a:latin typeface="Consolas" panose="020B0609020204030204" pitchFamily="49" charset="0"/>
                <a:cs typeface="Consolas" panose="020B0609020204030204" pitchFamily="49" charset="0"/>
              </a:rPr>
              <a:t> </a:t>
            </a:r>
            <a:r>
              <a:rPr lang="en-US" sz="2000" b="1" dirty="0"/>
              <a:t>driver node using </a:t>
            </a:r>
            <a:r>
              <a:rPr lang="en-US" sz="2400" b="1" i="1" dirty="0" err="1">
                <a:solidFill>
                  <a:srgbClr val="0070C0"/>
                </a:solidFill>
                <a:latin typeface="Consolas" panose="020B0609020204030204" pitchFamily="49" charset="0"/>
                <a:cs typeface="Consolas" panose="020B0609020204030204" pitchFamily="49" charset="0"/>
              </a:rPr>
              <a:t>mmap</a:t>
            </a:r>
            <a:r>
              <a:rPr lang="en-US" sz="2400" b="1" i="1" dirty="0">
                <a:solidFill>
                  <a:srgbClr val="0070C0"/>
                </a:solidFill>
                <a:latin typeface="Consolas" panose="020B0609020204030204" pitchFamily="49" charset="0"/>
                <a:cs typeface="Consolas" panose="020B0609020204030204" pitchFamily="49" charset="0"/>
              </a:rPr>
              <a:t>(2)</a:t>
            </a:r>
            <a:r>
              <a:rPr lang="en-US" sz="2000" b="1" dirty="0"/>
              <a:t>, but we won’t be needing that in this chapter.</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71350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GPIO Configuration</a:t>
            </a:r>
          </a:p>
        </p:txBody>
      </p:sp>
      <p:sp>
        <p:nvSpPr>
          <p:cNvPr id="2" name="TextBox 1"/>
          <p:cNvSpPr txBox="1"/>
          <p:nvPr/>
        </p:nvSpPr>
        <p:spPr>
          <a:xfrm>
            <a:off x="0" y="721217"/>
            <a:ext cx="12041945"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Each GPIO pin is affected by several configuration choices: </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b="1" dirty="0"/>
              <a:t>General-purpose input, output, or alternate function</a:t>
            </a:r>
          </a:p>
          <a:p>
            <a:pPr marL="800100" lvl="1" indent="-342900">
              <a:buFont typeface="Arial" panose="020B0604020202020204" pitchFamily="34" charset="0"/>
              <a:buChar char="•"/>
            </a:pPr>
            <a:endParaRPr lang="en-US" sz="2000" b="1" dirty="0"/>
          </a:p>
          <a:p>
            <a:pPr marL="800100" lvl="1" indent="-342900">
              <a:buFont typeface="Arial" panose="020B0604020202020204" pitchFamily="34" charset="0"/>
              <a:buChar char="•"/>
            </a:pPr>
            <a:r>
              <a:rPr lang="en-US" sz="2000" b="1" dirty="0"/>
              <a:t>Input event detection method</a:t>
            </a:r>
          </a:p>
          <a:p>
            <a:pPr marL="800100" lvl="1" indent="-342900">
              <a:buFont typeface="Arial" panose="020B0604020202020204" pitchFamily="34" charset="0"/>
              <a:buChar char="•"/>
            </a:pPr>
            <a:endParaRPr lang="en-US" sz="2000" b="1" dirty="0"/>
          </a:p>
          <a:p>
            <a:pPr marL="800100" lvl="1" indent="-342900">
              <a:buFont typeface="Arial" panose="020B0604020202020204" pitchFamily="34" charset="0"/>
              <a:buChar char="•"/>
            </a:pPr>
            <a:r>
              <a:rPr lang="en-US" sz="2000" b="1" dirty="0"/>
              <a:t>Input pull-up/pull-down resistors</a:t>
            </a:r>
          </a:p>
          <a:p>
            <a:pPr marL="800100" lvl="1" indent="-342900">
              <a:buFont typeface="Arial" panose="020B0604020202020204" pitchFamily="34" charset="0"/>
              <a:buChar char="•"/>
            </a:pPr>
            <a:endParaRPr lang="en-US" sz="2000" b="1" dirty="0"/>
          </a:p>
          <a:p>
            <a:pPr marL="800100" lvl="1" indent="-342900">
              <a:buFont typeface="Arial" panose="020B0604020202020204" pitchFamily="34" charset="0"/>
              <a:buChar char="•"/>
            </a:pPr>
            <a:r>
              <a:rPr lang="en-US" sz="2000" b="1" dirty="0"/>
              <a:t>Output drive level</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34389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Pull-up Resistors </a:t>
            </a:r>
          </a:p>
        </p:txBody>
      </p:sp>
      <p:sp>
        <p:nvSpPr>
          <p:cNvPr id="2" name="TextBox 1"/>
          <p:cNvSpPr txBox="1"/>
          <p:nvPr/>
        </p:nvSpPr>
        <p:spPr>
          <a:xfrm>
            <a:off x="417443" y="85774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b="1" dirty="0"/>
              <a:t>As noted earlier, GPIO pins 2 and 3 have an external resistor tied to the +3.3 V rail. The remaining GPIO pins are pulled high or low by an internal 50 kΩ resistor in the </a:t>
            </a:r>
            <a:r>
              <a:rPr lang="en-US" sz="2000" b="1" dirty="0" err="1"/>
              <a:t>SoC.</a:t>
            </a:r>
            <a:endParaRPr lang="en-US" sz="2000" b="1"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pull-up configuration of a GPIO pin can be configured using the </a:t>
            </a:r>
            <a:r>
              <a:rPr lang="en-US" sz="2000" dirty="0" err="1"/>
              <a:t>SoC</a:t>
            </a:r>
            <a:r>
              <a:rPr lang="en-US" sz="2000" dirty="0"/>
              <a:t> registers </a:t>
            </a:r>
            <a:r>
              <a:rPr lang="en-US" sz="2000" b="1" dirty="0">
                <a:solidFill>
                  <a:srgbClr val="FF0000"/>
                </a:solidFill>
              </a:rPr>
              <a:t>GPPUP</a:t>
            </a:r>
            <a:r>
              <a:rPr lang="en-US" sz="2000" dirty="0"/>
              <a:t> and </a:t>
            </a:r>
            <a:r>
              <a:rPr lang="en-US" sz="2000" b="1" dirty="0">
                <a:solidFill>
                  <a:srgbClr val="FF0000"/>
                </a:solidFill>
              </a:rPr>
              <a:t>GPPUDCLK0/1</a:t>
            </a:r>
            <a:r>
              <a:rPr lang="en-US" sz="2000"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2052196" y="2906839"/>
            <a:ext cx="8087606" cy="3631170"/>
          </a:xfrm>
          <a:prstGeom prst="rect">
            <a:avLst/>
          </a:prstGeom>
        </p:spPr>
      </p:pic>
    </p:spTree>
    <p:extLst>
      <p:ext uri="{BB962C8B-B14F-4D97-AF65-F5344CB8AC3E}">
        <p14:creationId xmlns:p14="http://schemas.microsoft.com/office/powerpoint/2010/main" val="1305593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Pull-up Resistors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27013" y="857743"/>
            <a:ext cx="7191375" cy="2419350"/>
          </a:xfrm>
          <a:prstGeom prst="rect">
            <a:avLst/>
          </a:prstGeom>
        </p:spPr>
      </p:pic>
      <p:pic>
        <p:nvPicPr>
          <p:cNvPr id="6" name="Picture 5"/>
          <p:cNvPicPr>
            <a:picLocks noChangeAspect="1"/>
          </p:cNvPicPr>
          <p:nvPr/>
        </p:nvPicPr>
        <p:blipFill>
          <a:blip r:embed="rId3"/>
          <a:stretch>
            <a:fillRect/>
          </a:stretch>
        </p:blipFill>
        <p:spPr>
          <a:xfrm>
            <a:off x="227013" y="3619501"/>
            <a:ext cx="7524750" cy="2724150"/>
          </a:xfrm>
          <a:prstGeom prst="rect">
            <a:avLst/>
          </a:prstGeom>
        </p:spPr>
      </p:pic>
    </p:spTree>
    <p:extLst>
      <p:ext uri="{BB962C8B-B14F-4D97-AF65-F5344CB8AC3E}">
        <p14:creationId xmlns:p14="http://schemas.microsoft.com/office/powerpoint/2010/main" val="3260512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Pull-up Resistors </a:t>
            </a:r>
          </a:p>
        </p:txBody>
      </p:sp>
      <p:sp>
        <p:nvSpPr>
          <p:cNvPr id="2" name="TextBox 1"/>
          <p:cNvSpPr txBox="1"/>
          <p:nvPr/>
        </p:nvSpPr>
        <p:spPr>
          <a:xfrm>
            <a:off x="0" y="721217"/>
            <a:ext cx="12041945" cy="6186309"/>
          </a:xfrm>
          <a:prstGeom prst="rect">
            <a:avLst/>
          </a:prstGeom>
          <a:noFill/>
        </p:spPr>
        <p:txBody>
          <a:bodyPr wrap="square" rtlCol="0">
            <a:spAutoFit/>
          </a:bodyPr>
          <a:lstStyle/>
          <a:p>
            <a:pPr marL="342900" indent="-342900">
              <a:buFont typeface="Arial" panose="020B0604020202020204" pitchFamily="34" charset="0"/>
              <a:buChar char="•"/>
            </a:pPr>
            <a:r>
              <a:rPr lang="en-US" sz="2000" dirty="0"/>
              <a:t>According to the Broadcom documentation, the general procedure for programming the pull-up resistor is this: </a:t>
            </a:r>
          </a:p>
          <a:p>
            <a:pPr marL="342900" indent="-342900">
              <a:buFont typeface="Arial" panose="020B0604020202020204" pitchFamily="34" charset="0"/>
              <a:buChar char="•"/>
            </a:pPr>
            <a:r>
              <a:rPr lang="en-US" sz="2000" b="1" dirty="0"/>
              <a:t>1</a:t>
            </a:r>
            <a:r>
              <a:rPr lang="en-US" sz="2000" dirty="0"/>
              <a:t>. </a:t>
            </a:r>
            <a:r>
              <a:rPr lang="en-US" sz="2000" b="1" dirty="0"/>
              <a:t>Write the pull-up configuration desired in the rightmost 2 bits of the </a:t>
            </a:r>
            <a:r>
              <a:rPr lang="en-US" sz="2000" b="1" dirty="0">
                <a:solidFill>
                  <a:srgbClr val="FF0000"/>
                </a:solidFill>
              </a:rPr>
              <a:t>32-bit </a:t>
            </a:r>
            <a:r>
              <a:rPr lang="en-US" sz="2400" b="1" i="1" dirty="0">
                <a:solidFill>
                  <a:srgbClr val="0070C0"/>
                </a:solidFill>
                <a:latin typeface="Consolas" panose="020B0609020204030204" pitchFamily="49" charset="0"/>
                <a:cs typeface="Consolas" panose="020B0609020204030204" pitchFamily="49" charset="0"/>
              </a:rPr>
              <a:t>GPPUP</a:t>
            </a:r>
            <a:r>
              <a:rPr lang="en-US" sz="2000" b="1" dirty="0">
                <a:solidFill>
                  <a:srgbClr val="FF0000"/>
                </a:solidFill>
              </a:rPr>
              <a:t> register</a:t>
            </a:r>
            <a:r>
              <a:rPr lang="en-US" sz="2000" b="1" dirty="0"/>
              <a:t>. The configuration choices are as follows:</a:t>
            </a:r>
          </a:p>
          <a:p>
            <a:pPr lvl="2"/>
            <a:r>
              <a:rPr lang="en-US" sz="2000" b="1" dirty="0">
                <a:solidFill>
                  <a:srgbClr val="FF0000"/>
                </a:solidFill>
              </a:rPr>
              <a:t>00</a:t>
            </a:r>
            <a:r>
              <a:rPr lang="en-US" sz="2000" b="1" dirty="0"/>
              <a:t>: Disable pull-up control. </a:t>
            </a:r>
          </a:p>
          <a:p>
            <a:pPr lvl="2"/>
            <a:r>
              <a:rPr lang="en-US" sz="2000" b="1" dirty="0">
                <a:solidFill>
                  <a:srgbClr val="FF0000"/>
                </a:solidFill>
              </a:rPr>
              <a:t>01</a:t>
            </a:r>
            <a:r>
              <a:rPr lang="en-US" sz="2000" b="1" dirty="0"/>
              <a:t>: Enable pull-down control. </a:t>
            </a:r>
          </a:p>
          <a:p>
            <a:pPr lvl="2"/>
            <a:r>
              <a:rPr lang="en-US" sz="2000" b="1" dirty="0">
                <a:solidFill>
                  <a:srgbClr val="FF0000"/>
                </a:solidFill>
              </a:rPr>
              <a:t>10</a:t>
            </a:r>
            <a:r>
              <a:rPr lang="en-US" sz="2000" b="1" dirty="0"/>
              <a:t>: Enable pull-up control.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2</a:t>
            </a:r>
            <a:r>
              <a:rPr lang="en-US" sz="2000" dirty="0"/>
              <a:t>. </a:t>
            </a:r>
            <a:r>
              <a:rPr lang="en-US" sz="2000" b="1" dirty="0"/>
              <a:t>Wait 150 cycles to allow the preceding write to be registered.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3.</a:t>
            </a:r>
            <a:r>
              <a:rPr lang="en-US" sz="2000" dirty="0"/>
              <a:t> </a:t>
            </a:r>
            <a:r>
              <a:rPr lang="en-US" sz="2000" b="1" dirty="0"/>
              <a:t>Write a 1-bit to every GPIO position, in the group of 32 GPIO pins being configured.  GPIOs 0–31 are </a:t>
            </a:r>
            <a:r>
              <a:rPr lang="en-US" sz="2000" b="1" dirty="0">
                <a:solidFill>
                  <a:srgbClr val="FF0000"/>
                </a:solidFill>
              </a:rPr>
              <a:t>configured by register </a:t>
            </a:r>
            <a:r>
              <a:rPr lang="en-US" sz="2400" b="1" i="1" dirty="0">
                <a:solidFill>
                  <a:srgbClr val="0070C0"/>
                </a:solidFill>
                <a:latin typeface="Consolas" panose="020B0609020204030204" pitchFamily="49" charset="0"/>
                <a:cs typeface="Consolas" panose="020B0609020204030204" pitchFamily="49" charset="0"/>
              </a:rPr>
              <a:t>GPPUDCLK0</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4.</a:t>
            </a:r>
            <a:r>
              <a:rPr lang="en-US" sz="2000" dirty="0"/>
              <a:t> </a:t>
            </a:r>
            <a:r>
              <a:rPr lang="en-US" sz="2000" b="1" dirty="0"/>
              <a:t>Wait another 150 cycles to allow step 3 to register.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5. Write 00 to </a:t>
            </a:r>
            <a:r>
              <a:rPr lang="en-US" sz="2400" b="1" i="1" dirty="0">
                <a:solidFill>
                  <a:srgbClr val="0070C0"/>
                </a:solidFill>
                <a:latin typeface="Consolas" panose="020B0609020204030204" pitchFamily="49" charset="0"/>
                <a:cs typeface="Consolas" panose="020B0609020204030204" pitchFamily="49" charset="0"/>
              </a:rPr>
              <a:t>GPPUP</a:t>
            </a:r>
            <a:r>
              <a:rPr lang="en-US" sz="2000" b="1" dirty="0"/>
              <a:t> to remove the control signal.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6. Wait another 150 cycles to allow step 5 to register.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7. Finally, write to </a:t>
            </a:r>
            <a:r>
              <a:rPr lang="en-US" sz="2400" b="1" i="1" dirty="0">
                <a:solidFill>
                  <a:srgbClr val="0070C0"/>
                </a:solidFill>
                <a:latin typeface="Consolas" panose="020B0609020204030204" pitchFamily="49" charset="0"/>
                <a:cs typeface="Consolas" panose="020B0609020204030204" pitchFamily="49" charset="0"/>
              </a:rPr>
              <a:t>GPPUDCLK0/1</a:t>
            </a:r>
            <a:r>
              <a:rPr lang="en-US" sz="2000" b="1" dirty="0"/>
              <a:t> to remove the clock.</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73398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Pull-up Resistors </a:t>
            </a:r>
          </a:p>
        </p:txBody>
      </p:sp>
      <p:sp>
        <p:nvSpPr>
          <p:cNvPr id="2" name="TextBox 1"/>
          <p:cNvSpPr txBox="1"/>
          <p:nvPr/>
        </p:nvSpPr>
        <p:spPr>
          <a:xfrm>
            <a:off x="0" y="721217"/>
            <a:ext cx="12041945"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Broadcom procedure may seem confusing because of the word clock. </a:t>
            </a:r>
            <a:r>
              <a:rPr lang="en-US" sz="2000" b="1" dirty="0"/>
              <a:t>Writing to </a:t>
            </a:r>
            <a:r>
              <a:rPr lang="en-US" sz="2400" b="1" i="1" dirty="0">
                <a:solidFill>
                  <a:srgbClr val="0070C0"/>
                </a:solidFill>
                <a:latin typeface="Consolas" panose="020B0609020204030204" pitchFamily="49" charset="0"/>
                <a:cs typeface="Consolas" panose="020B0609020204030204" pitchFamily="49" charset="0"/>
              </a:rPr>
              <a:t>GPPUP</a:t>
            </a:r>
            <a:r>
              <a:rPr lang="en-US" sz="2000" b="1" dirty="0"/>
              <a:t> and </a:t>
            </a:r>
            <a:r>
              <a:rPr lang="en-US" sz="2400" b="1" i="1" dirty="0">
                <a:solidFill>
                  <a:srgbClr val="0070C0"/>
                </a:solidFill>
                <a:latin typeface="Consolas" panose="020B0609020204030204" pitchFamily="49" charset="0"/>
                <a:cs typeface="Consolas" panose="020B0609020204030204" pitchFamily="49" charset="0"/>
              </a:rPr>
              <a:t>GPPUDCLK0/1</a:t>
            </a:r>
            <a:r>
              <a:rPr lang="en-US" sz="2000" b="1" dirty="0"/>
              <a:t> registers by using the preceding procedure is designed to provide a pulse to the internal pull-up resistor flip-flops (their data clock input). </a:t>
            </a:r>
          </a:p>
          <a:p>
            <a:pPr marL="342900" indent="-342900">
              <a:buFont typeface="Arial" panose="020B0604020202020204" pitchFamily="34" charset="0"/>
              <a:buChar char="•"/>
            </a:pPr>
            <a:r>
              <a:rPr lang="en-US" sz="2000" dirty="0"/>
              <a:t>First a state is established in </a:t>
            </a:r>
            <a:r>
              <a:rPr lang="en-US" sz="2000" b="1" dirty="0"/>
              <a:t>step 1</a:t>
            </a:r>
            <a:r>
              <a:rPr lang="en-US" sz="2000" dirty="0"/>
              <a:t>, </a:t>
            </a:r>
            <a:r>
              <a:rPr lang="en-US" sz="2000" b="1" dirty="0"/>
              <a:t>and then the configured 1 bits are clocked high in step 3 </a:t>
            </a:r>
            <a:r>
              <a:rPr lang="en-US" sz="2000" dirty="0"/>
              <a:t>(for selected GPIO pins)</a:t>
            </a:r>
            <a:r>
              <a:rPr lang="en-US" sz="2000" b="1" dirty="0"/>
              <a:t>. Step 5 establishes a zero state</a:t>
            </a:r>
            <a:r>
              <a:rPr lang="en-US" sz="2000" dirty="0"/>
              <a:t>, </a:t>
            </a:r>
            <a:r>
              <a:rPr lang="en-US" sz="2000" b="1" dirty="0"/>
              <a:t>which is then sent to the flip-flop clock inputs in step 7</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The documentation also states that the current </a:t>
            </a:r>
            <a:r>
              <a:rPr lang="en-US" sz="2000" b="1" dirty="0">
                <a:solidFill>
                  <a:srgbClr val="FF0000"/>
                </a:solidFill>
              </a:rPr>
              <a:t>settings for the pull-up drivers cannot be read</a:t>
            </a:r>
            <a:r>
              <a:rPr lang="en-US" sz="2000" b="1" dirty="0"/>
              <a:t>. This makes sense when you consider that the state is held by these internal flip-flops that were changed by the procedure. (There is no register access available to read these flip-flops.)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Fortunately, when configuring the state of a particular GPIO pin, you change only the pins you select by the </a:t>
            </a:r>
            <a:r>
              <a:rPr lang="en-US" sz="2400" b="1" i="1" dirty="0">
                <a:solidFill>
                  <a:srgbClr val="0070C0"/>
                </a:solidFill>
                <a:latin typeface="Consolas" panose="020B0609020204030204" pitchFamily="49" charset="0"/>
                <a:cs typeface="Consolas" panose="020B0609020204030204" pitchFamily="49" charset="0"/>
              </a:rPr>
              <a:t>GPPUDCLK0/1</a:t>
            </a:r>
            <a:r>
              <a:rPr lang="en-US" sz="2000" b="1" dirty="0"/>
              <a:t> register. The others remain unchanged.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The program </a:t>
            </a:r>
            <a:r>
              <a:rPr lang="en-US" sz="2400" b="1" i="1" dirty="0" err="1">
                <a:solidFill>
                  <a:srgbClr val="0070C0"/>
                </a:solidFill>
                <a:latin typeface="Consolas" panose="020B0609020204030204" pitchFamily="49" charset="0"/>
                <a:cs typeface="Consolas" panose="020B0609020204030204" pitchFamily="49" charset="0"/>
              </a:rPr>
              <a:t>pullup.c</a:t>
            </a:r>
            <a:r>
              <a:rPr lang="en-US" sz="2000" b="1" dirty="0"/>
              <a:t>, shown next, provides a simple utility to change the pull-up resistor settings.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 </a:t>
            </a:r>
            <a:r>
              <a:rPr lang="en-US" sz="2400" b="1" i="1" dirty="0">
                <a:solidFill>
                  <a:srgbClr val="0070C0"/>
                </a:solidFill>
                <a:latin typeface="Consolas" panose="020B0609020204030204" pitchFamily="49" charset="0"/>
                <a:cs typeface="Consolas" panose="020B0609020204030204" pitchFamily="49" charset="0"/>
              </a:rPr>
              <a:t>$ ./pullup 7=low 8=high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8420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Pull-up Resistors </a:t>
            </a:r>
          </a:p>
        </p:txBody>
      </p:sp>
      <p:sp>
        <p:nvSpPr>
          <p:cNvPr id="2" name="TextBox 1"/>
          <p:cNvSpPr txBox="1"/>
          <p:nvPr/>
        </p:nvSpPr>
        <p:spPr>
          <a:xfrm>
            <a:off x="0" y="721217"/>
            <a:ext cx="12041945" cy="5016758"/>
          </a:xfrm>
          <a:prstGeom prst="rect">
            <a:avLst/>
          </a:prstGeom>
          <a:noFill/>
        </p:spPr>
        <p:txBody>
          <a:bodyPr wrap="square" rtlCol="0">
            <a:spAutoFit/>
          </a:bodyPr>
          <a:lstStyle/>
          <a:p>
            <a:pPr marL="342900" indent="-342900">
              <a:buFont typeface="Arial" panose="020B0604020202020204" pitchFamily="34" charset="0"/>
              <a:buChar char="•"/>
            </a:pPr>
            <a:r>
              <a:rPr lang="en-US" b="1" dirty="0"/>
              <a:t> </a:t>
            </a:r>
            <a:r>
              <a:rPr lang="en-US" sz="2000" b="1" i="1" dirty="0">
                <a:solidFill>
                  <a:srgbClr val="0070C0"/>
                </a:solidFill>
                <a:latin typeface="Consolas" panose="020B0609020204030204" pitchFamily="49" charset="0"/>
                <a:cs typeface="Consolas" panose="020B0609020204030204" pitchFamily="49" charset="0"/>
              </a:rPr>
              <a:t>1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    ∗ </a:t>
            </a:r>
            <a:r>
              <a:rPr lang="en-US" sz="2000" b="1" i="1" dirty="0" err="1">
                <a:solidFill>
                  <a:srgbClr val="0070C0"/>
                </a:solidFill>
                <a:latin typeface="Consolas" panose="020B0609020204030204" pitchFamily="49" charset="0"/>
                <a:cs typeface="Consolas" panose="020B0609020204030204" pitchFamily="49" charset="0"/>
              </a:rPr>
              <a:t>pullup.c</a:t>
            </a:r>
            <a:r>
              <a:rPr lang="en-US" sz="2000" b="1" i="1" dirty="0">
                <a:solidFill>
                  <a:srgbClr val="0070C0"/>
                </a:solidFill>
                <a:latin typeface="Consolas" panose="020B0609020204030204" pitchFamily="49" charset="0"/>
                <a:cs typeface="Consolas" panose="020B0609020204030204" pitchFamily="49" charset="0"/>
              </a:rPr>
              <a:t> : Change the pull−up resistor setting for GPIO pin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#include &lt;</a:t>
            </a:r>
            <a:r>
              <a:rPr lang="en-US" sz="2000" b="1" i="1" dirty="0" err="1">
                <a:solidFill>
                  <a:srgbClr val="0070C0"/>
                </a:solidFill>
                <a:latin typeface="Consolas" panose="020B0609020204030204" pitchFamily="49" charset="0"/>
                <a:cs typeface="Consolas" panose="020B0609020204030204" pitchFamily="49" charset="0"/>
              </a:rPr>
              <a:t>stdio.h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   #include &lt;</a:t>
            </a:r>
            <a:r>
              <a:rPr lang="en-US" sz="2000" b="1" i="1" dirty="0" err="1">
                <a:solidFill>
                  <a:srgbClr val="0070C0"/>
                </a:solidFill>
                <a:latin typeface="Consolas" panose="020B0609020204030204" pitchFamily="49" charset="0"/>
                <a:cs typeface="Consolas" panose="020B0609020204030204" pitchFamily="49" charset="0"/>
              </a:rPr>
              <a:t>stdlib.h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   #include &lt;</a:t>
            </a:r>
            <a:r>
              <a:rPr lang="en-US" sz="2000" b="1" i="1" dirty="0" err="1">
                <a:solidFill>
                  <a:srgbClr val="0070C0"/>
                </a:solidFill>
                <a:latin typeface="Consolas" panose="020B0609020204030204" pitchFamily="49" charset="0"/>
                <a:cs typeface="Consolas" panose="020B0609020204030204" pitchFamily="49" charset="0"/>
              </a:rPr>
              <a:t>fcntl.h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8   #include &lt;</a:t>
            </a:r>
            <a:r>
              <a:rPr lang="en-US" sz="2000" b="1" i="1" dirty="0" err="1">
                <a:solidFill>
                  <a:srgbClr val="0070C0"/>
                </a:solidFill>
                <a:latin typeface="Consolas" panose="020B0609020204030204" pitchFamily="49" charset="0"/>
                <a:cs typeface="Consolas" panose="020B0609020204030204" pitchFamily="49" charset="0"/>
              </a:rPr>
              <a:t>unistd.h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9   #include &lt;</a:t>
            </a:r>
            <a:r>
              <a:rPr lang="en-US" sz="2000" b="1" i="1" dirty="0" err="1">
                <a:solidFill>
                  <a:srgbClr val="0070C0"/>
                </a:solidFill>
                <a:latin typeface="Consolas" panose="020B0609020204030204" pitchFamily="49" charset="0"/>
                <a:cs typeface="Consolas" panose="020B0609020204030204" pitchFamily="49" charset="0"/>
              </a:rPr>
              <a:t>errno.h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10  #include &lt;</a:t>
            </a:r>
            <a:r>
              <a:rPr lang="en-US" sz="2000" b="1" i="1" dirty="0" err="1">
                <a:solidFill>
                  <a:srgbClr val="0070C0"/>
                </a:solidFill>
                <a:latin typeface="Consolas" panose="020B0609020204030204" pitchFamily="49" charset="0"/>
                <a:cs typeface="Consolas" panose="020B0609020204030204" pitchFamily="49" charset="0"/>
              </a:rPr>
              <a:t>setjmp.h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11  #include &lt;sys/</a:t>
            </a:r>
            <a:r>
              <a:rPr lang="en-US" sz="2000" b="1" i="1" dirty="0" err="1">
                <a:solidFill>
                  <a:srgbClr val="0070C0"/>
                </a:solidFill>
                <a:latin typeface="Consolas" panose="020B0609020204030204" pitchFamily="49" charset="0"/>
                <a:cs typeface="Consolas" panose="020B0609020204030204" pitchFamily="49" charset="0"/>
              </a:rPr>
              <a:t>mman.h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  #include &lt;</a:t>
            </a:r>
            <a:r>
              <a:rPr lang="en-US" sz="2000" b="1" i="1" dirty="0" err="1">
                <a:solidFill>
                  <a:srgbClr val="0070C0"/>
                </a:solidFill>
                <a:latin typeface="Consolas" panose="020B0609020204030204" pitchFamily="49" charset="0"/>
                <a:cs typeface="Consolas" panose="020B0609020204030204" pitchFamily="49" charset="0"/>
              </a:rPr>
              <a:t>signal.h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14  #include "</a:t>
            </a:r>
            <a:r>
              <a:rPr lang="en-US" sz="2000" b="1" i="1" dirty="0" err="1">
                <a:solidFill>
                  <a:srgbClr val="0070C0"/>
                </a:solidFill>
                <a:latin typeface="Consolas" panose="020B0609020204030204" pitchFamily="49" charset="0"/>
                <a:cs typeface="Consolas" panose="020B0609020204030204" pitchFamily="49" charset="0"/>
              </a:rPr>
              <a:t>gpio_io.c</a:t>
            </a:r>
            <a:r>
              <a:rPr lang="en-US" sz="2000" b="1" i="1" dirty="0">
                <a:solidFill>
                  <a:srgbClr val="0070C0"/>
                </a:solidFill>
                <a:latin typeface="Consolas" panose="020B0609020204030204" pitchFamily="49" charset="0"/>
                <a:cs typeface="Consolas" panose="020B0609020204030204" pitchFamily="49" charset="0"/>
              </a:rPr>
              <a:t>"                    /∗GPIO routines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15  #include "</a:t>
            </a:r>
            <a:r>
              <a:rPr lang="en-US" sz="2000" b="1" i="1" dirty="0" err="1">
                <a:solidFill>
                  <a:srgbClr val="0070C0"/>
                </a:solidFill>
                <a:latin typeface="Consolas" panose="020B0609020204030204" pitchFamily="49" charset="0"/>
                <a:cs typeface="Consolas" panose="020B0609020204030204" pitchFamily="49" charset="0"/>
              </a:rPr>
              <a:t>timed_wait.c</a:t>
            </a:r>
            <a:r>
              <a:rPr lang="en-US" sz="2000" b="1" i="1" dirty="0">
                <a:solidFill>
                  <a:srgbClr val="0070C0"/>
                </a:solidFill>
                <a:latin typeface="Consolas" panose="020B0609020204030204" pitchFamily="49" charset="0"/>
                <a:cs typeface="Consolas" panose="020B0609020204030204" pitchFamily="49" charset="0"/>
              </a:rPr>
              <a:t>"                 /∗Delay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16</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37438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Pull-up Resistors </a:t>
            </a:r>
          </a:p>
        </p:txBody>
      </p:sp>
      <p:sp>
        <p:nvSpPr>
          <p:cNvPr id="2" name="TextBox 1"/>
          <p:cNvSpPr txBox="1"/>
          <p:nvPr/>
        </p:nvSpPr>
        <p:spPr>
          <a:xfrm>
            <a:off x="0" y="721217"/>
            <a:ext cx="12041945" cy="6247864"/>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17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18   ∗ 0x7E200094  GPPUD           GPIO   Pin    Pull−up/down Enable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19   ∗ 0x7E200098  GPPUDCLK0  GPIO   Pin    Pull−up/down Enable Clock 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20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21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22  #define GPIO_GPPUD         ∗(ugpio+37)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23  #define GPIO_GPPUDCLK0     ∗(ugpio+38)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24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25  static inline void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26  </a:t>
            </a:r>
            <a:r>
              <a:rPr lang="en-US" sz="2000" b="1" i="1" dirty="0" err="1">
                <a:solidFill>
                  <a:srgbClr val="0070C0"/>
                </a:solidFill>
                <a:latin typeface="Consolas" panose="020B0609020204030204" pitchFamily="49" charset="0"/>
                <a:cs typeface="Consolas" panose="020B0609020204030204" pitchFamily="49" charset="0"/>
              </a:rPr>
              <a:t>gpio_setpullup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pull)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27         unsigned mask = 1 &lt;&lt;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/∗GPIOs 0 to 31 only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28         unsigned </a:t>
            </a:r>
            <a:r>
              <a:rPr lang="en-US" sz="2000" b="1" i="1" dirty="0" err="1">
                <a:solidFill>
                  <a:srgbClr val="0070C0"/>
                </a:solidFill>
                <a:latin typeface="Consolas" panose="020B0609020204030204" pitchFamily="49" charset="0"/>
                <a:cs typeface="Consolas" panose="020B0609020204030204" pitchFamily="49" charset="0"/>
              </a:rPr>
              <a:t>pmask</a:t>
            </a:r>
            <a:r>
              <a:rPr lang="en-US" sz="2000" b="1" i="1" dirty="0">
                <a:solidFill>
                  <a:srgbClr val="0070C0"/>
                </a:solidFill>
                <a:latin typeface="Consolas" panose="020B0609020204030204" pitchFamily="49" charset="0"/>
                <a:cs typeface="Consolas" panose="020B0609020204030204" pitchFamily="49" charset="0"/>
              </a:rPr>
              <a:t> = pull &gt;=0 ? ( 1 &lt;&lt; !! pull) : 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29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30         GPIO_GPPUD = </a:t>
            </a:r>
            <a:r>
              <a:rPr lang="en-US" sz="2000" b="1" i="1" dirty="0" err="1">
                <a:solidFill>
                  <a:srgbClr val="0070C0"/>
                </a:solidFill>
                <a:latin typeface="Consolas" panose="020B0609020204030204" pitchFamily="49" charset="0"/>
                <a:cs typeface="Consolas" panose="020B0609020204030204" pitchFamily="49" charset="0"/>
              </a:rPr>
              <a:t>pmask</a:t>
            </a:r>
            <a:r>
              <a:rPr lang="en-US" sz="2000" b="1" i="1" dirty="0">
                <a:solidFill>
                  <a:srgbClr val="0070C0"/>
                </a:solidFill>
                <a:latin typeface="Consolas" panose="020B0609020204030204" pitchFamily="49" charset="0"/>
                <a:cs typeface="Consolas" panose="020B0609020204030204" pitchFamily="49" charset="0"/>
              </a:rPr>
              <a:t> ;            /∗Select pull−up setting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31         </a:t>
            </a:r>
            <a:r>
              <a:rPr lang="en-US" sz="2000" b="1" i="1" dirty="0" err="1">
                <a:solidFill>
                  <a:srgbClr val="0070C0"/>
                </a:solidFill>
                <a:latin typeface="Consolas" panose="020B0609020204030204" pitchFamily="49" charset="0"/>
                <a:cs typeface="Consolas" panose="020B0609020204030204" pitchFamily="49" charset="0"/>
              </a:rPr>
              <a:t>timed_wait</a:t>
            </a:r>
            <a:r>
              <a:rPr lang="en-US" sz="2000" b="1" i="1" dirty="0">
                <a:solidFill>
                  <a:srgbClr val="0070C0"/>
                </a:solidFill>
                <a:latin typeface="Consolas" panose="020B0609020204030204" pitchFamily="49" charset="0"/>
                <a:cs typeface="Consolas" panose="020B0609020204030204" pitchFamily="49" charset="0"/>
              </a:rPr>
              <a:t> (0, 500, 0)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32         GPIO_GPPUDCLK0 = mask ;         /∗Set the GPIO of interest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33         </a:t>
            </a:r>
            <a:r>
              <a:rPr lang="en-US" sz="2000" b="1" i="1" dirty="0" err="1">
                <a:solidFill>
                  <a:srgbClr val="0070C0"/>
                </a:solidFill>
                <a:latin typeface="Consolas" panose="020B0609020204030204" pitchFamily="49" charset="0"/>
                <a:cs typeface="Consolas" panose="020B0609020204030204" pitchFamily="49" charset="0"/>
              </a:rPr>
              <a:t>timed_wait</a:t>
            </a:r>
            <a:r>
              <a:rPr lang="en-US" sz="2000" b="1" i="1" dirty="0">
                <a:solidFill>
                  <a:srgbClr val="0070C0"/>
                </a:solidFill>
                <a:latin typeface="Consolas" panose="020B0609020204030204" pitchFamily="49" charset="0"/>
                <a:cs typeface="Consolas" panose="020B0609020204030204" pitchFamily="49" charset="0"/>
              </a:rPr>
              <a:t> (0, 500, 0)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GPIO_GPPUD = 0 ;                /∗Reset </a:t>
            </a:r>
            <a:r>
              <a:rPr lang="en-US" sz="2000" b="1" i="1" dirty="0" err="1">
                <a:solidFill>
                  <a:srgbClr val="0070C0"/>
                </a:solidFill>
                <a:latin typeface="Consolas" panose="020B0609020204030204" pitchFamily="49" charset="0"/>
                <a:cs typeface="Consolas" panose="020B0609020204030204" pitchFamily="49" charset="0"/>
              </a:rPr>
              <a:t>pmask</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35         </a:t>
            </a:r>
            <a:r>
              <a:rPr lang="en-US" sz="2000" b="1" i="1" dirty="0" err="1">
                <a:solidFill>
                  <a:srgbClr val="0070C0"/>
                </a:solidFill>
                <a:latin typeface="Consolas" panose="020B0609020204030204" pitchFamily="49" charset="0"/>
                <a:cs typeface="Consolas" panose="020B0609020204030204" pitchFamily="49" charset="0"/>
              </a:rPr>
              <a:t>timed_wait</a:t>
            </a:r>
            <a:r>
              <a:rPr lang="en-US" sz="2000" b="1" i="1" dirty="0">
                <a:solidFill>
                  <a:srgbClr val="0070C0"/>
                </a:solidFill>
                <a:latin typeface="Consolas" panose="020B0609020204030204" pitchFamily="49" charset="0"/>
                <a:cs typeface="Consolas" panose="020B0609020204030204" pitchFamily="49" charset="0"/>
              </a:rPr>
              <a:t> (0, 500, 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36         GPIO_GPPUDCLK0 = 0 ;             /∗Set the GPIO of interest ∗/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58987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Making a User Interface to Turn Things On and Off </a:t>
            </a:r>
          </a:p>
        </p:txBody>
      </p:sp>
      <p:sp>
        <p:nvSpPr>
          <p:cNvPr id="2" name="TextBox 1"/>
          <p:cNvSpPr txBox="1"/>
          <p:nvPr/>
        </p:nvSpPr>
        <p:spPr>
          <a:xfrm>
            <a:off x="417443" y="857743"/>
            <a:ext cx="11357113" cy="1692771"/>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make an application to run on the Raspberry Pi that has a button for turning things on and off.</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Using the </a:t>
            </a:r>
            <a:r>
              <a:rPr lang="en-US" sz="2400" i="1" dirty="0" err="1">
                <a:effectLst>
                  <a:outerShdw blurRad="38100" dist="38100" dir="2700000" algn="tl">
                    <a:srgbClr val="000000">
                      <a:alpha val="43137"/>
                    </a:srgbClr>
                  </a:outerShdw>
                </a:effectLst>
              </a:rPr>
              <a:t>Tkinter</a:t>
            </a:r>
            <a:r>
              <a:rPr lang="en-US" sz="2000" dirty="0"/>
              <a:t> library user interface framework, write a Python program that uses a </a:t>
            </a:r>
            <a:r>
              <a:rPr lang="en-US" sz="2000" i="1" dirty="0" err="1">
                <a:effectLst>
                  <a:outerShdw blurRad="38100" dist="38100" dir="2700000" algn="tl">
                    <a:srgbClr val="000000">
                      <a:alpha val="43137"/>
                    </a:srgbClr>
                  </a:outerShdw>
                </a:effectLst>
              </a:rPr>
              <a:t>checkbutton</a:t>
            </a:r>
            <a:r>
              <a:rPr lang="en-US" sz="2000" dirty="0"/>
              <a:t> to turn the GPIO pin on and off (following figure)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481136" y="2709893"/>
            <a:ext cx="9229725" cy="1362075"/>
          </a:xfrm>
          <a:prstGeom prst="rect">
            <a:avLst/>
          </a:prstGeom>
        </p:spPr>
      </p:pic>
    </p:spTree>
    <p:extLst>
      <p:ext uri="{BB962C8B-B14F-4D97-AF65-F5344CB8AC3E}">
        <p14:creationId xmlns:p14="http://schemas.microsoft.com/office/powerpoint/2010/main" val="286888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Pull-up Resistors </a:t>
            </a:r>
          </a:p>
        </p:txBody>
      </p:sp>
      <p:sp>
        <p:nvSpPr>
          <p:cNvPr id="2" name="TextBox 1"/>
          <p:cNvSpPr txBox="1"/>
          <p:nvPr/>
        </p:nvSpPr>
        <p:spPr>
          <a:xfrm>
            <a:off x="0" y="721217"/>
            <a:ext cx="12041945" cy="5016758"/>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37         </a:t>
            </a:r>
            <a:r>
              <a:rPr lang="en-US" sz="2000" b="1" i="1" dirty="0" err="1">
                <a:solidFill>
                  <a:srgbClr val="0070C0"/>
                </a:solidFill>
                <a:latin typeface="Consolas" panose="020B0609020204030204" pitchFamily="49" charset="0"/>
                <a:cs typeface="Consolas" panose="020B0609020204030204" pitchFamily="49" charset="0"/>
              </a:rPr>
              <a:t>timed_wait</a:t>
            </a:r>
            <a:r>
              <a:rPr lang="en-US" sz="2000" b="1" i="1" dirty="0">
                <a:solidFill>
                  <a:srgbClr val="0070C0"/>
                </a:solidFill>
                <a:latin typeface="Consolas" panose="020B0609020204030204" pitchFamily="49" charset="0"/>
                <a:cs typeface="Consolas" panose="020B0609020204030204" pitchFamily="49" charset="0"/>
              </a:rPr>
              <a:t> (0, 500, 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38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39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40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41   ∗ Command line arguments are of the form &lt;</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&gt;={low , high or none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42   ∗ for example : ./pull−up 7=high 8=low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43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44   ∗ Only the first character of the argument after '=' is checked.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45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46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47  main(</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argc</a:t>
            </a:r>
            <a:r>
              <a:rPr lang="en-US" sz="2000" b="1" i="1" dirty="0">
                <a:solidFill>
                  <a:srgbClr val="0070C0"/>
                </a:solidFill>
                <a:latin typeface="Consolas" panose="020B0609020204030204" pitchFamily="49" charset="0"/>
                <a:cs typeface="Consolas" panose="020B0609020204030204" pitchFamily="49" charset="0"/>
              </a:rPr>
              <a:t>, char ∗∗</a:t>
            </a:r>
            <a:r>
              <a:rPr lang="en-US" sz="2000" b="1" i="1" dirty="0" err="1">
                <a:solidFill>
                  <a:srgbClr val="0070C0"/>
                </a:solidFill>
                <a:latin typeface="Consolas" panose="020B0609020204030204" pitchFamily="49" charset="0"/>
                <a:cs typeface="Consolas" panose="020B0609020204030204" pitchFamily="49" charset="0"/>
              </a:rPr>
              <a:t>argv</a:t>
            </a:r>
            <a:r>
              <a:rPr lang="en-US" sz="2000" b="1" i="1" dirty="0">
                <a:solidFill>
                  <a:srgbClr val="0070C0"/>
                </a:solidFill>
                <a:latin typeface="Consolas" panose="020B0609020204030204" pitchFamily="49" charset="0"/>
                <a:cs typeface="Consolas" panose="020B0609020204030204" pitchFamily="49" charset="0"/>
              </a:rPr>
              <a:t>)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48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x,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p;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49          char </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[64];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51          </a:t>
            </a:r>
            <a:r>
              <a:rPr lang="en-US" sz="2000" b="1" i="1" dirty="0" err="1">
                <a:solidFill>
                  <a:srgbClr val="0070C0"/>
                </a:solidFill>
                <a:latin typeface="Consolas" panose="020B0609020204030204" pitchFamily="49" charset="0"/>
                <a:cs typeface="Consolas" panose="020B0609020204030204" pitchFamily="49" charset="0"/>
              </a:rPr>
              <a:t>gpio_init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52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04638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Pull-up Resistors </a:t>
            </a:r>
          </a:p>
        </p:txBody>
      </p:sp>
      <p:sp>
        <p:nvSpPr>
          <p:cNvPr id="2" name="TextBox 1"/>
          <p:cNvSpPr txBox="1"/>
          <p:nvPr/>
        </p:nvSpPr>
        <p:spPr>
          <a:xfrm>
            <a:off x="0" y="721217"/>
            <a:ext cx="12041945" cy="5632311"/>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53          for ( x=1; x&lt;</a:t>
            </a:r>
            <a:r>
              <a:rPr lang="en-US" sz="2000" b="1" i="1" dirty="0" err="1">
                <a:solidFill>
                  <a:srgbClr val="0070C0"/>
                </a:solidFill>
                <a:latin typeface="Consolas" panose="020B0609020204030204" pitchFamily="49" charset="0"/>
                <a:cs typeface="Consolas" panose="020B0609020204030204" pitchFamily="49" charset="0"/>
              </a:rPr>
              <a:t>argc</a:t>
            </a:r>
            <a:r>
              <a:rPr lang="en-US" sz="2000" b="1" i="1" dirty="0">
                <a:solidFill>
                  <a:srgbClr val="0070C0"/>
                </a:solidFill>
                <a:latin typeface="Consolas" panose="020B0609020204030204" pitchFamily="49" charset="0"/>
                <a:cs typeface="Consolas" panose="020B0609020204030204" pitchFamily="49" charset="0"/>
              </a:rPr>
              <a:t>; ++x )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54                  if ( </a:t>
            </a:r>
            <a:r>
              <a:rPr lang="en-US" sz="2000" b="1" i="1" dirty="0" err="1">
                <a:solidFill>
                  <a:srgbClr val="0070C0"/>
                </a:solidFill>
                <a:latin typeface="Consolas" panose="020B0609020204030204" pitchFamily="49" charset="0"/>
                <a:cs typeface="Consolas" panose="020B0609020204030204" pitchFamily="49" charset="0"/>
              </a:rPr>
              <a:t>sscanf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argv</a:t>
            </a:r>
            <a:r>
              <a:rPr lang="en-US" sz="2000" b="1" i="1" dirty="0">
                <a:solidFill>
                  <a:srgbClr val="0070C0"/>
                </a:solidFill>
                <a:latin typeface="Consolas" panose="020B0609020204030204" pitchFamily="49" charset="0"/>
                <a:cs typeface="Consolas" panose="020B0609020204030204" pitchFamily="49" charset="0"/>
              </a:rPr>
              <a:t> [x] ,"%d=%s", &amp;</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 2 )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55                          </a:t>
            </a:r>
            <a:r>
              <a:rPr lang="en-US" sz="2000" b="1" i="1" dirty="0" err="1">
                <a:solidFill>
                  <a:srgbClr val="0070C0"/>
                </a:solidFill>
                <a:latin typeface="Consolas" panose="020B0609020204030204" pitchFamily="49" charset="0"/>
                <a:cs typeface="Consolas" panose="020B0609020204030204" pitchFamily="49" charset="0"/>
              </a:rPr>
              <a:t>goto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errxit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56                  if ( ∗</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 'n'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57                          p = −1;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58                  else if ( ∗</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 ' l ' || ∗</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 'h '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59                          p = ∗</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 'h ' ? 1 : 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60                  else </a:t>
            </a:r>
            <a:r>
              <a:rPr lang="en-US" sz="2000" b="1" i="1" dirty="0" err="1">
                <a:solidFill>
                  <a:srgbClr val="0070C0"/>
                </a:solidFill>
                <a:latin typeface="Consolas" panose="020B0609020204030204" pitchFamily="49" charset="0"/>
                <a:cs typeface="Consolas" panose="020B0609020204030204" pitchFamily="49" charset="0"/>
              </a:rPr>
              <a:t>goto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errxit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61                  if (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&lt; 0 ||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&gt; 31 )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62                          </a:t>
            </a:r>
            <a:r>
              <a:rPr lang="en-US" sz="2000" b="1" i="1" dirty="0" err="1">
                <a:solidFill>
                  <a:srgbClr val="0070C0"/>
                </a:solidFill>
                <a:latin typeface="Consolas" panose="020B0609020204030204" pitchFamily="49" charset="0"/>
                <a:cs typeface="Consolas" panose="020B0609020204030204" pitchFamily="49" charset="0"/>
              </a:rPr>
              <a:t>fprintf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stderr</a:t>
            </a:r>
            <a:r>
              <a:rPr lang="en-US" sz="2000" b="1" i="1" dirty="0">
                <a:solidFill>
                  <a:srgbClr val="0070C0"/>
                </a:solidFill>
                <a:latin typeface="Consolas" panose="020B0609020204030204" pitchFamily="49" charset="0"/>
                <a:cs typeface="Consolas" panose="020B0609020204030204" pitchFamily="49" charset="0"/>
              </a:rPr>
              <a:t>,"%s : GPIO must be &lt;= 31\n",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63                                  </a:t>
            </a:r>
            <a:r>
              <a:rPr lang="en-US" sz="2000" b="1" i="1" dirty="0" err="1">
                <a:solidFill>
                  <a:srgbClr val="0070C0"/>
                </a:solidFill>
                <a:latin typeface="Consolas" panose="020B0609020204030204" pitchFamily="49" charset="0"/>
                <a:cs typeface="Consolas" panose="020B0609020204030204" pitchFamily="49" charset="0"/>
              </a:rPr>
              <a:t>argv</a:t>
            </a:r>
            <a:r>
              <a:rPr lang="en-US" sz="2000" b="1" i="1" dirty="0">
                <a:solidFill>
                  <a:srgbClr val="0070C0"/>
                </a:solidFill>
                <a:latin typeface="Consolas" panose="020B0609020204030204" pitchFamily="49" charset="0"/>
                <a:cs typeface="Consolas" panose="020B0609020204030204" pitchFamily="49" charset="0"/>
              </a:rPr>
              <a:t>[x])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64                          return 1;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65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66                  </a:t>
            </a:r>
            <a:r>
              <a:rPr lang="en-US" sz="2000" b="1" i="1" dirty="0" err="1">
                <a:solidFill>
                  <a:srgbClr val="0070C0"/>
                </a:solidFill>
                <a:latin typeface="Consolas" panose="020B0609020204030204" pitchFamily="49" charset="0"/>
                <a:cs typeface="Consolas" panose="020B0609020204030204" pitchFamily="49" charset="0"/>
              </a:rPr>
              <a:t>gpio_setpullup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p);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67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68          return 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69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92205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Pull-up Resistors </a:t>
            </a:r>
          </a:p>
        </p:txBody>
      </p:sp>
      <p:sp>
        <p:nvSpPr>
          <p:cNvPr id="2" name="TextBox 1"/>
          <p:cNvSpPr txBox="1"/>
          <p:nvPr/>
        </p:nvSpPr>
        <p:spPr>
          <a:xfrm>
            <a:off x="0" y="721217"/>
            <a:ext cx="12041945" cy="2246769"/>
          </a:xfrm>
          <a:prstGeom prst="rect">
            <a:avLst/>
          </a:prstGeom>
          <a:noFill/>
        </p:spPr>
        <p:txBody>
          <a:bodyPr wrap="square" rtlCol="0">
            <a:spAutoFit/>
          </a:bodyPr>
          <a:lstStyle/>
          <a:p>
            <a:pPr marL="342900" indent="-342900">
              <a:buFont typeface="Arial" panose="020B0604020202020204" pitchFamily="34" charset="0"/>
              <a:buChar char="•"/>
            </a:pPr>
            <a:r>
              <a:rPr lang="en-US" sz="2000" b="1" i="1">
                <a:solidFill>
                  <a:srgbClr val="0070C0"/>
                </a:solidFill>
                <a:latin typeface="Consolas" panose="020B0609020204030204" pitchFamily="49" charset="0"/>
                <a:cs typeface="Consolas" panose="020B0609020204030204" pitchFamily="49" charset="0"/>
              </a:rPr>
              <a:t>70  </a:t>
            </a:r>
            <a:r>
              <a:rPr lang="en-US" sz="2000" b="1" i="1" dirty="0" err="1">
                <a:solidFill>
                  <a:srgbClr val="0070C0"/>
                </a:solidFill>
                <a:latin typeface="Consolas" panose="020B0609020204030204" pitchFamily="49" charset="0"/>
                <a:cs typeface="Consolas" panose="020B0609020204030204" pitchFamily="49" charset="0"/>
              </a:rPr>
              <a:t>errxit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fprintf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stderr</a:t>
            </a:r>
            <a:r>
              <a:rPr lang="en-US" sz="2000" b="1" i="1" dirty="0">
                <a:solidFill>
                  <a:srgbClr val="0070C0"/>
                </a:solidFill>
                <a:latin typeface="Consolas" panose="020B0609020204030204" pitchFamily="49" charset="0"/>
                <a:cs typeface="Consolas" panose="020B0609020204030204" pitchFamily="49" charset="0"/>
              </a:rPr>
              <a:t>,"Argument '%s ' must be in the form\n"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71                    " &lt;</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&gt;=&lt;</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&gt; where </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is h, l or n.\ 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72                    </a:t>
            </a:r>
            <a:r>
              <a:rPr lang="en-US" sz="2000" b="1" i="1" dirty="0" err="1">
                <a:solidFill>
                  <a:srgbClr val="0070C0"/>
                </a:solidFill>
                <a:latin typeface="Consolas" panose="020B0609020204030204" pitchFamily="49" charset="0"/>
                <a:cs typeface="Consolas" panose="020B0609020204030204" pitchFamily="49" charset="0"/>
              </a:rPr>
              <a:t>argv</a:t>
            </a:r>
            <a:r>
              <a:rPr lang="en-US" sz="2000" b="1" i="1" dirty="0">
                <a:solidFill>
                  <a:srgbClr val="0070C0"/>
                </a:solidFill>
                <a:latin typeface="Consolas" panose="020B0609020204030204" pitchFamily="49" charset="0"/>
                <a:cs typeface="Consolas" panose="020B0609020204030204" pitchFamily="49" charset="0"/>
              </a:rPr>
              <a:t> [ x ] )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73          return 1;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74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76 /∗End </a:t>
            </a:r>
            <a:r>
              <a:rPr lang="en-US" sz="2000" b="1" i="1" dirty="0" err="1">
                <a:solidFill>
                  <a:srgbClr val="0070C0"/>
                </a:solidFill>
                <a:latin typeface="Consolas" panose="020B0609020204030204" pitchFamily="49" charset="0"/>
                <a:cs typeface="Consolas" panose="020B0609020204030204" pitchFamily="49" charset="0"/>
              </a:rPr>
              <a:t>pullup.c</a:t>
            </a:r>
            <a:r>
              <a:rPr lang="en-US" sz="2000"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30907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Contact</a:t>
            </a:r>
            <a:r>
              <a:rPr lang="fa-IR" b="1">
                <a:effectLst>
                  <a:outerShdw blurRad="38100" dist="38100" dir="2700000" algn="tl">
                    <a:srgbClr val="000000">
                      <a:alpha val="43137"/>
                    </a:srgbClr>
                  </a:outerShdw>
                </a:effectLst>
              </a:rPr>
              <a:t> </a:t>
            </a:r>
            <a:r>
              <a:rPr lang="en-US" b="1"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Gui_Switch.py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21217"/>
            <a:ext cx="11357113" cy="5853910"/>
          </a:xfrm>
          <a:prstGeom prst="rect">
            <a:avLst/>
          </a:prstGeom>
          <a:noFill/>
        </p:spPr>
        <p:txBody>
          <a:bodyPr wrap="square" rtlCol="0">
            <a:spAutoFit/>
          </a:bodyPr>
          <a:lstStyle/>
          <a:p>
            <a:pPr lvl="1"/>
            <a:r>
              <a:rPr lang="en-US" sz="1560" b="1" i="1" dirty="0">
                <a:solidFill>
                  <a:srgbClr val="0070C0"/>
                </a:solidFill>
                <a:latin typeface="Consolas" panose="020B0609020204030204" pitchFamily="49" charset="0"/>
                <a:cs typeface="Consolas" panose="020B0609020204030204" pitchFamily="49" charset="0"/>
              </a:rPr>
              <a:t>from </a:t>
            </a:r>
            <a:r>
              <a:rPr lang="en-US" sz="1560" b="1" i="1" dirty="0" err="1">
                <a:solidFill>
                  <a:srgbClr val="0070C0"/>
                </a:solidFill>
                <a:latin typeface="Consolas" panose="020B0609020204030204" pitchFamily="49" charset="0"/>
                <a:cs typeface="Consolas" panose="020B0609020204030204" pitchFamily="49" charset="0"/>
              </a:rPr>
              <a:t>Tkinter</a:t>
            </a:r>
            <a:r>
              <a:rPr lang="en-US" sz="1560" b="1" i="1" dirty="0">
                <a:solidFill>
                  <a:srgbClr val="0070C0"/>
                </a:solidFill>
                <a:latin typeface="Consolas" panose="020B0609020204030204" pitchFamily="49" charset="0"/>
                <a:cs typeface="Consolas" panose="020B0609020204030204" pitchFamily="49" charset="0"/>
              </a:rPr>
              <a:t> import * </a:t>
            </a:r>
          </a:p>
          <a:p>
            <a:pPr lvl="1"/>
            <a:r>
              <a:rPr lang="en-US" sz="1560" b="1" i="1" dirty="0">
                <a:solidFill>
                  <a:srgbClr val="0070C0"/>
                </a:solidFill>
                <a:latin typeface="Consolas" panose="020B0609020204030204" pitchFamily="49" charset="0"/>
                <a:cs typeface="Consolas" panose="020B0609020204030204" pitchFamily="49" charset="0"/>
              </a:rPr>
              <a:t>import </a:t>
            </a:r>
            <a:r>
              <a:rPr lang="en-US" sz="1560" b="1" i="1" dirty="0" err="1">
                <a:solidFill>
                  <a:srgbClr val="0070C0"/>
                </a:solidFill>
                <a:latin typeface="Consolas" panose="020B0609020204030204" pitchFamily="49" charset="0"/>
                <a:cs typeface="Consolas" panose="020B0609020204030204" pitchFamily="49" charset="0"/>
              </a:rPr>
              <a:t>RPi.GPIO</a:t>
            </a:r>
            <a:r>
              <a:rPr lang="en-US" sz="1560" b="1" i="1" dirty="0">
                <a:solidFill>
                  <a:srgbClr val="0070C0"/>
                </a:solidFill>
                <a:latin typeface="Consolas" panose="020B0609020204030204" pitchFamily="49" charset="0"/>
                <a:cs typeface="Consolas" panose="020B0609020204030204" pitchFamily="49" charset="0"/>
              </a:rPr>
              <a:t> as GPIO </a:t>
            </a:r>
          </a:p>
          <a:p>
            <a:pPr lvl="1"/>
            <a:r>
              <a:rPr lang="en-US" sz="1560" b="1" i="1" dirty="0">
                <a:solidFill>
                  <a:srgbClr val="0070C0"/>
                </a:solidFill>
                <a:latin typeface="Consolas" panose="020B0609020204030204" pitchFamily="49" charset="0"/>
                <a:cs typeface="Consolas" panose="020B0609020204030204" pitchFamily="49" charset="0"/>
              </a:rPr>
              <a:t>import time</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err="1">
                <a:solidFill>
                  <a:srgbClr val="0070C0"/>
                </a:solidFill>
                <a:latin typeface="Consolas" panose="020B0609020204030204" pitchFamily="49" charset="0"/>
                <a:cs typeface="Consolas" panose="020B0609020204030204" pitchFamily="49" charset="0"/>
              </a:rPr>
              <a:t>GPIO.setmode</a:t>
            </a:r>
            <a:r>
              <a:rPr lang="en-US" sz="1560" b="1" i="1" dirty="0">
                <a:solidFill>
                  <a:srgbClr val="0070C0"/>
                </a:solidFill>
                <a:latin typeface="Consolas" panose="020B0609020204030204" pitchFamily="49" charset="0"/>
                <a:cs typeface="Consolas" panose="020B0609020204030204" pitchFamily="49" charset="0"/>
              </a:rPr>
              <a:t>(GPIO.BCM) </a:t>
            </a:r>
          </a:p>
          <a:p>
            <a:pPr lvl="1"/>
            <a:r>
              <a:rPr lang="en-US" sz="1560" b="1" i="1" dirty="0" err="1">
                <a:solidFill>
                  <a:srgbClr val="0070C0"/>
                </a:solidFill>
                <a:latin typeface="Consolas" panose="020B0609020204030204" pitchFamily="49" charset="0"/>
                <a:cs typeface="Consolas" panose="020B0609020204030204" pitchFamily="49" charset="0"/>
              </a:rPr>
              <a:t>GPIO.setup</a:t>
            </a:r>
            <a:r>
              <a:rPr lang="en-US" sz="1560" b="1" i="1" dirty="0">
                <a:solidFill>
                  <a:srgbClr val="0070C0"/>
                </a:solidFill>
                <a:latin typeface="Consolas" panose="020B0609020204030204" pitchFamily="49" charset="0"/>
                <a:cs typeface="Consolas" panose="020B0609020204030204" pitchFamily="49" charset="0"/>
              </a:rPr>
              <a:t>(18, GPIO.OUT)</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a:solidFill>
                  <a:srgbClr val="0070C0"/>
                </a:solidFill>
                <a:latin typeface="Consolas" panose="020B0609020204030204" pitchFamily="49" charset="0"/>
                <a:cs typeface="Consolas" panose="020B0609020204030204" pitchFamily="49" charset="0"/>
              </a:rPr>
              <a:t>class App:</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__</a:t>
            </a:r>
            <a:r>
              <a:rPr lang="en-US" sz="1560" b="1" i="1" dirty="0" err="1">
                <a:solidFill>
                  <a:srgbClr val="0070C0"/>
                </a:solidFill>
                <a:latin typeface="Consolas" panose="020B0609020204030204" pitchFamily="49" charset="0"/>
                <a:cs typeface="Consolas" panose="020B0609020204030204" pitchFamily="49" charset="0"/>
              </a:rPr>
              <a:t>init</a:t>
            </a:r>
            <a:r>
              <a:rPr lang="en-US" sz="1560" b="1" i="1" dirty="0">
                <a:solidFill>
                  <a:srgbClr val="0070C0"/>
                </a:solidFill>
                <a:latin typeface="Consolas" panose="020B0609020204030204" pitchFamily="49" charset="0"/>
                <a:cs typeface="Consolas" panose="020B0609020204030204" pitchFamily="49" charset="0"/>
              </a:rPr>
              <a:t>__(self, master):        </a:t>
            </a:r>
          </a:p>
          <a:p>
            <a:pPr lvl="1"/>
            <a:r>
              <a:rPr lang="en-US" sz="1560" b="1" i="1" dirty="0">
                <a:solidFill>
                  <a:srgbClr val="0070C0"/>
                </a:solidFill>
                <a:latin typeface="Consolas" panose="020B0609020204030204" pitchFamily="49" charset="0"/>
                <a:cs typeface="Consolas" panose="020B0609020204030204" pitchFamily="49" charset="0"/>
              </a:rPr>
              <a:t>		frame = Frame(master)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frame.pack</a:t>
            </a:r>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self.check_var</a:t>
            </a:r>
            <a:r>
              <a:rPr lang="en-US" sz="1560" b="1" i="1" dirty="0">
                <a:solidFill>
                  <a:srgbClr val="0070C0"/>
                </a:solidFill>
                <a:latin typeface="Consolas" panose="020B0609020204030204" pitchFamily="49" charset="0"/>
                <a:cs typeface="Consolas" panose="020B0609020204030204" pitchFamily="49" charset="0"/>
              </a:rPr>
              <a:t> = </a:t>
            </a:r>
            <a:r>
              <a:rPr lang="en-US" sz="1560" b="1" i="1" dirty="0" err="1">
                <a:solidFill>
                  <a:srgbClr val="0070C0"/>
                </a:solidFill>
                <a:latin typeface="Consolas" panose="020B0609020204030204" pitchFamily="49" charset="0"/>
                <a:cs typeface="Consolas" panose="020B0609020204030204" pitchFamily="49" charset="0"/>
              </a:rPr>
              <a:t>BooleanVar</a:t>
            </a:r>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check = </a:t>
            </a:r>
            <a:r>
              <a:rPr lang="en-US" sz="1560" b="1" i="1" dirty="0" err="1">
                <a:solidFill>
                  <a:srgbClr val="0070C0"/>
                </a:solidFill>
                <a:latin typeface="Consolas" panose="020B0609020204030204" pitchFamily="49" charset="0"/>
                <a:cs typeface="Consolas" panose="020B0609020204030204" pitchFamily="49" charset="0"/>
              </a:rPr>
              <a:t>Checkbutton</a:t>
            </a:r>
            <a:r>
              <a:rPr lang="en-US" sz="1560" b="1" i="1" dirty="0">
                <a:solidFill>
                  <a:srgbClr val="0070C0"/>
                </a:solidFill>
                <a:latin typeface="Consolas" panose="020B0609020204030204" pitchFamily="49" charset="0"/>
                <a:cs typeface="Consolas" panose="020B0609020204030204" pitchFamily="49" charset="0"/>
              </a:rPr>
              <a:t>(frame, text='Pin 18', 								command=</a:t>
            </a:r>
            <a:r>
              <a:rPr lang="en-US" sz="1560" b="1" i="1" dirty="0" err="1">
                <a:solidFill>
                  <a:srgbClr val="0070C0"/>
                </a:solidFill>
                <a:latin typeface="Consolas" panose="020B0609020204030204" pitchFamily="49" charset="0"/>
                <a:cs typeface="Consolas" panose="020B0609020204030204" pitchFamily="49" charset="0"/>
              </a:rPr>
              <a:t>self.update,variable</a:t>
            </a:r>
            <a:r>
              <a:rPr lang="en-US" sz="1560" b="1" i="1" dirty="0">
                <a:solidFill>
                  <a:srgbClr val="0070C0"/>
                </a:solidFill>
                <a:latin typeface="Consolas" panose="020B0609020204030204" pitchFamily="49" charset="0"/>
                <a:cs typeface="Consolas" panose="020B0609020204030204" pitchFamily="49" charset="0"/>
              </a:rPr>
              <a:t>=</a:t>
            </a:r>
            <a:r>
              <a:rPr lang="en-US" sz="1560" b="1" i="1" dirty="0" err="1">
                <a:solidFill>
                  <a:srgbClr val="0070C0"/>
                </a:solidFill>
                <a:latin typeface="Consolas" panose="020B0609020204030204" pitchFamily="49" charset="0"/>
                <a:cs typeface="Consolas" panose="020B0609020204030204" pitchFamily="49" charset="0"/>
              </a:rPr>
              <a:t>self.check_var</a:t>
            </a:r>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onvalue</a:t>
            </a:r>
            <a:r>
              <a:rPr lang="en-US" sz="1560" b="1" i="1" dirty="0">
                <a:solidFill>
                  <a:srgbClr val="0070C0"/>
                </a:solidFill>
                <a:latin typeface="Consolas" panose="020B0609020204030204" pitchFamily="49" charset="0"/>
                <a:cs typeface="Consolas" panose="020B0609020204030204" pitchFamily="49" charset="0"/>
              </a:rPr>
              <a:t>=True, </a:t>
            </a:r>
            <a:r>
              <a:rPr lang="en-US" sz="1560" b="1" i="1" dirty="0" err="1">
                <a:solidFill>
                  <a:srgbClr val="0070C0"/>
                </a:solidFill>
                <a:latin typeface="Consolas" panose="020B0609020204030204" pitchFamily="49" charset="0"/>
                <a:cs typeface="Consolas" panose="020B0609020204030204" pitchFamily="49" charset="0"/>
              </a:rPr>
              <a:t>offvalue</a:t>
            </a:r>
            <a:r>
              <a:rPr lang="en-US" sz="1560" b="1" i="1" dirty="0">
                <a:solidFill>
                  <a:srgbClr val="0070C0"/>
                </a:solidFill>
                <a:latin typeface="Consolas" panose="020B0609020204030204" pitchFamily="49" charset="0"/>
                <a:cs typeface="Consolas" panose="020B0609020204030204" pitchFamily="49" charset="0"/>
              </a:rPr>
              <a:t>=False)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check.grid</a:t>
            </a:r>
            <a:r>
              <a:rPr lang="en-US" sz="1560" b="1" i="1" dirty="0">
                <a:solidFill>
                  <a:srgbClr val="0070C0"/>
                </a:solidFill>
                <a:latin typeface="Consolas" panose="020B0609020204030204" pitchFamily="49" charset="0"/>
                <a:cs typeface="Consolas" panose="020B0609020204030204" pitchFamily="49" charset="0"/>
              </a:rPr>
              <a:t>(row=1)</a:t>
            </a:r>
          </a:p>
          <a:p>
            <a:pPr lvl="1"/>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update(self):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GPIO.output</a:t>
            </a:r>
            <a:r>
              <a:rPr lang="en-US" sz="1560" b="1" i="1" dirty="0">
                <a:solidFill>
                  <a:srgbClr val="0070C0"/>
                </a:solidFill>
                <a:latin typeface="Consolas" panose="020B0609020204030204" pitchFamily="49" charset="0"/>
                <a:cs typeface="Consolas" panose="020B0609020204030204" pitchFamily="49" charset="0"/>
              </a:rPr>
              <a:t>(18, </a:t>
            </a:r>
            <a:r>
              <a:rPr lang="en-US" sz="1560" b="1" i="1" dirty="0" err="1">
                <a:solidFill>
                  <a:srgbClr val="0070C0"/>
                </a:solidFill>
                <a:latin typeface="Consolas" panose="020B0609020204030204" pitchFamily="49" charset="0"/>
                <a:cs typeface="Consolas" panose="020B0609020204030204" pitchFamily="49" charset="0"/>
              </a:rPr>
              <a:t>self.check_var.get</a:t>
            </a:r>
            <a:r>
              <a:rPr lang="en-US" sz="1560" b="1" i="1" dirty="0">
                <a:solidFill>
                  <a:srgbClr val="0070C0"/>
                </a:solidFill>
                <a:latin typeface="Consolas" panose="020B0609020204030204" pitchFamily="49" charset="0"/>
                <a:cs typeface="Consolas" panose="020B0609020204030204" pitchFamily="49" charset="0"/>
              </a:rPr>
              <a:t>())</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a:solidFill>
                  <a:srgbClr val="0070C0"/>
                </a:solidFill>
                <a:latin typeface="Consolas" panose="020B0609020204030204" pitchFamily="49" charset="0"/>
                <a:cs typeface="Consolas" panose="020B0609020204030204" pitchFamily="49" charset="0"/>
              </a:rPr>
              <a:t>root = </a:t>
            </a:r>
            <a:r>
              <a:rPr lang="en-US" sz="1560" b="1" i="1" dirty="0" err="1">
                <a:solidFill>
                  <a:srgbClr val="0070C0"/>
                </a:solidFill>
                <a:latin typeface="Consolas" panose="020B0609020204030204" pitchFamily="49" charset="0"/>
                <a:cs typeface="Consolas" panose="020B0609020204030204" pitchFamily="49" charset="0"/>
              </a:rPr>
              <a:t>Tk</a:t>
            </a:r>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err="1">
                <a:solidFill>
                  <a:srgbClr val="0070C0"/>
                </a:solidFill>
                <a:latin typeface="Consolas" panose="020B0609020204030204" pitchFamily="49" charset="0"/>
                <a:cs typeface="Consolas" panose="020B0609020204030204" pitchFamily="49" charset="0"/>
              </a:rPr>
              <a:t>root.wm_title</a:t>
            </a:r>
            <a:r>
              <a:rPr lang="en-US" sz="1560" b="1" i="1" dirty="0">
                <a:solidFill>
                  <a:srgbClr val="0070C0"/>
                </a:solidFill>
                <a:latin typeface="Consolas" panose="020B0609020204030204" pitchFamily="49" charset="0"/>
                <a:cs typeface="Consolas" panose="020B0609020204030204" pitchFamily="49" charset="0"/>
              </a:rPr>
              <a:t>('On / Off Switch') </a:t>
            </a:r>
          </a:p>
          <a:p>
            <a:pPr lvl="1"/>
            <a:r>
              <a:rPr lang="en-US" sz="1560" b="1" i="1" dirty="0">
                <a:solidFill>
                  <a:srgbClr val="0070C0"/>
                </a:solidFill>
                <a:latin typeface="Consolas" panose="020B0609020204030204" pitchFamily="49" charset="0"/>
                <a:cs typeface="Consolas" panose="020B0609020204030204" pitchFamily="49" charset="0"/>
              </a:rPr>
              <a:t>app = App(root) </a:t>
            </a:r>
          </a:p>
          <a:p>
            <a:pPr lvl="1"/>
            <a:r>
              <a:rPr lang="en-US" sz="1560" b="1" i="1" dirty="0" err="1">
                <a:solidFill>
                  <a:srgbClr val="0070C0"/>
                </a:solidFill>
                <a:latin typeface="Consolas" panose="020B0609020204030204" pitchFamily="49" charset="0"/>
                <a:cs typeface="Consolas" panose="020B0609020204030204" pitchFamily="49" charset="0"/>
              </a:rPr>
              <a:t>root.geometry</a:t>
            </a:r>
            <a:r>
              <a:rPr lang="en-US" sz="1560" b="1" i="1" dirty="0">
                <a:solidFill>
                  <a:srgbClr val="0070C0"/>
                </a:solidFill>
                <a:latin typeface="Consolas" panose="020B0609020204030204" pitchFamily="49" charset="0"/>
                <a:cs typeface="Consolas" panose="020B0609020204030204" pitchFamily="49" charset="0"/>
              </a:rPr>
              <a:t>("200x50+0+0") </a:t>
            </a:r>
          </a:p>
          <a:p>
            <a:pPr lvl="1"/>
            <a:r>
              <a:rPr lang="en-US" sz="1560" b="1" i="1" dirty="0" err="1">
                <a:solidFill>
                  <a:srgbClr val="0070C0"/>
                </a:solidFill>
                <a:latin typeface="Consolas" panose="020B0609020204030204" pitchFamily="49" charset="0"/>
                <a:cs typeface="Consolas" panose="020B0609020204030204" pitchFamily="49" charset="0"/>
              </a:rPr>
              <a:t>root.mainloop</a:t>
            </a:r>
            <a:r>
              <a:rPr lang="en-US" sz="156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3975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Making a User Interface to Turn Things On and Off </a:t>
            </a:r>
          </a:p>
        </p:txBody>
      </p:sp>
      <p:sp>
        <p:nvSpPr>
          <p:cNvPr id="2" name="TextBox 1"/>
          <p:cNvSpPr txBox="1"/>
          <p:nvPr/>
        </p:nvSpPr>
        <p:spPr>
          <a:xfrm>
            <a:off x="417443" y="857743"/>
            <a:ext cx="11357113" cy="4524315"/>
          </a:xfrm>
          <a:prstGeom prst="rect">
            <a:avLst/>
          </a:prstGeom>
          <a:noFill/>
        </p:spPr>
        <p:txBody>
          <a:bodyPr wrap="square" rtlCol="0">
            <a:spAutoFit/>
          </a:bodyPr>
          <a:lstStyle/>
          <a:p>
            <a:pPr marL="342900" indent="-342900">
              <a:buFont typeface="Arial" panose="020B0604020202020204" pitchFamily="34" charset="0"/>
              <a:buChar char="•"/>
            </a:pPr>
            <a:r>
              <a:rPr lang="en-US" sz="2000" dirty="0"/>
              <a:t>In Python 3, the </a:t>
            </a:r>
            <a:r>
              <a:rPr lang="en-US" sz="2400" b="1" i="1" dirty="0" err="1">
                <a:solidFill>
                  <a:srgbClr val="0070C0"/>
                </a:solidFill>
                <a:latin typeface="Consolas" panose="020B0609020204030204" pitchFamily="49" charset="0"/>
                <a:cs typeface="Consolas" panose="020B0609020204030204" pitchFamily="49" charset="0"/>
              </a:rPr>
              <a:t>Tkinter</a:t>
            </a:r>
            <a:r>
              <a:rPr lang="en-US" sz="2000" dirty="0"/>
              <a:t> library has been renamed </a:t>
            </a:r>
            <a:r>
              <a:rPr lang="en-US" sz="2400" b="1" i="1" dirty="0" err="1">
                <a:solidFill>
                  <a:srgbClr val="0070C0"/>
                </a:solidFill>
                <a:latin typeface="Consolas" panose="020B0609020204030204" pitchFamily="49" charset="0"/>
                <a:cs typeface="Consolas" panose="020B0609020204030204" pitchFamily="49" charset="0"/>
              </a:rPr>
              <a:t>tkinter</a:t>
            </a:r>
            <a:r>
              <a:rPr lang="en-US" sz="2000" dirty="0"/>
              <a:t> with a lowercase </a:t>
            </a:r>
            <a:r>
              <a:rPr lang="en-US" sz="2400" b="1" i="1" dirty="0">
                <a:solidFill>
                  <a:srgbClr val="0070C0"/>
                </a:solidFill>
                <a:latin typeface="Consolas" panose="020B0609020204030204" pitchFamily="49" charset="0"/>
                <a:cs typeface="Consolas" panose="020B0609020204030204" pitchFamily="49" charset="0"/>
              </a:rPr>
              <a:t>t</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Note that you will need to run it with </a:t>
            </a:r>
            <a:r>
              <a:rPr lang="en-US" sz="2400" b="1" i="1" dirty="0" err="1">
                <a:solidFill>
                  <a:srgbClr val="0070C0"/>
                </a:solidFill>
                <a:latin typeface="Consolas" panose="020B0609020204030204" pitchFamily="49" charset="0"/>
                <a:cs typeface="Consolas" panose="020B0609020204030204" pitchFamily="49" charset="0"/>
              </a:rPr>
              <a:t>sudo</a:t>
            </a:r>
            <a:r>
              <a:rPr lang="en-US" sz="2000" dirty="0"/>
              <a:t> because the </a:t>
            </a:r>
            <a:r>
              <a:rPr lang="en-US" sz="2400" b="1" i="1" dirty="0" err="1">
                <a:solidFill>
                  <a:srgbClr val="0070C0"/>
                </a:solidFill>
                <a:latin typeface="Consolas" panose="020B0609020204030204" pitchFamily="49" charset="0"/>
                <a:cs typeface="Consolas" panose="020B0609020204030204" pitchFamily="49" charset="0"/>
              </a:rPr>
              <a:t>RPi.GPIO</a:t>
            </a:r>
            <a:r>
              <a:rPr lang="en-US" sz="2000" dirty="0"/>
              <a:t> requires you to have </a:t>
            </a:r>
            <a:r>
              <a:rPr lang="en-US" sz="2000" i="1" dirty="0" err="1">
                <a:effectLst>
                  <a:outerShdw blurRad="38100" dist="38100" dir="2700000" algn="tl">
                    <a:srgbClr val="000000">
                      <a:alpha val="43137"/>
                    </a:srgbClr>
                  </a:outerShdw>
                </a:effectLst>
              </a:rPr>
              <a:t>superuser</a:t>
            </a:r>
            <a:r>
              <a:rPr lang="en-US" sz="2000" dirty="0"/>
              <a:t> privileges to access the GPIO hardware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example program defines a class called </a:t>
            </a:r>
            <a:r>
              <a:rPr lang="en-US" sz="2400" b="1" i="1" dirty="0">
                <a:solidFill>
                  <a:srgbClr val="0070C0"/>
                </a:solidFill>
                <a:latin typeface="Consolas" panose="020B0609020204030204" pitchFamily="49" charset="0"/>
                <a:cs typeface="Consolas" panose="020B0609020204030204" pitchFamily="49" charset="0"/>
              </a:rPr>
              <a:t>App</a:t>
            </a:r>
            <a:r>
              <a:rPr lang="en-US" sz="2000" dirty="0"/>
              <a:t> that contains most of the application code. Its initializer function creates a member variable called </a:t>
            </a:r>
            <a:r>
              <a:rPr lang="en-US" sz="2400" b="1" i="1" dirty="0" err="1">
                <a:solidFill>
                  <a:srgbClr val="0070C0"/>
                </a:solidFill>
                <a:latin typeface="Consolas" panose="020B0609020204030204" pitchFamily="49" charset="0"/>
                <a:cs typeface="Consolas" panose="020B0609020204030204" pitchFamily="49" charset="0"/>
              </a:rPr>
              <a:t>check_var</a:t>
            </a:r>
            <a:r>
              <a:rPr lang="en-US" sz="2000" dirty="0"/>
              <a:t> that contains an instance of </a:t>
            </a:r>
            <a:r>
              <a:rPr lang="en-US" sz="2400" b="1" i="1" dirty="0" err="1">
                <a:solidFill>
                  <a:srgbClr val="0070C0"/>
                </a:solidFill>
                <a:latin typeface="Consolas" panose="020B0609020204030204" pitchFamily="49" charset="0"/>
                <a:cs typeface="Consolas" panose="020B0609020204030204" pitchFamily="49" charset="0"/>
              </a:rPr>
              <a:t>BooleanVar</a:t>
            </a:r>
            <a:r>
              <a:rPr lang="en-US" sz="2000" dirty="0"/>
              <a:t> that is then supplied as the variable option to the </a:t>
            </a:r>
            <a:r>
              <a:rPr lang="en-US" sz="2400" b="1" i="1" dirty="0" err="1">
                <a:solidFill>
                  <a:srgbClr val="0070C0"/>
                </a:solidFill>
                <a:latin typeface="Consolas" panose="020B0609020204030204" pitchFamily="49" charset="0"/>
                <a:cs typeface="Consolas" panose="020B0609020204030204" pitchFamily="49" charset="0"/>
              </a:rPr>
              <a:t>checkbutton</a:t>
            </a:r>
            <a:r>
              <a:rPr lang="en-US" sz="2000" dirty="0"/>
              <a:t>. This ensures that every time the </a:t>
            </a:r>
            <a:r>
              <a:rPr lang="en-US" sz="2400" b="1" i="1" dirty="0" err="1">
                <a:solidFill>
                  <a:srgbClr val="0070C0"/>
                </a:solidFill>
                <a:latin typeface="Consolas" panose="020B0609020204030204" pitchFamily="49" charset="0"/>
                <a:cs typeface="Consolas" panose="020B0609020204030204" pitchFamily="49" charset="0"/>
              </a:rPr>
              <a:t>checkbutton</a:t>
            </a:r>
            <a:r>
              <a:rPr lang="en-US" sz="2000" dirty="0"/>
              <a:t> is clicked, the value in this variable will be changed. The command option runs the update command every time such a change occurs.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400" b="1" i="1" dirty="0">
                <a:solidFill>
                  <a:srgbClr val="0070C0"/>
                </a:solidFill>
                <a:latin typeface="Consolas" panose="020B0609020204030204" pitchFamily="49" charset="0"/>
                <a:cs typeface="Consolas" panose="020B0609020204030204" pitchFamily="49" charset="0"/>
              </a:rPr>
              <a:t>update</a:t>
            </a:r>
            <a:r>
              <a:rPr lang="en-US" sz="2000" dirty="0"/>
              <a:t> function simply writes the value in </a:t>
            </a:r>
            <a:r>
              <a:rPr lang="en-US" sz="2400" b="1" i="1" dirty="0" err="1">
                <a:solidFill>
                  <a:srgbClr val="0070C0"/>
                </a:solidFill>
                <a:latin typeface="Consolas" panose="020B0609020204030204" pitchFamily="49" charset="0"/>
                <a:cs typeface="Consolas" panose="020B0609020204030204" pitchFamily="49" charset="0"/>
              </a:rPr>
              <a:t>check_var</a:t>
            </a:r>
            <a:r>
              <a:rPr lang="en-US" sz="2000" dirty="0"/>
              <a:t> to the GPIO output.</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607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Making a User Interface to Control PWM Power for LEDs and Motors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make an application to run on the Raspberry Pi that has a slider to control power to a device using PWM.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Using the </a:t>
            </a:r>
            <a:r>
              <a:rPr lang="en-US" sz="2000" dirty="0" err="1"/>
              <a:t>Tkinter</a:t>
            </a:r>
            <a:r>
              <a:rPr lang="en-US" sz="2000" dirty="0"/>
              <a:t> user interface framework, write a Python program that uses a slider to change the PWM duty cycle between 0 and 100 percent (following figure)</a:t>
            </a:r>
          </a:p>
        </p:txBody>
      </p:sp>
      <p:pic>
        <p:nvPicPr>
          <p:cNvPr id="2" name="Picture 1"/>
          <p:cNvPicPr>
            <a:picLocks noChangeAspect="1"/>
          </p:cNvPicPr>
          <p:nvPr/>
        </p:nvPicPr>
        <p:blipFill>
          <a:blip r:embed="rId2"/>
          <a:stretch>
            <a:fillRect/>
          </a:stretch>
        </p:blipFill>
        <p:spPr>
          <a:xfrm>
            <a:off x="600074" y="2625485"/>
            <a:ext cx="10991850" cy="2257425"/>
          </a:xfrm>
          <a:prstGeom prst="rect">
            <a:avLst/>
          </a:prstGeom>
        </p:spPr>
      </p:pic>
    </p:spTree>
    <p:extLst>
      <p:ext uri="{BB962C8B-B14F-4D97-AF65-F5344CB8AC3E}">
        <p14:creationId xmlns:p14="http://schemas.microsoft.com/office/powerpoint/2010/main" val="4013683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Gui_Slider.py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5853910"/>
          </a:xfrm>
          <a:prstGeom prst="rect">
            <a:avLst/>
          </a:prstGeom>
          <a:noFill/>
        </p:spPr>
        <p:txBody>
          <a:bodyPr wrap="square" rtlCol="0">
            <a:spAutoFit/>
          </a:bodyPr>
          <a:lstStyle/>
          <a:p>
            <a:pPr lvl="1"/>
            <a:r>
              <a:rPr lang="en-US" sz="1560" b="1" i="1" dirty="0">
                <a:solidFill>
                  <a:srgbClr val="0070C0"/>
                </a:solidFill>
                <a:latin typeface="Consolas" panose="020B0609020204030204" pitchFamily="49" charset="0"/>
                <a:cs typeface="Consolas" panose="020B0609020204030204" pitchFamily="49" charset="0"/>
              </a:rPr>
              <a:t>from </a:t>
            </a:r>
            <a:r>
              <a:rPr lang="en-US" sz="1560" b="1" i="1" dirty="0" err="1">
                <a:solidFill>
                  <a:srgbClr val="0070C0"/>
                </a:solidFill>
                <a:latin typeface="Consolas" panose="020B0609020204030204" pitchFamily="49" charset="0"/>
                <a:cs typeface="Consolas" panose="020B0609020204030204" pitchFamily="49" charset="0"/>
              </a:rPr>
              <a:t>Tkinter</a:t>
            </a:r>
            <a:r>
              <a:rPr lang="en-US" sz="1560" b="1" i="1" dirty="0">
                <a:solidFill>
                  <a:srgbClr val="0070C0"/>
                </a:solidFill>
                <a:latin typeface="Consolas" panose="020B0609020204030204" pitchFamily="49" charset="0"/>
                <a:cs typeface="Consolas" panose="020B0609020204030204" pitchFamily="49" charset="0"/>
              </a:rPr>
              <a:t> import * </a:t>
            </a:r>
          </a:p>
          <a:p>
            <a:pPr lvl="1"/>
            <a:r>
              <a:rPr lang="en-US" sz="1560" b="1" i="1" dirty="0">
                <a:solidFill>
                  <a:srgbClr val="0070C0"/>
                </a:solidFill>
                <a:latin typeface="Consolas" panose="020B0609020204030204" pitchFamily="49" charset="0"/>
                <a:cs typeface="Consolas" panose="020B0609020204030204" pitchFamily="49" charset="0"/>
              </a:rPr>
              <a:t>import </a:t>
            </a:r>
            <a:r>
              <a:rPr lang="en-US" sz="1560" b="1" i="1" dirty="0" err="1">
                <a:solidFill>
                  <a:srgbClr val="0070C0"/>
                </a:solidFill>
                <a:latin typeface="Consolas" panose="020B0609020204030204" pitchFamily="49" charset="0"/>
                <a:cs typeface="Consolas" panose="020B0609020204030204" pitchFamily="49" charset="0"/>
              </a:rPr>
              <a:t>RPi.GPIO</a:t>
            </a:r>
            <a:r>
              <a:rPr lang="en-US" sz="1560" b="1" i="1" dirty="0">
                <a:solidFill>
                  <a:srgbClr val="0070C0"/>
                </a:solidFill>
                <a:latin typeface="Consolas" panose="020B0609020204030204" pitchFamily="49" charset="0"/>
                <a:cs typeface="Consolas" panose="020B0609020204030204" pitchFamily="49" charset="0"/>
              </a:rPr>
              <a:t> as GPIO </a:t>
            </a:r>
          </a:p>
          <a:p>
            <a:pPr lvl="1"/>
            <a:r>
              <a:rPr lang="en-US" sz="1560" b="1" i="1" dirty="0">
                <a:solidFill>
                  <a:srgbClr val="0070C0"/>
                </a:solidFill>
                <a:latin typeface="Consolas" panose="020B0609020204030204" pitchFamily="49" charset="0"/>
                <a:cs typeface="Consolas" panose="020B0609020204030204" pitchFamily="49" charset="0"/>
              </a:rPr>
              <a:t>import time</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err="1">
                <a:solidFill>
                  <a:srgbClr val="0070C0"/>
                </a:solidFill>
                <a:latin typeface="Consolas" panose="020B0609020204030204" pitchFamily="49" charset="0"/>
                <a:cs typeface="Consolas" panose="020B0609020204030204" pitchFamily="49" charset="0"/>
              </a:rPr>
              <a:t>GPIO.setmode</a:t>
            </a:r>
            <a:r>
              <a:rPr lang="en-US" sz="1560" b="1" i="1" dirty="0">
                <a:solidFill>
                  <a:srgbClr val="0070C0"/>
                </a:solidFill>
                <a:latin typeface="Consolas" panose="020B0609020204030204" pitchFamily="49" charset="0"/>
                <a:cs typeface="Consolas" panose="020B0609020204030204" pitchFamily="49" charset="0"/>
              </a:rPr>
              <a:t>(GPIO.BCM) </a:t>
            </a:r>
          </a:p>
          <a:p>
            <a:pPr lvl="1"/>
            <a:r>
              <a:rPr lang="en-US" sz="1560" b="1" i="1" dirty="0" err="1">
                <a:solidFill>
                  <a:srgbClr val="0070C0"/>
                </a:solidFill>
                <a:latin typeface="Consolas" panose="020B0609020204030204" pitchFamily="49" charset="0"/>
                <a:cs typeface="Consolas" panose="020B0609020204030204" pitchFamily="49" charset="0"/>
              </a:rPr>
              <a:t>GPIO.setup</a:t>
            </a:r>
            <a:r>
              <a:rPr lang="en-US" sz="1560" b="1" i="1" dirty="0">
                <a:solidFill>
                  <a:srgbClr val="0070C0"/>
                </a:solidFill>
                <a:latin typeface="Consolas" panose="020B0609020204030204" pitchFamily="49" charset="0"/>
                <a:cs typeface="Consolas" panose="020B0609020204030204" pitchFamily="49" charset="0"/>
              </a:rPr>
              <a:t>(18, GPIO.OUT) </a:t>
            </a:r>
          </a:p>
          <a:p>
            <a:pPr lvl="1"/>
            <a:r>
              <a:rPr lang="en-US" sz="1560" b="1" i="1" dirty="0" err="1">
                <a:solidFill>
                  <a:srgbClr val="0070C0"/>
                </a:solidFill>
                <a:latin typeface="Consolas" panose="020B0609020204030204" pitchFamily="49" charset="0"/>
                <a:cs typeface="Consolas" panose="020B0609020204030204" pitchFamily="49" charset="0"/>
              </a:rPr>
              <a:t>pwm</a:t>
            </a:r>
            <a:r>
              <a:rPr lang="en-US" sz="1560" b="1" i="1" dirty="0">
                <a:solidFill>
                  <a:srgbClr val="0070C0"/>
                </a:solidFill>
                <a:latin typeface="Consolas" panose="020B0609020204030204" pitchFamily="49" charset="0"/>
                <a:cs typeface="Consolas" panose="020B0609020204030204" pitchFamily="49" charset="0"/>
              </a:rPr>
              <a:t> = GPIO.PWM(18, 500) </a:t>
            </a:r>
          </a:p>
          <a:p>
            <a:pPr lvl="1"/>
            <a:r>
              <a:rPr lang="en-US" sz="1560" b="1" i="1" dirty="0" err="1">
                <a:solidFill>
                  <a:srgbClr val="0070C0"/>
                </a:solidFill>
                <a:latin typeface="Consolas" panose="020B0609020204030204" pitchFamily="49" charset="0"/>
                <a:cs typeface="Consolas" panose="020B0609020204030204" pitchFamily="49" charset="0"/>
              </a:rPr>
              <a:t>pwm.start</a:t>
            </a:r>
            <a:r>
              <a:rPr lang="en-US" sz="1560" b="1" i="1" dirty="0">
                <a:solidFill>
                  <a:srgbClr val="0070C0"/>
                </a:solidFill>
                <a:latin typeface="Consolas" panose="020B0609020204030204" pitchFamily="49" charset="0"/>
                <a:cs typeface="Consolas" panose="020B0609020204030204" pitchFamily="49" charset="0"/>
              </a:rPr>
              <a:t>(100)</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a:solidFill>
                  <a:srgbClr val="0070C0"/>
                </a:solidFill>
                <a:latin typeface="Consolas" panose="020B0609020204030204" pitchFamily="49" charset="0"/>
                <a:cs typeface="Consolas" panose="020B0609020204030204" pitchFamily="49" charset="0"/>
              </a:rPr>
              <a:t>class App:</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__</a:t>
            </a:r>
            <a:r>
              <a:rPr lang="en-US" sz="1560" b="1" i="1" dirty="0" err="1">
                <a:solidFill>
                  <a:srgbClr val="0070C0"/>
                </a:solidFill>
                <a:latin typeface="Consolas" panose="020B0609020204030204" pitchFamily="49" charset="0"/>
                <a:cs typeface="Consolas" panose="020B0609020204030204" pitchFamily="49" charset="0"/>
              </a:rPr>
              <a:t>init</a:t>
            </a:r>
            <a:r>
              <a:rPr lang="en-US" sz="1560" b="1" i="1" dirty="0">
                <a:solidFill>
                  <a:srgbClr val="0070C0"/>
                </a:solidFill>
                <a:latin typeface="Consolas" panose="020B0609020204030204" pitchFamily="49" charset="0"/>
                <a:cs typeface="Consolas" panose="020B0609020204030204" pitchFamily="49" charset="0"/>
              </a:rPr>
              <a:t>__(self, master):        </a:t>
            </a:r>
          </a:p>
          <a:p>
            <a:pPr lvl="1"/>
            <a:r>
              <a:rPr lang="en-US" sz="1560" b="1" i="1" dirty="0">
                <a:solidFill>
                  <a:srgbClr val="0070C0"/>
                </a:solidFill>
                <a:latin typeface="Consolas" panose="020B0609020204030204" pitchFamily="49" charset="0"/>
                <a:cs typeface="Consolas" panose="020B0609020204030204" pitchFamily="49" charset="0"/>
              </a:rPr>
              <a:t>		frame = Frame(master)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frame.pack</a:t>
            </a:r>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scale = Scale(frame, from_=0, to=100,orient=HORIZONTAL, command=</a:t>
            </a:r>
            <a:r>
              <a:rPr lang="en-US" sz="1560" b="1" i="1" dirty="0" err="1">
                <a:solidFill>
                  <a:srgbClr val="0070C0"/>
                </a:solidFill>
                <a:latin typeface="Consolas" panose="020B0609020204030204" pitchFamily="49" charset="0"/>
                <a:cs typeface="Consolas" panose="020B0609020204030204" pitchFamily="49" charset="0"/>
              </a:rPr>
              <a:t>self.update</a:t>
            </a:r>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scale.grid</a:t>
            </a:r>
            <a:r>
              <a:rPr lang="en-US" sz="1560" b="1" i="1" dirty="0">
                <a:solidFill>
                  <a:srgbClr val="0070C0"/>
                </a:solidFill>
                <a:latin typeface="Consolas" panose="020B0609020204030204" pitchFamily="49" charset="0"/>
                <a:cs typeface="Consolas" panose="020B0609020204030204" pitchFamily="49" charset="0"/>
              </a:rPr>
              <a:t>(row=0)</a:t>
            </a:r>
          </a:p>
          <a:p>
            <a:pPr lvl="1"/>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update(self, duty):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pwm.ChangeDutyCycle</a:t>
            </a:r>
            <a:r>
              <a:rPr lang="en-US" sz="1560" b="1" i="1" dirty="0">
                <a:solidFill>
                  <a:srgbClr val="0070C0"/>
                </a:solidFill>
                <a:latin typeface="Consolas" panose="020B0609020204030204" pitchFamily="49" charset="0"/>
                <a:cs typeface="Consolas" panose="020B0609020204030204" pitchFamily="49" charset="0"/>
              </a:rPr>
              <a:t>(float(duty))</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a:solidFill>
                  <a:srgbClr val="0070C0"/>
                </a:solidFill>
                <a:latin typeface="Consolas" panose="020B0609020204030204" pitchFamily="49" charset="0"/>
                <a:cs typeface="Consolas" panose="020B0609020204030204" pitchFamily="49" charset="0"/>
              </a:rPr>
              <a:t>root = </a:t>
            </a:r>
            <a:r>
              <a:rPr lang="en-US" sz="1560" b="1" i="1" dirty="0" err="1">
                <a:solidFill>
                  <a:srgbClr val="0070C0"/>
                </a:solidFill>
                <a:latin typeface="Consolas" panose="020B0609020204030204" pitchFamily="49" charset="0"/>
                <a:cs typeface="Consolas" panose="020B0609020204030204" pitchFamily="49" charset="0"/>
              </a:rPr>
              <a:t>Tk</a:t>
            </a:r>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err="1">
                <a:solidFill>
                  <a:srgbClr val="0070C0"/>
                </a:solidFill>
                <a:latin typeface="Consolas" panose="020B0609020204030204" pitchFamily="49" charset="0"/>
                <a:cs typeface="Consolas" panose="020B0609020204030204" pitchFamily="49" charset="0"/>
              </a:rPr>
              <a:t>root.wm_title</a:t>
            </a:r>
            <a:r>
              <a:rPr lang="en-US" sz="1560" b="1" i="1" dirty="0">
                <a:solidFill>
                  <a:srgbClr val="0070C0"/>
                </a:solidFill>
                <a:latin typeface="Consolas" panose="020B0609020204030204" pitchFamily="49" charset="0"/>
                <a:cs typeface="Consolas" panose="020B0609020204030204" pitchFamily="49" charset="0"/>
              </a:rPr>
              <a:t>('PWM Power Control') </a:t>
            </a:r>
          </a:p>
          <a:p>
            <a:pPr lvl="1"/>
            <a:r>
              <a:rPr lang="en-US" sz="1560" b="1" i="1" dirty="0">
                <a:solidFill>
                  <a:srgbClr val="0070C0"/>
                </a:solidFill>
                <a:latin typeface="Consolas" panose="020B0609020204030204" pitchFamily="49" charset="0"/>
                <a:cs typeface="Consolas" panose="020B0609020204030204" pitchFamily="49" charset="0"/>
              </a:rPr>
              <a:t>app = App(root) </a:t>
            </a:r>
          </a:p>
          <a:p>
            <a:pPr lvl="1"/>
            <a:r>
              <a:rPr lang="en-US" sz="1560" b="1" i="1" dirty="0" err="1">
                <a:solidFill>
                  <a:srgbClr val="0070C0"/>
                </a:solidFill>
                <a:latin typeface="Consolas" panose="020B0609020204030204" pitchFamily="49" charset="0"/>
                <a:cs typeface="Consolas" panose="020B0609020204030204" pitchFamily="49" charset="0"/>
              </a:rPr>
              <a:t>root.geometry</a:t>
            </a:r>
            <a:r>
              <a:rPr lang="en-US" sz="1560" b="1" i="1" dirty="0">
                <a:solidFill>
                  <a:srgbClr val="0070C0"/>
                </a:solidFill>
                <a:latin typeface="Consolas" panose="020B0609020204030204" pitchFamily="49" charset="0"/>
                <a:cs typeface="Consolas" panose="020B0609020204030204" pitchFamily="49" charset="0"/>
              </a:rPr>
              <a:t>("200x50+0+0") </a:t>
            </a:r>
          </a:p>
          <a:p>
            <a:pPr lvl="1"/>
            <a:r>
              <a:rPr lang="en-US" sz="1560" b="1" i="1" dirty="0" err="1">
                <a:solidFill>
                  <a:srgbClr val="0070C0"/>
                </a:solidFill>
                <a:latin typeface="Consolas" panose="020B0609020204030204" pitchFamily="49" charset="0"/>
                <a:cs typeface="Consolas" panose="020B0609020204030204" pitchFamily="49" charset="0"/>
              </a:rPr>
              <a:t>root.mainloop</a:t>
            </a:r>
            <a:r>
              <a:rPr lang="en-US" sz="156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714013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Making a User Interface to Control PWM Power for LEDs and Motors </a:t>
            </a:r>
          </a:p>
        </p:txBody>
      </p:sp>
      <p:sp>
        <p:nvSpPr>
          <p:cNvPr id="2" name="TextBox 1"/>
          <p:cNvSpPr txBox="1"/>
          <p:nvPr/>
        </p:nvSpPr>
        <p:spPr>
          <a:xfrm>
            <a:off x="417443" y="857743"/>
            <a:ext cx="11357113" cy="2800767"/>
          </a:xfrm>
          <a:prstGeom prst="rect">
            <a:avLst/>
          </a:prstGeom>
          <a:noFill/>
        </p:spPr>
        <p:txBody>
          <a:bodyPr wrap="square" rtlCol="0">
            <a:spAutoFit/>
          </a:bodyPr>
          <a:lstStyle/>
          <a:p>
            <a:pPr marL="342900" indent="-342900">
              <a:buFont typeface="Arial" panose="020B0604020202020204" pitchFamily="34" charset="0"/>
              <a:buChar char="•"/>
            </a:pPr>
            <a:r>
              <a:rPr lang="en-US" sz="2000" dirty="0"/>
              <a:t>Note that you will need to run it with </a:t>
            </a:r>
            <a:r>
              <a:rPr lang="en-US" sz="2400" b="1" i="1" dirty="0" err="1">
                <a:solidFill>
                  <a:srgbClr val="0070C0"/>
                </a:solidFill>
                <a:latin typeface="Consolas" panose="020B0609020204030204" pitchFamily="49" charset="0"/>
                <a:cs typeface="Consolas" panose="020B0609020204030204" pitchFamily="49" charset="0"/>
              </a:rPr>
              <a:t>sudo</a:t>
            </a:r>
            <a:r>
              <a:rPr lang="en-US" sz="2000" dirty="0"/>
              <a:t> because the </a:t>
            </a:r>
            <a:r>
              <a:rPr lang="en-US" sz="2000" dirty="0" err="1"/>
              <a:t>RPi.GPIO</a:t>
            </a:r>
            <a:r>
              <a:rPr lang="en-US" sz="2000" dirty="0"/>
              <a:t> requires you to have </a:t>
            </a:r>
            <a:r>
              <a:rPr lang="en-US" sz="2000" dirty="0" err="1"/>
              <a:t>superuser</a:t>
            </a:r>
            <a:r>
              <a:rPr lang="en-US" sz="2000" dirty="0"/>
              <a:t> privileges to access the GPIO hardware.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Python 3, the </a:t>
            </a:r>
            <a:r>
              <a:rPr lang="en-US" sz="2400" b="1" i="1" dirty="0" err="1">
                <a:solidFill>
                  <a:srgbClr val="0070C0"/>
                </a:solidFill>
                <a:latin typeface="Consolas" panose="020B0609020204030204" pitchFamily="49" charset="0"/>
                <a:cs typeface="Consolas" panose="020B0609020204030204" pitchFamily="49" charset="0"/>
              </a:rPr>
              <a:t>Tkinter</a:t>
            </a:r>
            <a:r>
              <a:rPr lang="en-US" sz="2000" dirty="0"/>
              <a:t> library has been renamed </a:t>
            </a:r>
            <a:r>
              <a:rPr lang="en-US" sz="2400" b="1" i="1" dirty="0" err="1">
                <a:solidFill>
                  <a:srgbClr val="0070C0"/>
                </a:solidFill>
                <a:latin typeface="Consolas" panose="020B0609020204030204" pitchFamily="49" charset="0"/>
                <a:cs typeface="Consolas" panose="020B0609020204030204" pitchFamily="49" charset="0"/>
              </a:rPr>
              <a:t>tkinter</a:t>
            </a:r>
            <a:r>
              <a:rPr lang="en-US" sz="2000" dirty="0"/>
              <a:t>, with a lowercase </a:t>
            </a:r>
            <a:r>
              <a:rPr lang="en-US" sz="2400" b="1" i="1" dirty="0">
                <a:solidFill>
                  <a:srgbClr val="0070C0"/>
                </a:solidFill>
                <a:latin typeface="Consolas" panose="020B0609020204030204" pitchFamily="49" charset="0"/>
                <a:cs typeface="Consolas" panose="020B0609020204030204" pitchFamily="49" charset="0"/>
              </a:rPr>
              <a:t>t</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example program defines a class called </a:t>
            </a:r>
            <a:r>
              <a:rPr lang="en-US" sz="2400" b="1" i="1" dirty="0">
                <a:solidFill>
                  <a:srgbClr val="0070C0"/>
                </a:solidFill>
                <a:latin typeface="Consolas" panose="020B0609020204030204" pitchFamily="49" charset="0"/>
                <a:cs typeface="Consolas" panose="020B0609020204030204" pitchFamily="49" charset="0"/>
              </a:rPr>
              <a:t>App</a:t>
            </a:r>
            <a:r>
              <a:rPr lang="en-US" sz="2000" dirty="0"/>
              <a:t> that contains most of the application code. The </a:t>
            </a:r>
            <a:r>
              <a:rPr lang="en-US" sz="2400" b="1" i="1" dirty="0">
                <a:solidFill>
                  <a:srgbClr val="0070C0"/>
                </a:solidFill>
                <a:latin typeface="Consolas" panose="020B0609020204030204" pitchFamily="49" charset="0"/>
                <a:cs typeface="Consolas" panose="020B0609020204030204" pitchFamily="49" charset="0"/>
              </a:rPr>
              <a:t>command</a:t>
            </a:r>
            <a:r>
              <a:rPr lang="en-US" sz="2000" dirty="0"/>
              <a:t> option runs the </a:t>
            </a:r>
            <a:r>
              <a:rPr lang="en-US" sz="2400" b="1" i="1" dirty="0">
                <a:solidFill>
                  <a:srgbClr val="0070C0"/>
                </a:solidFill>
                <a:latin typeface="Consolas" panose="020B0609020204030204" pitchFamily="49" charset="0"/>
                <a:cs typeface="Consolas" panose="020B0609020204030204" pitchFamily="49" charset="0"/>
              </a:rPr>
              <a:t>update</a:t>
            </a:r>
            <a:r>
              <a:rPr lang="en-US" sz="2000" dirty="0"/>
              <a:t> command every time the value of the slider is changed. This updates the duty cycle of the output pin.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54638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Changing the Color of an RGB LED </a:t>
            </a:r>
          </a:p>
        </p:txBody>
      </p:sp>
      <p:sp>
        <p:nvSpPr>
          <p:cNvPr id="2" name="TextBox 1"/>
          <p:cNvSpPr txBox="1"/>
          <p:nvPr/>
        </p:nvSpPr>
        <p:spPr>
          <a:xfrm>
            <a:off x="417443" y="857743"/>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PWM to control the power to each of the red, green, and blue channels of an RGB LED.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123949" y="1449466"/>
            <a:ext cx="9944100" cy="5181600"/>
          </a:xfrm>
          <a:prstGeom prst="rect">
            <a:avLst/>
          </a:prstGeom>
        </p:spPr>
      </p:pic>
    </p:spTree>
    <p:extLst>
      <p:ext uri="{BB962C8B-B14F-4D97-AF65-F5344CB8AC3E}">
        <p14:creationId xmlns:p14="http://schemas.microsoft.com/office/powerpoint/2010/main" val="1282017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5960</TotalTime>
  <Words>2841</Words>
  <Application>Microsoft Office PowerPoint</Application>
  <PresentationFormat>Widescreen</PresentationFormat>
  <Paragraphs>360</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Consolas</vt:lpstr>
      <vt:lpstr>Office Theme</vt:lpstr>
      <vt:lpstr>Design GUI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1695</cp:revision>
  <dcterms:created xsi:type="dcterms:W3CDTF">2015-08-06T11:05:05Z</dcterms:created>
  <dcterms:modified xsi:type="dcterms:W3CDTF">2018-03-26T09:08:53Z</dcterms:modified>
  <cp:contentStatus/>
</cp:coreProperties>
</file>