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451" r:id="rId5"/>
    <p:sldId id="438" r:id="rId6"/>
    <p:sldId id="334" r:id="rId7"/>
    <p:sldId id="452" r:id="rId8"/>
    <p:sldId id="399"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3" r:id="rId29"/>
    <p:sldId id="472" r:id="rId30"/>
    <p:sldId id="483" r:id="rId31"/>
    <p:sldId id="484" r:id="rId32"/>
    <p:sldId id="485" r:id="rId33"/>
    <p:sldId id="486" r:id="rId34"/>
    <p:sldId id="488" r:id="rId35"/>
    <p:sldId id="489" r:id="rId36"/>
    <p:sldId id="490" r:id="rId37"/>
    <p:sldId id="491" r:id="rId38"/>
    <p:sldId id="492" r:id="rId39"/>
    <p:sldId id="493" r:id="rId40"/>
    <p:sldId id="494" r:id="rId41"/>
    <p:sldId id="495" r:id="rId42"/>
    <p:sldId id="496" r:id="rId43"/>
    <p:sldId id="497" r:id="rId44"/>
    <p:sldId id="498" r:id="rId45"/>
    <p:sldId id="499" r:id="rId46"/>
    <p:sldId id="500" r:id="rId47"/>
    <p:sldId id="501" r:id="rId48"/>
    <p:sldId id="503" r:id="rId49"/>
    <p:sldId id="504" r:id="rId50"/>
    <p:sldId id="505" r:id="rId51"/>
    <p:sldId id="506" r:id="rId52"/>
    <p:sldId id="507" r:id="rId53"/>
    <p:sldId id="508" r:id="rId54"/>
    <p:sldId id="509" r:id="rId55"/>
    <p:sldId id="510" r:id="rId56"/>
    <p:sldId id="511" r:id="rId57"/>
    <p:sldId id="512" r:id="rId58"/>
    <p:sldId id="513" r:id="rId59"/>
    <p:sldId id="514" r:id="rId60"/>
    <p:sldId id="515" r:id="rId61"/>
    <p:sldId id="516" r:id="rId62"/>
    <p:sldId id="474" r:id="rId63"/>
    <p:sldId id="476" r:id="rId64"/>
    <p:sldId id="477" r:id="rId65"/>
    <p:sldId id="482" r:id="rId66"/>
    <p:sldId id="478" r:id="rId67"/>
    <p:sldId id="479" r:id="rId68"/>
    <p:sldId id="480" r:id="rId69"/>
    <p:sldId id="481" r:id="rId70"/>
    <p:sldId id="26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qt.io/"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9.picofile.com/file/8294687892/PyQt4_4_11_4_gpl_Py3_4_Qt5_5_0_x64.exe.html" TargetMode="External"/><Relationship Id="rId2" Type="http://schemas.openxmlformats.org/officeDocument/2006/relationships/hyperlink" Target="https://www.python.org/ftp/python/3.4.0/python-3.4.0.amd64.msi"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normAutofit/>
          </a:bodyPr>
          <a:lstStyle/>
          <a:p>
            <a:r>
              <a:rPr lang="en-US" b="1" dirty="0" err="1">
                <a:effectLst>
                  <a:outerShdw blurRad="38100" dist="38100" dir="2700000" algn="tl">
                    <a:srgbClr val="000000">
                      <a:alpha val="43137"/>
                    </a:srgbClr>
                  </a:outerShdw>
                </a:effectLst>
              </a:rPr>
              <a:t>Tkinter</a:t>
            </a:r>
            <a:r>
              <a:rPr lang="en-US" b="1"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PyQT</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GUI Development</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7571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 In this chapter, we explore </a:t>
            </a:r>
            <a:r>
              <a:rPr lang="en-US" dirty="0" smtClean="0"/>
              <a:t>two framework for design graphical user interface in python language.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Label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01675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متن و تصاویر به کار میرود، برای ایجاد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Cl = Label(master, </a:t>
            </a:r>
            <a:r>
              <a:rPr lang="en-US" sz="2000" b="1" i="1" dirty="0" err="1">
                <a:solidFill>
                  <a:srgbClr val="0070C0"/>
                </a:solidFill>
                <a:latin typeface="Consolas" panose="020B0609020204030204" pitchFamily="49" charset="0"/>
                <a:cs typeface="Consolas" panose="020B0609020204030204" pitchFamily="49" charset="0"/>
              </a:rPr>
              <a:t>attrinute</a:t>
            </a:r>
            <a:r>
              <a:rPr lang="en-US" sz="2000" b="1" i="1" dirty="0">
                <a:solidFill>
                  <a:srgbClr val="0070C0"/>
                </a:solidFill>
                <a:latin typeface="Consolas" panose="020B0609020204030204" pitchFamily="49" charset="0"/>
                <a:cs typeface="Consolas" panose="020B0609020204030204" pitchFamily="49" charset="0"/>
              </a:rPr>
              <a:t> = value)</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این دستور متغییر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شی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باید در آن ظاهر شود. اگر ذکر نگردد، به طور خودکار شی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منظور خواهد 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متغییر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attribute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تعدادی صفت است که باید مقداردهی شوند. بعضی از این صفات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 = “some Text”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 مشخص شده را نمایش میدهد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font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تعیین فونت متن به کار میرود، مثال: </a:t>
            </a:r>
            <a:r>
              <a:rPr lang="en-US" sz="2000" b="1" i="1" dirty="0">
                <a:solidFill>
                  <a:srgbClr val="0070C0"/>
                </a:solidFill>
                <a:latin typeface="Consolas" panose="020B0609020204030204" pitchFamily="49" charset="0"/>
                <a:cs typeface="Consolas" panose="020B0609020204030204" pitchFamily="49" charset="0"/>
              </a:rPr>
              <a:t>font = (“Arial” , 16)</a:t>
            </a:r>
            <a:endParaRPr lang="fa-IR" sz="2000" b="1" i="1" dirty="0">
              <a:solidFill>
                <a:srgbClr val="0070C0"/>
              </a:solidFill>
              <a:latin typeface="Consolas" panose="020B0609020204030204" pitchFamily="49" charset="0"/>
              <a:cs typeface="Consolas" panose="020B0609020204030204" pitchFamily="49" charset="0"/>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width</a:t>
            </a:r>
            <a:r>
              <a:rPr lang="en-US"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height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ارتفاع و عرض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تعیین میکنند بر حسب پیکسل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justify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همترازی متن را مشخص میکند، که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17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Label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fg</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foreground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رنگ پس زمینه و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bg</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background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رنگ پس زمینه مثال: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fg</a:t>
            </a:r>
            <a:r>
              <a:rPr lang="en-US" sz="2000" b="1" i="1" dirty="0">
                <a:solidFill>
                  <a:srgbClr val="0070C0"/>
                </a:solidFill>
                <a:latin typeface="Consolas" panose="020B0609020204030204" pitchFamily="49" charset="0"/>
                <a:cs typeface="Consolas" panose="020B0609020204030204" pitchFamily="49" charset="0"/>
              </a:rPr>
              <a:t> = “red”, </a:t>
            </a:r>
            <a:r>
              <a:rPr lang="en-US" sz="2000" b="1" i="1" dirty="0" err="1">
                <a:solidFill>
                  <a:srgbClr val="0070C0"/>
                </a:solidFill>
                <a:latin typeface="Consolas" panose="020B0609020204030204" pitchFamily="49" charset="0"/>
                <a:cs typeface="Consolas" panose="020B0609020204030204" pitchFamily="49" charset="0"/>
              </a:rPr>
              <a:t>bg</a:t>
            </a:r>
            <a:r>
              <a:rPr lang="en-US" sz="2000" b="1" i="1" dirty="0">
                <a:solidFill>
                  <a:srgbClr val="0070C0"/>
                </a:solidFill>
                <a:latin typeface="Consolas" panose="020B0609020204030204" pitchFamily="49" charset="0"/>
                <a:cs typeface="Consolas" panose="020B0609020204030204" pitchFamily="49" charset="0"/>
              </a:rPr>
              <a:t> = “white”</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متغییری را برای کنترل در نظر میگیرد، که میتوان از طریق آن، متن کنترل را تغییر داد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میتوانید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متغییری نسبت دهید و از طریق آن متغییر، محتوای آن را تغییر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 = 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var.set</a:t>
            </a:r>
            <a:r>
              <a:rPr lang="en-US" sz="2000" b="1" i="1" dirty="0">
                <a:solidFill>
                  <a:srgbClr val="0070C0"/>
                </a:solidFill>
                <a:latin typeface="Consolas" panose="020B0609020204030204" pitchFamily="49" charset="0"/>
                <a:cs typeface="Consolas" panose="020B0609020204030204" pitchFamily="49" charset="0"/>
              </a:rPr>
              <a:t>(“I am a label”)</a:t>
            </a:r>
            <a:endParaRPr lang="fa-IR" sz="2000" b="1" i="1" dirty="0">
              <a:solidFill>
                <a:srgbClr val="0070C0"/>
              </a:solidFill>
              <a:latin typeface="Consolas" panose="020B0609020204030204" pitchFamily="49" charset="0"/>
              <a:cs typeface="Consolas" panose="020B0609020204030204" pitchFamily="49" charset="0"/>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65974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pack() </a:t>
            </a:r>
            <a:r>
              <a:rPr lang="en-US" sz="4800" b="1" dirty="0" err="1">
                <a:effectLst>
                  <a:outerShdw blurRad="38100" dist="38100" dir="2700000" algn="tl">
                    <a:srgbClr val="000000">
                      <a:alpha val="43137"/>
                    </a:srgbClr>
                  </a:outerShdw>
                </a:effectLst>
              </a:rPr>
              <a:t>methode</a:t>
            </a:r>
            <a:endParaRPr lang="en-US" sz="4800"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متد، کنترل را بر اساس پارامترهایی که دریافت میکند، به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متصل میکند. پارامتر هایی که این متن می‌پذیرند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side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کنترل مورد نظر(مثل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کدام ضلع از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متصل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r>
              <a:rPr lang="en-US" sz="2000" b="1" i="1" dirty="0">
                <a:solidFill>
                  <a:srgbClr val="0070C0"/>
                </a:solidFill>
                <a:latin typeface="Consolas" panose="020B0609020204030204" pitchFamily="49" charset="0"/>
                <a:cs typeface="Consolas" panose="020B0609020204030204" pitchFamily="49" charset="0"/>
              </a:rPr>
              <a:t>side = TOP </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ضلع بالایی</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r>
              <a:rPr lang="en-US" sz="2000" b="1" i="1" dirty="0">
                <a:solidFill>
                  <a:srgbClr val="0070C0"/>
                </a:solidFill>
                <a:latin typeface="Consolas" panose="020B0609020204030204" pitchFamily="49" charset="0"/>
                <a:cs typeface="Consolas" panose="020B0609020204030204" pitchFamily="49" charset="0"/>
              </a:rPr>
              <a:t>side = 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سمت چپ</a:t>
            </a:r>
          </a:p>
          <a:p>
            <a:pPr lvl="1" algn="l"/>
            <a:r>
              <a:rPr lang="en-US" sz="2000" b="1" i="1" dirty="0">
                <a:solidFill>
                  <a:srgbClr val="0070C0"/>
                </a:solidFill>
                <a:latin typeface="Consolas" panose="020B0609020204030204" pitchFamily="49" charset="0"/>
                <a:cs typeface="Consolas" panose="020B0609020204030204" pitchFamily="49" charset="0"/>
              </a:rPr>
              <a:t>side = BOTTON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پایینی</a:t>
            </a:r>
          </a:p>
          <a:p>
            <a:pPr lvl="1" algn="l"/>
            <a:r>
              <a:rPr lang="en-US" sz="2000" b="1" i="1" dirty="0">
                <a:solidFill>
                  <a:srgbClr val="0070C0"/>
                </a:solidFill>
                <a:latin typeface="Consolas" panose="020B0609020204030204" pitchFamily="49" charset="0"/>
                <a:cs typeface="Consolas" panose="020B0609020204030204" pitchFamily="49" charset="0"/>
              </a:rPr>
              <a:t>side = 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راست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fill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که آیا کل فضایی که توسط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اختیارش قرار گرفت، توسط کنترل پر شود یا خیر.</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(پیش فرض)، در اندازه ی واقعی خود ظاهر میشود، اگر 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a:t>
            </a:r>
            <a:r>
              <a:rPr lang="fa-IR" sz="2000" b="1">
                <a:solidFill>
                  <a:schemeClr val="tx1">
                    <a:lumMod val="95000"/>
                    <a:lumOff val="5000"/>
                  </a:schemeClr>
                </a:solidFill>
                <a:latin typeface="Consolas" panose="020B0609020204030204" pitchFamily="49" charset="0"/>
                <a:cs typeface="B Nazanin" panose="00000400000000000000" pitchFamily="2" charset="-78"/>
              </a:rPr>
              <a:t>افقی و اگر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Y</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عمودی و اگر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در هر دو جهت پر خواهد 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expand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که آیا باید کنترل بسط پیدا کند، تا فضای اضافی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پر کند یا خیر، در حالت پیش فرض کل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پوشش نمیدهد. اگر مقدار غیر صفری را تعیین کنید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پوشش میدهد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84581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pack() </a:t>
            </a:r>
            <a:r>
              <a:rPr lang="en-US" sz="4800" b="1" dirty="0" err="1">
                <a:effectLst>
                  <a:outerShdw blurRad="38100" dist="38100" dir="2700000" algn="tl">
                    <a:srgbClr val="000000">
                      <a:alpha val="43137"/>
                    </a:srgbClr>
                  </a:outerShdw>
                </a:effectLst>
              </a:rPr>
              <a:t>methode</a:t>
            </a:r>
            <a:endParaRPr lang="en-US" sz="4800"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3477875"/>
          </a:xfrm>
          <a:prstGeom prst="rect">
            <a:avLst/>
          </a:prstGeom>
          <a:noFill/>
        </p:spPr>
        <p:txBody>
          <a:bodyPr wrap="square" rtlCol="0">
            <a:spAutoFit/>
          </a:bodyPr>
          <a:lstStyle/>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in</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در داخل کنترل دیگر قرار میدهد. این صفت معمولا استفاده نمیشود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ipadx</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ipady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pady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padx</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بیرونی با پیش فرض صفر</a:t>
            </a:r>
            <a:br>
              <a:rPr lang="fa-IR" sz="2000" b="1" dirty="0">
                <a:solidFill>
                  <a:schemeClr val="tx1">
                    <a:lumMod val="95000"/>
                    <a:lumOff val="5000"/>
                  </a:schemeClr>
                </a:solidFill>
                <a:latin typeface="Consolas" panose="020B0609020204030204" pitchFamily="49" charset="0"/>
                <a:cs typeface="B Nazanin" panose="00000400000000000000" pitchFamily="2" charset="-78"/>
              </a:rPr>
            </a:br>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0513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place() </a:t>
            </a:r>
            <a:r>
              <a:rPr lang="en-US" sz="4800" b="1" dirty="0" err="1">
                <a:effectLst>
                  <a:outerShdw blurRad="38100" dist="38100" dir="2700000" algn="tl">
                    <a:srgbClr val="000000">
                      <a:alpha val="43137"/>
                    </a:srgbClr>
                  </a:outerShdw>
                </a:effectLst>
              </a:rPr>
              <a:t>methode</a:t>
            </a:r>
            <a:endParaRPr lang="en-US" sz="4800"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متد برای تعیین مکان کنترل در داخل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cl.place</a:t>
            </a:r>
            <a:r>
              <a:rPr lang="en-US" sz="2000" b="1" i="1" dirty="0">
                <a:solidFill>
                  <a:srgbClr val="0070C0"/>
                </a:solidFill>
                <a:latin typeface="Consolas" panose="020B0609020204030204" pitchFamily="49" charset="0"/>
                <a:cs typeface="Consolas" panose="020B0609020204030204" pitchFamily="49" charset="0"/>
              </a:rPr>
              <a:t>(x = x1, y = y1)</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دستور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x=x1</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y=y1</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داخل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میدهد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37399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effectLst>
                  <a:outerShdw blurRad="38100" dist="38100" dir="2700000" algn="tl">
                    <a:srgbClr val="000000">
                      <a:alpha val="43137"/>
                    </a:srgbClr>
                  </a:outerShdw>
                </a:effectLst>
              </a:rPr>
              <a:t>mainloop</a:t>
            </a:r>
            <a:r>
              <a:rPr lang="en-US" sz="4800" b="1" dirty="0">
                <a:effectLst>
                  <a:outerShdw blurRad="38100" dist="38100" dir="2700000" algn="tl">
                    <a:srgbClr val="000000">
                      <a:alpha val="43137"/>
                    </a:srgbClr>
                  </a:outerShdw>
                </a:effectLst>
              </a:rPr>
              <a:t>() </a:t>
            </a:r>
            <a:r>
              <a:rPr lang="en-US" sz="4800" b="1" dirty="0" err="1">
                <a:effectLst>
                  <a:outerShdw blurRad="38100" dist="38100" dir="2700000" algn="tl">
                    <a:srgbClr val="000000">
                      <a:alpha val="43137"/>
                    </a:srgbClr>
                  </a:outerShdw>
                </a:effectLst>
              </a:rPr>
              <a:t>methode</a:t>
            </a:r>
            <a:endParaRPr lang="en-US" sz="4800"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میتوان اجرای برنامه‌ی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انتظار برای دریافت ورودی، و وارد کردن آن و سپس انتظار برای ورودی بعد دانست.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خاتمه میابد، بخش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برنامه شما نیز خاتمه میابد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99223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21217"/>
            <a:ext cx="12192000" cy="5447645"/>
          </a:xfrm>
          <a:prstGeom prst="rect">
            <a:avLst/>
          </a:prstGeom>
          <a:noFill/>
        </p:spPr>
        <p:txBody>
          <a:bodyPr wrap="square" rtlCol="0">
            <a:spAutoFit/>
          </a:bodyPr>
          <a:lstStyle/>
          <a:p>
            <a:pPr lvl="1" algn="l"/>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Example:</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b="1" i="1" dirty="0">
                <a:solidFill>
                  <a:srgbClr val="0070C0"/>
                </a:solidFill>
                <a:latin typeface="Consolas" panose="020B0609020204030204" pitchFamily="49" charset="0"/>
                <a:cs typeface="Consolas" panose="020B0609020204030204" pitchFamily="49" charset="0"/>
              </a:rPr>
              <a:t>from </a:t>
            </a:r>
            <a:r>
              <a:rPr lang="en-US" b="1" i="1" dirty="0" err="1">
                <a:solidFill>
                  <a:srgbClr val="0070C0"/>
                </a:solidFill>
                <a:latin typeface="Consolas" panose="020B0609020204030204" pitchFamily="49" charset="0"/>
                <a:cs typeface="Consolas" panose="020B0609020204030204" pitchFamily="49" charset="0"/>
              </a:rPr>
              <a:t>tkinter</a:t>
            </a:r>
            <a:r>
              <a:rPr lang="en-US" b="1" i="1" dirty="0">
                <a:solidFill>
                  <a:srgbClr val="0070C0"/>
                </a:solidFill>
                <a:latin typeface="Consolas" panose="020B0609020204030204" pitchFamily="49" charset="0"/>
                <a:cs typeface="Consolas" panose="020B0609020204030204" pitchFamily="49" charset="0"/>
              </a:rPr>
              <a:t> import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root = </a:t>
            </a:r>
            <a:r>
              <a:rPr lang="en-US" b="1" i="1" dirty="0" err="1">
                <a:solidFill>
                  <a:srgbClr val="0070C0"/>
                </a:solidFill>
                <a:latin typeface="Consolas" panose="020B0609020204030204" pitchFamily="49" charset="0"/>
                <a:cs typeface="Consolas" panose="020B0609020204030204" pitchFamily="49" charset="0"/>
              </a:rPr>
              <a:t>Tk</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root.title</a:t>
            </a:r>
            <a:r>
              <a:rPr lang="en-US" b="1" i="1" dirty="0">
                <a:solidFill>
                  <a:srgbClr val="0070C0"/>
                </a:solidFill>
                <a:latin typeface="Consolas" panose="020B0609020204030204" pitchFamily="49" charset="0"/>
                <a:cs typeface="Consolas" panose="020B0609020204030204" pitchFamily="49" charset="0"/>
              </a:rPr>
              <a:t>('label')</a:t>
            </a:r>
          </a:p>
          <a:p>
            <a:pPr lvl="1"/>
            <a:r>
              <a:rPr lang="en-US" b="1" i="1" dirty="0">
                <a:solidFill>
                  <a:srgbClr val="0070C0"/>
                </a:solidFill>
                <a:latin typeface="Consolas" panose="020B0609020204030204" pitchFamily="49" charset="0"/>
                <a:cs typeface="Consolas" panose="020B0609020204030204" pitchFamily="49" charset="0"/>
              </a:rPr>
              <a:t>w = Label(root, text="I am a first",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='red',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='white',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font=("Helvetica",16))</a:t>
            </a:r>
          </a:p>
          <a:p>
            <a:pPr lvl="1"/>
            <a:r>
              <a:rPr lang="en-US" b="1" i="1" dirty="0" err="1">
                <a:solidFill>
                  <a:srgbClr val="0070C0"/>
                </a:solidFill>
                <a:latin typeface="Consolas" panose="020B0609020204030204" pitchFamily="49" charset="0"/>
                <a:cs typeface="Consolas" panose="020B0609020204030204" pitchFamily="49" charset="0"/>
              </a:rPr>
              <a:t>w.pack</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StringVar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x = Label(root, </a:t>
            </a:r>
            <a:r>
              <a:rPr lang="en-US" b="1" i="1" dirty="0" err="1">
                <a:solidFill>
                  <a:srgbClr val="0070C0"/>
                </a:solidFill>
                <a:latin typeface="Consolas" panose="020B0609020204030204" pitchFamily="49" charset="0"/>
                <a:cs typeface="Consolas" panose="020B0609020204030204" pitchFamily="49" charset="0"/>
              </a:rPr>
              <a:t>textvariable</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='green',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='black',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font=("Arial", 16))</a:t>
            </a:r>
          </a:p>
          <a:p>
            <a:pPr lvl="1"/>
            <a:r>
              <a:rPr lang="en-US" b="1" i="1" dirty="0" err="1">
                <a:solidFill>
                  <a:srgbClr val="0070C0"/>
                </a:solidFill>
                <a:latin typeface="Consolas" panose="020B0609020204030204" pitchFamily="49" charset="0"/>
                <a:cs typeface="Consolas" panose="020B0609020204030204" pitchFamily="49" charset="0"/>
              </a:rPr>
              <a:t>x.pack</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var.set</a:t>
            </a:r>
            <a:r>
              <a:rPr lang="en-US" b="1" i="1" dirty="0">
                <a:solidFill>
                  <a:srgbClr val="0070C0"/>
                </a:solidFill>
                <a:latin typeface="Consolas" panose="020B0609020204030204" pitchFamily="49" charset="0"/>
                <a:cs typeface="Consolas" panose="020B0609020204030204" pitchFamily="49" charset="0"/>
              </a:rPr>
              <a:t>("I am a second")</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z = Label(root, text='I am a third',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='blue',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='white',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font=("Helvetica",16))</a:t>
            </a:r>
          </a:p>
          <a:p>
            <a:pPr lvl="1"/>
            <a:r>
              <a:rPr lang="en-US" b="1" i="1" dirty="0" err="1">
                <a:solidFill>
                  <a:srgbClr val="0070C0"/>
                </a:solidFill>
                <a:latin typeface="Consolas" panose="020B0609020204030204" pitchFamily="49" charset="0"/>
                <a:cs typeface="Consolas" panose="020B0609020204030204" pitchFamily="49" charset="0"/>
              </a:rPr>
              <a:t>z.pack</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root.mainloop</a:t>
            </a:r>
            <a:r>
              <a:rPr lang="en-US" b="1" i="1" dirty="0">
                <a:solidFill>
                  <a:srgbClr val="0070C0"/>
                </a:solidFill>
                <a:latin typeface="Consolas" panose="020B0609020204030204" pitchFamily="49" charset="0"/>
                <a:cs typeface="Consolas" panose="020B0609020204030204" pitchFamily="49" charset="0"/>
              </a:rPr>
              <a:t>()</a:t>
            </a: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85883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پیاده سازی انواع مختلفی از دکمه ها بکار میرود، دکمه ها میتوانند شامل متن یا تصاویر باشند، و میتوان تابع یا متدی را به آن ها نسبت داد. وقتی دکمه کلیک میشود، پایتون به طور خودکار آن تابع یا متد را اجرا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صورت زیر عمل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b = Button(master, attributes = value)</a:t>
            </a:r>
          </a:p>
          <a:p>
            <a:pPr lvl="1"/>
            <a:endParaRPr lang="en-US" sz="2000" b="1" i="1" dirty="0">
              <a:solidFill>
                <a:srgbClr val="0070C0"/>
              </a:solidFill>
              <a:latin typeface="Consolas" panose="020B0609020204030204" pitchFamily="49" charset="0"/>
              <a:cs typeface="Consolas" panose="020B0609020204030204" pitchFamily="49" charset="0"/>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این تعریف،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این دکمه در آن قرار می‌گیرد.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attributes=value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صفاتی هستند، صفاتی هستند که مقدار خاصی را می‌پذیرند، و رفتار این کنترل را تغییر میدهند، دستور زیر را ببینید: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b = Button(master, text=“OK”, command=quit)</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مثال بالا دکمه ای با متن </a:t>
            </a:r>
            <a:r>
              <a:rPr lang="en-US" sz="2000" b="1" dirty="0">
                <a:solidFill>
                  <a:schemeClr val="tx1">
                    <a:lumMod val="95000"/>
                    <a:lumOff val="5000"/>
                  </a:schemeClr>
                </a:solidFill>
                <a:latin typeface="Consolas" panose="020B0609020204030204" pitchFamily="49" charset="0"/>
                <a:cs typeface="B Nazanin" panose="00000400000000000000" pitchFamily="2" charset="-78"/>
              </a:rPr>
              <a:t>OK</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ایجاد میشود که کارش خروج از برنامه است. زیرا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برابر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quit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شده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درصفت</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میتوانید تابع یا متدی را برای اجرا تعیین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51318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01675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بسیاری از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بعضی از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 = callback</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این صفت،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callback</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است که در صورت کلیک شدن دکمه اجرا میشود. </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متن دکمه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font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فونت مورد استفاده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fg</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و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bg</a:t>
            </a:r>
            <a:r>
              <a:rPr lang="fa-IR" sz="2000" b="1" dirty="0">
                <a:solidFill>
                  <a:schemeClr val="tx1">
                    <a:lumMod val="95000"/>
                    <a:lumOff val="5000"/>
                  </a:schemeClr>
                </a:solidFill>
                <a:latin typeface="Consolas" panose="020B0609020204030204" pitchFamily="49" charset="0"/>
                <a:cs typeface="B Nazanin" panose="00000400000000000000" pitchFamily="2" charset="-78"/>
              </a:rPr>
              <a:t> : به ترتیب رنگ های پیش زمینه و پس زمینه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height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width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 ارتفاع و پهنای دکمه را برحسب پیکسل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داده شود. اگر این گزینه مشخص شود، نسبت به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bitmap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تقدم بیشتری دارد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bitmap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دکمه به نمایش در می‌آورد. اگر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مشخص 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اولیت بالاتری دارد</a:t>
            </a:r>
          </a:p>
        </p:txBody>
      </p:sp>
    </p:spTree>
    <p:extLst>
      <p:ext uri="{BB962C8B-B14F-4D97-AF65-F5344CB8AC3E}">
        <p14:creationId xmlns:p14="http://schemas.microsoft.com/office/powerpoint/2010/main" val="187042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632311"/>
          </a:xfrm>
          <a:prstGeom prst="rect">
            <a:avLst/>
          </a:prstGeom>
          <a:noFill/>
        </p:spPr>
        <p:txBody>
          <a:bodyPr wrap="square" rtlCol="0">
            <a:spAutoFit/>
          </a:bodyPr>
          <a:lstStyle/>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activebackground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رنگ پس زمینه ی دکمه را در زمان فعال بودن دکمه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activeforeground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رنگ پیش زمینه ی دکمه را در زمان فعال بودن دکمه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anchor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متن(یا تصویر) در کجای دکمه قرار گیرد. از گزینه های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NE</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شرغی)،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SE</a:t>
            </a:r>
            <a:r>
              <a:rPr lang="fa-IR" sz="2000" b="1" dirty="0">
                <a:solidFill>
                  <a:schemeClr val="tx1">
                    <a:lumMod val="95000"/>
                    <a:lumOff val="5000"/>
                  </a:schemeClr>
                </a:solidFill>
                <a:latin typeface="Consolas" panose="020B0609020204030204" pitchFamily="49" charset="0"/>
                <a:cs typeface="B Nazanin" panose="00000400000000000000" pitchFamily="2" charset="-78"/>
              </a:rPr>
              <a:t>(جنوب شرغی)، </a:t>
            </a:r>
            <a:r>
              <a:rPr lang="en-US" sz="2000" b="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a:t>
            </a:r>
            <a:r>
              <a:rPr lang="fa-IR" sz="2000" b="1">
                <a:solidFill>
                  <a:schemeClr val="tx1">
                    <a:lumMod val="95000"/>
                    <a:lumOff val="5000"/>
                  </a:schemeClr>
                </a:solidFill>
                <a:latin typeface="Consolas" panose="020B0609020204030204" pitchFamily="49" charset="0"/>
                <a:cs typeface="B Nazanin" panose="00000400000000000000" pitchFamily="2" charset="-78"/>
              </a:rPr>
              <a:t>(غرب</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NW</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غربی)،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(مرکز) استفاده کنید.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borderwidth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پهنای دکمه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compound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ترکیب متن و تصویر را در دکمه مشخص میکند. به طوری پیش فرض، اگر تصویری ارائه شود، به جای متن ترسیم می‌گردد. اگر این گزینه برابر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تصویر در بالای متن رسم می‌شود. اگر این گزینه 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BOTTOM</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تصویر در کنار متن رسم می‌شود.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justify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مثل آنچه که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دیدید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state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دکمه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NORMAL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DISABLED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NORMAL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دکمه در نظر می‌گیرد</a:t>
            </a:r>
          </a:p>
        </p:txBody>
      </p:sp>
    </p:spTree>
    <p:extLst>
      <p:ext uri="{BB962C8B-B14F-4D97-AF65-F5344CB8AC3E}">
        <p14:creationId xmlns:p14="http://schemas.microsoft.com/office/powerpoint/2010/main" val="103318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Introduction</a:t>
            </a:r>
          </a:p>
        </p:txBody>
      </p:sp>
      <p:sp>
        <p:nvSpPr>
          <p:cNvPr id="2" name="TextBox 1"/>
          <p:cNvSpPr txBox="1"/>
          <p:nvPr/>
        </p:nvSpPr>
        <p:spPr>
          <a:xfrm>
            <a:off x="291547" y="884069"/>
            <a:ext cx="11357113" cy="4524315"/>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کتابخانه ی استاندارد پایتون شامل</a:t>
            </a:r>
            <a:r>
              <a:rPr lang="en-US" sz="2400" dirty="0">
                <a:cs typeface="B Nazanin" panose="00000400000000000000" pitchFamily="2" charset="-78"/>
              </a:rPr>
              <a:t> </a:t>
            </a:r>
            <a:r>
              <a:rPr lang="fa-IR" sz="2400" dirty="0">
                <a:cs typeface="B Nazanin" panose="00000400000000000000" pitchFamily="2" charset="-78"/>
              </a:rPr>
              <a:t> </a:t>
            </a:r>
            <a:r>
              <a:rPr lang="en-US" sz="2400" dirty="0" err="1">
                <a:cs typeface="B Nazanin" panose="00000400000000000000" pitchFamily="2" charset="-78"/>
              </a:rPr>
              <a:t>Tcl</a:t>
            </a:r>
            <a:r>
              <a:rPr lang="en-US" sz="2400" dirty="0">
                <a:cs typeface="B Nazanin" panose="00000400000000000000" pitchFamily="2" charset="-78"/>
              </a:rPr>
              <a:t>/</a:t>
            </a:r>
            <a:r>
              <a:rPr lang="en-US" sz="2400" dirty="0" err="1">
                <a:cs typeface="B Nazanin" panose="00000400000000000000" pitchFamily="2" charset="-78"/>
              </a:rPr>
              <a:t>Tk</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dirty="0" err="1">
                <a:cs typeface="B Nazanin" panose="00000400000000000000" pitchFamily="2" charset="-78"/>
              </a:rPr>
              <a:t>Tcl</a:t>
            </a:r>
            <a:r>
              <a:rPr lang="fa-IR" sz="2400" dirty="0">
                <a:cs typeface="B Nazanin" panose="00000400000000000000" pitchFamily="2" charset="-78"/>
              </a:rPr>
              <a:t> یک زبان اسکریپتی است و </a:t>
            </a:r>
            <a:r>
              <a:rPr lang="en-US" sz="2400" dirty="0">
                <a:cs typeface="B Nazanin" panose="00000400000000000000" pitchFamily="2" charset="-78"/>
              </a:rPr>
              <a:t>TK</a:t>
            </a:r>
            <a:r>
              <a:rPr lang="fa-IR" sz="2400" dirty="0">
                <a:cs typeface="B Nazanin" panose="00000400000000000000" pitchFamily="2" charset="-78"/>
              </a:rPr>
              <a:t> کتابخانه ی </a:t>
            </a:r>
            <a:r>
              <a:rPr lang="en-US" sz="2400" dirty="0">
                <a:cs typeface="B Nazanin" panose="00000400000000000000" pitchFamily="2" charset="-78"/>
              </a:rPr>
              <a:t>GUI</a:t>
            </a:r>
            <a:r>
              <a:rPr lang="fa-IR" sz="2400" dirty="0">
                <a:cs typeface="B Nazanin" panose="00000400000000000000" pitchFamily="2" charset="-78"/>
              </a:rPr>
              <a:t> است که به زبان </a:t>
            </a:r>
            <a:r>
              <a:rPr lang="en-US" sz="2400" dirty="0">
                <a:cs typeface="B Nazanin" panose="00000400000000000000" pitchFamily="2" charset="-78"/>
              </a:rPr>
              <a:t>TCL</a:t>
            </a:r>
            <a:r>
              <a:rPr lang="fa-IR" sz="2400" dirty="0">
                <a:cs typeface="B Nazanin" panose="00000400000000000000" pitchFamily="2" charset="-78"/>
              </a:rPr>
              <a:t> و </a:t>
            </a:r>
            <a:r>
              <a:rPr lang="en-US" sz="2400" dirty="0">
                <a:cs typeface="B Nazanin" panose="00000400000000000000" pitchFamily="2" charset="-78"/>
              </a:rPr>
              <a:t>C</a:t>
            </a:r>
            <a:r>
              <a:rPr lang="fa-IR" sz="2400" dirty="0">
                <a:cs typeface="B Nazanin" panose="00000400000000000000" pitchFamily="2" charset="-78"/>
              </a:rPr>
              <a:t> نوشته شده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ماژول </a:t>
            </a:r>
            <a:r>
              <a:rPr lang="en-US" sz="2400" dirty="0" err="1">
                <a:cs typeface="B Nazanin" panose="00000400000000000000" pitchFamily="2" charset="-78"/>
              </a:rPr>
              <a:t>Tkinter</a:t>
            </a:r>
            <a:r>
              <a:rPr lang="fa-IR" sz="2400" dirty="0">
                <a:cs typeface="B Nazanin" panose="00000400000000000000" pitchFamily="2" charset="-78"/>
              </a:rPr>
              <a:t> امکانات لازم را برای کتابخانه ی </a:t>
            </a:r>
            <a:r>
              <a:rPr lang="en-US" sz="2400" dirty="0">
                <a:cs typeface="B Nazanin" panose="00000400000000000000" pitchFamily="2" charset="-78"/>
              </a:rPr>
              <a:t>GUI</a:t>
            </a:r>
            <a:r>
              <a:rPr lang="fa-IR" sz="2400" dirty="0">
                <a:cs typeface="B Nazanin" panose="00000400000000000000" pitchFamily="2" charset="-78"/>
              </a:rPr>
              <a:t> فراهم میسازد.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ماژول نسبت به سایر کتابخانه های </a:t>
            </a:r>
            <a:r>
              <a:rPr lang="en-US" sz="2400" dirty="0">
                <a:cs typeface="B Nazanin" panose="00000400000000000000" pitchFamily="2" charset="-78"/>
              </a:rPr>
              <a:t>GUI</a:t>
            </a:r>
            <a:r>
              <a:rPr lang="fa-IR" sz="2400" dirty="0">
                <a:cs typeface="B Nazanin" panose="00000400000000000000" pitchFamily="2" charset="-78"/>
              </a:rPr>
              <a:t> که برای پایتون فراهم هستند، امتیازاتی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1- به عنوان یک استاندارد همراه پایتون نصب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2- حجم آن اندک است</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config</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صفت کنترل را اصلاح میکند. اگر هیچ گزینه‌ای ذکر نشود این متد یک دیکشنری را برمی‌گرداند که حاوی تمامی مقادیر تمام صفت ها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invoke()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صفت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ذکر شده را فراخوانی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06607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events and binding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47787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همانطور که گفته شد برنامه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اغلب وقت خود را در داخل حلقه رویداد سپری میکنند( که از طریق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وارد این حلقه میشوند) </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 میتواند از منابع مختلفی به وجود آید، مثل فشار دادن کلید وکارکردن با ماوس توسط کاربر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کتابخانه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راهکار قدرتمندی را فراهم می‌کند تا رویداد ها را کنترل کنید.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هر کنترل، میتوانید توابع و متدهایی را به رویداد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cl.bind</a:t>
            </a:r>
            <a:r>
              <a:rPr lang="en-US" sz="2000" b="1" i="1" dirty="0">
                <a:solidFill>
                  <a:srgbClr val="0070C0"/>
                </a:solidFill>
                <a:latin typeface="Consolas" panose="020B0609020204030204" pitchFamily="49" charset="0"/>
                <a:cs typeface="Consolas" panose="020B0609020204030204" pitchFamily="49" charset="0"/>
              </a:rPr>
              <a:t>(event, handler)</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رویدادی متناسب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event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رخ دهد، اداره کننده آن یعنی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handler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اجرا می‌شود</a:t>
            </a:r>
          </a:p>
        </p:txBody>
      </p:sp>
    </p:spTree>
    <p:extLst>
      <p:ext uri="{BB962C8B-B14F-4D97-AF65-F5344CB8AC3E}">
        <p14:creationId xmlns:p14="http://schemas.microsoft.com/office/powerpoint/2010/main" val="205697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event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862322"/>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رویدادها به صورت رشته‌‌ها و به شکل خاصی مشخص می‌شوند:</a:t>
            </a:r>
          </a:p>
          <a:p>
            <a:pPr lvl="1"/>
            <a:r>
              <a:rPr lang="en-US" sz="2000" b="1" i="1" dirty="0">
                <a:solidFill>
                  <a:srgbClr val="0070C0"/>
                </a:solidFill>
                <a:latin typeface="Consolas" panose="020B0609020204030204" pitchFamily="49" charset="0"/>
                <a:cs typeface="Consolas" panose="020B0609020204030204" pitchFamily="49" charset="0"/>
              </a:rPr>
              <a:t>&lt;modifier-type-detail&gt;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 به صورت سه فیلد مشخص میشود. مهم ترین فیلد،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که مشخص میکند چه نوع رویدادی را می‌خواهید به یک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کنید، که میتواند عکس العمل کاربر 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key</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رویدادهای مدیریت پنجره 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Configure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غیره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فیلد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modifier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detail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ارائه جزئیات بیشتر به کار می‌روند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p:txBody>
      </p:sp>
    </p:spTree>
    <p:extLst>
      <p:ext uri="{BB962C8B-B14F-4D97-AF65-F5344CB8AC3E}">
        <p14:creationId xmlns:p14="http://schemas.microsoft.com/office/powerpoint/2010/main" val="3823500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common event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0493377"/>
              </p:ext>
            </p:extLst>
          </p:nvPr>
        </p:nvGraphicFramePr>
        <p:xfrm>
          <a:off x="504092" y="887731"/>
          <a:ext cx="11183815" cy="5455920"/>
        </p:xfrm>
        <a:graphic>
          <a:graphicData uri="http://schemas.openxmlformats.org/drawingml/2006/table">
            <a:tbl>
              <a:tblPr firstRow="1" bandRow="1">
                <a:tableStyleId>{5C22544A-7EE6-4342-B048-85BDC9FD1C3A}</a:tableStyleId>
              </a:tblPr>
              <a:tblGrid>
                <a:gridCol w="8975189">
                  <a:extLst>
                    <a:ext uri="{9D8B030D-6E8A-4147-A177-3AD203B41FA5}">
                      <a16:colId xmlns:a16="http://schemas.microsoft.com/office/drawing/2014/main" val="402595513"/>
                    </a:ext>
                  </a:extLst>
                </a:gridCol>
                <a:gridCol w="2208626">
                  <a:extLst>
                    <a:ext uri="{9D8B030D-6E8A-4147-A177-3AD203B41FA5}">
                      <a16:colId xmlns:a16="http://schemas.microsoft.com/office/drawing/2014/main" val="2729822928"/>
                    </a:ext>
                  </a:extLst>
                </a:gridCol>
              </a:tblGrid>
              <a:tr h="370840">
                <a:tc>
                  <a:txBody>
                    <a:bodyPr/>
                    <a:lstStyle/>
                    <a:p>
                      <a:pPr algn="ctr"/>
                      <a:r>
                        <a:rPr lang="fa-IR" sz="2000" dirty="0">
                          <a:cs typeface="B Nazanin" panose="00000400000000000000" pitchFamily="2" charset="-78"/>
                        </a:rPr>
                        <a:t>شرح</a:t>
                      </a:r>
                      <a:endParaRPr lang="en-US" sz="2000" dirty="0">
                        <a:cs typeface="B Nazanin" panose="00000400000000000000" pitchFamily="2" charset="-78"/>
                      </a:endParaRPr>
                    </a:p>
                  </a:txBody>
                  <a:tcPr/>
                </a:tc>
                <a:tc>
                  <a:txBody>
                    <a:bodyPr/>
                    <a:lstStyle/>
                    <a:p>
                      <a:pPr algn="ctr"/>
                      <a:r>
                        <a:rPr lang="fa-IR" sz="2000" dirty="0">
                          <a:cs typeface="B Nazanin" panose="00000400000000000000" pitchFamily="2" charset="-78"/>
                        </a:rPr>
                        <a:t>رویداد</a:t>
                      </a:r>
                      <a:endParaRPr lang="en-US" sz="2000" dirty="0">
                        <a:cs typeface="B Nazanin" panose="00000400000000000000" pitchFamily="2" charset="-78"/>
                      </a:endParaRPr>
                    </a:p>
                  </a:txBody>
                  <a:tcPr/>
                </a:tc>
                <a:extLst>
                  <a:ext uri="{0D108BD9-81ED-4DB2-BD59-A6C34878D82A}">
                    <a16:rowId xmlns:a16="http://schemas.microsoft.com/office/drawing/2014/main" val="2658059488"/>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روی می‌دهد که دکمه‌ی ماوس بر روی کنترل کلیک شود. </a:t>
                      </a:r>
                      <a:r>
                        <a:rPr lang="en-US" baseline="0" dirty="0">
                          <a:cs typeface="B Nazanin" panose="00000400000000000000" pitchFamily="2" charset="-78"/>
                        </a:rPr>
                        <a:t>Button-1</a:t>
                      </a:r>
                      <a:r>
                        <a:rPr lang="fa-IR" baseline="0" dirty="0">
                          <a:cs typeface="B Nazanin" panose="00000400000000000000" pitchFamily="2" charset="-78"/>
                        </a:rPr>
                        <a:t> دکمه‌ی سمت چپ، </a:t>
                      </a:r>
                      <a:r>
                        <a:rPr lang="en-US" baseline="0" dirty="0">
                          <a:cs typeface="B Nazanin" panose="00000400000000000000" pitchFamily="2" charset="-78"/>
                        </a:rPr>
                        <a:t>Button-2</a:t>
                      </a:r>
                      <a:r>
                        <a:rPr lang="fa-IR" baseline="0" dirty="0">
                          <a:cs typeface="B Nazanin" panose="00000400000000000000" pitchFamily="2" charset="-78"/>
                        </a:rPr>
                        <a:t> دکمه‌ی وسط(در صورت وجود) و </a:t>
                      </a:r>
                      <a:r>
                        <a:rPr lang="en-US" baseline="0" dirty="0">
                          <a:cs typeface="B Nazanin" panose="00000400000000000000" pitchFamily="2" charset="-78"/>
                        </a:rPr>
                        <a:t>Button-3</a:t>
                      </a:r>
                      <a:r>
                        <a:rPr lang="fa-IR" baseline="0" dirty="0">
                          <a:cs typeface="B Nazanin" panose="00000400000000000000" pitchFamily="2" charset="-78"/>
                        </a:rPr>
                        <a:t> دکمه‌ی سمت راست است. وقتی بر روی دکمه کلیک میکنید، مختصات فعلی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رویدادی که به اداره کننده ارسال می‌شود، قرار می‌گیرد</a:t>
                      </a:r>
                      <a:endParaRPr lang="en-US" dirty="0">
                        <a:cs typeface="B Nazanin" panose="00000400000000000000" pitchFamily="2" charset="-78"/>
                      </a:endParaRPr>
                    </a:p>
                  </a:txBody>
                  <a:tcPr/>
                </a:tc>
                <a:tc>
                  <a:txBody>
                    <a:bodyPr/>
                    <a:lstStyle/>
                    <a:p>
                      <a:pPr algn="ctr"/>
                      <a:r>
                        <a:rPr lang="en-US" sz="1800" b="1" dirty="0"/>
                        <a:t>‘&lt;Button-1&gt;’</a:t>
                      </a:r>
                    </a:p>
                  </a:txBody>
                  <a:tcPr anchor="ctr"/>
                </a:tc>
                <a:extLst>
                  <a:ext uri="{0D108BD9-81ED-4DB2-BD59-A6C34878D82A}">
                    <a16:rowId xmlns:a16="http://schemas.microsoft.com/office/drawing/2014/main" val="3208764759"/>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cs typeface="B Nazanin" panose="00000400000000000000" pitchFamily="2" charset="-78"/>
                        </a:rPr>
                        <a:t>اگر</a:t>
                      </a:r>
                      <a:r>
                        <a:rPr lang="fa-IR" baseline="0" dirty="0">
                          <a:cs typeface="B Nazanin" panose="00000400000000000000" pitchFamily="2" charset="-78"/>
                        </a:rPr>
                        <a:t> با فشار دادن دکمه‌ی سمت چپ، ماوس حرکت کند، این رویداد رخ می‌دهد. </a:t>
                      </a:r>
                      <a:r>
                        <a:rPr lang="en-US" baseline="0" dirty="0">
                          <a:cs typeface="B Nazanin" panose="00000400000000000000" pitchFamily="2" charset="-78"/>
                        </a:rPr>
                        <a:t>B2</a:t>
                      </a:r>
                      <a:r>
                        <a:rPr lang="fa-IR" baseline="0" dirty="0">
                          <a:cs typeface="B Nazanin" panose="00000400000000000000" pitchFamily="2" charset="-78"/>
                        </a:rPr>
                        <a:t> برای دکمه وسط و </a:t>
                      </a:r>
                      <a:r>
                        <a:rPr lang="en-US" baseline="0" dirty="0">
                          <a:cs typeface="B Nazanin" panose="00000400000000000000" pitchFamily="2" charset="-78"/>
                        </a:rPr>
                        <a:t>B3</a:t>
                      </a:r>
                      <a:r>
                        <a:rPr lang="fa-IR" baseline="0" dirty="0">
                          <a:cs typeface="B Nazanin" panose="00000400000000000000" pitchFamily="2" charset="-78"/>
                        </a:rPr>
                        <a:t> برای دکمه سمت راست. موقعیت فعلی اشاره گر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algn="ctr"/>
                      <a:r>
                        <a:rPr lang="en-US" sz="1800" b="1" dirty="0"/>
                        <a:t>‘&lt;B1-Motion&gt;’</a:t>
                      </a:r>
                    </a:p>
                  </a:txBody>
                  <a:tcPr anchor="ctr"/>
                </a:tc>
                <a:extLst>
                  <a:ext uri="{0D108BD9-81ED-4DB2-BD59-A6C34878D82A}">
                    <a16:rowId xmlns:a16="http://schemas.microsoft.com/office/drawing/2014/main" val="648028513"/>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دکمه‌ی سمت چپ ماوس رها می‌شود، این روداد رخ می‌دهد. موقعیت فعلی اشاره‌گر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‘&lt;ButtonRelease-1&gt;’</a:t>
                      </a:r>
                    </a:p>
                  </a:txBody>
                  <a:tcPr anchor="ctr"/>
                </a:tc>
                <a:extLst>
                  <a:ext uri="{0D108BD9-81ED-4DB2-BD59-A6C34878D82A}">
                    <a16:rowId xmlns:a16="http://schemas.microsoft.com/office/drawing/2014/main" val="601194504"/>
                  </a:ext>
                </a:extLst>
              </a:tr>
              <a:tr h="370840">
                <a:tc>
                  <a:txBody>
                    <a:bodyPr/>
                    <a:lstStyle/>
                    <a:p>
                      <a:pPr algn="r" rtl="1"/>
                      <a:r>
                        <a:rPr lang="fa-IR" dirty="0">
                          <a:cs typeface="B Nazanin" panose="00000400000000000000" pitchFamily="2" charset="-78"/>
                        </a:rPr>
                        <a:t>وقتی دکمه‌ی سمت چپ ماوس دوبار</a:t>
                      </a:r>
                      <a:r>
                        <a:rPr lang="fa-IR" baseline="0" dirty="0">
                          <a:cs typeface="B Nazanin" panose="00000400000000000000" pitchFamily="2" charset="-78"/>
                        </a:rPr>
                        <a:t> کلیک شود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‘&lt;Double-Button-1&gt;’</a:t>
                      </a:r>
                    </a:p>
                  </a:txBody>
                  <a:tcPr anchor="ctr"/>
                </a:tc>
                <a:extLst>
                  <a:ext uri="{0D108BD9-81ED-4DB2-BD59-A6C34878D82A}">
                    <a16:rowId xmlns:a16="http://schemas.microsoft.com/office/drawing/2014/main" val="2408609675"/>
                  </a:ext>
                </a:extLst>
              </a:tr>
              <a:tr h="370840">
                <a:tc>
                  <a:txBody>
                    <a:bodyPr/>
                    <a:lstStyle/>
                    <a:p>
                      <a:pPr algn="r" rtl="1"/>
                      <a:r>
                        <a:rPr lang="fa-IR" dirty="0">
                          <a:cs typeface="B Nazanin" panose="00000400000000000000" pitchFamily="2" charset="-78"/>
                        </a:rPr>
                        <a:t>وقتی رخ می‌دهد که علامت ماوس وارد کنترل شده باشد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‘&lt;Enter&gt;’</a:t>
                      </a:r>
                    </a:p>
                  </a:txBody>
                  <a:tcPr anchor="ctr"/>
                </a:tc>
                <a:extLst>
                  <a:ext uri="{0D108BD9-81ED-4DB2-BD59-A6C34878D82A}">
                    <a16:rowId xmlns:a16="http://schemas.microsoft.com/office/drawing/2014/main" val="1061578508"/>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اشاره گر ماوس از کنترل خارج شود،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‘&lt;Leave&gt;’</a:t>
                      </a:r>
                    </a:p>
                  </a:txBody>
                  <a:tcPr anchor="ctr"/>
                </a:tc>
                <a:extLst>
                  <a:ext uri="{0D108BD9-81ED-4DB2-BD59-A6C34878D82A}">
                    <a16:rowId xmlns:a16="http://schemas.microsoft.com/office/drawing/2014/main" val="567547061"/>
                  </a:ext>
                </a:extLst>
              </a:tr>
              <a:tr h="370840">
                <a:tc>
                  <a:txBody>
                    <a:bodyPr/>
                    <a:lstStyle/>
                    <a:p>
                      <a:pPr algn="r" rtl="1"/>
                      <a:r>
                        <a:rPr lang="fa-IR" dirty="0">
                          <a:cs typeface="B Nazanin" panose="00000400000000000000" pitchFamily="2" charset="-78"/>
                        </a:rPr>
                        <a:t>وقتی کاربر</a:t>
                      </a:r>
                      <a:r>
                        <a:rPr lang="fa-IR" baseline="0" dirty="0">
                          <a:cs typeface="B Nazanin" panose="00000400000000000000" pitchFamily="2" charset="-78"/>
                        </a:rPr>
                        <a:t> کلید </a:t>
                      </a:r>
                      <a:r>
                        <a:rPr lang="en-US" baseline="0" dirty="0">
                          <a:cs typeface="B Nazanin" panose="00000400000000000000" pitchFamily="2" charset="-78"/>
                        </a:rPr>
                        <a:t>Enter</a:t>
                      </a:r>
                      <a:r>
                        <a:rPr lang="fa-IR" baseline="0" dirty="0">
                          <a:cs typeface="B Nazanin" panose="00000400000000000000" pitchFamily="2" charset="-78"/>
                        </a:rPr>
                        <a:t> را فشار می‌دهد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‘&lt;Return&gt;’</a:t>
                      </a:r>
                    </a:p>
                  </a:txBody>
                  <a:tcPr anchor="ctr"/>
                </a:tc>
                <a:extLst>
                  <a:ext uri="{0D108BD9-81ED-4DB2-BD59-A6C34878D82A}">
                    <a16:rowId xmlns:a16="http://schemas.microsoft.com/office/drawing/2014/main" val="3006003084"/>
                  </a:ext>
                </a:extLst>
              </a:tr>
              <a:tr h="370840">
                <a:tc>
                  <a:txBody>
                    <a:bodyPr/>
                    <a:lstStyle/>
                    <a:p>
                      <a:pPr algn="r" rtl="1"/>
                      <a:r>
                        <a:rPr lang="fa-IR" dirty="0">
                          <a:cs typeface="B Nazanin" panose="00000400000000000000" pitchFamily="2" charset="-78"/>
                        </a:rPr>
                        <a:t>وقتی رخ می‌دهد که کاربر</a:t>
                      </a:r>
                      <a:r>
                        <a:rPr lang="fa-IR" baseline="0" dirty="0">
                          <a:cs typeface="B Nazanin" panose="00000400000000000000" pitchFamily="2" charset="-78"/>
                        </a:rPr>
                        <a:t> هر کلیدی را فشار 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‘&lt;Key&gt;’</a:t>
                      </a:r>
                    </a:p>
                  </a:txBody>
                  <a:tcPr anchor="ctr"/>
                </a:tc>
                <a:extLst>
                  <a:ext uri="{0D108BD9-81ED-4DB2-BD59-A6C34878D82A}">
                    <a16:rowId xmlns:a16="http://schemas.microsoft.com/office/drawing/2014/main" val="3349185696"/>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رخ می‌دهد که کابر کلید </a:t>
                      </a:r>
                      <a:r>
                        <a:rPr lang="en-US" baseline="0" dirty="0">
                          <a:cs typeface="B Nazanin" panose="00000400000000000000" pitchFamily="2" charset="-78"/>
                        </a:rPr>
                        <a:t>shift</a:t>
                      </a:r>
                      <a:r>
                        <a:rPr lang="fa-IR" baseline="0" dirty="0">
                          <a:cs typeface="B Nazanin" panose="00000400000000000000" pitchFamily="2" charset="-78"/>
                        </a:rPr>
                        <a:t> را پایین نگه دارد و کلید جهت بالا را فشار دهد. میتواند به جای </a:t>
                      </a:r>
                      <a:r>
                        <a:rPr lang="en-US" baseline="0" dirty="0">
                          <a:cs typeface="B Nazanin" panose="00000400000000000000" pitchFamily="2" charset="-78"/>
                        </a:rPr>
                        <a:t>Shift</a:t>
                      </a:r>
                      <a:r>
                        <a:rPr lang="fa-IR" baseline="0" dirty="0">
                          <a:cs typeface="B Nazanin" panose="00000400000000000000" pitchFamily="2" charset="-78"/>
                        </a:rPr>
                        <a:t> از </a:t>
                      </a:r>
                      <a:r>
                        <a:rPr lang="en-US" baseline="0" dirty="0">
                          <a:cs typeface="B Nazanin" panose="00000400000000000000" pitchFamily="2" charset="-78"/>
                        </a:rPr>
                        <a:t>Alt</a:t>
                      </a:r>
                      <a:r>
                        <a:rPr lang="fa-IR" baseline="0" dirty="0">
                          <a:cs typeface="B Nazanin" panose="00000400000000000000" pitchFamily="2" charset="-78"/>
                        </a:rPr>
                        <a:t> و </a:t>
                      </a:r>
                      <a:r>
                        <a:rPr lang="en-US" baseline="0" dirty="0">
                          <a:cs typeface="B Nazanin" panose="00000400000000000000" pitchFamily="2" charset="-78"/>
                        </a:rPr>
                        <a:t>Control</a:t>
                      </a:r>
                      <a:r>
                        <a:rPr lang="fa-IR" baseline="0" dirty="0">
                          <a:cs typeface="B Nazanin" panose="00000400000000000000" pitchFamily="2" charset="-78"/>
                        </a:rPr>
                        <a:t> نیز استفاده کنید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‘&lt;Shift-Up&gt;’</a:t>
                      </a:r>
                    </a:p>
                  </a:txBody>
                  <a:tcPr anchor="ctr"/>
                </a:tc>
                <a:extLst>
                  <a:ext uri="{0D108BD9-81ED-4DB2-BD59-A6C34878D82A}">
                    <a16:rowId xmlns:a16="http://schemas.microsoft.com/office/drawing/2014/main" val="2208544103"/>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رخ می‌دهد که اندازه کنترل تغییر کند. اندازه جدید آن در صفات </a:t>
                      </a:r>
                      <a:r>
                        <a:rPr lang="en-US" baseline="0" dirty="0">
                          <a:cs typeface="B Nazanin" panose="00000400000000000000" pitchFamily="2" charset="-78"/>
                        </a:rPr>
                        <a:t>width</a:t>
                      </a:r>
                      <a:r>
                        <a:rPr lang="fa-IR" baseline="0" dirty="0">
                          <a:cs typeface="B Nazanin" panose="00000400000000000000" pitchFamily="2" charset="-78"/>
                        </a:rPr>
                        <a:t> و </a:t>
                      </a:r>
                      <a:r>
                        <a:rPr lang="en-US" baseline="0" dirty="0">
                          <a:cs typeface="B Nazanin" panose="00000400000000000000" pitchFamily="2" charset="-78"/>
                        </a:rPr>
                        <a:t>height</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‘&lt;Configure&gt;’</a:t>
                      </a:r>
                    </a:p>
                  </a:txBody>
                  <a:tcPr anchor="ctr"/>
                </a:tc>
                <a:extLst>
                  <a:ext uri="{0D108BD9-81ED-4DB2-BD59-A6C34878D82A}">
                    <a16:rowId xmlns:a16="http://schemas.microsoft.com/office/drawing/2014/main" val="1358465543"/>
                  </a:ext>
                </a:extLst>
              </a:tr>
            </a:tbl>
          </a:graphicData>
        </a:graphic>
      </p:graphicFrame>
    </p:spTree>
    <p:extLst>
      <p:ext uri="{BB962C8B-B14F-4D97-AF65-F5344CB8AC3E}">
        <p14:creationId xmlns:p14="http://schemas.microsoft.com/office/powerpoint/2010/main" val="9478521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event object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400110"/>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شی رویداد یک شی استاندارد پایتون است که تعدادی صفت دارد. صفات شی رویداد:</a:t>
            </a:r>
          </a:p>
        </p:txBody>
      </p:sp>
      <p:graphicFrame>
        <p:nvGraphicFramePr>
          <p:cNvPr id="7" name="Table 6"/>
          <p:cNvGraphicFramePr>
            <a:graphicFrameLocks noGrp="1"/>
          </p:cNvGraphicFramePr>
          <p:nvPr>
            <p:extLst>
              <p:ext uri="{D42A27DB-BD31-4B8C-83A1-F6EECF244321}">
                <p14:modId xmlns:p14="http://schemas.microsoft.com/office/powerpoint/2010/main" val="1260058600"/>
              </p:ext>
            </p:extLst>
          </p:nvPr>
        </p:nvGraphicFramePr>
        <p:xfrm>
          <a:off x="590741" y="1756155"/>
          <a:ext cx="11183815" cy="4572000"/>
        </p:xfrm>
        <a:graphic>
          <a:graphicData uri="http://schemas.openxmlformats.org/drawingml/2006/table">
            <a:tbl>
              <a:tblPr firstRow="1" bandRow="1">
                <a:tableStyleId>{5C22544A-7EE6-4342-B048-85BDC9FD1C3A}</a:tableStyleId>
              </a:tblPr>
              <a:tblGrid>
                <a:gridCol w="8975189">
                  <a:extLst>
                    <a:ext uri="{9D8B030D-6E8A-4147-A177-3AD203B41FA5}">
                      <a16:colId xmlns:a16="http://schemas.microsoft.com/office/drawing/2014/main" val="402595513"/>
                    </a:ext>
                  </a:extLst>
                </a:gridCol>
                <a:gridCol w="2208626">
                  <a:extLst>
                    <a:ext uri="{9D8B030D-6E8A-4147-A177-3AD203B41FA5}">
                      <a16:colId xmlns:a16="http://schemas.microsoft.com/office/drawing/2014/main" val="2729822928"/>
                    </a:ext>
                  </a:extLst>
                </a:gridCol>
              </a:tblGrid>
              <a:tr h="370840">
                <a:tc>
                  <a:txBody>
                    <a:bodyPr/>
                    <a:lstStyle/>
                    <a:p>
                      <a:pPr algn="ctr"/>
                      <a:r>
                        <a:rPr lang="fa-IR" sz="2400" dirty="0">
                          <a:effectLst>
                            <a:outerShdw blurRad="38100" dist="38100" dir="2700000" algn="tl">
                              <a:srgbClr val="000000">
                                <a:alpha val="43137"/>
                              </a:srgbClr>
                            </a:outerShdw>
                          </a:effectLst>
                          <a:cs typeface="B Nazanin" panose="00000400000000000000" pitchFamily="2" charset="-78"/>
                        </a:rPr>
                        <a:t>شرح</a:t>
                      </a:r>
                      <a:endParaRPr lang="en-US" sz="2400" dirty="0">
                        <a:effectLst>
                          <a:outerShdw blurRad="38100" dist="38100" dir="2700000" algn="tl">
                            <a:srgbClr val="000000">
                              <a:alpha val="43137"/>
                            </a:srgbClr>
                          </a:outerShdw>
                        </a:effectLst>
                        <a:cs typeface="B Nazanin" panose="00000400000000000000" pitchFamily="2" charset="-78"/>
                      </a:endParaRPr>
                    </a:p>
                  </a:txBody>
                  <a:tcPr/>
                </a:tc>
                <a:tc>
                  <a:txBody>
                    <a:bodyPr/>
                    <a:lstStyle/>
                    <a:p>
                      <a:pPr algn="ctr"/>
                      <a:r>
                        <a:rPr lang="fa-IR" sz="2400" dirty="0">
                          <a:effectLst>
                            <a:outerShdw blurRad="38100" dist="38100" dir="2700000" algn="tl">
                              <a:srgbClr val="000000">
                                <a:alpha val="43137"/>
                              </a:srgbClr>
                            </a:outerShdw>
                          </a:effectLst>
                          <a:cs typeface="B Nazanin" panose="00000400000000000000" pitchFamily="2" charset="-78"/>
                        </a:rPr>
                        <a:t>صفت</a:t>
                      </a:r>
                      <a:endParaRPr lang="en-US" sz="2400" dirty="0">
                        <a:effectLst>
                          <a:outerShdw blurRad="38100" dist="38100" dir="2700000" algn="tl">
                            <a:srgbClr val="000000">
                              <a:alpha val="43137"/>
                            </a:srgbClr>
                          </a:outerShdw>
                        </a:effectLst>
                        <a:cs typeface="B Nazanin" panose="00000400000000000000" pitchFamily="2" charset="-78"/>
                      </a:endParaRPr>
                    </a:p>
                  </a:txBody>
                  <a:tcPr/>
                </a:tc>
                <a:extLst>
                  <a:ext uri="{0D108BD9-81ED-4DB2-BD59-A6C34878D82A}">
                    <a16:rowId xmlns:a16="http://schemas.microsoft.com/office/drawing/2014/main" val="2658059488"/>
                  </a:ext>
                </a:extLst>
              </a:tr>
              <a:tr h="370840">
                <a:tc>
                  <a:txBody>
                    <a:bodyPr/>
                    <a:lstStyle/>
                    <a:p>
                      <a:pPr algn="r" rtl="1"/>
                      <a:r>
                        <a:rPr lang="fa-IR" sz="2000" dirty="0">
                          <a:cs typeface="B Nazanin" panose="00000400000000000000" pitchFamily="2" charset="-78"/>
                        </a:rPr>
                        <a:t>کنترلی که این رویداد را تولید</a:t>
                      </a:r>
                      <a:r>
                        <a:rPr lang="fa-IR" sz="2000" baseline="0" dirty="0">
                          <a:cs typeface="B Nazanin" panose="00000400000000000000" pitchFamily="2" charset="-78"/>
                        </a:rPr>
                        <a:t> کرده است مشخص می‌کند</a:t>
                      </a:r>
                      <a:endParaRPr lang="en-US" sz="2000" dirty="0">
                        <a:cs typeface="B Nazanin" panose="00000400000000000000" pitchFamily="2" charset="-78"/>
                      </a:endParaRPr>
                    </a:p>
                  </a:txBody>
                  <a:tcPr/>
                </a:tc>
                <a:tc>
                  <a:txBody>
                    <a:bodyPr/>
                    <a:lstStyle/>
                    <a:p>
                      <a:pPr algn="ctr"/>
                      <a:r>
                        <a:rPr lang="en-US" sz="2400" b="1" dirty="0">
                          <a:cs typeface="B Nazanin" panose="00000400000000000000" pitchFamily="2" charset="-78"/>
                        </a:rPr>
                        <a:t>widget</a:t>
                      </a:r>
                    </a:p>
                  </a:txBody>
                  <a:tcPr/>
                </a:tc>
                <a:extLst>
                  <a:ext uri="{0D108BD9-81ED-4DB2-BD59-A6C34878D82A}">
                    <a16:rowId xmlns:a16="http://schemas.microsoft.com/office/drawing/2014/main" val="3208764759"/>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موقعیت فعلی</a:t>
                      </a:r>
                      <a:r>
                        <a:rPr lang="fa-IR" sz="2000" baseline="0" dirty="0">
                          <a:cs typeface="B Nazanin" panose="00000400000000000000" pitchFamily="2" charset="-78"/>
                        </a:rPr>
                        <a:t> اشاره گر ماوس را مشخص می‌کند</a:t>
                      </a:r>
                      <a:endParaRPr lang="en-US" sz="2000" dirty="0">
                        <a:cs typeface="B Nazanin" panose="00000400000000000000" pitchFamily="2" charset="-78"/>
                      </a:endParaRPr>
                    </a:p>
                  </a:txBody>
                  <a:tcPr/>
                </a:tc>
                <a:tc>
                  <a:txBody>
                    <a:bodyPr/>
                    <a:lstStyle/>
                    <a:p>
                      <a:pPr algn="ctr"/>
                      <a:r>
                        <a:rPr lang="en-US" sz="2400" b="1" dirty="0">
                          <a:cs typeface="B Nazanin" panose="00000400000000000000" pitchFamily="2" charset="-78"/>
                        </a:rPr>
                        <a:t>x , y</a:t>
                      </a:r>
                    </a:p>
                  </a:txBody>
                  <a:tcPr/>
                </a:tc>
                <a:extLst>
                  <a:ext uri="{0D108BD9-81ED-4DB2-BD59-A6C34878D82A}">
                    <a16:rowId xmlns:a16="http://schemas.microsoft.com/office/drawing/2014/main" val="648028513"/>
                  </a:ext>
                </a:extLst>
              </a:tr>
              <a:tr h="370840">
                <a:tc>
                  <a:txBody>
                    <a:bodyPr/>
                    <a:lstStyle/>
                    <a:p>
                      <a:pPr algn="r" rtl="1"/>
                      <a:r>
                        <a:rPr lang="fa-IR" sz="2000" dirty="0">
                          <a:cs typeface="B Nazanin" panose="00000400000000000000" pitchFamily="2" charset="-78"/>
                        </a:rPr>
                        <a:t>موقعیت فعلی اشاره گر</a:t>
                      </a:r>
                      <a:r>
                        <a:rPr lang="fa-IR" sz="2000" baseline="0" dirty="0">
                          <a:cs typeface="B Nazanin" panose="00000400000000000000" pitchFamily="2" charset="-78"/>
                        </a:rPr>
                        <a:t> ماوس نسبت به گوشه‌ی بالا سمت چپ صفحه، برحسب پیکسل</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x_root</a:t>
                      </a:r>
                      <a:r>
                        <a:rPr lang="en-US" sz="2400" b="1" dirty="0">
                          <a:cs typeface="B Nazanin" panose="00000400000000000000" pitchFamily="2" charset="-78"/>
                        </a:rPr>
                        <a:t> , </a:t>
                      </a:r>
                      <a:r>
                        <a:rPr lang="en-US" sz="2400" b="1" dirty="0" err="1">
                          <a:cs typeface="B Nazanin" panose="00000400000000000000" pitchFamily="2" charset="-78"/>
                        </a:rPr>
                        <a:t>y_root</a:t>
                      </a:r>
                      <a:endParaRPr lang="en-US" sz="2400" b="1" dirty="0">
                        <a:cs typeface="B Nazanin" panose="00000400000000000000" pitchFamily="2" charset="-78"/>
                      </a:endParaRPr>
                    </a:p>
                  </a:txBody>
                  <a:tcPr/>
                </a:tc>
                <a:extLst>
                  <a:ext uri="{0D108BD9-81ED-4DB2-BD59-A6C34878D82A}">
                    <a16:rowId xmlns:a16="http://schemas.microsoft.com/office/drawing/2014/main" val="601194504"/>
                  </a:ext>
                </a:extLst>
              </a:tr>
              <a:tr h="370840">
                <a:tc>
                  <a:txBody>
                    <a:bodyPr/>
                    <a:lstStyle/>
                    <a:p>
                      <a:pPr algn="r" rtl="1"/>
                      <a:r>
                        <a:rPr lang="fa-IR" sz="2000" dirty="0">
                          <a:cs typeface="B Nazanin" panose="00000400000000000000" pitchFamily="2" charset="-78"/>
                        </a:rPr>
                        <a:t>کد کاراکتری (در رویداد های</a:t>
                      </a:r>
                      <a:r>
                        <a:rPr lang="fa-IR" sz="2000" baseline="0" dirty="0">
                          <a:cs typeface="B Nazanin" panose="00000400000000000000" pitchFamily="2" charset="-78"/>
                        </a:rPr>
                        <a:t> صفحه کلید) به صورت رشته‌ای</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char</a:t>
                      </a:r>
                    </a:p>
                  </a:txBody>
                  <a:tcPr/>
                </a:tc>
                <a:extLst>
                  <a:ext uri="{0D108BD9-81ED-4DB2-BD59-A6C34878D82A}">
                    <a16:rowId xmlns:a16="http://schemas.microsoft.com/office/drawing/2014/main" val="2408609675"/>
                  </a:ext>
                </a:extLst>
              </a:tr>
              <a:tr h="370840">
                <a:tc>
                  <a:txBody>
                    <a:bodyPr/>
                    <a:lstStyle/>
                    <a:p>
                      <a:pPr algn="r" rtl="1"/>
                      <a:r>
                        <a:rPr lang="fa-IR" sz="2000" dirty="0">
                          <a:cs typeface="B Nazanin" panose="00000400000000000000" pitchFamily="2" charset="-78"/>
                        </a:rPr>
                        <a:t>نماد کلید(برای</a:t>
                      </a:r>
                      <a:r>
                        <a:rPr lang="fa-IR" sz="2000" baseline="0" dirty="0">
                          <a:cs typeface="B Nazanin" panose="00000400000000000000" pitchFamily="2" charset="-78"/>
                        </a:rPr>
                        <a:t> صفحه کلید)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Keysym</a:t>
                      </a:r>
                      <a:endParaRPr lang="en-US" sz="2400" b="1" dirty="0">
                        <a:cs typeface="B Nazanin" panose="00000400000000000000" pitchFamily="2" charset="-78"/>
                      </a:endParaRPr>
                    </a:p>
                  </a:txBody>
                  <a:tcPr/>
                </a:tc>
                <a:extLst>
                  <a:ext uri="{0D108BD9-81ED-4DB2-BD59-A6C34878D82A}">
                    <a16:rowId xmlns:a16="http://schemas.microsoft.com/office/drawing/2014/main" val="1061578508"/>
                  </a:ext>
                </a:extLst>
              </a:tr>
              <a:tr h="370840">
                <a:tc>
                  <a:txBody>
                    <a:bodyPr/>
                    <a:lstStyle/>
                    <a:p>
                      <a:pPr algn="r" rtl="1"/>
                      <a:r>
                        <a:rPr lang="fa-IR" sz="2000" dirty="0">
                          <a:cs typeface="B Nazanin" panose="00000400000000000000" pitchFamily="2" charset="-78"/>
                        </a:rPr>
                        <a:t>کد کلید(برای</a:t>
                      </a:r>
                      <a:r>
                        <a:rPr lang="fa-IR" sz="2000" baseline="0" dirty="0">
                          <a:cs typeface="B Nazanin" panose="00000400000000000000" pitchFamily="2" charset="-78"/>
                        </a:rPr>
                        <a:t> صفحه کلید)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keycode</a:t>
                      </a:r>
                      <a:endParaRPr lang="en-US" sz="2400" b="1" dirty="0">
                        <a:cs typeface="B Nazanin" panose="00000400000000000000" pitchFamily="2" charset="-78"/>
                      </a:endParaRPr>
                    </a:p>
                  </a:txBody>
                  <a:tcPr/>
                </a:tc>
                <a:extLst>
                  <a:ext uri="{0D108BD9-81ED-4DB2-BD59-A6C34878D82A}">
                    <a16:rowId xmlns:a16="http://schemas.microsoft.com/office/drawing/2014/main" val="567547061"/>
                  </a:ext>
                </a:extLst>
              </a:tr>
              <a:tr h="370840">
                <a:tc>
                  <a:txBody>
                    <a:bodyPr/>
                    <a:lstStyle/>
                    <a:p>
                      <a:pPr algn="r" rtl="1"/>
                      <a:r>
                        <a:rPr lang="fa-IR" sz="2000" dirty="0">
                          <a:cs typeface="B Nazanin" panose="00000400000000000000" pitchFamily="2" charset="-78"/>
                        </a:rPr>
                        <a:t>شماره دکمه‌ی</a:t>
                      </a:r>
                      <a:r>
                        <a:rPr lang="fa-IR" sz="2000" baseline="0" dirty="0">
                          <a:cs typeface="B Nazanin" panose="00000400000000000000" pitchFamily="2" charset="-78"/>
                        </a:rPr>
                        <a:t> ماوس</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num</a:t>
                      </a:r>
                      <a:endParaRPr lang="en-US" sz="2400" b="1" dirty="0">
                        <a:cs typeface="B Nazanin" panose="00000400000000000000" pitchFamily="2" charset="-78"/>
                      </a:endParaRPr>
                    </a:p>
                  </a:txBody>
                  <a:tcPr/>
                </a:tc>
                <a:extLst>
                  <a:ext uri="{0D108BD9-81ED-4DB2-BD59-A6C34878D82A}">
                    <a16:rowId xmlns:a16="http://schemas.microsoft.com/office/drawing/2014/main" val="3006003084"/>
                  </a:ext>
                </a:extLst>
              </a:tr>
              <a:tr h="370840">
                <a:tc>
                  <a:txBody>
                    <a:bodyPr/>
                    <a:lstStyle/>
                    <a:p>
                      <a:pPr algn="r" rtl="1"/>
                      <a:r>
                        <a:rPr lang="fa-IR" sz="2000" dirty="0">
                          <a:cs typeface="B Nazanin" panose="00000400000000000000" pitchFamily="2" charset="-78"/>
                        </a:rPr>
                        <a:t>اندازه جدید</a:t>
                      </a:r>
                      <a:r>
                        <a:rPr lang="fa-IR" sz="2000" baseline="0" dirty="0">
                          <a:cs typeface="B Nazanin" panose="00000400000000000000" pitchFamily="2" charset="-78"/>
                        </a:rPr>
                        <a:t> کنترل را بر حسب پیکسل مشخص می‌کند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width, height</a:t>
                      </a:r>
                    </a:p>
                  </a:txBody>
                  <a:tcPr/>
                </a:tc>
                <a:extLst>
                  <a:ext uri="{0D108BD9-81ED-4DB2-BD59-A6C34878D82A}">
                    <a16:rowId xmlns:a16="http://schemas.microsoft.com/office/drawing/2014/main" val="3349185696"/>
                  </a:ext>
                </a:extLst>
              </a:tr>
              <a:tr h="370840">
                <a:tc>
                  <a:txBody>
                    <a:bodyPr/>
                    <a:lstStyle/>
                    <a:p>
                      <a:pPr algn="r" rtl="1"/>
                      <a:r>
                        <a:rPr lang="fa-IR" sz="2000" dirty="0">
                          <a:cs typeface="B Nazanin" panose="00000400000000000000" pitchFamily="2" charset="-78"/>
                        </a:rPr>
                        <a:t>نوع رویداد را مشخص می‌کند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type</a:t>
                      </a:r>
                    </a:p>
                  </a:txBody>
                  <a:tcPr/>
                </a:tc>
                <a:extLst>
                  <a:ext uri="{0D108BD9-81ED-4DB2-BD59-A6C34878D82A}">
                    <a16:rowId xmlns:a16="http://schemas.microsoft.com/office/drawing/2014/main" val="2208544103"/>
                  </a:ext>
                </a:extLst>
              </a:tr>
            </a:tbl>
          </a:graphicData>
        </a:graphic>
      </p:graphicFrame>
    </p:spTree>
    <p:extLst>
      <p:ext uri="{BB962C8B-B14F-4D97-AF65-F5344CB8AC3E}">
        <p14:creationId xmlns:p14="http://schemas.microsoft.com/office/powerpoint/2010/main" val="2261099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Bind.py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785652"/>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کردن رویداد به یک کنترل از متد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مثال: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func1(event)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event.x,event.y</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root.bind</a:t>
            </a:r>
            <a:r>
              <a:rPr lang="en-US" sz="2000" b="1" i="1" dirty="0">
                <a:solidFill>
                  <a:srgbClr val="0070C0"/>
                </a:solidFill>
                <a:latin typeface="Consolas" panose="020B0609020204030204" pitchFamily="49" charset="0"/>
                <a:cs typeface="Consolas" panose="020B0609020204030204" pitchFamily="49" charset="0"/>
              </a:rPr>
              <a:t>('&lt;Button-1&gt;', func1)</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بخواهید عمل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 </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کردن را نه فقط به یک کنترل، بلکه در کل برنامه‌ی کاربردی اعمال کنید، به جای متد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bind</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از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bind_all</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استفاده نمایید</a:t>
            </a:r>
          </a:p>
        </p:txBody>
      </p:sp>
    </p:spTree>
    <p:extLst>
      <p:ext uri="{BB962C8B-B14F-4D97-AF65-F5344CB8AC3E}">
        <p14:creationId xmlns:p14="http://schemas.microsoft.com/office/powerpoint/2010/main" val="221204762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Button.py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632311"/>
          </a:xfrm>
          <a:prstGeom prst="rect">
            <a:avLst/>
          </a:prstGeom>
          <a:noFill/>
        </p:spPr>
        <p:txBody>
          <a:bodyPr wrap="square" rtlCol="0">
            <a:spAutoFit/>
          </a:bodyPr>
          <a:lstStyle/>
          <a:p>
            <a:pPr lvl="1" algn="l"/>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Example</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W = Label(root,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 </a:t>
            </a:r>
            <a:r>
              <a:rPr lang="en-US" sz="2000" b="1" i="1" dirty="0" err="1">
                <a:solidFill>
                  <a:srgbClr val="0070C0"/>
                </a:solidFill>
                <a:latin typeface="Consolas" panose="020B0609020204030204" pitchFamily="49" charset="0"/>
                <a:cs typeface="Consolas" panose="020B0609020204030204" pitchFamily="49" charset="0"/>
              </a:rPr>
              <a:t>fg</a:t>
            </a:r>
            <a:r>
              <a:rPr lang="en-US" sz="2000" b="1" i="1" dirty="0">
                <a:solidFill>
                  <a:srgbClr val="0070C0"/>
                </a:solidFill>
                <a:latin typeface="Consolas" panose="020B0609020204030204" pitchFamily="49" charset="0"/>
                <a:cs typeface="Consolas" panose="020B0609020204030204" pitchFamily="49" charset="0"/>
              </a:rPr>
              <a:t>='blue')</a:t>
            </a:r>
          </a:p>
          <a:p>
            <a:pPr lvl="1"/>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a:t>
            </a:r>
            <a:r>
              <a:rPr lang="en-US" sz="2000" b="1" i="1" dirty="0" err="1">
                <a:solidFill>
                  <a:srgbClr val="0070C0"/>
                </a:solidFill>
                <a:latin typeface="Consolas" panose="020B0609020204030204" pitchFamily="49" charset="0"/>
                <a:cs typeface="Consolas" panose="020B0609020204030204" pitchFamily="49" charset="0"/>
              </a:rPr>
              <a:t>didnt</a:t>
            </a:r>
            <a:r>
              <a:rPr lang="en-US" sz="2000" b="1" i="1" dirty="0">
                <a:solidFill>
                  <a:srgbClr val="0070C0"/>
                </a:solidFill>
                <a:latin typeface="Consolas" panose="020B0609020204030204" pitchFamily="49" charset="0"/>
                <a:cs typeface="Consolas" panose="020B0609020204030204" pitchFamily="49" charset="0"/>
              </a:rPr>
              <a:t> click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clickTest</a:t>
            </a:r>
            <a:r>
              <a:rPr lang="en-US" sz="2000" b="1" i="1" dirty="0">
                <a:solidFill>
                  <a:srgbClr val="0070C0"/>
                </a:solidFill>
                <a:latin typeface="Consolas" panose="020B0609020204030204" pitchFamily="49" charset="0"/>
                <a:cs typeface="Consolas" panose="020B0609020204030204" pitchFamily="49" charset="0"/>
              </a:rPr>
              <a:t>(event):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clicked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b = Button(root, text='click me')</a:t>
            </a:r>
          </a:p>
          <a:p>
            <a:pPr lvl="1"/>
            <a:r>
              <a:rPr lang="en-US" sz="2000" b="1" i="1" dirty="0" err="1">
                <a:solidFill>
                  <a:srgbClr val="0070C0"/>
                </a:solidFill>
                <a:latin typeface="Consolas" panose="020B0609020204030204" pitchFamily="49" charset="0"/>
                <a:cs typeface="Consolas" panose="020B0609020204030204" pitchFamily="49" charset="0"/>
              </a:rPr>
              <a:t>b.pack</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 = 30)</a:t>
            </a:r>
          </a:p>
          <a:p>
            <a:pPr lvl="1"/>
            <a:r>
              <a:rPr lang="en-US" sz="2000" b="1" i="1" dirty="0" err="1">
                <a:solidFill>
                  <a:srgbClr val="0070C0"/>
                </a:solidFill>
                <a:latin typeface="Consolas" panose="020B0609020204030204" pitchFamily="49" charset="0"/>
                <a:cs typeface="Consolas" panose="020B0609020204030204" pitchFamily="49" charset="0"/>
              </a:rPr>
              <a:t>b.bind</a:t>
            </a:r>
            <a:r>
              <a:rPr lang="en-US" sz="2000" b="1" i="1" dirty="0">
                <a:solidFill>
                  <a:srgbClr val="0070C0"/>
                </a:solidFill>
                <a:latin typeface="Consolas" panose="020B0609020204030204" pitchFamily="49" charset="0"/>
                <a:cs typeface="Consolas" panose="020B0609020204030204" pitchFamily="49" charset="0"/>
              </a:rPr>
              <a:t>('&lt;Button-1&gt;', </a:t>
            </a:r>
            <a:r>
              <a:rPr lang="en-US" sz="2000" b="1" i="1" dirty="0" err="1">
                <a:solidFill>
                  <a:srgbClr val="0070C0"/>
                </a:solidFill>
                <a:latin typeface="Consolas" panose="020B0609020204030204" pitchFamily="49" charset="0"/>
                <a:cs typeface="Consolas" panose="020B0609020204030204" pitchFamily="49" charset="0"/>
              </a:rPr>
              <a:t>clickTest</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pic>
        <p:nvPicPr>
          <p:cNvPr id="2" name="Picture 1"/>
          <p:cNvPicPr>
            <a:picLocks noChangeAspect="1"/>
          </p:cNvPicPr>
          <p:nvPr/>
        </p:nvPicPr>
        <p:blipFill>
          <a:blip r:embed="rId2"/>
          <a:stretch>
            <a:fillRect/>
          </a:stretch>
        </p:blipFill>
        <p:spPr>
          <a:xfrm>
            <a:off x="7440541" y="2327912"/>
            <a:ext cx="4334015" cy="2272517"/>
          </a:xfrm>
          <a:prstGeom prst="rect">
            <a:avLst/>
          </a:prstGeom>
        </p:spPr>
      </p:pic>
    </p:spTree>
    <p:extLst>
      <p:ext uri="{BB962C8B-B14F-4D97-AF65-F5344CB8AC3E}">
        <p14:creationId xmlns:p14="http://schemas.microsoft.com/office/powerpoint/2010/main" val="277289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event binding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227" y="1894248"/>
            <a:ext cx="6134956" cy="3315163"/>
          </a:xfrm>
          <a:prstGeom prst="rect">
            <a:avLst/>
          </a:prstGeom>
        </p:spPr>
      </p:pic>
    </p:spTree>
    <p:extLst>
      <p:ext uri="{BB962C8B-B14F-4D97-AF65-F5344CB8AC3E}">
        <p14:creationId xmlns:p14="http://schemas.microsoft.com/office/powerpoint/2010/main" val="387642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Event.py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1" y="963276"/>
            <a:ext cx="11711056" cy="594008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prompt = 'click any button, or press a key'</a:t>
            </a:r>
          </a:p>
          <a:p>
            <a:pPr lvl="1"/>
            <a:r>
              <a:rPr lang="en-US" sz="2000" b="1" i="1" dirty="0">
                <a:solidFill>
                  <a:srgbClr val="0070C0"/>
                </a:solidFill>
                <a:latin typeface="Consolas" panose="020B0609020204030204" pitchFamily="49" charset="0"/>
                <a:cs typeface="Consolas" panose="020B0609020204030204" pitchFamily="49" charset="0"/>
              </a:rPr>
              <a:t>w = Label(root, text = prompt, width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(prompt), font = ("Helvetica", 16))</a:t>
            </a:r>
          </a:p>
          <a:p>
            <a:pPr lvl="1"/>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 = 50)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key(event):</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="Normal Key {}".format(</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elif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="punctuation key {} ({})".format(</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="Special Key {}".format(</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w.config</a:t>
            </a:r>
            <a:r>
              <a:rPr lang="en-US" sz="2000" b="1" i="1" dirty="0">
                <a:solidFill>
                  <a:srgbClr val="0070C0"/>
                </a:solidFill>
                <a:latin typeface="Consolas" panose="020B0609020204030204" pitchFamily="49" charset="0"/>
                <a:cs typeface="Consolas" panose="020B0609020204030204" pitchFamily="49" charset="0"/>
              </a:rPr>
              <a:t>(text=</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w.bind_all</a:t>
            </a:r>
            <a:r>
              <a:rPr lang="en-US" sz="2000" b="1" i="1" dirty="0">
                <a:solidFill>
                  <a:srgbClr val="0070C0"/>
                </a:solidFill>
                <a:latin typeface="Consolas" panose="020B0609020204030204" pitchFamily="49" charset="0"/>
                <a:cs typeface="Consolas" panose="020B0609020204030204" pitchFamily="49" charset="0"/>
              </a:rPr>
              <a:t>('&lt;Key&gt;',key)</a:t>
            </a:r>
          </a:p>
          <a:p>
            <a:pPr lv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7993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Event.py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4093428"/>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mouse_binding</a:t>
            </a:r>
            <a:r>
              <a:rPr lang="en-US" sz="2000" b="1" i="1" dirty="0">
                <a:solidFill>
                  <a:srgbClr val="0070C0"/>
                </a:solidFill>
                <a:latin typeface="Consolas" panose="020B0609020204030204" pitchFamily="49" charset="0"/>
                <a:cs typeface="Consolas" panose="020B0609020204030204" pitchFamily="49" charset="0"/>
              </a:rPr>
              <a:t>(event):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="Mouse event {}".format(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w.config</a:t>
            </a:r>
            <a:r>
              <a:rPr lang="en-US" sz="2000" b="1" i="1" dirty="0">
                <a:solidFill>
                  <a:srgbClr val="0070C0"/>
                </a:solidFill>
                <a:latin typeface="Consolas" panose="020B0609020204030204" pitchFamily="49" charset="0"/>
                <a:cs typeface="Consolas" panose="020B0609020204030204" pitchFamily="49" charset="0"/>
              </a:rPr>
              <a:t>(text=</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w.bind_all</a:t>
            </a:r>
            <a:r>
              <a:rPr lang="en-US" sz="2000" b="1" i="1" dirty="0">
                <a:solidFill>
                  <a:srgbClr val="0070C0"/>
                </a:solidFill>
                <a:latin typeface="Consolas" panose="020B0609020204030204" pitchFamily="49" charset="0"/>
                <a:cs typeface="Consolas" panose="020B0609020204030204" pitchFamily="49" charset="0"/>
              </a:rPr>
              <a:t>("&lt;{}&gt;".format(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mouse_binding</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range(1,4):</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('Button-{}'.format(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ButtonRelease</a:t>
            </a:r>
            <a:r>
              <a:rPr lang="en-US" sz="2000" b="1" i="1" dirty="0">
                <a:solidFill>
                  <a:srgbClr val="0070C0"/>
                </a:solidFill>
                <a:latin typeface="Consolas" panose="020B0609020204030204" pitchFamily="49" charset="0"/>
                <a:cs typeface="Consolas" panose="020B0609020204030204" pitchFamily="49" charset="0"/>
              </a:rPr>
              <a:t>-{}'.format(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('Double-Button-{}'.format(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904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CLI Application</a:t>
            </a:r>
          </a:p>
        </p:txBody>
      </p:sp>
      <p:sp>
        <p:nvSpPr>
          <p:cNvPr id="6" name="TextBox 5"/>
          <p:cNvSpPr txBox="1"/>
          <p:nvPr/>
        </p:nvSpPr>
        <p:spPr>
          <a:xfrm>
            <a:off x="235276" y="1066949"/>
            <a:ext cx="11357113" cy="5632311"/>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 18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GPIO.OUT)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500)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pwm_led.start</a:t>
            </a:r>
            <a:r>
              <a:rPr lang="en-US" sz="2000" b="1" i="1" dirty="0">
                <a:solidFill>
                  <a:srgbClr val="0070C0"/>
                </a:solidFill>
                <a:latin typeface="Consolas" panose="020B0609020204030204" pitchFamily="49" charset="0"/>
                <a:cs typeface="Consolas" panose="020B0609020204030204" pitchFamily="49" charset="0"/>
              </a:rPr>
              <a:t>(100)</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while True:        </a:t>
            </a:r>
          </a:p>
          <a:p>
            <a:pPr lvl="2">
              <a:lnSpc>
                <a:spcPct val="150000"/>
              </a:lnSpc>
            </a:pP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 input("Enter Brightness (0 to 100):")        </a:t>
            </a:r>
          </a:p>
          <a:p>
            <a:pPr lvl="2">
              <a:lnSpc>
                <a:spcPct val="150000"/>
              </a:lnSpc>
            </a:pPr>
            <a:r>
              <a:rPr lang="en-US" sz="2000" b="1" i="1" dirty="0">
                <a:solidFill>
                  <a:srgbClr val="0070C0"/>
                </a:solidFill>
                <a:latin typeface="Consolas" panose="020B0609020204030204" pitchFamily="49" charset="0"/>
                <a:cs typeface="Consolas" panose="020B0609020204030204" pitchFamily="49" charset="0"/>
              </a:rPr>
              <a:t>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a:t>
            </a:r>
          </a:p>
          <a:p>
            <a:pPr lvl="2">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pwm_led.ChangeDutyCycle</a:t>
            </a:r>
            <a:r>
              <a:rPr lang="en-US" sz="2000" b="1" i="1" dirty="0">
                <a:solidFill>
                  <a:srgbClr val="0070C0"/>
                </a:solidFill>
                <a:latin typeface="Consolas" panose="020B0609020204030204" pitchFamily="49" charset="0"/>
                <a:cs typeface="Consolas" panose="020B0609020204030204" pitchFamily="49" charset="0"/>
              </a:rPr>
              <a:t>(duty)</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Frame</a:t>
            </a:r>
          </a:p>
        </p:txBody>
      </p:sp>
      <p:sp>
        <p:nvSpPr>
          <p:cNvPr id="2" name="TextBox 1"/>
          <p:cNvSpPr txBox="1"/>
          <p:nvPr/>
        </p:nvSpPr>
        <p:spPr>
          <a:xfrm>
            <a:off x="291547" y="884069"/>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فریم یک ناحیه مستطیل شکل در صفحه است، در واقع فریم به عنوان کانتینری برای دربرگرفتن سایر کنترل ها استفاده می‌شود. برای ایجاد شی فریم:</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a:t>
            </a:r>
            <a:r>
              <a:rPr lang="en-US" sz="2400" b="1" i="1" dirty="0">
                <a:solidFill>
                  <a:srgbClr val="0070C0"/>
                </a:solidFill>
                <a:latin typeface="Consolas" panose="020B0609020204030204" pitchFamily="49" charset="0"/>
                <a:cs typeface="Consolas" panose="020B0609020204030204" pitchFamily="49" charset="0"/>
              </a:rPr>
              <a:t>=Frame(master, </a:t>
            </a:r>
            <a:r>
              <a:rPr lang="en-US" sz="2400" b="1" i="1" dirty="0" err="1">
                <a:solidFill>
                  <a:srgbClr val="0070C0"/>
                </a:solidFill>
                <a:latin typeface="Consolas" panose="020B0609020204030204" pitchFamily="49" charset="0"/>
                <a:cs typeface="Consolas" panose="020B0609020204030204" pitchFamily="49" charset="0"/>
              </a:rPr>
              <a:t>attrinute</a:t>
            </a:r>
            <a:r>
              <a:rPr lang="en-US" sz="2400" b="1" i="1" dirty="0">
                <a:solidFill>
                  <a:srgbClr val="0070C0"/>
                </a:solidFill>
                <a:latin typeface="Consolas" panose="020B0609020204030204" pitchFamily="49" charset="0"/>
                <a:cs typeface="Consolas" panose="020B0609020204030204" pitchFamily="49" charset="0"/>
              </a:rPr>
              <a:t> = value)</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fr.pack</a:t>
            </a:r>
            <a:r>
              <a:rPr lang="en-US" sz="2400" b="1" i="1" dirty="0">
                <a:solidFill>
                  <a:srgbClr val="0070C0"/>
                </a:solidFill>
                <a:latin typeface="Consolas" panose="020B0609020204030204" pitchFamily="49" charset="0"/>
                <a:cs typeface="Consolas" panose="020B0609020204030204" pitchFamily="49" charset="0"/>
              </a:rPr>
              <a:t>()</a:t>
            </a:r>
          </a:p>
          <a:p>
            <a:pPr marL="342900" indent="-342900" algn="r" rtl="1">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lgn="r" rtl="1">
              <a:buFont typeface="Arial" panose="020B0604020202020204" pitchFamily="34" charset="0"/>
              <a:buChar char="•"/>
            </a:pPr>
            <a:r>
              <a:rPr lang="fa-IR" sz="2400" dirty="0">
                <a:cs typeface="B Nazanin" panose="00000400000000000000" pitchFamily="2" charset="-78"/>
              </a:rPr>
              <a:t>شی فریم غیر از متدهای استاندارد(مثل </a:t>
            </a:r>
            <a:r>
              <a:rPr lang="en-US" sz="2400" dirty="0" err="1">
                <a:cs typeface="B Nazanin" panose="00000400000000000000" pitchFamily="2" charset="-78"/>
              </a:rPr>
              <a:t>config</a:t>
            </a:r>
            <a:r>
              <a:rPr lang="fa-IR" sz="2400" dirty="0">
                <a:cs typeface="B Nazanin" panose="00000400000000000000" pitchFamily="2" charset="-78"/>
              </a:rPr>
              <a:t> و ...) متد دیگری ندارد.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صفات و گزینه های کنترل </a:t>
            </a:r>
            <a:r>
              <a:rPr lang="en-US" sz="2400" dirty="0">
                <a:cs typeface="B Nazanin" panose="00000400000000000000" pitchFamily="2" charset="-78"/>
              </a:rPr>
              <a:t>Frame</a:t>
            </a:r>
            <a:r>
              <a:rPr lang="fa-IR" sz="2400" dirty="0">
                <a:cs typeface="B Nazanin" panose="00000400000000000000" pitchFamily="2" charset="-78"/>
              </a:rPr>
              <a:t> عبارتند از:</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a:t>
            </a:r>
            <a:r>
              <a:rPr lang="en-US" sz="2400" b="1" dirty="0">
                <a:solidFill>
                  <a:srgbClr val="FF0000"/>
                </a:solidFill>
                <a:cs typeface="B Nazanin" panose="00000400000000000000" pitchFamily="2" charset="-78"/>
              </a:rPr>
              <a:t>height</a:t>
            </a:r>
            <a:r>
              <a:rPr lang="fa-IR" sz="2400" dirty="0">
                <a:cs typeface="B Nazanin" panose="00000400000000000000" pitchFamily="2" charset="-78"/>
              </a:rPr>
              <a:t> ،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colormap</a:t>
            </a:r>
            <a:r>
              <a:rPr lang="fa-IR" sz="2400" dirty="0">
                <a:cs typeface="B Nazanin" panose="00000400000000000000" pitchFamily="2" charset="-78"/>
              </a:rPr>
              <a:t>: بعضی از نمایشگر ها از 256 رنگ و بعضی دیگر کمتر از آن را پشتیبانی می‌کنند. این نمایشگرها معمولا نقشه‌ی رنگ را مشخص می‌کنند که تعیین می‌کند کدام 256 رنگ باید استفاده 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takefocus</a:t>
            </a:r>
            <a:r>
              <a:rPr lang="fa-IR" sz="2400" dirty="0">
                <a:cs typeface="B Nazanin" panose="00000400000000000000" pitchFamily="2" charset="-78"/>
              </a:rPr>
              <a:t>: نشان می‌دهد که کاربر می‌تواند با استفاده از کلید </a:t>
            </a:r>
            <a:r>
              <a:rPr lang="en-US" sz="2400" dirty="0">
                <a:cs typeface="B Nazanin" panose="00000400000000000000" pitchFamily="2" charset="-78"/>
              </a:rPr>
              <a:t>Tab</a:t>
            </a:r>
            <a:r>
              <a:rPr lang="fa-IR" sz="2400" dirty="0">
                <a:cs typeface="B Nazanin" panose="00000400000000000000" pitchFamily="2" charset="-78"/>
              </a:rPr>
              <a:t> به این کنترل منتقل شود</a:t>
            </a:r>
            <a:endParaRPr lang="en-US" sz="2400" dirty="0">
              <a:cs typeface="B Nazanin" panose="00000400000000000000" pitchFamily="2" charset="-78"/>
            </a:endParaRPr>
          </a:p>
          <a:p>
            <a:pPr marL="342900" indent="-342900" algn="l">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26562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Frame.py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='creating a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=Frame(root, </a:t>
            </a:r>
            <a:r>
              <a:rPr lang="en-US" sz="2000" b="1" i="1" dirty="0" err="1">
                <a:solidFill>
                  <a:srgbClr val="0070C0"/>
                </a:solidFill>
                <a:latin typeface="Consolas" panose="020B0609020204030204" pitchFamily="49" charset="0"/>
                <a:cs typeface="Consolas" panose="020B0609020204030204" pitchFamily="49" charset="0"/>
              </a:rPr>
              <a:t>borderwidth</a:t>
            </a:r>
            <a:r>
              <a:rPr lang="en-US" sz="2000" b="1" i="1" dirty="0">
                <a:solidFill>
                  <a:srgbClr val="0070C0"/>
                </a:solidFill>
                <a:latin typeface="Consolas" panose="020B0609020204030204" pitchFamily="49" charset="0"/>
                <a:cs typeface="Consolas" panose="020B0609020204030204" pitchFamily="49" charset="0"/>
              </a:rPr>
              <a:t>=10)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fr.pack</a:t>
            </a:r>
            <a:r>
              <a:rPr lang="en-US" sz="2000" b="1" i="1" dirty="0">
                <a:solidFill>
                  <a:srgbClr val="0070C0"/>
                </a:solidFill>
                <a:latin typeface="Consolas" panose="020B0609020204030204" pitchFamily="49" charset="0"/>
                <a:cs typeface="Consolas" panose="020B0609020204030204" pitchFamily="49" charset="0"/>
              </a:rPr>
              <a:t>(side=LEFT,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=15,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=15)</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L1=Label(</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L1.pack(side=LEFT)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L2=Label(root, text='I am in 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L2.pack(side=RIGHT)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B1.pack(side=RIGHT)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0829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Entry</a:t>
            </a:r>
          </a:p>
        </p:txBody>
      </p:sp>
      <p:sp>
        <p:nvSpPr>
          <p:cNvPr id="5" name="TextBox 4"/>
          <p:cNvSpPr txBox="1"/>
          <p:nvPr/>
        </p:nvSpPr>
        <p:spPr>
          <a:xfrm>
            <a:off x="291547" y="884069"/>
            <a:ext cx="11357113" cy="5262979"/>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این کنترل برای ورودی اطلاعات متنی توسط کاربر به کار می‌رود، کاربر هر بار می‌تواند یک خط از اطلاعات را وارد کند، برای ورودی اطلاعات بیش از یک خط، از کنترل </a:t>
            </a:r>
            <a:r>
              <a:rPr lang="en-US" sz="2400" dirty="0">
                <a:cs typeface="B Nazanin" panose="00000400000000000000" pitchFamily="2" charset="-78"/>
              </a:rPr>
              <a:t>text</a:t>
            </a:r>
            <a:r>
              <a:rPr lang="fa-IR" sz="2400" dirty="0">
                <a:cs typeface="B Nazanin" panose="00000400000000000000" pitchFamily="2" charset="-78"/>
              </a:rPr>
              <a:t> استفاده می‌شود، این کنترل همانند کنترل های دیگر صفاتی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fg</a:t>
            </a:r>
            <a:r>
              <a:rPr lang="fa-IR" sz="2400" dirty="0">
                <a:cs typeface="B Nazanin" panose="00000400000000000000" pitchFamily="2" charset="-78"/>
              </a:rPr>
              <a:t> و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رنگ های پیش زمینه و پس زمینه</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bd</a:t>
            </a:r>
            <a:r>
              <a:rPr lang="fa-IR" sz="2400" dirty="0">
                <a:cs typeface="B Nazanin" panose="00000400000000000000" pitchFamily="2" charset="-78"/>
              </a:rPr>
              <a:t>: ضخامت کادر ورودی</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cursor</a:t>
            </a:r>
            <a:r>
              <a:rPr lang="fa-IR" sz="2400" dirty="0">
                <a:cs typeface="B Nazanin" panose="00000400000000000000" pitchFamily="2" charset="-78"/>
              </a:rPr>
              <a:t>: مکان نما، پیش فرض آن مکان نمای ورودی متن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font</a:t>
            </a:r>
            <a:r>
              <a:rPr lang="fa-IR" sz="2400" dirty="0">
                <a:cs typeface="B Nazanin" panose="00000400000000000000" pitchFamily="2" charset="-78"/>
              </a:rPr>
              <a:t> : فونت متن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show</a:t>
            </a:r>
            <a:r>
              <a:rPr lang="fa-IR" sz="2400" dirty="0">
                <a:cs typeface="B Nazanin" panose="00000400000000000000" pitchFamily="2" charset="-78"/>
              </a:rPr>
              <a:t>: چگونگی نمایش محتوای کنترل را مشخص می‌کند، اگر کاراکتر خاصی مشخص شود، محتوای آن بجای متن واقعی، آن کاراکتر خواهد بود</a:t>
            </a:r>
          </a:p>
        </p:txBody>
      </p:sp>
    </p:spTree>
    <p:extLst>
      <p:ext uri="{BB962C8B-B14F-4D97-AF65-F5344CB8AC3E}">
        <p14:creationId xmlns:p14="http://schemas.microsoft.com/office/powerpoint/2010/main" val="1254568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Entry</a:t>
            </a:r>
          </a:p>
        </p:txBody>
      </p:sp>
      <p:sp>
        <p:nvSpPr>
          <p:cNvPr id="5" name="TextBox 4"/>
          <p:cNvSpPr txBox="1"/>
          <p:nvPr/>
        </p:nvSpPr>
        <p:spPr>
          <a:xfrm>
            <a:off x="291547" y="791305"/>
            <a:ext cx="11357113" cy="5909310"/>
          </a:xfrm>
          <a:prstGeom prst="rect">
            <a:avLst/>
          </a:prstGeom>
          <a:noFill/>
        </p:spPr>
        <p:txBody>
          <a:bodyPr wrap="square" rtlCol="0">
            <a:spAutoFit/>
          </a:bodyPr>
          <a:lstStyle/>
          <a:p>
            <a:pPr marL="342900" indent="-342900" algn="r" rtl="1">
              <a:buFont typeface="Arial" panose="020B0604020202020204" pitchFamily="34" charset="0"/>
              <a:buChar char="•"/>
            </a:pPr>
            <a:r>
              <a:rPr lang="en-US" sz="2100" b="1" dirty="0">
                <a:solidFill>
                  <a:srgbClr val="FF0000"/>
                </a:solidFill>
                <a:cs typeface="B Nazanin" panose="00000400000000000000" pitchFamily="2" charset="-78"/>
              </a:rPr>
              <a:t>state</a:t>
            </a:r>
            <a:r>
              <a:rPr lang="fa-IR" sz="2100" dirty="0">
                <a:cs typeface="B Nazanin" panose="00000400000000000000" pitchFamily="2" charset="-78"/>
              </a:rPr>
              <a:t>: برابر </a:t>
            </a:r>
            <a:r>
              <a:rPr lang="en-US" sz="2100" dirty="0">
                <a:cs typeface="B Nazanin" panose="00000400000000000000" pitchFamily="2" charset="-78"/>
              </a:rPr>
              <a:t>NORMAL</a:t>
            </a:r>
            <a:r>
              <a:rPr lang="fa-IR" sz="2100" dirty="0">
                <a:cs typeface="B Nazanin" panose="00000400000000000000" pitchFamily="2" charset="-78"/>
              </a:rPr>
              <a:t> یا </a:t>
            </a:r>
            <a:r>
              <a:rPr lang="en-US" sz="2100" dirty="0">
                <a:cs typeface="B Nazanin" panose="00000400000000000000" pitchFamily="2" charset="-78"/>
              </a:rPr>
              <a:t>DISABLED</a:t>
            </a:r>
            <a:r>
              <a:rPr lang="fa-IR" sz="2100" dirty="0">
                <a:cs typeface="B Nazanin" panose="00000400000000000000" pitchFamily="2" charset="-78"/>
              </a:rPr>
              <a:t> است</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en-US" sz="2100" b="1" dirty="0">
                <a:solidFill>
                  <a:srgbClr val="FF0000"/>
                </a:solidFill>
                <a:cs typeface="B Nazanin" panose="00000400000000000000" pitchFamily="2" charset="-78"/>
              </a:rPr>
              <a:t>width</a:t>
            </a:r>
            <a:r>
              <a:rPr lang="fa-IR" sz="2100" dirty="0">
                <a:cs typeface="B Nazanin" panose="00000400000000000000" pitchFamily="2" charset="-78"/>
              </a:rPr>
              <a:t>: پهنای کادر ورودی را مشخص می‌کند</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fa-IR" sz="2100" dirty="0">
                <a:cs typeface="B Nazanin" panose="00000400000000000000" pitchFamily="2" charset="-78"/>
              </a:rPr>
              <a:t>این کنترل تعدادی متد نیز دارد:</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en-US" sz="2100" b="1" dirty="0" err="1">
                <a:solidFill>
                  <a:srgbClr val="FF0000"/>
                </a:solidFill>
                <a:cs typeface="B Nazanin" panose="00000400000000000000" pitchFamily="2" charset="-78"/>
              </a:rPr>
              <a:t>selection_adjust</a:t>
            </a:r>
            <a:r>
              <a:rPr lang="en-US" sz="2100" b="1" dirty="0">
                <a:solidFill>
                  <a:srgbClr val="FF0000"/>
                </a:solidFill>
                <a:cs typeface="B Nazanin" panose="00000400000000000000" pitchFamily="2" charset="-78"/>
              </a:rPr>
              <a:t>(index)</a:t>
            </a:r>
            <a:r>
              <a:rPr lang="fa-IR" sz="2100" dirty="0">
                <a:cs typeface="B Nazanin" panose="00000400000000000000" pitchFamily="2" charset="-78"/>
              </a:rPr>
              <a:t>: انتخاب متن را طوری تنظیم می‌کند که شماره کاراکتر مشخص شده در </a:t>
            </a:r>
            <a:r>
              <a:rPr lang="en-US" sz="2100" dirty="0">
                <a:cs typeface="B Nazanin" panose="00000400000000000000" pitchFamily="2" charset="-78"/>
              </a:rPr>
              <a:t>index</a:t>
            </a:r>
            <a:r>
              <a:rPr lang="fa-IR" sz="2100" dirty="0">
                <a:cs typeface="B Nazanin" panose="00000400000000000000" pitchFamily="2" charset="-78"/>
              </a:rPr>
              <a:t> را دربگیرد. اگر قبلا انتخاب شده باشد کاری صورت نمی‌گیرد</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en-US" sz="2100" b="1" dirty="0" err="1">
                <a:solidFill>
                  <a:srgbClr val="FF0000"/>
                </a:solidFill>
                <a:cs typeface="B Nazanin" panose="00000400000000000000" pitchFamily="2" charset="-78"/>
              </a:rPr>
              <a:t>selection_clear</a:t>
            </a:r>
            <a:r>
              <a:rPr lang="en-US" sz="2100" b="1" dirty="0">
                <a:solidFill>
                  <a:srgbClr val="FF0000"/>
                </a:solidFill>
                <a:cs typeface="B Nazanin" panose="00000400000000000000" pitchFamily="2" charset="-78"/>
              </a:rPr>
              <a:t>()</a:t>
            </a:r>
            <a:r>
              <a:rPr lang="fa-IR" sz="2100" dirty="0">
                <a:cs typeface="B Nazanin" panose="00000400000000000000" pitchFamily="2" charset="-78"/>
              </a:rPr>
              <a:t>: متن انتخاب شده را از حالت انتخاب خارج می‌کند</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en-US" sz="2100" b="1" dirty="0" err="1">
                <a:solidFill>
                  <a:srgbClr val="FF0000"/>
                </a:solidFill>
                <a:cs typeface="B Nazanin" panose="00000400000000000000" pitchFamily="2" charset="-78"/>
              </a:rPr>
              <a:t>selection_from</a:t>
            </a:r>
            <a:r>
              <a:rPr lang="en-US" sz="2100" b="1" dirty="0">
                <a:solidFill>
                  <a:srgbClr val="FF0000"/>
                </a:solidFill>
                <a:cs typeface="B Nazanin" panose="00000400000000000000" pitchFamily="2" charset="-78"/>
              </a:rPr>
              <a:t>(index)</a:t>
            </a:r>
            <a:r>
              <a:rPr lang="fa-IR" sz="2100" dirty="0">
                <a:cs typeface="B Nazanin" panose="00000400000000000000" pitchFamily="2" charset="-78"/>
              </a:rPr>
              <a:t>: انتخاب جدیدی را شروع می‌کند</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en-US" sz="2100" b="1" dirty="0" err="1">
                <a:solidFill>
                  <a:srgbClr val="FF0000"/>
                </a:solidFill>
                <a:cs typeface="B Nazanin" panose="00000400000000000000" pitchFamily="2" charset="-78"/>
              </a:rPr>
              <a:t>selection_present</a:t>
            </a:r>
            <a:r>
              <a:rPr lang="en-US" sz="2100" b="1" dirty="0">
                <a:solidFill>
                  <a:srgbClr val="FF0000"/>
                </a:solidFill>
                <a:cs typeface="B Nazanin" panose="00000400000000000000" pitchFamily="2" charset="-78"/>
              </a:rPr>
              <a:t>()</a:t>
            </a:r>
            <a:r>
              <a:rPr lang="fa-IR" sz="2100" dirty="0">
                <a:cs typeface="B Nazanin" panose="00000400000000000000" pitchFamily="2" charset="-78"/>
              </a:rPr>
              <a:t>: چنانچه بخشی از متن انتخاب شده باشد، </a:t>
            </a:r>
            <a:r>
              <a:rPr lang="en-US" sz="2100" dirty="0">
                <a:cs typeface="B Nazanin" panose="00000400000000000000" pitchFamily="2" charset="-78"/>
              </a:rPr>
              <a:t>True</a:t>
            </a:r>
            <a:r>
              <a:rPr lang="fa-IR" sz="2100" dirty="0">
                <a:cs typeface="B Nazanin" panose="00000400000000000000" pitchFamily="2" charset="-78"/>
              </a:rPr>
              <a:t> را برمی‌گرداند</a:t>
            </a:r>
          </a:p>
          <a:p>
            <a:pPr marL="342900" indent="-342900" algn="r" rtl="1">
              <a:buFont typeface="Arial" panose="020B0604020202020204" pitchFamily="34" charset="0"/>
              <a:buChar char="•"/>
            </a:pPr>
            <a:endParaRPr lang="fa-IR" sz="2100" dirty="0">
              <a:cs typeface="B Nazanin" panose="00000400000000000000" pitchFamily="2" charset="-78"/>
            </a:endParaRPr>
          </a:p>
          <a:p>
            <a:pPr marL="342900" indent="-342900" algn="r" rtl="1">
              <a:buFont typeface="Arial" panose="020B0604020202020204" pitchFamily="34" charset="0"/>
              <a:buChar char="•"/>
            </a:pPr>
            <a:r>
              <a:rPr lang="en-US" sz="2100" b="1" dirty="0" err="1">
                <a:solidFill>
                  <a:srgbClr val="FF0000"/>
                </a:solidFill>
                <a:cs typeface="B Nazanin" panose="00000400000000000000" pitchFamily="2" charset="-78"/>
              </a:rPr>
              <a:t>selection_range</a:t>
            </a:r>
            <a:r>
              <a:rPr lang="en-US" sz="2100" b="1" dirty="0">
                <a:solidFill>
                  <a:srgbClr val="FF0000"/>
                </a:solidFill>
                <a:cs typeface="B Nazanin" panose="00000400000000000000" pitchFamily="2" charset="-78"/>
              </a:rPr>
              <a:t>(start , end)</a:t>
            </a:r>
            <a:r>
              <a:rPr lang="fa-IR" sz="2100" dirty="0">
                <a:cs typeface="B Nazanin" panose="00000400000000000000" pitchFamily="2" charset="-78"/>
              </a:rPr>
              <a:t>: بخشی از متن را که باید انتخاب شود، مشخص </a:t>
            </a:r>
            <a:r>
              <a:rPr lang="fa-IR" sz="2100" dirty="0" smtClean="0">
                <a:cs typeface="B Nazanin" panose="00000400000000000000" pitchFamily="2" charset="-78"/>
              </a:rPr>
              <a:t>می‌کند</a:t>
            </a:r>
            <a:endParaRPr lang="en-US" sz="2100" dirty="0" smtClean="0">
              <a:cs typeface="B Nazanin" panose="00000400000000000000" pitchFamily="2" charset="-78"/>
            </a:endParaRPr>
          </a:p>
          <a:p>
            <a:pPr marL="342900" indent="-342900" algn="r" rtl="1">
              <a:buFont typeface="Arial" panose="020B0604020202020204" pitchFamily="34" charset="0"/>
              <a:buChar char="•"/>
            </a:pPr>
            <a:endParaRPr lang="en-US" sz="2100" dirty="0" smtClean="0">
              <a:cs typeface="B Nazanin" panose="00000400000000000000" pitchFamily="2" charset="-78"/>
            </a:endParaRPr>
          </a:p>
          <a:p>
            <a:pPr marL="342900" indent="-342900" algn="r" rtl="1">
              <a:buFont typeface="Arial" panose="020B0604020202020204" pitchFamily="34" charset="0"/>
              <a:buChar char="•"/>
            </a:pPr>
            <a:r>
              <a:rPr lang="en-US" sz="2100" b="1" dirty="0">
                <a:solidFill>
                  <a:srgbClr val="FF0000"/>
                </a:solidFill>
                <a:cs typeface="B Nazanin" panose="00000400000000000000" pitchFamily="2" charset="-78"/>
              </a:rPr>
              <a:t>get()</a:t>
            </a:r>
            <a:r>
              <a:rPr lang="fa-IR" sz="2100" b="1" dirty="0">
                <a:solidFill>
                  <a:srgbClr val="FF0000"/>
                </a:solidFill>
                <a:cs typeface="B Nazanin" panose="00000400000000000000" pitchFamily="2" charset="-78"/>
              </a:rPr>
              <a:t> </a:t>
            </a:r>
            <a:r>
              <a:rPr lang="fa-IR" sz="2100" dirty="0">
                <a:cs typeface="B Nazanin" panose="00000400000000000000" pitchFamily="2" charset="-78"/>
              </a:rPr>
              <a:t>: متن وارد شده در این کنترل را </a:t>
            </a:r>
            <a:r>
              <a:rPr lang="fa-IR" sz="2100" dirty="0" smtClean="0">
                <a:cs typeface="B Nazanin" panose="00000400000000000000" pitchFamily="2" charset="-78"/>
              </a:rPr>
              <a:t>برمی‌گرداند</a:t>
            </a:r>
            <a:endParaRPr lang="fa-IR" sz="2100" dirty="0">
              <a:cs typeface="B Nazanin" panose="00000400000000000000" pitchFamily="2" charset="-78"/>
            </a:endParaRPr>
          </a:p>
        </p:txBody>
      </p:sp>
    </p:spTree>
    <p:extLst>
      <p:ext uri="{BB962C8B-B14F-4D97-AF65-F5344CB8AC3E}">
        <p14:creationId xmlns:p14="http://schemas.microsoft.com/office/powerpoint/2010/main" val="360320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grid</a:t>
            </a:r>
          </a:p>
        </p:txBody>
      </p:sp>
      <p:sp>
        <p:nvSpPr>
          <p:cNvPr id="5" name="TextBox 4"/>
          <p:cNvSpPr txBox="1"/>
          <p:nvPr/>
        </p:nvSpPr>
        <p:spPr>
          <a:xfrm>
            <a:off x="291547" y="791305"/>
            <a:ext cx="11357113" cy="5632311"/>
          </a:xfrm>
          <a:prstGeom prst="rect">
            <a:avLst/>
          </a:prstGeom>
          <a:noFill/>
        </p:spPr>
        <p:txBody>
          <a:bodyPr wrap="square" rtlCol="0">
            <a:spAutoFit/>
          </a:bodyPr>
          <a:lstStyle/>
          <a:p>
            <a:pPr marL="342900" indent="-342900" algn="r" rtl="1">
              <a:buFont typeface="Arial" panose="020B0604020202020204" pitchFamily="34" charset="0"/>
              <a:buChar char="•"/>
            </a:pPr>
            <a:r>
              <a:rPr lang="fa-IR" sz="2400" b="1" dirty="0">
                <a:solidFill>
                  <a:srgbClr val="FF0000"/>
                </a:solidFill>
                <a:cs typeface="B Nazanin" panose="00000400000000000000" pitchFamily="2" charset="-78"/>
              </a:rPr>
              <a:t>مدیریت هندسه </a:t>
            </a:r>
            <a:r>
              <a:rPr lang="en-US" sz="2400" b="1" dirty="0">
                <a:solidFill>
                  <a:srgbClr val="FF0000"/>
                </a:solidFill>
                <a:cs typeface="B Nazanin" panose="00000400000000000000" pitchFamily="2" charset="-78"/>
              </a:rPr>
              <a:t>grid</a:t>
            </a:r>
            <a:r>
              <a:rPr lang="fa-IR" sz="2400" dirty="0">
                <a:cs typeface="B Nazanin" panose="00000400000000000000" pitchFamily="2" charset="-78"/>
              </a:rPr>
              <a:t>: برای تنظیم چیدمان کنترل ها روی پنجره‌ی واسط کاربر استفاده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برای استفاده از </a:t>
            </a:r>
            <a:r>
              <a:rPr lang="en-US" sz="2400" dirty="0">
                <a:cs typeface="B Nazanin" panose="00000400000000000000" pitchFamily="2" charset="-78"/>
              </a:rPr>
              <a:t>grid</a:t>
            </a:r>
            <a:r>
              <a:rPr lang="fa-IR" sz="2400" dirty="0">
                <a:cs typeface="B Nazanin" panose="00000400000000000000" pitchFamily="2" charset="-78"/>
              </a:rPr>
              <a:t> کافی است یک کنترل ایجاد کنید و سپس با استفاده از متد </a:t>
            </a:r>
            <a:r>
              <a:rPr lang="en-US" sz="2400" b="1" dirty="0">
                <a:solidFill>
                  <a:srgbClr val="FF0000"/>
                </a:solidFill>
                <a:cs typeface="B Nazanin" panose="00000400000000000000" pitchFamily="2" charset="-78"/>
              </a:rPr>
              <a:t>grid()</a:t>
            </a:r>
            <a:r>
              <a:rPr lang="fa-IR" sz="2400" b="1" dirty="0">
                <a:solidFill>
                  <a:srgbClr val="FF0000"/>
                </a:solidFill>
                <a:cs typeface="B Nazanin" panose="00000400000000000000" pitchFamily="2" charset="-78"/>
              </a:rPr>
              <a:t> </a:t>
            </a:r>
            <a:r>
              <a:rPr lang="fa-IR" sz="2400" dirty="0">
                <a:cs typeface="B Nazanin" panose="00000400000000000000" pitchFamily="2" charset="-78"/>
              </a:rPr>
              <a:t>به مدیر گرید بگویید که این کنترل در چه سطر و ستونی باید قرار 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دو صفت مهم این متد عبارتند از </a:t>
            </a:r>
            <a:r>
              <a:rPr lang="en-US" sz="2400" dirty="0">
                <a:cs typeface="B Nazanin" panose="00000400000000000000" pitchFamily="2" charset="-78"/>
              </a:rPr>
              <a:t>row</a:t>
            </a:r>
            <a:r>
              <a:rPr lang="fa-IR" sz="2400" dirty="0">
                <a:cs typeface="B Nazanin" panose="00000400000000000000" pitchFamily="2" charset="-78"/>
              </a:rPr>
              <a:t> و </a:t>
            </a:r>
            <a:r>
              <a:rPr lang="en-US" sz="2400" dirty="0">
                <a:cs typeface="B Nazanin" panose="00000400000000000000" pitchFamily="2" charset="-78"/>
              </a:rPr>
              <a:t>column</a:t>
            </a:r>
            <a:r>
              <a:rPr lang="fa-IR" sz="2400" dirty="0">
                <a:cs typeface="B Nazanin" panose="00000400000000000000" pitchFamily="2" charset="-78"/>
              </a:rPr>
              <a:t> که به ترتیب سطر و ستون قرارگرفتن کنترل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columns</a:t>
            </a:r>
            <a:r>
              <a:rPr lang="fa-IR" sz="2400" dirty="0">
                <a:cs typeface="B Nazanin" panose="00000400000000000000" pitchFamily="2" charset="-78"/>
              </a:rPr>
              <a:t>: مشخص می‌کند کنترل در چه ستونی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row</a:t>
            </a:r>
            <a:r>
              <a:rPr lang="fa-IR" sz="2400" dirty="0">
                <a:cs typeface="B Nazanin" panose="00000400000000000000" pitchFamily="2" charset="-78"/>
              </a:rPr>
              <a:t>: مشخص می‌کند کنترل در چه سطری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columnspan</a:t>
            </a:r>
            <a:r>
              <a:rPr lang="fa-IR" sz="2400" dirty="0">
                <a:cs typeface="B Nazanin" panose="00000400000000000000" pitchFamily="2" charset="-78"/>
              </a:rPr>
              <a:t>: مشخص می‌کند کنترل چند ستون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rowspan</a:t>
            </a:r>
            <a:r>
              <a:rPr lang="fa-IR" sz="2400" dirty="0">
                <a:cs typeface="B Nazanin" panose="00000400000000000000" pitchFamily="2" charset="-78"/>
              </a:rPr>
              <a:t>: مشخص می‌کند کنترل چند سطر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3579061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Grid.py Project</a:t>
            </a:r>
          </a:p>
        </p:txBody>
      </p:sp>
      <p:sp>
        <p:nvSpPr>
          <p:cNvPr id="5" name="TextBox 4"/>
          <p:cNvSpPr txBox="1"/>
          <p:nvPr/>
        </p:nvSpPr>
        <p:spPr>
          <a:xfrm>
            <a:off x="291547" y="791305"/>
            <a:ext cx="11357113" cy="692497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sticky</a:t>
            </a:r>
            <a:r>
              <a:rPr lang="fa-IR" sz="2400" dirty="0">
                <a:cs typeface="B Nazanin" panose="00000400000000000000" pitchFamily="2" charset="-78"/>
              </a:rPr>
              <a:t>: مشخص می‌کند که اگر سلول حاصل بزرگ تر از خود کنترل باشد، کنترل چگونه قرار بگیرد. می‌توان ترکیبی از ثوابت </a:t>
            </a:r>
            <a:r>
              <a:rPr lang="en-US" sz="2400" dirty="0">
                <a:cs typeface="B Nazanin" panose="00000400000000000000" pitchFamily="2" charset="-78"/>
              </a:rPr>
              <a:t>S</a:t>
            </a:r>
            <a:r>
              <a:rPr lang="fa-IR" sz="2400" dirty="0">
                <a:cs typeface="B Nazanin" panose="00000400000000000000" pitchFamily="2" charset="-78"/>
              </a:rPr>
              <a:t> ، </a:t>
            </a:r>
            <a:r>
              <a:rPr lang="en-US" sz="2400" dirty="0">
                <a:cs typeface="B Nazanin" panose="00000400000000000000" pitchFamily="2" charset="-78"/>
              </a:rPr>
              <a:t>N</a:t>
            </a:r>
            <a:r>
              <a:rPr lang="fa-IR" sz="2400" dirty="0">
                <a:cs typeface="B Nazanin" panose="00000400000000000000" pitchFamily="2" charset="-78"/>
              </a:rPr>
              <a:t> ، </a:t>
            </a:r>
            <a:r>
              <a:rPr lang="en-US" sz="2400" dirty="0">
                <a:cs typeface="B Nazanin" panose="00000400000000000000" pitchFamily="2" charset="-78"/>
              </a:rPr>
              <a:t>E</a:t>
            </a:r>
            <a:r>
              <a:rPr lang="fa-IR" sz="2400" dirty="0">
                <a:cs typeface="B Nazanin" panose="00000400000000000000" pitchFamily="2" charset="-78"/>
              </a:rPr>
              <a:t> ، </a:t>
            </a:r>
            <a:r>
              <a:rPr lang="en-US" sz="2400" dirty="0">
                <a:cs typeface="B Nazanin" panose="00000400000000000000" pitchFamily="2" charset="-78"/>
              </a:rPr>
              <a:t>NW</a:t>
            </a:r>
            <a:r>
              <a:rPr lang="fa-IR" sz="2400" dirty="0">
                <a:cs typeface="B Nazanin" panose="00000400000000000000" pitchFamily="2" charset="-78"/>
              </a:rPr>
              <a:t> ، </a:t>
            </a:r>
            <a:r>
              <a:rPr lang="en-US" sz="2400" dirty="0">
                <a:cs typeface="B Nazanin" panose="00000400000000000000" pitchFamily="2" charset="-78"/>
              </a:rPr>
              <a:t>NE</a:t>
            </a:r>
            <a:r>
              <a:rPr lang="fa-IR" sz="2400" dirty="0">
                <a:cs typeface="B Nazanin" panose="00000400000000000000" pitchFamily="2" charset="-78"/>
              </a:rPr>
              <a:t> ، </a:t>
            </a:r>
            <a:r>
              <a:rPr lang="en-US" sz="2400" dirty="0">
                <a:cs typeface="B Nazanin" panose="00000400000000000000" pitchFamily="2" charset="-78"/>
              </a:rPr>
              <a:t>SW</a:t>
            </a:r>
            <a:r>
              <a:rPr lang="fa-IR" sz="2400" dirty="0">
                <a:cs typeface="B Nazanin" panose="00000400000000000000" pitchFamily="2" charset="-78"/>
              </a:rPr>
              <a:t> ، </a:t>
            </a:r>
            <a:r>
              <a:rPr lang="en-US" sz="2400" dirty="0">
                <a:cs typeface="B Nazanin" panose="00000400000000000000" pitchFamily="2" charset="-78"/>
              </a:rPr>
              <a:t>SE</a:t>
            </a:r>
            <a:r>
              <a:rPr lang="fa-IR" sz="2400" dirty="0">
                <a:cs typeface="B Nazanin" panose="00000400000000000000" pitchFamily="2" charset="-78"/>
              </a:rPr>
              <a:t> را مورد استفاه قرار داد</a:t>
            </a:r>
            <a:endParaRPr lang="en-US" sz="2400" dirty="0">
              <a:cs typeface="B Nazanin" panose="00000400000000000000" pitchFamily="2" charset="-78"/>
            </a:endParaRPr>
          </a:p>
          <a:p>
            <a:pPr marL="342900" indent="-342900" algn="r" rtl="1">
              <a:buFont typeface="Arial" panose="020B0604020202020204" pitchFamily="34" charset="0"/>
              <a:buChar char="•"/>
            </a:pPr>
            <a:endParaRPr lang="en-US" sz="2400" dirty="0">
              <a:cs typeface="B Nazanin" panose="00000400000000000000" pitchFamily="2" charset="-78"/>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FF0000"/>
                </a:solidFill>
                <a:latin typeface="Consolas" panose="020B0609020204030204" pitchFamily="49" charset="0"/>
                <a:cs typeface="Consolas" panose="020B0609020204030204" pitchFamily="49" charset="0"/>
              </a:rPr>
              <a:t>Example: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('First Name: {}, Last Name: {}'.format(e1.get(),e2.get()))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L1.grid(row=2)</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84996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Grid.py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master.title</a:t>
            </a:r>
            <a:r>
              <a:rPr lang="en-US" sz="2000" b="1" i="1" dirty="0">
                <a:solidFill>
                  <a:srgbClr val="0070C0"/>
                </a:solidFill>
                <a:latin typeface="Consolas" panose="020B0609020204030204" pitchFamily="49" charset="0"/>
                <a:cs typeface="Consolas" panose="020B0609020204030204" pitchFamily="49" charset="0"/>
              </a:rPr>
              <a:t>("Grid")</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="First Name").grid(row=0)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="Last Name").grid(row=1)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e1.grid(row=0,column=1)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e2.grid(row=1,column=1)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text='Quit'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master.quit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column=0,</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text="show",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column=1,</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36023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Checkbutton</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برای انتخاب یا عدم انتخاب استفاده می‌شود. دکمه‌های انتخاب می‌توانند شامل متن یا تصویر باشند و به هر دکمه نیز می‌توان یک تابع یا یک متد را نیز نسبت داد تا وقتی دکمه ای کلیک می‌شود اجرا شوند. برای استفاده از این کنترل:</a:t>
            </a: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IntVar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‘Expand’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به</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طور پیش فرض، وقتی دکمه کلیک می‌شود، متغییر برابر با یک خواهد شد وگرنه صفر است. این مقادیر را با استفاده از صفات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می‌توان تغییر داد.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StringVar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‘color image’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onvalue</a:t>
            </a:r>
            <a:r>
              <a:rPr lang="en-US" sz="2400" b="1" i="1" dirty="0">
                <a:solidFill>
                  <a:srgbClr val="0070C0"/>
                </a:solidFill>
                <a:latin typeface="Consolas" panose="020B0609020204030204" pitchFamily="49" charset="0"/>
                <a:cs typeface="Consolas" panose="020B0609020204030204" pitchFamily="49" charset="0"/>
              </a:rPr>
              <a:t> = “RGB” , </a:t>
            </a:r>
            <a:r>
              <a:rPr lang="en-US" sz="2400" b="1" i="1" dirty="0" err="1">
                <a:solidFill>
                  <a:srgbClr val="0070C0"/>
                </a:solidFill>
                <a:latin typeface="Consolas" panose="020B0609020204030204" pitchFamily="49" charset="0"/>
                <a:cs typeface="Consolas" panose="020B0609020204030204" pitchFamily="49" charset="0"/>
              </a:rPr>
              <a:t>offvalue</a:t>
            </a:r>
            <a:r>
              <a:rPr lang="en-US" sz="2400" b="1" i="1" dirty="0">
                <a:solidFill>
                  <a:srgbClr val="0070C0"/>
                </a:solidFill>
                <a:latin typeface="Consolas" panose="020B0609020204030204" pitchFamily="49" charset="0"/>
                <a:cs typeface="Consolas" panose="020B0609020204030204" pitchFamily="49" charset="0"/>
              </a:rPr>
              <a:t>=“L”)</a:t>
            </a:r>
          </a:p>
          <a:p>
            <a:pPr lvl="1" algn="r" rtl="1"/>
            <a:endParaRPr lang="fa-IR"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مهم‌ترین متدهای این کنترل، </a:t>
            </a:r>
            <a:r>
              <a:rPr lang="en-US" sz="2400" b="1" i="1" dirty="0">
                <a:solidFill>
                  <a:srgbClr val="0070C0"/>
                </a:solidFill>
                <a:latin typeface="Consolas" panose="020B0609020204030204" pitchFamily="49" charset="0"/>
                <a:cs typeface="Consolas" panose="020B0609020204030204" pitchFamily="49" charset="0"/>
              </a:rPr>
              <a:t>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دکمه را انتخاب می‌کند. متد دیگر </a:t>
            </a:r>
            <a:r>
              <a:rPr lang="en-US" sz="2400" b="1" i="1" dirty="0">
                <a:solidFill>
                  <a:srgbClr val="0070C0"/>
                </a:solidFill>
                <a:latin typeface="Consolas" panose="020B0609020204030204" pitchFamily="49" charset="0"/>
                <a:cs typeface="Consolas" panose="020B0609020204030204" pitchFamily="49" charset="0"/>
              </a:rPr>
              <a:t>deselect()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آن را ازحالت انتخاب خارج می‌کند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7975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Checkbutton</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89364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صفات متعددی دارد که از جمله مهم‌ترین آن ها عبارتند از:</a:t>
            </a:r>
          </a:p>
          <a:p>
            <a:pPr lvl="1" algn="r" rtl="1"/>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i="1" dirty="0">
                <a:solidFill>
                  <a:srgbClr val="FF0000"/>
                </a:solidFill>
                <a:latin typeface="Consolas" panose="020B0609020204030204" pitchFamily="49" charset="0"/>
                <a:cs typeface="B Nazanin" panose="00000400000000000000" pitchFamily="2" charset="-78"/>
              </a:rPr>
              <a:t>image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تصویری را که باید در این کنترل نمایش داده شود مشخص می‌کند، نسبت به صفات </a:t>
            </a:r>
            <a:r>
              <a:rPr lang="en-US" sz="24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a:solidFill>
                  <a:schemeClr val="tx1">
                    <a:lumMod val="95000"/>
                    <a:lumOff val="5000"/>
                  </a:schemeClr>
                </a:solidFill>
                <a:latin typeface="Consolas" panose="020B0609020204030204" pitchFamily="49" charset="0"/>
                <a:cs typeface="B Nazanin" panose="00000400000000000000" pitchFamily="2" charset="-78"/>
              </a:rPr>
              <a:t>bitmap</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اولویت دارد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rgbClr val="FF0000"/>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 مقادیر مربوط به انتخاب و عدم انتخاب را نمایش می‌دهد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textvariable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متن کنترل در نظر می‌گیرد. وقتی متغییر تغییر می‌کند متن کنترل به روز می‌شود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a:solidFill>
                  <a:srgbClr val="FF0000"/>
                </a:solidFill>
                <a:latin typeface="Consolas" panose="020B0609020204030204" pitchFamily="49" charset="0"/>
                <a:cs typeface="B Nazanin" panose="00000400000000000000" pitchFamily="2" charset="-78"/>
              </a:rPr>
              <a: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کنترل در نظر می‌گیرد. وقتی دکمه کلیک می‌شود، این متغییر مقادیر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7461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19721" y="1126435"/>
            <a:ext cx="10974662" cy="4942232"/>
          </a:xfrm>
          <a:prstGeom prst="rect">
            <a:avLst/>
          </a:prstGeom>
        </p:spPr>
      </p:pic>
    </p:spTree>
    <p:extLst>
      <p:ext uri="{BB962C8B-B14F-4D97-AF65-F5344CB8AC3E}">
        <p14:creationId xmlns:p14="http://schemas.microsoft.com/office/powerpoint/2010/main" val="418617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GUI Application</a:t>
            </a:r>
          </a:p>
        </p:txBody>
      </p:sp>
      <p:sp>
        <p:nvSpPr>
          <p:cNvPr id="5" name="TextBox 4"/>
          <p:cNvSpPr txBox="1"/>
          <p:nvPr/>
        </p:nvSpPr>
        <p:spPr>
          <a:xfrm>
            <a:off x="291547" y="884069"/>
            <a:ext cx="11357113" cy="3416320"/>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وقتی برنامه‌ی </a:t>
            </a:r>
            <a:r>
              <a:rPr lang="en-US" sz="2400" dirty="0">
                <a:cs typeface="B Nazanin" panose="00000400000000000000" pitchFamily="2" charset="-78"/>
              </a:rPr>
              <a:t>GUI</a:t>
            </a:r>
            <a:r>
              <a:rPr lang="fa-IR" sz="2400" dirty="0">
                <a:cs typeface="B Nazanin" panose="00000400000000000000" pitchFamily="2" charset="-78"/>
              </a:rPr>
              <a:t> اجرا می‌شود پنجره‌ی خاص خودش را همراه با کنترل هایی روی آن، ایجاد می‌کند. کنترل‌ها شامل نوار منو، نوار ابزار، محیط مرکزی، و نوار وضعیت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وقتی پنجره ایجاد شد، همانند یک برنامه‌ی سرور، برنامه‌ی </a:t>
            </a:r>
            <a:r>
              <a:rPr lang="en-US" sz="2400" dirty="0">
                <a:cs typeface="B Nazanin" panose="00000400000000000000" pitchFamily="2" charset="-78"/>
              </a:rPr>
              <a:t>GUI</a:t>
            </a:r>
            <a:r>
              <a:rPr lang="fa-IR" sz="2400" dirty="0">
                <a:cs typeface="B Nazanin" panose="00000400000000000000" pitchFamily="2" charset="-78"/>
              </a:rPr>
              <a:t> منتظر می‌ماند تا کاربر عملی مثل کلیک کردن ماوس و فشار دادن کلیدی از صفحه کلید را انجام دهد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رویداد: هر یک از اعمالی که کاربر بر روی پنجره برنامه مثل کلیک کردن، راست کلیک و ... انجام دهد یک رویداد نام دارد</a:t>
            </a:r>
          </a:p>
          <a:p>
            <a:pPr marL="342900" indent="-342900" algn="r" rtl="1">
              <a:buFont typeface="Arial" panose="020B0604020202020204" pitchFamily="34" charset="0"/>
              <a:buChar char="•"/>
            </a:pPr>
            <a:r>
              <a:rPr lang="fa-IR" sz="2400" dirty="0">
                <a:cs typeface="B Nazanin" panose="00000400000000000000" pitchFamily="2" charset="-78"/>
              </a:rPr>
              <a:t>‌</a:t>
            </a:r>
          </a:p>
        </p:txBody>
      </p:sp>
      <p:pic>
        <p:nvPicPr>
          <p:cNvPr id="1026" name="Picture 2" descr="http://www.vxsearch.com/screenshots/vxsearch_search_fi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74" y="3479776"/>
            <a:ext cx="4789380" cy="337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65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form = </a:t>
            </a:r>
            <a:r>
              <a:rPr lang="en-US" sz="2000" b="1" i="1" dirty="0" err="1">
                <a:solidFill>
                  <a:srgbClr val="0070C0"/>
                </a:solidFill>
                <a:latin typeface="Consolas" panose="020B0609020204030204" pitchFamily="49" charset="0"/>
                <a:cs typeface="Consolas" panose="020B0609020204030204" pitchFamily="49" charset="0"/>
              </a:rPr>
              <a:t>tkinter.Tk</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tkinter.IntVar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form.wm_title</a:t>
            </a:r>
            <a:r>
              <a:rPr lang="en-US" sz="2000" b="1" i="1" dirty="0">
                <a:solidFill>
                  <a:srgbClr val="0070C0"/>
                </a:solidFill>
                <a:latin typeface="Consolas" panose="020B0609020204030204" pitchFamily="49" charset="0"/>
                <a:cs typeface="Consolas" panose="020B0609020204030204" pitchFamily="49" charset="0"/>
              </a:rPr>
              <a:t>('File Parser')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1. Enter File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stepOne.grid</a:t>
            </a:r>
            <a:r>
              <a:rPr lang="en-US" sz="2000" b="1" i="1" dirty="0">
                <a:solidFill>
                  <a:srgbClr val="0070C0"/>
                </a:solidFill>
                <a:latin typeface="Consolas" panose="020B0609020204030204" pitchFamily="49" charset="0"/>
                <a:cs typeface="Consolas" panose="020B0609020204030204" pitchFamily="49" charset="0"/>
              </a:rPr>
              <a:t>(row=0,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Quick Help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helpLf.grid</a:t>
            </a:r>
            <a:r>
              <a:rPr lang="en-US" sz="2000" b="1" i="1" dirty="0">
                <a:solidFill>
                  <a:srgbClr val="0070C0"/>
                </a:solidFill>
                <a:latin typeface="Consolas" panose="020B0609020204030204" pitchFamily="49" charset="0"/>
                <a:cs typeface="Consolas" panose="020B0609020204030204" pitchFamily="49" charset="0"/>
              </a:rPr>
              <a:t>(row=0, column=9,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r>
              <a:rPr lang="en-US" sz="2000" b="1" i="1" dirty="0" err="1">
                <a:solidFill>
                  <a:srgbClr val="0070C0"/>
                </a:solidFill>
                <a:latin typeface="Consolas" panose="020B0609020204030204" pitchFamily="49" charset="0"/>
                <a:cs typeface="Consolas" panose="020B0609020204030204" pitchFamily="49" charset="0"/>
              </a:rPr>
              <a:t>rowspan</a:t>
            </a:r>
            <a:r>
              <a:rPr lang="en-US" sz="2000" b="1" i="1" dirty="0">
                <a:solidFill>
                  <a:srgbClr val="0070C0"/>
                </a:solidFill>
                <a:latin typeface="Consolas" panose="020B0609020204030204" pitchFamily="49" charset="0"/>
                <a:cs typeface="Consolas" panose="020B0609020204030204" pitchFamily="49" charset="0"/>
              </a:rPr>
              <a:t>=4,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sticky='NS',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p>
        </p:txBody>
      </p:sp>
    </p:spTree>
    <p:extLst>
      <p:ext uri="{BB962C8B-B14F-4D97-AF65-F5344CB8AC3E}">
        <p14:creationId xmlns:p14="http://schemas.microsoft.com/office/powerpoint/2010/main" val="2105037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text="Help will come - ask for it.")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helpLbl.grid</a:t>
            </a:r>
            <a:r>
              <a:rPr lang="en-US" sz="2000" b="1" i="1" dirty="0">
                <a:solidFill>
                  <a:srgbClr val="0070C0"/>
                </a:solidFill>
                <a:latin typeface="Consolas" panose="020B0609020204030204" pitchFamily="49" charset="0"/>
                <a:cs typeface="Consolas" panose="020B0609020204030204" pitchFamily="49" charset="0"/>
              </a:rPr>
              <a:t>(row=0)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2. Enter Table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stepTwo.grid</a:t>
            </a:r>
            <a:r>
              <a:rPr lang="en-US" sz="2000" b="1" i="1" dirty="0">
                <a:solidFill>
                  <a:srgbClr val="0070C0"/>
                </a:solidFill>
                <a:latin typeface="Consolas" panose="020B0609020204030204" pitchFamily="49" charset="0"/>
                <a:cs typeface="Consolas" panose="020B0609020204030204" pitchFamily="49" charset="0"/>
              </a:rPr>
              <a:t>(row=2,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3. Configure: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stepThree.grid</a:t>
            </a:r>
            <a:r>
              <a:rPr lang="en-US" sz="2000" b="1" i="1" dirty="0">
                <a:solidFill>
                  <a:srgbClr val="0070C0"/>
                </a:solidFill>
                <a:latin typeface="Consolas" panose="020B0609020204030204" pitchFamily="49" charset="0"/>
                <a:cs typeface="Consolas" panose="020B0609020204030204" pitchFamily="49" charset="0"/>
              </a:rPr>
              <a:t>(row=3,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text="Select the File:")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inFileLbl.grid</a:t>
            </a:r>
            <a:r>
              <a:rPr lang="en-US" sz="2000" b="1" i="1" dirty="0">
                <a:solidFill>
                  <a:srgbClr val="0070C0"/>
                </a:solidFill>
                <a:latin typeface="Consolas" panose="020B0609020204030204" pitchFamily="49" charset="0"/>
                <a:cs typeface="Consolas" panose="020B0609020204030204" pitchFamily="49" charset="0"/>
              </a:rPr>
              <a:t>(row=0,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p:txBody>
      </p:sp>
    </p:spTree>
    <p:extLst>
      <p:ext uri="{BB962C8B-B14F-4D97-AF65-F5344CB8AC3E}">
        <p14:creationId xmlns:p14="http://schemas.microsoft.com/office/powerpoint/2010/main" val="313627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inFileTxt.grid</a:t>
            </a:r>
            <a:r>
              <a:rPr lang="en-US" sz="2000" b="1" i="1" dirty="0">
                <a:solidFill>
                  <a:srgbClr val="0070C0"/>
                </a:solidFill>
                <a:latin typeface="Consolas" panose="020B0609020204030204" pitchFamily="49" charset="0"/>
                <a:cs typeface="Consolas" panose="020B0609020204030204" pitchFamily="49" charset="0"/>
              </a:rPr>
              <a:t>(row=0,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=3)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inFileBtn.grid</a:t>
            </a:r>
            <a:r>
              <a:rPr lang="en-US" sz="2000" b="1" i="1" dirty="0">
                <a:solidFill>
                  <a:srgbClr val="0070C0"/>
                </a:solidFill>
                <a:latin typeface="Consolas" panose="020B0609020204030204" pitchFamily="49" charset="0"/>
                <a:cs typeface="Consolas" panose="020B0609020204030204" pitchFamily="49" charset="0"/>
              </a:rPr>
              <a:t>(row=0,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text="Save File to:")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outFileLbl.grid</a:t>
            </a:r>
            <a:r>
              <a:rPr lang="en-US" sz="2000" b="1" i="1" dirty="0">
                <a:solidFill>
                  <a:srgbClr val="0070C0"/>
                </a:solidFill>
                <a:latin typeface="Consolas" panose="020B0609020204030204" pitchFamily="49" charset="0"/>
                <a:cs typeface="Consolas" panose="020B0609020204030204" pitchFamily="49" charset="0"/>
              </a:rPr>
              <a:t>(row=1,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outFileTxt.grid</a:t>
            </a:r>
            <a:r>
              <a:rPr lang="en-US" sz="2000" b="1" i="1" dirty="0">
                <a:solidFill>
                  <a:srgbClr val="0070C0"/>
                </a:solidFill>
                <a:latin typeface="Consolas" panose="020B0609020204030204" pitchFamily="49" charset="0"/>
                <a:cs typeface="Consolas" panose="020B0609020204030204" pitchFamily="49" charset="0"/>
              </a:rPr>
              <a:t>(row=1,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p:txBody>
      </p:sp>
    </p:spTree>
    <p:extLst>
      <p:ext uri="{BB962C8B-B14F-4D97-AF65-F5344CB8AC3E}">
        <p14:creationId xmlns:p14="http://schemas.microsoft.com/office/powerpoint/2010/main" val="1362167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outFileBtn.grid</a:t>
            </a:r>
            <a:r>
              <a:rPr lang="en-US" sz="2000" b="1" i="1" dirty="0">
                <a:solidFill>
                  <a:srgbClr val="0070C0"/>
                </a:solidFill>
                <a:latin typeface="Consolas" panose="020B0609020204030204" pitchFamily="49" charset="0"/>
                <a:cs typeface="Consolas" panose="020B0609020204030204" pitchFamily="49" charset="0"/>
              </a:rPr>
              <a:t>(row=1,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text="Input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inEncLbl.grid</a:t>
            </a:r>
            <a:r>
              <a:rPr lang="en-US" sz="2000" b="1" i="1" dirty="0">
                <a:solidFill>
                  <a:srgbClr val="0070C0"/>
                </a:solidFill>
                <a:latin typeface="Consolas" panose="020B0609020204030204" pitchFamily="49" charset="0"/>
                <a:cs typeface="Consolas" panose="020B0609020204030204" pitchFamily="49" charset="0"/>
              </a:rPr>
              <a:t>(row=2,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inEncTxt.grid</a:t>
            </a:r>
            <a:r>
              <a:rPr lang="en-US" sz="2000" b="1" i="1" dirty="0">
                <a:solidFill>
                  <a:srgbClr val="0070C0"/>
                </a:solidFill>
                <a:latin typeface="Consolas" panose="020B0609020204030204" pitchFamily="49" charset="0"/>
                <a:cs typeface="Consolas" panose="020B0609020204030204" pitchFamily="49" charset="0"/>
              </a:rPr>
              <a:t>(row=2, column=1, sticky='E',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text="Output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outEncLbl.grid</a:t>
            </a:r>
            <a:r>
              <a:rPr lang="en-US" sz="2000" b="1" i="1" dirty="0">
                <a:solidFill>
                  <a:srgbClr val="0070C0"/>
                </a:solidFill>
                <a:latin typeface="Consolas" panose="020B0609020204030204" pitchFamily="49" charset="0"/>
                <a:cs typeface="Consolas" panose="020B0609020204030204" pitchFamily="49" charset="0"/>
              </a:rPr>
              <a:t>(row=2, column=5,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outEncTxt.grid</a:t>
            </a:r>
            <a:r>
              <a:rPr lang="en-US" sz="2000" b="1" i="1" dirty="0">
                <a:solidFill>
                  <a:srgbClr val="0070C0"/>
                </a:solidFill>
                <a:latin typeface="Consolas" panose="020B0609020204030204" pitchFamily="49" charset="0"/>
                <a:cs typeface="Consolas" panose="020B0609020204030204" pitchFamily="49" charset="0"/>
              </a:rPr>
              <a:t>(row=2, column=7,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887881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name of the table to be used in the statements:")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outTblLbl.grid</a:t>
            </a:r>
            <a:r>
              <a:rPr lang="en-US" sz="2000" b="1" i="1" dirty="0">
                <a:solidFill>
                  <a:srgbClr val="0070C0"/>
                </a:solidFill>
                <a:latin typeface="Consolas" panose="020B0609020204030204" pitchFamily="49" charset="0"/>
                <a:cs typeface="Consolas" panose="020B0609020204030204" pitchFamily="49" charset="0"/>
              </a:rPr>
              <a:t>(row=3, column=0,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outTblTxt.grid</a:t>
            </a:r>
            <a:r>
              <a:rPr lang="en-US" sz="2000" b="1" i="1" dirty="0">
                <a:solidFill>
                  <a:srgbClr val="0070C0"/>
                </a:solidFill>
                <a:latin typeface="Consolas" panose="020B0609020204030204" pitchFamily="49" charset="0"/>
                <a:cs typeface="Consolas" panose="020B0609020204030204" pitchFamily="49" charset="0"/>
              </a:rPr>
              <a:t>(row=3,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field (column) names of the table:")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fldLbl.grid</a:t>
            </a:r>
            <a:r>
              <a:rPr lang="en-US" sz="2000" b="1" i="1" dirty="0">
                <a:solidFill>
                  <a:srgbClr val="0070C0"/>
                </a:solidFill>
                <a:latin typeface="Consolas" panose="020B0609020204030204" pitchFamily="49" charset="0"/>
                <a:cs typeface="Consolas" panose="020B0609020204030204" pitchFamily="49" charset="0"/>
              </a:rPr>
              <a:t>(row=4, column=0,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57725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text="Get fields automatically from input file",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getFldChk.grid</a:t>
            </a:r>
            <a:r>
              <a:rPr lang="en-US" sz="2000" b="1" i="1" dirty="0">
                <a:solidFill>
                  <a:srgbClr val="0070C0"/>
                </a:solidFill>
                <a:latin typeface="Consolas" panose="020B0609020204030204" pitchFamily="49" charset="0"/>
                <a:cs typeface="Consolas" panose="020B0609020204030204" pitchFamily="49" charset="0"/>
              </a:rPr>
              <a:t>(row=4,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fldRowTxt.grid</a:t>
            </a:r>
            <a:r>
              <a:rPr lang="en-US" sz="2000" b="1" i="1" dirty="0">
                <a:solidFill>
                  <a:srgbClr val="0070C0"/>
                </a:solidFill>
                <a:latin typeface="Consolas" panose="020B0609020204030204" pitchFamily="49" charset="0"/>
                <a:cs typeface="Consolas" panose="020B0609020204030204" pitchFamily="49" charset="0"/>
              </a:rPr>
              <a:t>(row=5,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text="Enable Transaction",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transChk.grid</a:t>
            </a:r>
            <a:r>
              <a:rPr lang="en-US" sz="2000" b="1" i="1" dirty="0">
                <a:solidFill>
                  <a:srgbClr val="0070C0"/>
                </a:solidFill>
                <a:latin typeface="Consolas" panose="020B0609020204030204" pitchFamily="49" charset="0"/>
                <a:cs typeface="Consolas" panose="020B0609020204030204" pitchFamily="49" charset="0"/>
              </a:rPr>
              <a:t>(row=6,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8770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Interface.py</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 =&gt; Specify number of rows per transaction:")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transRwLbl.grid</a:t>
            </a:r>
            <a:r>
              <a:rPr lang="en-US" sz="2000" b="1" i="1" dirty="0">
                <a:solidFill>
                  <a:srgbClr val="0070C0"/>
                </a:solidFill>
                <a:latin typeface="Consolas" panose="020B0609020204030204" pitchFamily="49" charset="0"/>
                <a:cs typeface="Consolas" panose="020B0609020204030204" pitchFamily="49" charset="0"/>
              </a:rPr>
              <a:t>(row=6, column=2,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transRwTxt.grid</a:t>
            </a:r>
            <a:r>
              <a:rPr lang="en-US" sz="2000" b="1" i="1" dirty="0">
                <a:solidFill>
                  <a:srgbClr val="0070C0"/>
                </a:solidFill>
                <a:latin typeface="Consolas" panose="020B0609020204030204" pitchFamily="49" charset="0"/>
                <a:cs typeface="Consolas" panose="020B0609020204030204" pitchFamily="49" charset="0"/>
              </a:rPr>
              <a:t>(row=6, column=4,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form.mainloop</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40033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ListBox</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لیستی از گزینه‌ها(آیتم ها) به کار می‌رود. این کنترل فقط حاوی آیتم های متنی با رنگ و فونت یکسان است. بر حسب پیکربندی کنترل می‌توان یک یا چند گزینه را انتخاب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می‌کنید، خالی است و باید آیتم هایی را به آن اضافه کنید. در ادامه روش انجام این کار را می‌آموزید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صفت آن </a:t>
            </a:r>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انتخاب را مشخص می‌کند که یکی از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SINGLE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MULTIPLE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متدهای آن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get(index)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insert(index , items)</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آیتم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درج </a:t>
            </a:r>
            <a:r>
              <a:rPr lang="fa-IR" sz="2000" b="1" dirty="0" smtClean="0">
                <a:solidFill>
                  <a:schemeClr val="tx1">
                    <a:lumMod val="95000"/>
                    <a:lumOff val="5000"/>
                  </a:schemeClr>
                </a:solidFill>
                <a:latin typeface="Consolas" panose="020B0609020204030204" pitchFamily="49" charset="0"/>
                <a:cs typeface="B Nazanin" panose="00000400000000000000" pitchFamily="2" charset="-78"/>
              </a:rPr>
              <a:t>می‌کند</a:t>
            </a:r>
            <a:endParaRPr lang="en-US" sz="2000" b="1" dirty="0" smtClean="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size()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 آیتم های موجود در لیست را مشخص </a:t>
            </a:r>
            <a:r>
              <a:rPr lang="fa-IR" sz="2000" b="1" dirty="0" smtClean="0">
                <a:solidFill>
                  <a:schemeClr val="tx1">
                    <a:lumMod val="95000"/>
                    <a:lumOff val="5000"/>
                  </a:schemeClr>
                </a:solidFill>
                <a:latin typeface="Consolas" panose="020B0609020204030204" pitchFamily="49" charset="0"/>
                <a:cs typeface="B Nazanin" panose="00000400000000000000" pitchFamily="2" charset="-78"/>
              </a:rPr>
              <a:t>می‌کند</a:t>
            </a:r>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120389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Scrollbar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نوارجابه جایی در کنترل‌های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برای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 از نوار جابه جایی افقی استفاده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در نظر گرفتن نوار جابه جایی عمودی برای یک کنترل باید دو عمل زیر را انجام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1-</a:t>
            </a:r>
            <a:r>
              <a:rPr lang="en-US" sz="2000" b="1" dirty="0" err="1">
                <a:solidFill>
                  <a:srgbClr val="FF0000"/>
                </a:solidFill>
                <a:latin typeface="Consolas" panose="020B0609020204030204" pitchFamily="49" charset="0"/>
                <a:cs typeface="B Nazanin" panose="00000400000000000000" pitchFamily="2" charset="-78"/>
              </a:rPr>
              <a:t>yscrollcommand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برابر با متد </a:t>
            </a:r>
            <a:r>
              <a:rPr lang="en-US" sz="2000" b="1" dirty="0">
                <a:solidFill>
                  <a:srgbClr val="FF0000"/>
                </a:solidFill>
                <a:latin typeface="Consolas" panose="020B0609020204030204" pitchFamily="49" charset="0"/>
                <a:cs typeface="B Nazanin" panose="00000400000000000000" pitchFamily="2" charset="-78"/>
              </a:rPr>
              <a:t>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نوارجابه جایی قرار دهید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2-</a:t>
            </a:r>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 جابه جایی را برابر با متد </a:t>
            </a:r>
            <a:r>
              <a:rPr lang="en-US" sz="2000" b="1" dirty="0" err="1">
                <a:solidFill>
                  <a:srgbClr val="FF0000"/>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قرار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orient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نمایش نوار جابه جایی را مشخص می‌کند.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HORIZONTAL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افقی و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VERTICAL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عمودی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به هنگام سازی کنترل به کار می‌رود. معمولا برابر با متد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xview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کنترلی است که نوار جابه جایی در آن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202831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Listbox.py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 scrollable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(height/width in char)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(root, width = 50, height = 6 , </a:t>
            </a:r>
            <a:r>
              <a:rPr lang="en-US" sz="2000" b="1" i="1" dirty="0" err="1">
                <a:solidFill>
                  <a:srgbClr val="0070C0"/>
                </a:solidFill>
                <a:latin typeface="Consolas" panose="020B0609020204030204" pitchFamily="49" charset="0"/>
                <a:cs typeface="Consolas" panose="020B0609020204030204" pitchFamily="49" charset="0"/>
              </a:rPr>
              <a:t>selectmode</a:t>
            </a:r>
            <a:r>
              <a:rPr lang="en-US" sz="2000" b="1" i="1" dirty="0">
                <a:solidFill>
                  <a:srgbClr val="0070C0"/>
                </a:solidFill>
                <a:latin typeface="Consolas" panose="020B0609020204030204" pitchFamily="49" charset="0"/>
                <a:cs typeface="Consolas" panose="020B0609020204030204" pitchFamily="49" charset="0"/>
              </a:rPr>
              <a:t> = MULTIPLE)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listbox.grid</a:t>
            </a:r>
            <a:r>
              <a:rPr lang="en-US" sz="2000" b="1" i="1" dirty="0">
                <a:solidFill>
                  <a:srgbClr val="0070C0"/>
                </a:solidFill>
                <a:latin typeface="Consolas" panose="020B0609020204030204" pitchFamily="49" charset="0"/>
                <a:cs typeface="Consolas" panose="020B0609020204030204" pitchFamily="49" charset="0"/>
              </a:rPr>
              <a:t>(row = 0, column = 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vertical scrollbar to the right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a:t>
            </a:r>
            <a:r>
              <a:rPr lang="en-US" sz="2000" b="1" i="1" dirty="0">
                <a:solidFill>
                  <a:srgbClr val="0070C0"/>
                </a:solidFill>
                <a:latin typeface="Consolas" panose="020B0609020204030204" pitchFamily="49" charset="0"/>
                <a:cs typeface="Consolas" panose="020B0609020204030204" pitchFamily="49" charset="0"/>
              </a:rPr>
              <a:t> = Scrollbar(command = </a:t>
            </a:r>
            <a:r>
              <a:rPr lang="en-US" sz="2000" b="1" i="1" dirty="0" err="1">
                <a:solidFill>
                  <a:srgbClr val="0070C0"/>
                </a:solidFill>
                <a:latin typeface="Consolas" panose="020B0609020204030204" pitchFamily="49" charset="0"/>
                <a:cs typeface="Consolas" panose="020B0609020204030204" pitchFamily="49" charset="0"/>
              </a:rPr>
              <a:t>listbox.yview</a:t>
            </a:r>
            <a:r>
              <a:rPr lang="en-US" sz="2000" b="1" i="1" dirty="0">
                <a:solidFill>
                  <a:srgbClr val="0070C0"/>
                </a:solidFill>
                <a:latin typeface="Consolas" panose="020B0609020204030204" pitchFamily="49" charset="0"/>
                <a:cs typeface="Consolas" panose="020B0609020204030204" pitchFamily="49" charset="0"/>
              </a:rPr>
              <a:t>, orient = VERTICAL)</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yscroll.grid</a:t>
            </a:r>
            <a:r>
              <a:rPr lang="en-US" sz="2000" b="1" i="1" dirty="0">
                <a:solidFill>
                  <a:srgbClr val="0070C0"/>
                </a:solidFill>
                <a:latin typeface="Consolas" panose="020B0609020204030204" pitchFamily="49" charset="0"/>
                <a:cs typeface="Consolas" panose="020B0609020204030204" pitchFamily="49" charset="0"/>
              </a:rPr>
              <a:t>(row = 0, column = 1, sticky = '</a:t>
            </a:r>
            <a:r>
              <a:rPr lang="en-US" sz="2000" b="1" i="1" dirty="0" err="1">
                <a:solidFill>
                  <a:srgbClr val="0070C0"/>
                </a:solidFill>
                <a:latin typeface="Consolas" panose="020B0609020204030204" pitchFamily="49" charset="0"/>
                <a:cs typeface="Consolas" panose="020B0609020204030204" pitchFamily="49" charset="0"/>
              </a:rPr>
              <a:t>n'+'s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listbox.configure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yscrollcommand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yscroll.set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now load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with data</a:t>
            </a:r>
          </a:p>
        </p:txBody>
      </p:sp>
    </p:spTree>
    <p:extLst>
      <p:ext uri="{BB962C8B-B14F-4D97-AF65-F5344CB8AC3E}">
        <p14:creationId xmlns:p14="http://schemas.microsoft.com/office/powerpoint/2010/main" val="4000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CLI and GUI structure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3" name="Group 32"/>
          <p:cNvGrpSpPr/>
          <p:nvPr/>
        </p:nvGrpSpPr>
        <p:grpSpPr>
          <a:xfrm>
            <a:off x="9017866" y="1509625"/>
            <a:ext cx="2602523" cy="5301533"/>
            <a:chOff x="9017866" y="1101661"/>
            <a:chExt cx="2602523" cy="5301533"/>
          </a:xfrm>
        </p:grpSpPr>
        <p:sp>
          <p:nvSpPr>
            <p:cNvPr id="3" name="Oval 2"/>
            <p:cNvSpPr/>
            <p:nvPr/>
          </p:nvSpPr>
          <p:spPr>
            <a:xfrm>
              <a:off x="9643878" y="1101661"/>
              <a:ext cx="1350499" cy="85812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800" dirty="0">
                  <a:cs typeface="B Traffic" panose="00000400000000000000" pitchFamily="2" charset="-78"/>
                </a:rPr>
                <a:t>شروع</a:t>
              </a:r>
              <a:endParaRPr lang="en-US" sz="2800" dirty="0">
                <a:cs typeface="B Traffic" panose="00000400000000000000" pitchFamily="2" charset="-78"/>
              </a:endParaRPr>
            </a:p>
          </p:txBody>
        </p:sp>
        <p:sp>
          <p:nvSpPr>
            <p:cNvPr id="6" name="Rectangle 5"/>
            <p:cNvSpPr/>
            <p:nvPr/>
          </p:nvSpPr>
          <p:spPr>
            <a:xfrm>
              <a:off x="9017866" y="2296918"/>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خواندن ورودی</a:t>
              </a:r>
              <a:endParaRPr lang="en-US" sz="3200" dirty="0">
                <a:cs typeface="B Traffic" panose="00000400000000000000" pitchFamily="2" charset="-78"/>
              </a:endParaRPr>
            </a:p>
          </p:txBody>
        </p:sp>
        <p:sp>
          <p:nvSpPr>
            <p:cNvPr id="7" name="Rectangle 6"/>
            <p:cNvSpPr/>
            <p:nvPr/>
          </p:nvSpPr>
          <p:spPr>
            <a:xfrm>
              <a:off x="9017866" y="3407769"/>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پردازش</a:t>
              </a:r>
              <a:endParaRPr lang="en-US" sz="3200" dirty="0">
                <a:cs typeface="B Traffic" panose="00000400000000000000" pitchFamily="2" charset="-78"/>
              </a:endParaRPr>
            </a:p>
          </p:txBody>
        </p:sp>
        <p:sp>
          <p:nvSpPr>
            <p:cNvPr id="8" name="Rectangle 7"/>
            <p:cNvSpPr/>
            <p:nvPr/>
          </p:nvSpPr>
          <p:spPr>
            <a:xfrm>
              <a:off x="9017866" y="4518620"/>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نوشتن خروجی</a:t>
              </a:r>
              <a:endParaRPr lang="en-US" sz="3200" dirty="0">
                <a:cs typeface="B Traffic" panose="00000400000000000000" pitchFamily="2" charset="-78"/>
              </a:endParaRPr>
            </a:p>
          </p:txBody>
        </p:sp>
        <p:sp>
          <p:nvSpPr>
            <p:cNvPr id="9" name="Rectangle 8"/>
            <p:cNvSpPr/>
            <p:nvPr/>
          </p:nvSpPr>
          <p:spPr>
            <a:xfrm>
              <a:off x="9017866" y="5629471"/>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خاتمه</a:t>
              </a:r>
              <a:endParaRPr lang="en-US" sz="3200" dirty="0">
                <a:cs typeface="B Traffic" panose="00000400000000000000" pitchFamily="2" charset="-78"/>
              </a:endParaRPr>
            </a:p>
          </p:txBody>
        </p:sp>
        <p:cxnSp>
          <p:nvCxnSpPr>
            <p:cNvPr id="11" name="Straight Arrow Connector 10"/>
            <p:cNvCxnSpPr>
              <a:stCxn id="3" idx="4"/>
              <a:endCxn id="6" idx="0"/>
            </p:cNvCxnSpPr>
            <p:nvPr/>
          </p:nvCxnSpPr>
          <p:spPr>
            <a:xfrm>
              <a:off x="10319128" y="1959790"/>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a:off x="10319128" y="3070641"/>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0"/>
            </p:cNvCxnSpPr>
            <p:nvPr/>
          </p:nvCxnSpPr>
          <p:spPr>
            <a:xfrm>
              <a:off x="10319128" y="4181492"/>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9" idx="0"/>
            </p:cNvCxnSpPr>
            <p:nvPr/>
          </p:nvCxnSpPr>
          <p:spPr>
            <a:xfrm>
              <a:off x="10319128" y="5292343"/>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9256560" y="734543"/>
            <a:ext cx="2125134" cy="523220"/>
          </a:xfrm>
          <a:prstGeom prst="rect">
            <a:avLst/>
          </a:prstGeom>
          <a:noFill/>
        </p:spPr>
        <p:txBody>
          <a:bodyPr wrap="none" rtlCol="0">
            <a:spAutoFit/>
          </a:bodyPr>
          <a:lstStyle/>
          <a:p>
            <a:r>
              <a:rPr lang="en-US" sz="2800" dirty="0"/>
              <a:t>CLI structure:</a:t>
            </a:r>
          </a:p>
        </p:txBody>
      </p:sp>
      <p:grpSp>
        <p:nvGrpSpPr>
          <p:cNvPr id="149" name="Group 148"/>
          <p:cNvGrpSpPr/>
          <p:nvPr/>
        </p:nvGrpSpPr>
        <p:grpSpPr>
          <a:xfrm>
            <a:off x="568718" y="1257763"/>
            <a:ext cx="6664909" cy="5538462"/>
            <a:chOff x="-238247" y="889770"/>
            <a:chExt cx="6664909" cy="5538462"/>
          </a:xfrm>
        </p:grpSpPr>
        <p:sp>
          <p:nvSpPr>
            <p:cNvPr id="36" name="Oval 35"/>
            <p:cNvSpPr/>
            <p:nvPr/>
          </p:nvSpPr>
          <p:spPr>
            <a:xfrm>
              <a:off x="1660490" y="889770"/>
              <a:ext cx="1181351" cy="57147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400" dirty="0">
                  <a:cs typeface="B Traffic" panose="00000400000000000000" pitchFamily="2" charset="-78"/>
                </a:rPr>
                <a:t>شروع</a:t>
              </a:r>
              <a:endParaRPr lang="en-US" sz="2400" dirty="0">
                <a:cs typeface="B Traffic" panose="00000400000000000000" pitchFamily="2" charset="-78"/>
              </a:endParaRPr>
            </a:p>
          </p:txBody>
        </p:sp>
        <p:sp>
          <p:nvSpPr>
            <p:cNvPr id="37" name="Rectangle 36"/>
            <p:cNvSpPr/>
            <p:nvPr/>
          </p:nvSpPr>
          <p:spPr>
            <a:xfrm>
              <a:off x="1305197" y="1732418"/>
              <a:ext cx="1891936" cy="43659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fa-IR" sz="2400" dirty="0">
                  <a:cs typeface="B Traffic" panose="00000400000000000000" pitchFamily="2" charset="-78"/>
                </a:rPr>
                <a:t>ایجاد </a:t>
              </a:r>
              <a:r>
                <a:rPr lang="en-US" sz="2400" dirty="0">
                  <a:cs typeface="B Traffic" panose="00000400000000000000" pitchFamily="2" charset="-78"/>
                </a:rPr>
                <a:t>GUI</a:t>
              </a:r>
            </a:p>
          </p:txBody>
        </p:sp>
        <p:sp>
          <p:nvSpPr>
            <p:cNvPr id="38" name="Rectangle 37"/>
            <p:cNvSpPr/>
            <p:nvPr/>
          </p:nvSpPr>
          <p:spPr>
            <a:xfrm>
              <a:off x="1305197" y="2433513"/>
              <a:ext cx="1891936" cy="4284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dirty="0">
                  <a:cs typeface="B Traffic" panose="00000400000000000000" pitchFamily="2" charset="-78"/>
                </a:rPr>
                <a:t>شروع حلقه رویدادها</a:t>
              </a:r>
              <a:endParaRPr lang="en-US" dirty="0">
                <a:cs typeface="B Traffic" panose="00000400000000000000" pitchFamily="2" charset="-78"/>
              </a:endParaRPr>
            </a:p>
          </p:txBody>
        </p:sp>
        <p:sp>
          <p:nvSpPr>
            <p:cNvPr id="40" name="Rectangle 39"/>
            <p:cNvSpPr/>
            <p:nvPr/>
          </p:nvSpPr>
          <p:spPr>
            <a:xfrm>
              <a:off x="1305197" y="5986018"/>
              <a:ext cx="1891936" cy="4422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خاتمه</a:t>
              </a:r>
              <a:endParaRPr lang="en-US" sz="3200" dirty="0">
                <a:cs typeface="B Traffic" panose="00000400000000000000" pitchFamily="2" charset="-78"/>
              </a:endParaRPr>
            </a:p>
          </p:txBody>
        </p:sp>
        <p:cxnSp>
          <p:nvCxnSpPr>
            <p:cNvPr id="41" name="Straight Arrow Connector 40"/>
            <p:cNvCxnSpPr>
              <a:stCxn id="36" idx="4"/>
              <a:endCxn id="37" idx="0"/>
            </p:cNvCxnSpPr>
            <p:nvPr/>
          </p:nvCxnSpPr>
          <p:spPr>
            <a:xfrm flipH="1">
              <a:off x="2251165" y="1461241"/>
              <a:ext cx="1" cy="2711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2"/>
              <a:endCxn id="38" idx="0"/>
            </p:cNvCxnSpPr>
            <p:nvPr/>
          </p:nvCxnSpPr>
          <p:spPr>
            <a:xfrm>
              <a:off x="2251165" y="2169013"/>
              <a:ext cx="0" cy="264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2"/>
              <a:endCxn id="71" idx="0"/>
            </p:cNvCxnSpPr>
            <p:nvPr/>
          </p:nvCxnSpPr>
          <p:spPr>
            <a:xfrm>
              <a:off x="2251165" y="2861959"/>
              <a:ext cx="0" cy="3046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8" idx="2"/>
              <a:endCxn id="40" idx="0"/>
            </p:cNvCxnSpPr>
            <p:nvPr/>
          </p:nvCxnSpPr>
          <p:spPr>
            <a:xfrm>
              <a:off x="2251165" y="5688368"/>
              <a:ext cx="0" cy="297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666871" y="3166591"/>
              <a:ext cx="3168588" cy="11108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000" dirty="0">
                  <a:cs typeface="B Traffic" panose="00000400000000000000" pitchFamily="2" charset="-78"/>
                </a:rPr>
                <a:t>رویداد برای پردازش وجود دارد؟</a:t>
              </a:r>
              <a:endParaRPr lang="en-US" sz="2000" dirty="0">
                <a:cs typeface="B Traffic" panose="00000400000000000000" pitchFamily="2" charset="-78"/>
              </a:endParaRPr>
            </a:p>
          </p:txBody>
        </p:sp>
        <p:sp>
          <p:nvSpPr>
            <p:cNvPr id="108" name="Diamond 107"/>
            <p:cNvSpPr/>
            <p:nvPr/>
          </p:nvSpPr>
          <p:spPr>
            <a:xfrm>
              <a:off x="666871" y="4577517"/>
              <a:ext cx="3168588" cy="11108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000" dirty="0">
                  <a:cs typeface="B Traffic" panose="00000400000000000000" pitchFamily="2" charset="-78"/>
                </a:rPr>
                <a:t>درخواست پایان برنامه</a:t>
              </a:r>
              <a:endParaRPr lang="en-US" sz="2000" dirty="0">
                <a:cs typeface="B Traffic" panose="00000400000000000000" pitchFamily="2" charset="-78"/>
              </a:endParaRPr>
            </a:p>
          </p:txBody>
        </p:sp>
        <p:sp>
          <p:nvSpPr>
            <p:cNvPr id="111" name="Rectangle 110"/>
            <p:cNvSpPr/>
            <p:nvPr/>
          </p:nvSpPr>
          <p:spPr>
            <a:xfrm>
              <a:off x="4534726" y="4160235"/>
              <a:ext cx="1891936" cy="4422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400" dirty="0">
                  <a:cs typeface="B Traffic" panose="00000400000000000000" pitchFamily="2" charset="-78"/>
                </a:rPr>
                <a:t>پردازش</a:t>
              </a:r>
              <a:endParaRPr lang="en-US" sz="2400" dirty="0">
                <a:cs typeface="B Traffic" panose="00000400000000000000" pitchFamily="2" charset="-78"/>
              </a:endParaRPr>
            </a:p>
          </p:txBody>
        </p:sp>
        <p:cxnSp>
          <p:nvCxnSpPr>
            <p:cNvPr id="117" name="Straight Arrow Connector 116"/>
            <p:cNvCxnSpPr>
              <a:stCxn id="71" idx="2"/>
              <a:endCxn id="108" idx="0"/>
            </p:cNvCxnSpPr>
            <p:nvPr/>
          </p:nvCxnSpPr>
          <p:spPr>
            <a:xfrm>
              <a:off x="2251165" y="4277442"/>
              <a:ext cx="0" cy="3000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p:cNvCxnSpPr>
              <a:stCxn id="108" idx="3"/>
              <a:endCxn id="111" idx="2"/>
            </p:cNvCxnSpPr>
            <p:nvPr/>
          </p:nvCxnSpPr>
          <p:spPr>
            <a:xfrm flipV="1">
              <a:off x="3835459" y="4602449"/>
              <a:ext cx="1645235" cy="53049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p:cNvCxnSpPr>
              <a:stCxn id="111" idx="0"/>
            </p:cNvCxnSpPr>
            <p:nvPr/>
          </p:nvCxnSpPr>
          <p:spPr>
            <a:xfrm rot="16200000" flipV="1">
              <a:off x="3347159" y="2026700"/>
              <a:ext cx="1163817" cy="310325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p:cNvCxnSpPr>
              <a:stCxn id="71" idx="1"/>
            </p:cNvCxnSpPr>
            <p:nvPr/>
          </p:nvCxnSpPr>
          <p:spPr>
            <a:xfrm rot="10800000" flipH="1">
              <a:off x="666871" y="2996419"/>
              <a:ext cx="1458020" cy="725599"/>
            </a:xfrm>
            <a:prstGeom prst="bentConnector3">
              <a:avLst>
                <a:gd name="adj1" fmla="val -156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665020" y="5095089"/>
              <a:ext cx="646331" cy="523220"/>
            </a:xfrm>
            <a:prstGeom prst="rect">
              <a:avLst/>
            </a:prstGeom>
            <a:noFill/>
          </p:spPr>
          <p:txBody>
            <a:bodyPr wrap="none" rtlCol="0">
              <a:spAutoFit/>
            </a:bodyPr>
            <a:lstStyle/>
            <a:p>
              <a:r>
                <a:rPr lang="fa-IR" sz="2800" dirty="0">
                  <a:cs typeface="B Traffic" panose="00000400000000000000" pitchFamily="2" charset="-78"/>
                </a:rPr>
                <a:t>خیر</a:t>
              </a:r>
              <a:endParaRPr lang="en-US" sz="2800" dirty="0">
                <a:cs typeface="B Traffic" panose="00000400000000000000" pitchFamily="2" charset="-78"/>
              </a:endParaRPr>
            </a:p>
          </p:txBody>
        </p:sp>
        <p:sp>
          <p:nvSpPr>
            <p:cNvPr id="146" name="TextBox 145"/>
            <p:cNvSpPr txBox="1"/>
            <p:nvPr/>
          </p:nvSpPr>
          <p:spPr>
            <a:xfrm>
              <a:off x="-238247" y="3117716"/>
              <a:ext cx="646331" cy="523220"/>
            </a:xfrm>
            <a:prstGeom prst="rect">
              <a:avLst/>
            </a:prstGeom>
            <a:noFill/>
          </p:spPr>
          <p:txBody>
            <a:bodyPr wrap="none" rtlCol="0">
              <a:spAutoFit/>
            </a:bodyPr>
            <a:lstStyle/>
            <a:p>
              <a:r>
                <a:rPr lang="fa-IR" sz="2800" dirty="0">
                  <a:cs typeface="B Traffic" panose="00000400000000000000" pitchFamily="2" charset="-78"/>
                </a:rPr>
                <a:t>خیر</a:t>
              </a:r>
              <a:endParaRPr lang="en-US" sz="2800" dirty="0">
                <a:cs typeface="B Traffic" panose="00000400000000000000" pitchFamily="2" charset="-78"/>
              </a:endParaRPr>
            </a:p>
          </p:txBody>
        </p:sp>
        <p:sp>
          <p:nvSpPr>
            <p:cNvPr id="147" name="TextBox 146"/>
            <p:cNvSpPr txBox="1"/>
            <p:nvPr/>
          </p:nvSpPr>
          <p:spPr>
            <a:xfrm>
              <a:off x="1640221" y="4160235"/>
              <a:ext cx="538930" cy="523220"/>
            </a:xfrm>
            <a:prstGeom prst="rect">
              <a:avLst/>
            </a:prstGeom>
            <a:noFill/>
          </p:spPr>
          <p:txBody>
            <a:bodyPr wrap="none" rtlCol="0">
              <a:spAutoFit/>
            </a:bodyPr>
            <a:lstStyle/>
            <a:p>
              <a:r>
                <a:rPr lang="fa-IR" sz="2800" dirty="0">
                  <a:cs typeface="B Traffic" panose="00000400000000000000" pitchFamily="2" charset="-78"/>
                </a:rPr>
                <a:t>بله</a:t>
              </a:r>
              <a:endParaRPr lang="en-US" sz="2800" dirty="0">
                <a:cs typeface="B Traffic" panose="00000400000000000000" pitchFamily="2" charset="-78"/>
              </a:endParaRPr>
            </a:p>
          </p:txBody>
        </p:sp>
        <p:sp>
          <p:nvSpPr>
            <p:cNvPr id="148" name="TextBox 147"/>
            <p:cNvSpPr txBox="1"/>
            <p:nvPr/>
          </p:nvSpPr>
          <p:spPr>
            <a:xfrm>
              <a:off x="1591535" y="5559031"/>
              <a:ext cx="538930" cy="523220"/>
            </a:xfrm>
            <a:prstGeom prst="rect">
              <a:avLst/>
            </a:prstGeom>
            <a:noFill/>
          </p:spPr>
          <p:txBody>
            <a:bodyPr wrap="none" rtlCol="0">
              <a:spAutoFit/>
            </a:bodyPr>
            <a:lstStyle/>
            <a:p>
              <a:r>
                <a:rPr lang="fa-IR" sz="2800" dirty="0">
                  <a:cs typeface="B Traffic" panose="00000400000000000000" pitchFamily="2" charset="-78"/>
                </a:rPr>
                <a:t>بله</a:t>
              </a:r>
              <a:endParaRPr lang="en-US" sz="2800" dirty="0">
                <a:cs typeface="B Traffic" panose="00000400000000000000" pitchFamily="2" charset="-78"/>
              </a:endParaRPr>
            </a:p>
          </p:txBody>
        </p:sp>
      </p:grpSp>
      <p:sp>
        <p:nvSpPr>
          <p:cNvPr id="150" name="TextBox 149"/>
          <p:cNvSpPr txBox="1"/>
          <p:nvPr/>
        </p:nvSpPr>
        <p:spPr>
          <a:xfrm>
            <a:off x="2064130" y="747496"/>
            <a:ext cx="2240550" cy="523220"/>
          </a:xfrm>
          <a:prstGeom prst="rect">
            <a:avLst/>
          </a:prstGeom>
          <a:noFill/>
        </p:spPr>
        <p:txBody>
          <a:bodyPr wrap="none" rtlCol="0">
            <a:spAutoFit/>
          </a:bodyPr>
          <a:lstStyle/>
          <a:p>
            <a:r>
              <a:rPr lang="en-US" sz="2800" dirty="0"/>
              <a:t>GUI structure:</a:t>
            </a:r>
          </a:p>
        </p:txBody>
      </p:sp>
    </p:spTree>
    <p:extLst>
      <p:ext uri="{BB962C8B-B14F-4D97-AF65-F5344CB8AC3E}">
        <p14:creationId xmlns:p14="http://schemas.microsoft.com/office/powerpoint/2010/main" val="3436320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Listbox.py Project</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 = ['C Programming', 'C# programming', 'Java Programming', 'Python </a:t>
            </a:r>
            <a:r>
              <a:rPr lang="en-US" sz="2000" b="1" i="1" dirty="0" err="1">
                <a:solidFill>
                  <a:srgbClr val="0070C0"/>
                </a:solidFill>
                <a:latin typeface="Consolas" panose="020B0609020204030204" pitchFamily="49" charset="0"/>
                <a:cs typeface="Consolas" panose="020B0609020204030204" pitchFamily="49" charset="0"/>
              </a:rPr>
              <a:t>Programming','Software</a:t>
            </a:r>
            <a:r>
              <a:rPr lang="en-US" sz="2000" b="1" i="1" dirty="0">
                <a:solidFill>
                  <a:srgbClr val="0070C0"/>
                </a:solidFill>
                <a:latin typeface="Consolas" panose="020B0609020204030204" pitchFamily="49" charset="0"/>
                <a:cs typeface="Consolas" panose="020B0609020204030204" pitchFamily="49" charset="0"/>
              </a:rPr>
              <a:t> engineering', 'Programming languages', 'Algorithms',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'Data structure', 'Security ', 'Socket </a:t>
            </a:r>
            <a:r>
              <a:rPr lang="en-US" sz="2000" b="1" i="1" dirty="0" err="1">
                <a:solidFill>
                  <a:srgbClr val="0070C0"/>
                </a:solidFill>
                <a:latin typeface="Consolas" panose="020B0609020204030204" pitchFamily="49" charset="0"/>
                <a:cs typeface="Consolas" panose="020B0609020204030204" pitchFamily="49" charset="0"/>
              </a:rPr>
              <a:t>programming','Computer</a:t>
            </a:r>
            <a:r>
              <a:rPr lang="en-US" sz="2000" b="1" i="1" dirty="0">
                <a:solidFill>
                  <a:srgbClr val="0070C0"/>
                </a:solidFill>
                <a:latin typeface="Consolas" panose="020B0609020204030204" pitchFamily="49" charset="0"/>
                <a:cs typeface="Consolas" panose="020B0609020204030204" pitchFamily="49" charset="0"/>
              </a:rPr>
              <a:t> Networks', 'Computer Architecture']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 item in </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 insert each new item to the end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listbox.insert</a:t>
            </a:r>
            <a:r>
              <a:rPr lang="en-US" sz="2000" b="1" i="1" dirty="0">
                <a:solidFill>
                  <a:srgbClr val="0070C0"/>
                </a:solidFill>
                <a:latin typeface="Consolas" panose="020B0609020204030204" pitchFamily="49" charset="0"/>
                <a:cs typeface="Consolas" panose="020B0609020204030204" pitchFamily="49" charset="0"/>
              </a:rPr>
              <a:t>('end', item)</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optionally scroll to the bottom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lines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19877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Radiobutton</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دکمه هایی به نام دکمه هایی رادیویی را ایجاد می‌کند که از بین آن ها فقط یکی را می‌توان انتخاب کرد. این کنترل می‌تواند حاوی متن یا تصویر باشد. برای هر دکمه می‌توان تابع یا متدی را در نظر گرفت که در صورت کلیک کردن دکمه، اجرا شوند. 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را مشخص می‌کند که وقتی بر روی دکمه کلیک می‌شود، اجرا می‌گردد.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وقتی کنترل کلیک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مشخص می‌کند که باید در کنترل نمایش داده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به این کنترل نسبت می‌دهد. وقتی دکمه کلیک می‌شود، متغییر برابر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 مهم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select()</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انتخاب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deselect()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از حالت انتخاب خارج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54431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انواع منو ها به کار می‌رود. منوهایی که با این کنترل می‌توان ایجاد کرد عبارتند از: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منوهای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همیشه زیر نوار عنوان قرار می‌گیرند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نمونه ای از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Menu</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کنید و سپس فرمان ها یا گزینه ها را به آن اضافه نمایید. این کنترل صفت ویژه ای ندارد. چند متد مهم آن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متد به صورت زیر به کار می‌رود</a:t>
            </a:r>
          </a:p>
          <a:p>
            <a:pPr lvl="1" algn="l"/>
            <a:r>
              <a:rPr lang="en-US" sz="2000" b="1" i="1" dirty="0">
                <a:solidFill>
                  <a:srgbClr val="0070C0"/>
                </a:solidFill>
                <a:latin typeface="Consolas" panose="020B0609020204030204" pitchFamily="49" charset="0"/>
                <a:cs typeface="Consolas" panose="020B0609020204030204" pitchFamily="49" charset="0"/>
              </a:rPr>
              <a:t>add(type , options)</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آیتمی با نوع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منو اضافه می‌کند.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“cascade”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“separator”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add_separator</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جدا کننده ای را بین گزینه های منو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add_cascade</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افزودن یک آیتم به منو بکار می‌رود. 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به کار می‌رود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777090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785652"/>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insert(index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rgbClr val="FF0000"/>
                </a:solidFill>
                <a:latin typeface="Consolas" panose="020B0609020204030204" pitchFamily="49" charset="0"/>
                <a:cs typeface="B Nazanin" panose="00000400000000000000" pitchFamily="2" charset="-78"/>
              </a:rPr>
              <a:t>insert_cascade</a:t>
            </a:r>
            <a:r>
              <a:rPr lang="en-US" sz="2000" b="1" dirty="0">
                <a:solidFill>
                  <a:srgbClr val="FF0000"/>
                </a:solidFill>
                <a:latin typeface="Consolas" panose="020B0609020204030204" pitchFamily="49" charset="0"/>
                <a:cs typeface="B Nazanin" panose="00000400000000000000" pitchFamily="2" charset="-78"/>
              </a:rPr>
              <a: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ولی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معینی عمل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add_command</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فرمان هایی را به منو اضافه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متدهایی برای نمایش وجود دارد که بعضی از آن ها:</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post(x , 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در موقعیت معینی نمایش می‌دهد. موقعیت باید با پیکسل مشخص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uppost</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حدف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12475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Menu.py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display():</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label = Label(</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selected an option")</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label.pack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 = Menu(root)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pulldown menu, and add it to the menu bar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(label="Open", command = display)</a:t>
            </a:r>
          </a:p>
        </p:txBody>
      </p:sp>
    </p:spTree>
    <p:extLst>
      <p:ext uri="{BB962C8B-B14F-4D97-AF65-F5344CB8AC3E}">
        <p14:creationId xmlns:p14="http://schemas.microsoft.com/office/powerpoint/2010/main" val="1689597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Menu.py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(label="Save",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filemenu.add_separator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(label="Exit", command = </a:t>
            </a:r>
            <a:r>
              <a:rPr lang="en-US" sz="2000" b="1" i="1" dirty="0" err="1">
                <a:solidFill>
                  <a:srgbClr val="0070C0"/>
                </a:solidFill>
                <a:latin typeface="Consolas" panose="020B0609020204030204" pitchFamily="49" charset="0"/>
                <a:cs typeface="Consolas" panose="020B0609020204030204" pitchFamily="49" charset="0"/>
              </a:rPr>
              <a:t>root.quit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(label="File", menu = </a:t>
            </a: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more pulldown menus</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(label="Cut",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(label="Copy",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(label="Paste",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(label="Edit", menu = </a:t>
            </a: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helpmenu.add_command</a:t>
            </a:r>
            <a:r>
              <a:rPr lang="en-US" sz="2000" b="1" i="1" dirty="0">
                <a:solidFill>
                  <a:srgbClr val="0070C0"/>
                </a:solidFill>
                <a:latin typeface="Consolas" panose="020B0609020204030204" pitchFamily="49" charset="0"/>
                <a:cs typeface="Consolas" panose="020B0609020204030204" pitchFamily="49" charset="0"/>
              </a:rPr>
              <a:t>(label = "About", command = display)</a:t>
            </a:r>
          </a:p>
        </p:txBody>
      </p:sp>
    </p:spTree>
    <p:extLst>
      <p:ext uri="{BB962C8B-B14F-4D97-AF65-F5344CB8AC3E}">
        <p14:creationId xmlns:p14="http://schemas.microsoft.com/office/powerpoint/2010/main" val="1440759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Menu.py</a:t>
            </a:r>
          </a:p>
        </p:txBody>
      </p:sp>
      <p:sp>
        <p:nvSpPr>
          <p:cNvPr id="6" name="TextBox 5"/>
          <p:cNvSpPr txBox="1"/>
          <p:nvPr/>
        </p:nvSpPr>
        <p:spPr>
          <a:xfrm>
            <a:off x="261780" y="773699"/>
            <a:ext cx="11357113" cy="1938992"/>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 = "Help", menu = </a:t>
            </a: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display the menu</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root.config</a:t>
            </a:r>
            <a:r>
              <a:rPr lang="en-US" sz="2000" b="1" i="1" dirty="0">
                <a:solidFill>
                  <a:srgbClr val="0070C0"/>
                </a:solidFill>
                <a:latin typeface="Consolas" panose="020B0609020204030204" pitchFamily="49" charset="0"/>
                <a:cs typeface="Consolas" panose="020B0609020204030204" pitchFamily="49" charset="0"/>
              </a:rPr>
              <a:t>(menu = </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0793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امکانات گرافیکی را برای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فراهم می‌سازد و می‌تواند برای ترسیم پلات و گراف در ویراستارهای گرافیکی به کار رود. برای استفاده از این کنترل باید شی از آن را ایجاد نمایید:</a:t>
            </a:r>
          </a:p>
          <a:p>
            <a:pPr lvl="1" algn="l"/>
            <a:r>
              <a:rPr lang="en-US" sz="2000" b="1" i="1" dirty="0">
                <a:solidFill>
                  <a:srgbClr val="0070C0"/>
                </a:solidFill>
                <a:latin typeface="Consolas" panose="020B0609020204030204" pitchFamily="49" charset="0"/>
                <a:cs typeface="Consolas" panose="020B0609020204030204" pitchFamily="49" charset="0"/>
              </a:rPr>
              <a:t>ca = Canvas(master , options)</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chemeClr val="tx1">
                    <a:lumMod val="95000"/>
                    <a:lumOff val="5000"/>
                  </a:schemeClr>
                </a:solidFill>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باید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آن قرار بگیرد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آیتم هایی را دارد که در ذیل به آن اشاره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arc</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رسم کمان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 یا عکس</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line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خط</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oval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دایره یا بیضی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polygon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چند ضلعی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rectangle</a:t>
            </a:r>
            <a:r>
              <a:rPr lang="fa-IR"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چهارضلعی</a:t>
            </a:r>
          </a:p>
        </p:txBody>
      </p:sp>
    </p:spTree>
    <p:extLst>
      <p:ext uri="{BB962C8B-B14F-4D97-AF65-F5344CB8AC3E}">
        <p14:creationId xmlns:p14="http://schemas.microsoft.com/office/powerpoint/2010/main" val="3579787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672215"/>
            <a:ext cx="11357113" cy="6863417"/>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چاپ متن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window</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پنجره</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offset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آفست پنجره را مشخص می‌کند. در حالت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(0,0)</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های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(item=None)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باکس دربرگیرنده آیتم ها را برمی‌گرداند. اگر آیتم ذکر نشود، باکس در برگیرنده تمام آیتم ها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create_arc</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کمانی را روی بوم رسم می‌کند. آیتم جدید روی آیتم های موجود رسم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گزینه هایی را برای رسم کمان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create_bimap</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 های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create_image</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21953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632311"/>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create_line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خطی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create_oval</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بیضی را درجعبه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create_polygon</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چندضلعی را در مختصات تعیین شده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create_rectangle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چهارضلعی را در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create_text</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در بوم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create_window</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postiotion</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پنجره ای را در موقعیت معین و با صفات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مشخص شده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find_above</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بالای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find_all</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های موجود در بالای بوم را برمی‌گرداند</a:t>
            </a:r>
          </a:p>
        </p:txBody>
      </p:sp>
    </p:spTree>
    <p:extLst>
      <p:ext uri="{BB962C8B-B14F-4D97-AF65-F5344CB8AC3E}">
        <p14:creationId xmlns:p14="http://schemas.microsoft.com/office/powerpoint/2010/main" val="363265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Create Window</a:t>
            </a:r>
          </a:p>
        </p:txBody>
      </p:sp>
      <p:sp>
        <p:nvSpPr>
          <p:cNvPr id="2" name="TextBox 1"/>
          <p:cNvSpPr txBox="1"/>
          <p:nvPr/>
        </p:nvSpPr>
        <p:spPr>
          <a:xfrm>
            <a:off x="417443" y="2002232"/>
            <a:ext cx="11357113" cy="280076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کلاس های موجود در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400" b="1" dirty="0">
                <a:solidFill>
                  <a:schemeClr val="tx1">
                    <a:lumMod val="95000"/>
                    <a:lumOff val="5000"/>
                  </a:schemeClr>
                </a:solidFill>
                <a:latin typeface="Consolas" panose="020B0609020204030204" pitchFamily="49" charset="0"/>
                <a:cs typeface="B Nazanin" panose="00000400000000000000" pitchFamily="2" charset="-78"/>
              </a:rPr>
              <a:t> کلاس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است. برای ایجاد شی ای از کلاس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400" b="1" dirty="0">
                <a:solidFill>
                  <a:schemeClr val="tx1">
                    <a:lumMod val="95000"/>
                    <a:lumOff val="5000"/>
                  </a:schemeClr>
                </a:solidFill>
                <a:latin typeface="Consolas" panose="020B0609020204030204" pitchFamily="49" charset="0"/>
                <a:cs typeface="B Nazanin" panose="00000400000000000000" pitchFamily="2" charset="-78"/>
              </a:rPr>
              <a:t> به صورت زیر عمل می‌شود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 = TK()</a:t>
            </a:r>
          </a:p>
          <a:p>
            <a:pPr lvl="1"/>
            <a:endParaRPr lang="en-US" sz="20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با اجرای قطعه کد بالا پنجره‌ی اصلی برنامه ایجاد خواهد شد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170099"/>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find_below</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پایین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move(item , dx , </a:t>
            </a:r>
            <a:r>
              <a:rPr lang="en-US" sz="2000" b="1" dirty="0" err="1">
                <a:solidFill>
                  <a:srgbClr val="FF0000"/>
                </a:solidFill>
                <a:latin typeface="Consolas" panose="020B0609020204030204" pitchFamily="49" charset="0"/>
                <a:cs typeface="B Nazanin" panose="00000400000000000000" pitchFamily="2" charset="-78"/>
              </a:rPr>
              <a:t>dy</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را منتقل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مورد نظر را حذف می‌کند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delete(All)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 را در بوم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185339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Canvas.py Project</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a:solidFill>
                  <a:srgbClr val="0070C0"/>
                </a:solidFill>
                <a:latin typeface="Consolas" panose="020B0609020204030204" pitchFamily="49" charset="0"/>
                <a:cs typeface="Consolas" panose="020B0609020204030204" pitchFamily="49" charset="0"/>
              </a:rPr>
              <a:t>Example: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 = Canvas(master, width = 200, height=100)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(0, 0, 200, 100)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100, 200, 0, fill = "red", dash = (4, 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w.create_rectangle</a:t>
            </a:r>
            <a:r>
              <a:rPr lang="en-US" sz="2000" b="1" i="1" dirty="0">
                <a:solidFill>
                  <a:srgbClr val="0070C0"/>
                </a:solidFill>
                <a:latin typeface="Consolas" panose="020B0609020204030204" pitchFamily="49" charset="0"/>
                <a:cs typeface="Consolas" panose="020B0609020204030204" pitchFamily="49" charset="0"/>
              </a:rPr>
              <a:t>(50, 25, 150, 75, fill = "blue")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(10, 20, 30, 40, fill = "red") ## circle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(170, 20, 200, 40, fill = "red") ## </a:t>
            </a:r>
            <a:r>
              <a:rPr lang="en-US" sz="2000" b="1" i="1" dirty="0" err="1">
                <a:solidFill>
                  <a:srgbClr val="0070C0"/>
                </a:solidFill>
                <a:latin typeface="Consolas" panose="020B0609020204030204" pitchFamily="49" charset="0"/>
                <a:cs typeface="Consolas" panose="020B0609020204030204" pitchFamily="49" charset="0"/>
              </a:rPr>
              <a:t>elipse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26489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PyQt</a:t>
            </a:r>
            <a:endParaRPr lang="en-US"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629" y="857743"/>
            <a:ext cx="5478741" cy="5711588"/>
          </a:xfrm>
          <a:prstGeom prst="rect">
            <a:avLst/>
          </a:prstGeom>
        </p:spPr>
      </p:pic>
    </p:spTree>
    <p:extLst>
      <p:ext uri="{BB962C8B-B14F-4D97-AF65-F5344CB8AC3E}">
        <p14:creationId xmlns:p14="http://schemas.microsoft.com/office/powerpoint/2010/main" val="1875006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PyQt</a:t>
            </a:r>
            <a:r>
              <a:rPr lang="en-US" b="1" dirty="0">
                <a:effectLst>
                  <a:outerShdw blurRad="38100" dist="38100" dir="2700000" algn="tl">
                    <a:srgbClr val="000000">
                      <a:alpha val="43137"/>
                    </a:srgbClr>
                  </a:outerShdw>
                </a:effectLst>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1" y="963276"/>
            <a:ext cx="11711056" cy="2339102"/>
          </a:xfrm>
          <a:prstGeom prst="rect">
            <a:avLst/>
          </a:prstGeom>
          <a:noFill/>
        </p:spPr>
        <p:txBody>
          <a:bodyPr wrap="square" rtlCol="0">
            <a:spAutoFit/>
          </a:bodyPr>
          <a:lstStyle/>
          <a:p>
            <a:pPr lvl="1"/>
            <a:r>
              <a:rPr lang="en-US" dirty="0" err="1"/>
              <a:t>PyQt</a:t>
            </a:r>
            <a:r>
              <a:rPr lang="en-US" dirty="0"/>
              <a:t> is a set of Python v2 and v3 bindings for </a:t>
            </a:r>
            <a:r>
              <a:rPr lang="en-US" dirty="0">
                <a:hlinkClick r:id="rId2"/>
              </a:rPr>
              <a:t>The </a:t>
            </a:r>
            <a:r>
              <a:rPr lang="en-US" dirty="0" err="1">
                <a:hlinkClick r:id="rId2"/>
              </a:rPr>
              <a:t>Qt</a:t>
            </a:r>
            <a:r>
              <a:rPr lang="en-US" dirty="0">
                <a:hlinkClick r:id="rId2"/>
              </a:rPr>
              <a:t> Company's</a:t>
            </a:r>
            <a:r>
              <a:rPr lang="en-US" dirty="0"/>
              <a:t> </a:t>
            </a:r>
            <a:r>
              <a:rPr lang="en-US" dirty="0" err="1"/>
              <a:t>Qt</a:t>
            </a:r>
            <a:r>
              <a:rPr lang="en-US" dirty="0"/>
              <a:t> application framework and runs on all platforms supported by </a:t>
            </a:r>
            <a:r>
              <a:rPr lang="en-US" dirty="0" err="1"/>
              <a:t>Qt</a:t>
            </a:r>
            <a:r>
              <a:rPr lang="en-US" dirty="0"/>
              <a:t> including Windows, OS X, Linux, iOS and Android. </a:t>
            </a:r>
          </a:p>
          <a:p>
            <a:pPr lvl="1"/>
            <a:endParaRPr lang="en-US" dirty="0"/>
          </a:p>
          <a:p>
            <a:pPr lvl="1"/>
            <a:r>
              <a:rPr lang="en-US" dirty="0"/>
              <a:t>PyQt5 supports </a:t>
            </a:r>
            <a:r>
              <a:rPr lang="en-US" dirty="0" err="1"/>
              <a:t>Qt</a:t>
            </a:r>
            <a:r>
              <a:rPr lang="en-US" dirty="0"/>
              <a:t> v5. </a:t>
            </a:r>
          </a:p>
          <a:p>
            <a:pPr lvl="1"/>
            <a:r>
              <a:rPr lang="en-US" dirty="0"/>
              <a:t>PyQt4 supports </a:t>
            </a:r>
            <a:r>
              <a:rPr lang="en-US" dirty="0" err="1"/>
              <a:t>Qt</a:t>
            </a:r>
            <a:r>
              <a:rPr lang="en-US" dirty="0"/>
              <a:t> v4 and will build against </a:t>
            </a:r>
            <a:r>
              <a:rPr lang="en-US" dirty="0" err="1"/>
              <a:t>Qt</a:t>
            </a:r>
            <a:r>
              <a:rPr lang="en-US" dirty="0"/>
              <a:t> v5.</a:t>
            </a:r>
          </a:p>
          <a:p>
            <a:pPr lvl="1"/>
            <a:endParaRPr lang="en-US" dirty="0"/>
          </a:p>
          <a:p>
            <a:pPr lvl="1"/>
            <a:r>
              <a:rPr lang="en-US" dirty="0"/>
              <a:t>The bindings are implemented as a set of Python modules and contain over 1,000 classes.</a:t>
            </a:r>
          </a:p>
          <a:p>
            <a:pPr lv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523011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QT Designer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884" t="12978" r="48953" b="51170"/>
          <a:stretch/>
        </p:blipFill>
        <p:spPr>
          <a:xfrm>
            <a:off x="3004404" y="2111685"/>
            <a:ext cx="2169995" cy="201986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668" y="2271123"/>
            <a:ext cx="1885778" cy="1860431"/>
          </a:xfrm>
          <a:prstGeom prst="rect">
            <a:avLst/>
          </a:prstGeom>
        </p:spPr>
      </p:pic>
      <p:sp>
        <p:nvSpPr>
          <p:cNvPr id="9" name="Rectangle 8"/>
          <p:cNvSpPr/>
          <p:nvPr/>
        </p:nvSpPr>
        <p:spPr>
          <a:xfrm>
            <a:off x="2768145" y="4482346"/>
            <a:ext cx="2250937" cy="584775"/>
          </a:xfrm>
          <a:prstGeom prst="rect">
            <a:avLst/>
          </a:prstGeom>
        </p:spPr>
        <p:txBody>
          <a:bodyPr wrap="none">
            <a:spAutoFit/>
          </a:bodyPr>
          <a:lstStyle/>
          <a:p>
            <a:r>
              <a:rPr lang="en-US" sz="3200" b="1" dirty="0"/>
              <a:t>QT Designer</a:t>
            </a:r>
          </a:p>
        </p:txBody>
      </p:sp>
      <p:sp>
        <p:nvSpPr>
          <p:cNvPr id="10" name="Rectangle 9"/>
          <p:cNvSpPr/>
          <p:nvPr/>
        </p:nvSpPr>
        <p:spPr>
          <a:xfrm>
            <a:off x="8303671" y="4482346"/>
            <a:ext cx="2025298" cy="584775"/>
          </a:xfrm>
          <a:prstGeom prst="rect">
            <a:avLst/>
          </a:prstGeom>
        </p:spPr>
        <p:txBody>
          <a:bodyPr wrap="none">
            <a:spAutoFit/>
          </a:bodyPr>
          <a:lstStyle/>
          <a:p>
            <a:r>
              <a:rPr lang="en-US" sz="3200" b="1" dirty="0"/>
              <a:t>QT Creator</a:t>
            </a:r>
          </a:p>
        </p:txBody>
      </p:sp>
    </p:spTree>
    <p:extLst>
      <p:ext uri="{BB962C8B-B14F-4D97-AF65-F5344CB8AC3E}">
        <p14:creationId xmlns:p14="http://schemas.microsoft.com/office/powerpoint/2010/main" val="5815292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Install </a:t>
            </a:r>
            <a:r>
              <a:rPr lang="en-US" b="1" dirty="0" err="1">
                <a:effectLst>
                  <a:outerShdw blurRad="38100" dist="38100" dir="2700000" algn="tl">
                    <a:srgbClr val="000000">
                      <a:alpha val="43137"/>
                    </a:srgbClr>
                  </a:outerShdw>
                </a:effectLst>
              </a:rPr>
              <a:t>PyQT</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477875"/>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Install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PyQT</a:t>
            </a:r>
            <a:r>
              <a:rPr lang="en-US" sz="2000" b="1" dirty="0">
                <a:solidFill>
                  <a:schemeClr val="tx1">
                    <a:lumMod val="95000"/>
                    <a:lumOff val="5000"/>
                  </a:schemeClr>
                </a:solidFill>
                <a:latin typeface="Consolas" panose="020B0609020204030204" pitchFamily="49" charset="0"/>
                <a:cs typeface="Consolas" panose="020B0609020204030204" pitchFamily="49" charset="0"/>
              </a:rPr>
              <a:t> on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RaspberryPi</a:t>
            </a:r>
            <a:r>
              <a:rPr lang="en-US" sz="2000" b="1" dirty="0">
                <a:solidFill>
                  <a:schemeClr val="tx1">
                    <a:lumMod val="95000"/>
                    <a:lumOff val="5000"/>
                  </a:schemeClr>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python-qt4</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PyQT fot windows</a:t>
            </a:r>
            <a:r>
              <a:rPr lang="en-US" sz="2000" b="1" dirty="0" smtClean="0">
                <a:solidFill>
                  <a:schemeClr val="tx1">
                    <a:lumMod val="95000"/>
                    <a:lumOff val="5000"/>
                  </a:schemeClr>
                </a:solidFill>
                <a:latin typeface="Consolas" panose="020B0609020204030204" pitchFamily="49" charset="0"/>
                <a:cs typeface="Consolas" panose="020B0609020204030204" pitchFamily="49" charset="0"/>
              </a:rPr>
              <a:t>:</a:t>
            </a:r>
          </a:p>
          <a:p>
            <a:pPr lvl="1"/>
            <a:endParaRPr lang="en-US" sz="2000" b="1" dirty="0">
              <a:solidFill>
                <a:schemeClr val="tx1">
                  <a:lumMod val="95000"/>
                  <a:lumOff val="5000"/>
                </a:schemeClr>
              </a:solidFill>
              <a:latin typeface="Consolas" panose="020B0609020204030204" pitchFamily="49" charset="0"/>
              <a:cs typeface="Consolas" panose="020B0609020204030204" pitchFamily="49" charset="0"/>
            </a:endParaRPr>
          </a:p>
          <a:p>
            <a:pPr lvl="1"/>
            <a:r>
              <a:rPr lang="en-US" sz="2000" b="1" smtClean="0">
                <a:solidFill>
                  <a:schemeClr val="tx1">
                    <a:lumMod val="95000"/>
                    <a:lumOff val="5000"/>
                  </a:schemeClr>
                </a:solidFill>
                <a:latin typeface="Consolas" panose="020B0609020204030204" pitchFamily="49" charset="0"/>
                <a:cs typeface="Consolas" panose="020B0609020204030204" pitchFamily="49" charset="0"/>
                <a:hlinkClick r:id="rId2"/>
              </a:rPr>
              <a:t>Python 3.4 for windows needed (Download link)</a:t>
            </a:r>
            <a:endParaRPr lang="en-US" sz="2000" b="1" dirty="0">
              <a:solidFill>
                <a:schemeClr val="tx1">
                  <a:lumMod val="95000"/>
                  <a:lumOff val="5000"/>
                </a:schemeClr>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hlinkClick r:id="rId3"/>
              </a:rPr>
              <a:t>PyQT 4 windows version download link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4832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First Project</a:t>
            </a:r>
          </a:p>
        </p:txBody>
      </p:sp>
      <p:sp>
        <p:nvSpPr>
          <p:cNvPr id="5" name="AutoShape 2" descr="http://raspberry.piaustralia.com.au/product-images/piwithbox.jpg"/>
          <p:cNvSpPr>
            <a:spLocks noChangeAspect="1" noChangeArrowheads="1"/>
          </p:cNvSpPr>
          <p:nvPr/>
        </p:nvSpPr>
        <p:spPr bwMode="auto">
          <a:xfrm>
            <a:off x="172683"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4160"/>
          <a:stretch/>
        </p:blipFill>
        <p:spPr>
          <a:xfrm>
            <a:off x="859809" y="872716"/>
            <a:ext cx="10385946" cy="5596323"/>
          </a:xfrm>
          <a:prstGeom prst="rect">
            <a:avLst/>
          </a:prstGeom>
        </p:spPr>
      </p:pic>
    </p:spTree>
    <p:extLst>
      <p:ext uri="{BB962C8B-B14F-4D97-AF65-F5344CB8AC3E}">
        <p14:creationId xmlns:p14="http://schemas.microsoft.com/office/powerpoint/2010/main" val="294788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 </a:t>
            </a:r>
            <a:r>
              <a:rPr lang="en-US" b="1" dirty="0" err="1">
                <a:effectLst>
                  <a:outerShdw blurRad="38100" dist="38100" dir="2700000" algn="tl">
                    <a:srgbClr val="000000">
                      <a:alpha val="43137"/>
                    </a:srgbClr>
                  </a:outerShdw>
                </a:effectLst>
              </a:rPr>
              <a:t>Ui</a:t>
            </a:r>
            <a:r>
              <a:rPr lang="en-US" b="1" dirty="0">
                <a:effectLst>
                  <a:outerShdw blurRad="38100" dist="38100" dir="2700000" algn="tl">
                    <a:srgbClr val="000000">
                      <a:alpha val="43137"/>
                    </a:srgbClr>
                  </a:outerShdw>
                </a:effectLst>
              </a:rPr>
              <a:t> File To Python Class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1631216"/>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Open Command prompt in windows:</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pyuic4 </a:t>
            </a:r>
            <a:r>
              <a:rPr lang="en-US" sz="2000" b="1" i="1" dirty="0" err="1">
                <a:solidFill>
                  <a:srgbClr val="0070C0"/>
                </a:solidFill>
                <a:latin typeface="Consolas" panose="020B0609020204030204" pitchFamily="49" charset="0"/>
                <a:cs typeface="Consolas" panose="020B0609020204030204" pitchFamily="49" charset="0"/>
              </a:rPr>
              <a:t>uiFileName.ui</a:t>
            </a:r>
            <a:r>
              <a:rPr lang="en-US" sz="2000" b="1" i="1" dirty="0">
                <a:solidFill>
                  <a:srgbClr val="0070C0"/>
                </a:solidFill>
                <a:latin typeface="Consolas" panose="020B0609020204030204" pitchFamily="49" charset="0"/>
                <a:cs typeface="Consolas" panose="020B0609020204030204" pitchFamily="49" charset="0"/>
              </a:rPr>
              <a:t> –o pythonFileName.py</a:t>
            </a:r>
          </a:p>
          <a:p>
            <a:pPr lvl="1"/>
            <a:r>
              <a:rPr lang="en-US" sz="2000" b="1" i="1" dirty="0">
                <a:solidFill>
                  <a:srgbClr val="0070C0"/>
                </a:solidFill>
                <a:latin typeface="Consolas" panose="020B0609020204030204" pitchFamily="49" charset="0"/>
                <a:cs typeface="Consolas" panose="020B0609020204030204" pitchFamily="49" charset="0"/>
              </a:rPr>
              <a:t/>
            </a:r>
            <a:br>
              <a:rPr lang="en-US" sz="2000" b="1" i="1" dirty="0">
                <a:solidFill>
                  <a:srgbClr val="0070C0"/>
                </a:solidFill>
                <a:latin typeface="Consolas" panose="020B0609020204030204" pitchFamily="49" charset="0"/>
                <a:cs typeface="Consolas" panose="020B0609020204030204" pitchFamily="49" charset="0"/>
              </a:rPr>
            </a:b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86261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PyQT</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21217"/>
            <a:ext cx="12192001" cy="5693866"/>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Create Main </a:t>
            </a:r>
            <a:r>
              <a:rPr lang="en-US" sz="2000" b="1" i="1" dirty="0" err="1">
                <a:solidFill>
                  <a:srgbClr val="0070C0"/>
                </a:solidFill>
                <a:latin typeface="Consolas" panose="020B0609020204030204" pitchFamily="49" charset="0"/>
                <a:cs typeface="Consolas" panose="020B0609020204030204" pitchFamily="49" charset="0"/>
              </a:rPr>
              <a:t>pythonFileName.pyw</a:t>
            </a:r>
            <a:r>
              <a:rPr lang="en-US" sz="2000" b="1" dirty="0">
                <a:solidFill>
                  <a:schemeClr val="tx1">
                    <a:lumMod val="95000"/>
                    <a:lumOff val="5000"/>
                  </a:schemeClr>
                </a:solidFill>
                <a:latin typeface="Consolas" panose="020B0609020204030204" pitchFamily="49" charset="0"/>
                <a:cs typeface="Consolas" panose="020B0609020204030204" pitchFamily="49" charset="0"/>
              </a:rPr>
              <a:t> with </a:t>
            </a:r>
            <a:r>
              <a:rPr lang="en-US" sz="2400" b="1" i="1" dirty="0" err="1">
                <a:solidFill>
                  <a:srgbClr val="0070C0"/>
                </a:solidFill>
                <a:latin typeface="Consolas" panose="020B0609020204030204" pitchFamily="49" charset="0"/>
              </a:rPr>
              <a:t>pyw</a:t>
            </a:r>
            <a:r>
              <a:rPr lang="en-US" sz="2000" b="1" dirty="0">
                <a:solidFill>
                  <a:schemeClr val="tx1">
                    <a:lumMod val="95000"/>
                    <a:lumOff val="5000"/>
                  </a:schemeClr>
                </a:solidFill>
                <a:latin typeface="Consolas" panose="020B0609020204030204" pitchFamily="49" charset="0"/>
                <a:cs typeface="Consolas" panose="020B0609020204030204" pitchFamily="49" charset="0"/>
              </a:rPr>
              <a:t>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extention</a:t>
            </a:r>
            <a:r>
              <a:rPr lang="en-US" sz="2000" b="1" dirty="0">
                <a:solidFill>
                  <a:schemeClr val="tx1">
                    <a:lumMod val="95000"/>
                    <a:lumOff val="5000"/>
                  </a:schemeClr>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PyQt4 import </a:t>
            </a:r>
            <a:r>
              <a:rPr lang="en-US" sz="2000" b="1" i="1" dirty="0" err="1">
                <a:solidFill>
                  <a:srgbClr val="0070C0"/>
                </a:solidFill>
                <a:latin typeface="Consolas" panose="020B0609020204030204" pitchFamily="49" charset="0"/>
                <a:cs typeface="Consolas" panose="020B0609020204030204" pitchFamily="49" charset="0"/>
              </a:rPr>
              <a:t>QtCore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QtGui</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gui</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Ui_Dialog</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sys</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class </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QtGui.QWidget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def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parent=None):        </a:t>
            </a:r>
          </a:p>
          <a:p>
            <a:r>
              <a:rPr lang="en-US" sz="2000" b="1" i="1" dirty="0">
                <a:solidFill>
                  <a:srgbClr val="0070C0"/>
                </a:solidFill>
                <a:latin typeface="Consolas" panose="020B0609020204030204" pitchFamily="49" charset="0"/>
                <a:cs typeface="Consolas" panose="020B0609020204030204" pitchFamily="49" charset="0"/>
              </a:rPr>
              <a:t>		super(</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 self).__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__(parent)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Ui_Dialog</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self.ui.setupUi</a:t>
            </a:r>
            <a:r>
              <a:rPr lang="en-US" sz="2000" b="1" i="1" dirty="0">
                <a:solidFill>
                  <a:srgbClr val="0070C0"/>
                </a:solidFill>
                <a:latin typeface="Consolas" panose="020B0609020204030204" pitchFamily="49" charset="0"/>
                <a:cs typeface="Consolas" panose="020B0609020204030204" pitchFamily="49" charset="0"/>
              </a:rPr>
              <a:t>(self)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QtCore.QObject.connect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self.ui.pushButton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QtCore.SIGNAL</a:t>
            </a:r>
            <a:r>
              <a:rPr lang="en-US" sz="2000" b="1" i="1" dirty="0">
                <a:solidFill>
                  <a:srgbClr val="0070C0"/>
                </a:solidFill>
                <a:latin typeface="Consolas" panose="020B0609020204030204" pitchFamily="49" charset="0"/>
                <a:cs typeface="Consolas" panose="020B0609020204030204" pitchFamily="49" charset="0"/>
              </a:rPr>
              <a:t>('clicked()'), 				</a:t>
            </a:r>
            <a:r>
              <a:rPr lang="en-US" sz="2000" b="1" i="1" dirty="0" err="1">
                <a:solidFill>
                  <a:srgbClr val="0070C0"/>
                </a:solidFill>
                <a:latin typeface="Consolas" panose="020B0609020204030204" pitchFamily="49" charset="0"/>
                <a:cs typeface="Consolas" panose="020B0609020204030204" pitchFamily="49" charset="0"/>
              </a:rPr>
              <a:t>self.handler</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def handler(self):</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self.ui.label.setText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self.ui.lineEdit.text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96423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PyQT</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21217"/>
            <a:ext cx="12192001" cy="1631216"/>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if __name__ == '__main__':    </a:t>
            </a:r>
          </a:p>
          <a:p>
            <a:r>
              <a:rPr lang="en-US" sz="2000" b="1" i="1" dirty="0">
                <a:solidFill>
                  <a:srgbClr val="0070C0"/>
                </a:solidFill>
                <a:latin typeface="Consolas" panose="020B0609020204030204" pitchFamily="49" charset="0"/>
                <a:cs typeface="Consolas" panose="020B0609020204030204" pitchFamily="49" charset="0"/>
              </a:rPr>
              <a:t>	app = </a:t>
            </a:r>
            <a:r>
              <a:rPr lang="en-US" sz="2000" b="1" i="1" dirty="0" err="1">
                <a:solidFill>
                  <a:srgbClr val="0070C0"/>
                </a:solidFill>
                <a:latin typeface="Consolas" panose="020B0609020204030204" pitchFamily="49" charset="0"/>
                <a:cs typeface="Consolas" panose="020B0609020204030204" pitchFamily="49" charset="0"/>
              </a:rPr>
              <a:t>QtGui.QApplication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form = </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form.show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sys.exit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app.exec</a:t>
            </a:r>
            <a:r>
              <a:rPr lang="en-US" sz="2000" b="1" i="1" dirty="0">
                <a:solidFill>
                  <a:srgbClr val="0070C0"/>
                </a:solidFill>
                <a:latin typeface="Consolas" panose="020B0609020204030204" pitchFamily="49" charset="0"/>
                <a:cs typeface="Consolas" panose="020B0609020204030204" pitchFamily="49" charset="0"/>
              </a:rPr>
              <a:t>_())	</a:t>
            </a:r>
          </a:p>
        </p:txBody>
      </p:sp>
    </p:spTree>
    <p:extLst>
      <p:ext uri="{BB962C8B-B14F-4D97-AF65-F5344CB8AC3E}">
        <p14:creationId xmlns:p14="http://schemas.microsoft.com/office/powerpoint/2010/main" val="411913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effectLst>
                  <a:outerShdw blurRad="38100" dist="38100" dir="2700000" algn="tl">
                    <a:srgbClr val="000000">
                      <a:alpha val="43137"/>
                    </a:srgbClr>
                  </a:outerShdw>
                </a:effectLst>
              </a:rPr>
              <a:t>GUI Elements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727981" y="857743"/>
            <a:ext cx="8358554" cy="5763920"/>
          </a:xfrm>
          <a:prstGeom prst="rect">
            <a:avLst/>
          </a:prstGeom>
        </p:spPr>
      </p:pic>
    </p:spTree>
    <p:extLst>
      <p:ext uri="{BB962C8B-B14F-4D97-AF65-F5344CB8AC3E}">
        <p14:creationId xmlns:p14="http://schemas.microsoft.com/office/powerpoint/2010/main" val="3626465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effectLst>
                  <a:outerShdw blurRad="38100" dist="38100" dir="2700000" algn="tl">
                    <a:srgbClr val="000000">
                      <a:alpha val="43137"/>
                    </a:srgbClr>
                  </a:outerShdw>
                </a:effectLst>
              </a:rPr>
              <a:t>Tkinter</a:t>
            </a:r>
            <a:r>
              <a:rPr lang="en-US" sz="4800" b="1" dirty="0">
                <a:effectLst>
                  <a:outerShdw blurRad="38100" dist="38100" dir="2700000" algn="tl">
                    <a:srgbClr val="000000">
                      <a:alpha val="43137"/>
                    </a:srgbClr>
                  </a:outerShdw>
                </a:effectLst>
              </a:rPr>
              <a:t> Controls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693866"/>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تعدادی کلاس در کتابخانه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کنترل های مورد استفاده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تعریف شده اند که شرح مختصری از آن ها در ادامه آمده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ای را ایجاد می‌کند که برای اجرای فرمان یا عملیات های دیگر استفاده می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Canvas</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کنترل میتواند برای رسم گراف ها و نقاط، ایجاد ویراستار گرافیک و ایجاد کنترل مورد نظر به کار رود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CheckButton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جعبه ای را نشان می‌دهد که میتواند دو حالت مجزا(</a:t>
            </a:r>
            <a:r>
              <a:rPr lang="en-US" sz="2000" b="1" dirty="0">
                <a:solidFill>
                  <a:schemeClr val="tx1">
                    <a:lumMod val="95000"/>
                    <a:lumOff val="5000"/>
                  </a:schemeClr>
                </a:solidFill>
                <a:latin typeface="Consolas" panose="020B0609020204030204" pitchFamily="49" charset="0"/>
                <a:cs typeface="B Nazanin" panose="00000400000000000000" pitchFamily="2" charset="-78"/>
              </a:rPr>
              <a:t>True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False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داشته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Entry</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یک فیلد ورودی متن است که برای دریافت متن از کاربر استفاده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Frame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یک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این کنترل می تواند دارای مرز و پس زمینه باشد و میتواند برای گروه بندی کنترل های دیگر استفاده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Label</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متن یا تصویری را به نمایش در می‌آورد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Listbox</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لیستی از گزینه‌ها را نمایش میدهد. این لیست میتواند پیکربندی شود تا رفتار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ها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ها را از خود نشان دهد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92369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effectLst>
                  <a:outerShdw blurRad="38100" dist="38100" dir="2700000" algn="tl">
                    <a:srgbClr val="000000">
                      <a:alpha val="43137"/>
                    </a:srgbClr>
                  </a:outerShdw>
                </a:effectLst>
              </a:rPr>
              <a:t>Tkinter</a:t>
            </a:r>
            <a:r>
              <a:rPr lang="en-US" sz="4800" b="1" dirty="0">
                <a:effectLst>
                  <a:outerShdw blurRad="38100" dist="38100" dir="2700000" algn="tl">
                    <a:srgbClr val="000000">
                      <a:alpha val="43137"/>
                    </a:srgbClr>
                  </a:outerShdw>
                </a:effectLst>
              </a:rPr>
              <a:t> Controls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Menu</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منویی را ایجاد می‌کند که میتوان گزینه‌هایی را به آن اضافه کرد(منوی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منو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Menubutton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کار میرود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Message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نمایش میدهد. شبیه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ولی متن داخل آن حرکت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RadioButton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دکمه های رادیویی را شبیه سازی میکند که در هر زمان فقط یکی از آن ها قابل انتخاب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Scale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به شما اجازه می‌دهد که یک مقدار عددی را با حرکت لغزنده(</a:t>
            </a:r>
            <a:r>
              <a:rPr lang="en-US" sz="2000" b="1" dirty="0">
                <a:solidFill>
                  <a:schemeClr val="tx1">
                    <a:lumMod val="95000"/>
                    <a:lumOff val="5000"/>
                  </a:schemeClr>
                </a:solidFill>
                <a:latin typeface="Consolas" panose="020B0609020204030204" pitchFamily="49" charset="0"/>
                <a:cs typeface="B Nazanin" panose="00000400000000000000" pitchFamily="2" charset="-78"/>
              </a:rPr>
              <a:t>Slider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تعیین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Scrollbar</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نوار های جابه جایی استاندارد را برای استفاده در کنترل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متن فرمت بندی شده را نمایش میدهد. در آن میتوانید متن  را به سبک های مختلفی نشان دهید و ویرایش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Toplevel</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کانتینری که به صورت یک جدا کننده مورد استفاده قرار میگیرد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94143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7401</TotalTime>
  <Words>5560</Words>
  <Application>Microsoft Office PowerPoint</Application>
  <PresentationFormat>Widescreen</PresentationFormat>
  <Paragraphs>843</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B Nazanin</vt:lpstr>
      <vt:lpstr>B Traffic</vt:lpstr>
      <vt:lpstr>Calibri</vt:lpstr>
      <vt:lpstr>Calibri Light</vt:lpstr>
      <vt:lpstr>Consolas</vt:lpstr>
      <vt:lpstr>Office Theme</vt:lpstr>
      <vt:lpstr>Tkinter and PyQT GUI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2663</cp:revision>
  <dcterms:created xsi:type="dcterms:W3CDTF">2015-08-06T11:05:05Z</dcterms:created>
  <dcterms:modified xsi:type="dcterms:W3CDTF">2018-03-26T08:49:48Z</dcterms:modified>
  <cp:contentStatus/>
</cp:coreProperties>
</file>