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25" r:id="rId3"/>
    <p:sldId id="426" r:id="rId4"/>
    <p:sldId id="447" r:id="rId5"/>
    <p:sldId id="427" r:id="rId6"/>
    <p:sldId id="428" r:id="rId7"/>
    <p:sldId id="448" r:id="rId8"/>
    <p:sldId id="449" r:id="rId9"/>
    <p:sldId id="450" r:id="rId10"/>
    <p:sldId id="451" r:id="rId11"/>
    <p:sldId id="452" r:id="rId12"/>
    <p:sldId id="496" r:id="rId13"/>
    <p:sldId id="498" r:id="rId14"/>
    <p:sldId id="497" r:id="rId15"/>
    <p:sldId id="499" r:id="rId16"/>
    <p:sldId id="500" r:id="rId17"/>
    <p:sldId id="453" r:id="rId18"/>
    <p:sldId id="454" r:id="rId19"/>
    <p:sldId id="455" r:id="rId20"/>
    <p:sldId id="456" r:id="rId21"/>
    <p:sldId id="457" r:id="rId22"/>
    <p:sldId id="458" r:id="rId23"/>
    <p:sldId id="489" r:id="rId24"/>
    <p:sldId id="490" r:id="rId25"/>
    <p:sldId id="491" r:id="rId26"/>
    <p:sldId id="492" r:id="rId27"/>
    <p:sldId id="493" r:id="rId28"/>
    <p:sldId id="494" r:id="rId29"/>
    <p:sldId id="495" r:id="rId30"/>
    <p:sldId id="487" r:id="rId31"/>
    <p:sldId id="488" r:id="rId32"/>
    <p:sldId id="501" r:id="rId33"/>
    <p:sldId id="486" r:id="rId34"/>
    <p:sldId id="466" r:id="rId35"/>
    <p:sldId id="485" r:id="rId36"/>
    <p:sldId id="474" r:id="rId37"/>
    <p:sldId id="475" r:id="rId38"/>
    <p:sldId id="476" r:id="rId39"/>
    <p:sldId id="477" r:id="rId40"/>
    <p:sldId id="478" r:id="rId41"/>
    <p:sldId id="479" r:id="rId42"/>
    <p:sldId id="480" r:id="rId43"/>
    <p:sldId id="481" r:id="rId44"/>
    <p:sldId id="482" r:id="rId45"/>
    <p:sldId id="483" r:id="rId46"/>
    <p:sldId id="484" r:id="rId47"/>
    <p:sldId id="26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660"/>
  </p:normalViewPr>
  <p:slideViewPr>
    <p:cSldViewPr snapToGrid="0">
      <p:cViewPr varScale="1">
        <p:scale>
          <a:sx n="70" d="100"/>
          <a:sy n="70" d="100"/>
        </p:scale>
        <p:origin x="67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9/8/2017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9/8/2017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9/8/2017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9/8/2017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9/8/2017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Raspberry pi</a:t>
            </a:r>
            <a:br>
              <a:rPr lang="en-US" dirty="0"/>
            </a:br>
            <a:r>
              <a:rPr lang="en-US" dirty="0"/>
              <a:t>Sensors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1" y="5308020"/>
            <a:ext cx="7272996"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you will look at recipes for using sensors of various types that will allow the Raspberry Pi to measure temperature, light, and more.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Keypad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632311"/>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rows = [17, 27, 22, 18]</a:t>
            </a:r>
          </a:p>
          <a:p>
            <a:pPr lvl="1"/>
            <a:r>
              <a:rPr lang="en-US" sz="2000" b="1" i="1" dirty="0">
                <a:solidFill>
                  <a:srgbClr val="0070C0"/>
                </a:solidFill>
                <a:latin typeface="Consolas" panose="020B0609020204030204" pitchFamily="49" charset="0"/>
                <a:cs typeface="Consolas" panose="020B0609020204030204" pitchFamily="49" charset="0"/>
              </a:rPr>
              <a:t>cols = [23, 24, 25, 8]</a:t>
            </a:r>
          </a:p>
          <a:p>
            <a:pPr lvl="1"/>
            <a:r>
              <a:rPr lang="en-US" sz="2000" b="1" i="1" dirty="0">
                <a:solidFill>
                  <a:srgbClr val="0070C0"/>
                </a:solidFill>
                <a:latin typeface="Consolas" panose="020B0609020204030204" pitchFamily="49" charset="0"/>
                <a:cs typeface="Consolas" panose="020B0609020204030204" pitchFamily="49" charset="0"/>
              </a:rPr>
              <a:t>keys = [</a:t>
            </a:r>
          </a:p>
          <a:p>
            <a:pPr lvl="1"/>
            <a:r>
              <a:rPr lang="en-US" sz="2000" b="1" i="1" dirty="0">
                <a:solidFill>
                  <a:srgbClr val="0070C0"/>
                </a:solidFill>
                <a:latin typeface="Consolas" panose="020B0609020204030204" pitchFamily="49" charset="0"/>
                <a:cs typeface="Consolas" panose="020B0609020204030204" pitchFamily="49" charset="0"/>
              </a:rPr>
              <a:t>    ['1', '2', '3','F1'],</a:t>
            </a:r>
          </a:p>
          <a:p>
            <a:pPr lvl="1"/>
            <a:r>
              <a:rPr lang="en-US" sz="2000" b="1" i="1" dirty="0">
                <a:solidFill>
                  <a:srgbClr val="0070C0"/>
                </a:solidFill>
                <a:latin typeface="Consolas" panose="020B0609020204030204" pitchFamily="49" charset="0"/>
                <a:cs typeface="Consolas" panose="020B0609020204030204" pitchFamily="49" charset="0"/>
              </a:rPr>
              <a:t>    ['4', '5', '6','F2'],</a:t>
            </a:r>
          </a:p>
          <a:p>
            <a:pPr lvl="1"/>
            <a:r>
              <a:rPr lang="en-US" sz="2000" b="1" i="1" dirty="0">
                <a:solidFill>
                  <a:srgbClr val="0070C0"/>
                </a:solidFill>
                <a:latin typeface="Consolas" panose="020B0609020204030204" pitchFamily="49" charset="0"/>
                <a:cs typeface="Consolas" panose="020B0609020204030204" pitchFamily="49" charset="0"/>
              </a:rPr>
              <a:t>    ['7', '8', '9','F3'],</a:t>
            </a:r>
          </a:p>
          <a:p>
            <a:pPr lvl="1"/>
            <a:r>
              <a:rPr lang="en-US" sz="2000" b="1" i="1" dirty="0">
                <a:solidFill>
                  <a:srgbClr val="0070C0"/>
                </a:solidFill>
                <a:latin typeface="Consolas" panose="020B0609020204030204" pitchFamily="49" charset="0"/>
                <a:cs typeface="Consolas" panose="020B0609020204030204" pitchFamily="49" charset="0"/>
              </a:rPr>
              <a:t>    ['Stop', '0', '</a:t>
            </a:r>
            <a:r>
              <a:rPr lang="en-US" sz="2000" b="1" i="1" dirty="0" err="1">
                <a:solidFill>
                  <a:srgbClr val="0070C0"/>
                </a:solidFill>
                <a:latin typeface="Consolas" panose="020B0609020204030204" pitchFamily="49" charset="0"/>
                <a:cs typeface="Consolas" panose="020B0609020204030204" pitchFamily="49" charset="0"/>
              </a:rPr>
              <a:t>Start','Enter</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rowPin</a:t>
            </a:r>
            <a:r>
              <a:rPr lang="en-US" sz="2000" b="1" i="1" dirty="0">
                <a:solidFill>
                  <a:srgbClr val="0070C0"/>
                </a:solidFill>
                <a:latin typeface="Consolas" panose="020B0609020204030204" pitchFamily="49" charset="0"/>
                <a:cs typeface="Consolas" panose="020B0609020204030204" pitchFamily="49" charset="0"/>
              </a:rPr>
              <a:t> in rows:</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rowPin</a:t>
            </a:r>
            <a:r>
              <a:rPr lang="en-US" sz="2000" b="1" i="1" dirty="0">
                <a:solidFill>
                  <a:srgbClr val="0070C0"/>
                </a:solidFill>
                <a:latin typeface="Consolas" panose="020B0609020204030204" pitchFamily="49" charset="0"/>
                <a:cs typeface="Consolas" panose="020B0609020204030204" pitchFamily="49" charset="0"/>
              </a:rPr>
              <a:t>, GPIO.IN, </a:t>
            </a:r>
            <a:r>
              <a:rPr lang="en-US" sz="2000" b="1" i="1" dirty="0" err="1">
                <a:solidFill>
                  <a:srgbClr val="0070C0"/>
                </a:solidFill>
                <a:latin typeface="Consolas" panose="020B0609020204030204" pitchFamily="49" charset="0"/>
                <a:cs typeface="Consolas" panose="020B0609020204030204" pitchFamily="49" charset="0"/>
              </a:rPr>
              <a:t>pull_up_down</a:t>
            </a:r>
            <a:r>
              <a:rPr lang="en-US" sz="2000" b="1" i="1" dirty="0">
                <a:solidFill>
                  <a:srgbClr val="0070C0"/>
                </a:solidFill>
                <a:latin typeface="Consolas" panose="020B0609020204030204" pitchFamily="49" charset="0"/>
                <a:cs typeface="Consolas" panose="020B0609020204030204" pitchFamily="49" charset="0"/>
              </a:rPr>
              <a:t> = GPIO.PUD_DOWN)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colPin</a:t>
            </a:r>
            <a:r>
              <a:rPr lang="en-US" sz="2000" b="1" i="1" dirty="0">
                <a:solidFill>
                  <a:srgbClr val="0070C0"/>
                </a:solidFill>
                <a:latin typeface="Consolas" panose="020B0609020204030204" pitchFamily="49" charset="0"/>
                <a:cs typeface="Consolas" panose="020B0609020204030204" pitchFamily="49" charset="0"/>
              </a:rPr>
              <a:t> in cols:</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colPin</a:t>
            </a:r>
            <a:r>
              <a:rPr lang="en-US" sz="2000" b="1" i="1" dirty="0">
                <a:solidFill>
                  <a:srgbClr val="0070C0"/>
                </a:solidFill>
                <a:latin typeface="Consolas" panose="020B0609020204030204" pitchFamily="49" charset="0"/>
                <a:cs typeface="Consolas" panose="020B0609020204030204" pitchFamily="49" charset="0"/>
              </a:rPr>
              <a:t>, GPIO.OUT)</a:t>
            </a:r>
          </a:p>
        </p:txBody>
      </p:sp>
    </p:spTree>
    <p:extLst>
      <p:ext uri="{BB962C8B-B14F-4D97-AF65-F5344CB8AC3E}">
        <p14:creationId xmlns:p14="http://schemas.microsoft.com/office/powerpoint/2010/main" val="301245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Keypad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4708981"/>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GetKey</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key = 0</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colNum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colPin</a:t>
            </a:r>
            <a:r>
              <a:rPr lang="en-US" sz="2000" b="1" i="1" dirty="0">
                <a:solidFill>
                  <a:srgbClr val="0070C0"/>
                </a:solidFill>
                <a:latin typeface="Consolas" panose="020B0609020204030204" pitchFamily="49" charset="0"/>
                <a:cs typeface="Consolas" panose="020B0609020204030204" pitchFamily="49" charset="0"/>
              </a:rPr>
              <a:t> in enumerate(cols):</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colPin</a:t>
            </a:r>
            <a:r>
              <a:rPr lang="en-US" sz="2000" b="1" i="1" dirty="0">
                <a:solidFill>
                  <a:srgbClr val="0070C0"/>
                </a:solidFill>
                <a:latin typeface="Consolas" panose="020B0609020204030204" pitchFamily="49" charset="0"/>
                <a:cs typeface="Consolas" panose="020B0609020204030204" pitchFamily="49" charset="0"/>
              </a:rPr>
              <a:t>, 1)</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rowNum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rowPin</a:t>
            </a:r>
            <a:r>
              <a:rPr lang="en-US" sz="2000" b="1" i="1" dirty="0">
                <a:solidFill>
                  <a:srgbClr val="0070C0"/>
                </a:solidFill>
                <a:latin typeface="Consolas" panose="020B0609020204030204" pitchFamily="49" charset="0"/>
                <a:cs typeface="Consolas" panose="020B0609020204030204" pitchFamily="49" charset="0"/>
              </a:rPr>
              <a:t> in enumerate(rows):</a:t>
            </a:r>
          </a:p>
          <a:p>
            <a:pPr lvl="1"/>
            <a:r>
              <a:rPr lang="en-US" sz="2000" b="1" i="1" dirty="0">
                <a:solidFill>
                  <a:srgbClr val="0070C0"/>
                </a:solidFill>
                <a:latin typeface="Consolas" panose="020B0609020204030204" pitchFamily="49" charset="0"/>
                <a:cs typeface="Consolas" panose="020B0609020204030204" pitchFamily="49" charset="0"/>
              </a:rPr>
              <a:t>            if </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rowPin</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key = keys[</a:t>
            </a:r>
            <a:r>
              <a:rPr lang="en-US" sz="2000" b="1" i="1" dirty="0" err="1">
                <a:solidFill>
                  <a:srgbClr val="0070C0"/>
                </a:solidFill>
                <a:latin typeface="Consolas" panose="020B0609020204030204" pitchFamily="49" charset="0"/>
                <a:cs typeface="Consolas" panose="020B0609020204030204" pitchFamily="49" charset="0"/>
              </a:rPr>
              <a:t>rowNum</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colNum</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colPin</a:t>
            </a:r>
            <a:r>
              <a:rPr lang="en-US" sz="2000" b="1" i="1" dirty="0">
                <a:solidFill>
                  <a:srgbClr val="0070C0"/>
                </a:solidFill>
                <a:latin typeface="Consolas" panose="020B0609020204030204" pitchFamily="49" charset="0"/>
                <a:cs typeface="Consolas" panose="020B0609020204030204" pitchFamily="49" charset="0"/>
              </a:rPr>
              <a:t>, 0)</a:t>
            </a:r>
          </a:p>
          <a:p>
            <a:pPr lvl="1"/>
            <a:r>
              <a:rPr lang="en-US" sz="2000" b="1" i="1" dirty="0">
                <a:solidFill>
                  <a:srgbClr val="0070C0"/>
                </a:solidFill>
                <a:latin typeface="Consolas" panose="020B0609020204030204" pitchFamily="49" charset="0"/>
                <a:cs typeface="Consolas" panose="020B0609020204030204" pitchFamily="49" charset="0"/>
              </a:rPr>
              <a:t>    return key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key = </a:t>
            </a:r>
            <a:r>
              <a:rPr lang="en-US" sz="2000" b="1" i="1" dirty="0" err="1">
                <a:solidFill>
                  <a:srgbClr val="0070C0"/>
                </a:solidFill>
                <a:latin typeface="Consolas" panose="020B0609020204030204" pitchFamily="49" charset="0"/>
                <a:cs typeface="Consolas" panose="020B0609020204030204" pitchFamily="49" charset="0"/>
              </a:rPr>
              <a:t>GetKey</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if key :</a:t>
            </a:r>
          </a:p>
          <a:p>
            <a:pPr lvl="1"/>
            <a:r>
              <a:rPr lang="en-US" sz="2000" b="1" i="1" dirty="0">
                <a:solidFill>
                  <a:srgbClr val="0070C0"/>
                </a:solidFill>
                <a:latin typeface="Consolas" panose="020B0609020204030204" pitchFamily="49" charset="0"/>
                <a:cs typeface="Consolas" panose="020B0609020204030204" pitchFamily="49" charset="0"/>
              </a:rPr>
              <a:t>        print(key)</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(0.3)</a:t>
            </a:r>
          </a:p>
        </p:txBody>
      </p:sp>
    </p:spTree>
    <p:extLst>
      <p:ext uri="{BB962C8B-B14F-4D97-AF65-F5344CB8AC3E}">
        <p14:creationId xmlns:p14="http://schemas.microsoft.com/office/powerpoint/2010/main" val="315031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Capacitive Touch Keypad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Arduino-TTP229-16-channel-Digital-Touch-Capacitive-Touch-Switch.jpg (1600×1600)"/>
          <p:cNvPicPr>
            <a:picLocks noChangeAspect="1" noChangeArrowheads="1"/>
          </p:cNvPicPr>
          <p:nvPr/>
        </p:nvPicPr>
        <p:blipFill rotWithShape="1">
          <a:blip r:embed="rId2">
            <a:extLst>
              <a:ext uri="{28A0092B-C50C-407E-A947-70E740481C1C}">
                <a14:useLocalDpi xmlns:a14="http://schemas.microsoft.com/office/drawing/2010/main" val="0"/>
              </a:ext>
            </a:extLst>
          </a:blip>
          <a:srcRect t="10177" b="9905"/>
          <a:stretch/>
        </p:blipFill>
        <p:spPr bwMode="auto">
          <a:xfrm>
            <a:off x="2407692" y="857743"/>
            <a:ext cx="7169150" cy="572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425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Touch_Keypad</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618" y="686046"/>
            <a:ext cx="4869392" cy="6171954"/>
          </a:xfrm>
          <a:prstGeom prst="rect">
            <a:avLst/>
          </a:prstGeom>
        </p:spPr>
      </p:pic>
    </p:spTree>
    <p:extLst>
      <p:ext uri="{BB962C8B-B14F-4D97-AF65-F5344CB8AC3E}">
        <p14:creationId xmlns:p14="http://schemas.microsoft.com/office/powerpoint/2010/main" val="3176121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Touch_Keypad</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894632" y="3056770"/>
            <a:ext cx="932360" cy="12010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654" y="857743"/>
            <a:ext cx="8502055" cy="5713381"/>
          </a:xfrm>
          <a:prstGeom prst="rect">
            <a:avLst/>
          </a:prstGeom>
        </p:spPr>
      </p:pic>
    </p:spTree>
    <p:extLst>
      <p:ext uri="{BB962C8B-B14F-4D97-AF65-F5344CB8AC3E}">
        <p14:creationId xmlns:p14="http://schemas.microsoft.com/office/powerpoint/2010/main" val="2712262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Touch_Keypad</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45476" y="721217"/>
            <a:ext cx="11301047" cy="4678204"/>
          </a:xfrm>
          <a:prstGeom prst="rect">
            <a:avLst/>
          </a:prstGeom>
        </p:spPr>
        <p:txBody>
          <a:bodyPr wrap="square">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(18,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(23, GPIO.IN, </a:t>
            </a:r>
            <a:r>
              <a:rPr lang="en-US" sz="2000" b="1" i="1" dirty="0" err="1">
                <a:solidFill>
                  <a:srgbClr val="0070C0"/>
                </a:solidFill>
                <a:latin typeface="Consolas" panose="020B0609020204030204" pitchFamily="49" charset="0"/>
                <a:cs typeface="Consolas" panose="020B0609020204030204" pitchFamily="49" charset="0"/>
              </a:rPr>
              <a:t>pull_up_down</a:t>
            </a:r>
            <a:r>
              <a:rPr lang="en-US" sz="2000" b="1" i="1" dirty="0">
                <a:solidFill>
                  <a:srgbClr val="0070C0"/>
                </a:solidFill>
                <a:latin typeface="Consolas" panose="020B0609020204030204" pitchFamily="49" charset="0"/>
                <a:cs typeface="Consolas" panose="020B0609020204030204" pitchFamily="49" charset="0"/>
              </a:rPr>
              <a:t> = GPIO.PUD_UP)</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ReadKeyPad</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keyState</a:t>
            </a:r>
            <a:r>
              <a:rPr lang="en-US" sz="2000" b="1" i="1" dirty="0">
                <a:solidFill>
                  <a:srgbClr val="0070C0"/>
                </a:solidFill>
                <a:latin typeface="Consolas" panose="020B0609020204030204" pitchFamily="49" charset="0"/>
                <a:cs typeface="Consolas" panose="020B0609020204030204" pitchFamily="49" charset="0"/>
              </a:rPr>
              <a:t> = 0</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range(1, 17):</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(18, 0)</a:t>
            </a:r>
          </a:p>
          <a:p>
            <a:pPr lvl="1"/>
            <a:r>
              <a:rPr lang="en-US" sz="2000" b="1" i="1" dirty="0">
                <a:solidFill>
                  <a:srgbClr val="0070C0"/>
                </a:solidFill>
                <a:latin typeface="Consolas" panose="020B0609020204030204" pitchFamily="49" charset="0"/>
                <a:cs typeface="Consolas" panose="020B0609020204030204" pitchFamily="49" charset="0"/>
              </a:rPr>
              <a:t>		if(</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(23) == 0):</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keyState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i</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(18, 1)</a:t>
            </a:r>
          </a:p>
          <a:p>
            <a:pPr lvl="1"/>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keyState</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87304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Touch_Keypad</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45476" y="721217"/>
            <a:ext cx="11301047" cy="2862322"/>
          </a:xfrm>
          <a:prstGeom prst="rect">
            <a:avLst/>
          </a:prstGeom>
        </p:spPr>
        <p:txBody>
          <a:bodyPr wrap="square">
            <a:spAutoFit/>
          </a:bodyPr>
          <a:lstStyle/>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lastKey</a:t>
            </a:r>
            <a:r>
              <a:rPr lang="en-US" sz="2000" b="1" i="1" dirty="0">
                <a:solidFill>
                  <a:srgbClr val="0070C0"/>
                </a:solidFill>
                <a:latin typeface="Consolas" panose="020B0609020204030204" pitchFamily="49" charset="0"/>
                <a:cs typeface="Consolas" panose="020B0609020204030204" pitchFamily="49" charset="0"/>
              </a:rPr>
              <a:t> = -1</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1:</a:t>
            </a:r>
          </a:p>
          <a:p>
            <a:pPr lvl="1"/>
            <a:r>
              <a:rPr lang="en-US" sz="2000" b="1" i="1" dirty="0">
                <a:solidFill>
                  <a:srgbClr val="0070C0"/>
                </a:solidFill>
                <a:latin typeface="Consolas" panose="020B0609020204030204" pitchFamily="49" charset="0"/>
                <a:cs typeface="Consolas" panose="020B0609020204030204" pitchFamily="49" charset="0"/>
              </a:rPr>
              <a:t>	key = </a:t>
            </a:r>
            <a:r>
              <a:rPr lang="en-US" sz="2000" b="1" i="1" dirty="0" err="1">
                <a:solidFill>
                  <a:srgbClr val="0070C0"/>
                </a:solidFill>
                <a:latin typeface="Consolas" panose="020B0609020204030204" pitchFamily="49" charset="0"/>
                <a:cs typeface="Consolas" panose="020B0609020204030204" pitchFamily="49" charset="0"/>
              </a:rPr>
              <a:t>ReadKeyPad</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if(key != </a:t>
            </a:r>
            <a:r>
              <a:rPr lang="en-US" sz="2000" b="1" i="1" dirty="0" err="1">
                <a:solidFill>
                  <a:srgbClr val="0070C0"/>
                </a:solidFill>
                <a:latin typeface="Consolas" panose="020B0609020204030204" pitchFamily="49" charset="0"/>
                <a:cs typeface="Consolas" panose="020B0609020204030204" pitchFamily="49" charset="0"/>
              </a:rPr>
              <a:t>lastKey</a:t>
            </a:r>
            <a:r>
              <a:rPr lang="en-US" sz="2000" b="1" i="1" dirty="0">
                <a:solidFill>
                  <a:srgbClr val="0070C0"/>
                </a:solidFill>
                <a:latin typeface="Consolas" panose="020B0609020204030204" pitchFamily="49" charset="0"/>
                <a:cs typeface="Consolas" panose="020B0609020204030204" pitchFamily="49" charset="0"/>
              </a:rPr>
              <a:t> and key &gt; 0):</a:t>
            </a:r>
          </a:p>
          <a:p>
            <a:pPr lvl="1"/>
            <a:r>
              <a:rPr lang="en-US" sz="2000" b="1" i="1" dirty="0">
                <a:solidFill>
                  <a:srgbClr val="0070C0"/>
                </a:solidFill>
                <a:latin typeface="Consolas" panose="020B0609020204030204" pitchFamily="49" charset="0"/>
                <a:cs typeface="Consolas" panose="020B0609020204030204" pitchFamily="49" charset="0"/>
              </a:rPr>
              <a:t>		print(key)</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lastKey</a:t>
            </a:r>
            <a:r>
              <a:rPr lang="en-US" sz="2000" b="1" i="1" dirty="0">
                <a:solidFill>
                  <a:srgbClr val="0070C0"/>
                </a:solidFill>
                <a:latin typeface="Consolas" panose="020B0609020204030204" pitchFamily="49" charset="0"/>
                <a:cs typeface="Consolas" panose="020B0609020204030204" pitchFamily="49" charset="0"/>
              </a:rPr>
              <a:t> = key</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(0.1)</a:t>
            </a:r>
          </a:p>
        </p:txBody>
      </p:sp>
    </p:spTree>
    <p:extLst>
      <p:ext uri="{BB962C8B-B14F-4D97-AF65-F5344CB8AC3E}">
        <p14:creationId xmlns:p14="http://schemas.microsoft.com/office/powerpoint/2010/main" val="3279854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Unipolar Stepper Motor </a:t>
            </a: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drive a five-lead unipolar stepper motor using a Raspberry Pi.</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Use a ULN2803 Darlington driver chip.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Stepper motors fit somewhere between DC motors and servo motors in the world of motor technologies. Like a regular DC motor, they can rotate continuously, but you can also very accurately position them by moving them a step at a time in either direction.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you’re using Python 3, change the command </a:t>
            </a:r>
            <a:r>
              <a:rPr lang="en-US" sz="2400" b="1" i="1" dirty="0" err="1">
                <a:solidFill>
                  <a:srgbClr val="0070C0"/>
                </a:solidFill>
                <a:latin typeface="Consolas" panose="020B0609020204030204" pitchFamily="49" charset="0"/>
                <a:cs typeface="Consolas" panose="020B0609020204030204" pitchFamily="49" charset="0"/>
              </a:rPr>
              <a:t>raw_input</a:t>
            </a:r>
            <a:r>
              <a:rPr lang="en-US" sz="2000" dirty="0"/>
              <a:t> to just </a:t>
            </a:r>
            <a:r>
              <a:rPr lang="en-US" sz="2400" b="1" i="1" dirty="0">
                <a:solidFill>
                  <a:srgbClr val="0070C0"/>
                </a:solidFill>
                <a:latin typeface="Consolas" panose="020B0609020204030204" pitchFamily="49" charset="0"/>
                <a:cs typeface="Consolas" panose="020B0609020204030204" pitchFamily="49" charset="0"/>
              </a:rPr>
              <a:t>input</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65198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Stepper_Motor</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514350" y="1473200"/>
            <a:ext cx="11163300" cy="4733925"/>
          </a:xfrm>
          <a:prstGeom prst="rect">
            <a:avLst/>
          </a:prstGeom>
        </p:spPr>
      </p:pic>
    </p:spTree>
    <p:extLst>
      <p:ext uri="{BB962C8B-B14F-4D97-AF65-F5344CB8AC3E}">
        <p14:creationId xmlns:p14="http://schemas.microsoft.com/office/powerpoint/2010/main" val="3374109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Stepper_Motor</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632311"/>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coilA1Pin = 18</a:t>
            </a:r>
          </a:p>
          <a:p>
            <a:pPr lvl="1"/>
            <a:r>
              <a:rPr lang="en-US" sz="2000" b="1" i="1" dirty="0">
                <a:solidFill>
                  <a:srgbClr val="0070C0"/>
                </a:solidFill>
                <a:latin typeface="Consolas" panose="020B0609020204030204" pitchFamily="49" charset="0"/>
                <a:cs typeface="Consolas" panose="020B0609020204030204" pitchFamily="49" charset="0"/>
              </a:rPr>
              <a:t>coilA2Pin = 23</a:t>
            </a:r>
          </a:p>
          <a:p>
            <a:pPr lvl="1"/>
            <a:r>
              <a:rPr lang="en-US" sz="2000" b="1" i="1" dirty="0">
                <a:solidFill>
                  <a:srgbClr val="0070C0"/>
                </a:solidFill>
                <a:latin typeface="Consolas" panose="020B0609020204030204" pitchFamily="49" charset="0"/>
                <a:cs typeface="Consolas" panose="020B0609020204030204" pitchFamily="49" charset="0"/>
              </a:rPr>
              <a:t>coilB1Pin = 24</a:t>
            </a:r>
          </a:p>
          <a:p>
            <a:pPr lvl="1"/>
            <a:r>
              <a:rPr lang="en-US" sz="2000" b="1" i="1" dirty="0">
                <a:solidFill>
                  <a:srgbClr val="0070C0"/>
                </a:solidFill>
                <a:latin typeface="Consolas" panose="020B0609020204030204" pitchFamily="49" charset="0"/>
                <a:cs typeface="Consolas" panose="020B0609020204030204" pitchFamily="49" charset="0"/>
              </a:rPr>
              <a:t>coilB2Pin = 17</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(coilA1Pin,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(coilA2Pin,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(coilB1Pin,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(coilB2Pin, GPIO.OUT)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forwardSeq</a:t>
            </a:r>
            <a:r>
              <a:rPr lang="en-US" sz="2000" b="1" i="1" dirty="0">
                <a:solidFill>
                  <a:srgbClr val="0070C0"/>
                </a:solidFill>
                <a:latin typeface="Consolas" panose="020B0609020204030204" pitchFamily="49" charset="0"/>
                <a:cs typeface="Consolas" panose="020B0609020204030204" pitchFamily="49" charset="0"/>
              </a:rPr>
              <a:t> = ['1010', '0110', '0101', '1001']</a:t>
            </a:r>
          </a:p>
          <a:p>
            <a:pPr lvl="1"/>
            <a:r>
              <a:rPr lang="en-US" sz="2000" b="1" i="1" dirty="0" err="1">
                <a:solidFill>
                  <a:srgbClr val="0070C0"/>
                </a:solidFill>
                <a:latin typeface="Consolas" panose="020B0609020204030204" pitchFamily="49" charset="0"/>
                <a:cs typeface="Consolas" panose="020B0609020204030204" pitchFamily="49" charset="0"/>
              </a:rPr>
              <a:t>reverseSeq</a:t>
            </a:r>
            <a:r>
              <a:rPr lang="en-US" sz="2000" b="1" i="1" dirty="0">
                <a:solidFill>
                  <a:srgbClr val="0070C0"/>
                </a:solidFill>
                <a:latin typeface="Consolas" panose="020B0609020204030204" pitchFamily="49" charset="0"/>
                <a:cs typeface="Consolas" panose="020B0609020204030204" pitchFamily="49" charset="0"/>
              </a:rPr>
              <a:t> = list(</a:t>
            </a:r>
            <a:r>
              <a:rPr lang="en-US" sz="2000" b="1" i="1" dirty="0" err="1">
                <a:solidFill>
                  <a:srgbClr val="0070C0"/>
                </a:solidFill>
                <a:latin typeface="Consolas" panose="020B0609020204030204" pitchFamily="49" charset="0"/>
                <a:cs typeface="Consolas" panose="020B0609020204030204" pitchFamily="49" charset="0"/>
              </a:rPr>
              <a:t>forwardSeq</a:t>
            </a:r>
            <a:r>
              <a:rPr lang="en-US" sz="2000" b="1" i="1" dirty="0">
                <a:solidFill>
                  <a:srgbClr val="0070C0"/>
                </a:solidFill>
                <a:latin typeface="Consolas" panose="020B0609020204030204" pitchFamily="49" charset="0"/>
                <a:cs typeface="Consolas" panose="020B0609020204030204" pitchFamily="49" charset="0"/>
              </a:rPr>
              <a:t>) # to copy the list</a:t>
            </a:r>
          </a:p>
          <a:p>
            <a:pPr lvl="1"/>
            <a:r>
              <a:rPr lang="en-US" sz="2000" b="1" i="1" dirty="0" err="1">
                <a:solidFill>
                  <a:srgbClr val="0070C0"/>
                </a:solidFill>
                <a:latin typeface="Consolas" panose="020B0609020204030204" pitchFamily="49" charset="0"/>
                <a:cs typeface="Consolas" panose="020B0609020204030204" pitchFamily="49" charset="0"/>
              </a:rPr>
              <a:t>reverseSeq.reverse</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92310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Measuring Distance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83648" y="1737279"/>
            <a:ext cx="11824702" cy="4808533"/>
          </a:xfrm>
          <a:prstGeom prst="rect">
            <a:avLst/>
          </a:prstGeom>
        </p:spPr>
      </p:pic>
      <p:sp>
        <p:nvSpPr>
          <p:cNvPr id="6" name="Rectangle 5"/>
          <p:cNvSpPr/>
          <p:nvPr/>
        </p:nvSpPr>
        <p:spPr>
          <a:xfrm>
            <a:off x="445476" y="787403"/>
            <a:ext cx="11301047" cy="400110"/>
          </a:xfrm>
          <a:prstGeom prst="rect">
            <a:avLst/>
          </a:prstGeom>
        </p:spPr>
        <p:txBody>
          <a:bodyPr wrap="square">
            <a:spAutoFit/>
          </a:bodyPr>
          <a:lstStyle/>
          <a:p>
            <a:pPr marL="342900" indent="-342900">
              <a:buFont typeface="Arial" panose="020B0604020202020204" pitchFamily="34" charset="0"/>
              <a:buChar char="•"/>
            </a:pPr>
            <a:r>
              <a:rPr lang="en-US" sz="2000" dirty="0"/>
              <a:t> The resistors are necessary to reduce the echo output of the rangefinder from 5V to 3.3V</a:t>
            </a:r>
          </a:p>
        </p:txBody>
      </p:sp>
    </p:spTree>
    <p:extLst>
      <p:ext uri="{BB962C8B-B14F-4D97-AF65-F5344CB8AC3E}">
        <p14:creationId xmlns:p14="http://schemas.microsoft.com/office/powerpoint/2010/main" val="1725524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Stepper_Motor</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857743"/>
            <a:ext cx="11357113" cy="5940088"/>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def Forward(delay, steps):</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range(steps):</a:t>
            </a:r>
          </a:p>
          <a:p>
            <a:pPr lvl="1"/>
            <a:r>
              <a:rPr lang="en-US" sz="2000" b="1" i="1" dirty="0">
                <a:solidFill>
                  <a:srgbClr val="0070C0"/>
                </a:solidFill>
                <a:latin typeface="Consolas" panose="020B0609020204030204" pitchFamily="49" charset="0"/>
                <a:cs typeface="Consolas" panose="020B0609020204030204" pitchFamily="49" charset="0"/>
              </a:rPr>
              <a:t>    for step in </a:t>
            </a:r>
            <a:r>
              <a:rPr lang="en-US" sz="2000" b="1" i="1" dirty="0" err="1">
                <a:solidFill>
                  <a:srgbClr val="0070C0"/>
                </a:solidFill>
                <a:latin typeface="Consolas" panose="020B0609020204030204" pitchFamily="49" charset="0"/>
                <a:cs typeface="Consolas" panose="020B0609020204030204" pitchFamily="49" charset="0"/>
              </a:rPr>
              <a:t>forwardSeq</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SetStep</a:t>
            </a:r>
            <a:r>
              <a:rPr lang="en-US" sz="2000" b="1" i="1" dirty="0">
                <a:solidFill>
                  <a:srgbClr val="0070C0"/>
                </a:solidFill>
                <a:latin typeface="Consolas" panose="020B0609020204030204" pitchFamily="49" charset="0"/>
                <a:cs typeface="Consolas" panose="020B0609020204030204" pitchFamily="49" charset="0"/>
              </a:rPr>
              <a:t>(step)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(delay)</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Backward(delay, steps):</a:t>
            </a:r>
          </a:p>
          <a:p>
            <a:pPr lvl="1"/>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in range(steps):</a:t>
            </a:r>
          </a:p>
          <a:p>
            <a:pPr lvl="1"/>
            <a:r>
              <a:rPr lang="en-US" sz="2000" b="1" i="1" dirty="0">
                <a:solidFill>
                  <a:srgbClr val="0070C0"/>
                </a:solidFill>
                <a:latin typeface="Consolas" panose="020B0609020204030204" pitchFamily="49" charset="0"/>
                <a:cs typeface="Consolas" panose="020B0609020204030204" pitchFamily="49" charset="0"/>
              </a:rPr>
              <a:t>    for step in </a:t>
            </a:r>
            <a:r>
              <a:rPr lang="en-US" sz="2000" b="1" i="1" dirty="0" err="1">
                <a:solidFill>
                  <a:srgbClr val="0070C0"/>
                </a:solidFill>
                <a:latin typeface="Consolas" panose="020B0609020204030204" pitchFamily="49" charset="0"/>
                <a:cs typeface="Consolas" panose="020B0609020204030204" pitchFamily="49" charset="0"/>
              </a:rPr>
              <a:t>reverseSeq</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SetStep</a:t>
            </a:r>
            <a:r>
              <a:rPr lang="en-US" sz="2000" b="1" i="1" dirty="0">
                <a:solidFill>
                  <a:srgbClr val="0070C0"/>
                </a:solidFill>
                <a:latin typeface="Consolas" panose="020B0609020204030204" pitchFamily="49" charset="0"/>
                <a:cs typeface="Consolas" panose="020B0609020204030204" pitchFamily="49" charset="0"/>
              </a:rPr>
              <a:t>(step)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(delay)</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SetStep</a:t>
            </a:r>
            <a:r>
              <a:rPr lang="en-US" sz="2000" b="1" i="1" dirty="0">
                <a:solidFill>
                  <a:srgbClr val="0070C0"/>
                </a:solidFill>
                <a:latin typeface="Consolas" panose="020B0609020204030204" pitchFamily="49" charset="0"/>
                <a:cs typeface="Consolas" panose="020B0609020204030204" pitchFamily="49" charset="0"/>
              </a:rPr>
              <a:t>(step):</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(coilA1Pin, step[0] == '1')</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(coilA2Pin, step[1] == '1')</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(coilB1Pin, step[2] == '1')</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(coilB2Pin, step[3] == '1')</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92228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Stepper_Motor</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417443" y="791557"/>
            <a:ext cx="11357113" cy="4708981"/>
          </a:xfrm>
          <a:prstGeom prst="rect">
            <a:avLst/>
          </a:prstGeom>
          <a:noFill/>
        </p:spPr>
        <p:txBody>
          <a:bodyPr wrap="square" rtlCol="0">
            <a:spAutoFit/>
          </a:bodyPr>
          <a:lstStyle/>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SetStep</a:t>
            </a:r>
            <a:r>
              <a:rPr lang="en-US" sz="2000" b="1" i="1" dirty="0">
                <a:solidFill>
                  <a:srgbClr val="0070C0"/>
                </a:solidFill>
                <a:latin typeface="Consolas" panose="020B0609020204030204" pitchFamily="49" charset="0"/>
                <a:cs typeface="Consolas" panose="020B0609020204030204" pitchFamily="49" charset="0"/>
              </a:rPr>
              <a:t>('0000')</a:t>
            </a:r>
          </a:p>
          <a:p>
            <a:pPr lvl="1"/>
            <a:r>
              <a:rPr lang="en-US" sz="2000" b="1" i="1" dirty="0">
                <a:solidFill>
                  <a:srgbClr val="0070C0"/>
                </a:solidFill>
                <a:latin typeface="Consolas" panose="020B0609020204030204" pitchFamily="49" charset="0"/>
                <a:cs typeface="Consolas" panose="020B0609020204030204" pitchFamily="49" charset="0"/>
              </a:rPr>
              <a:t>  delay =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b="1" i="1" dirty="0">
                <a:solidFill>
                  <a:srgbClr val="0070C0"/>
                </a:solidFill>
                <a:latin typeface="Consolas" panose="020B0609020204030204" pitchFamily="49" charset="0"/>
                <a:cs typeface="Consolas" panose="020B0609020204030204" pitchFamily="49" charset="0"/>
              </a:rPr>
              <a:t>("Delay between steps (milliseconds)?")</a:t>
            </a:r>
          </a:p>
          <a:p>
            <a:pPr lvl="1"/>
            <a:r>
              <a:rPr lang="en-US" sz="2000" b="1" i="1" dirty="0">
                <a:solidFill>
                  <a:srgbClr val="0070C0"/>
                </a:solidFill>
                <a:latin typeface="Consolas" panose="020B0609020204030204" pitchFamily="49" charset="0"/>
                <a:cs typeface="Consolas" panose="020B0609020204030204" pitchFamily="49" charset="0"/>
              </a:rPr>
              <a:t>  steps =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b="1" i="1" dirty="0">
                <a:solidFill>
                  <a:srgbClr val="0070C0"/>
                </a:solidFill>
                <a:latin typeface="Consolas" panose="020B0609020204030204" pitchFamily="49" charset="0"/>
                <a:cs typeface="Consolas" panose="020B0609020204030204" pitchFamily="49" charset="0"/>
              </a:rPr>
              <a:t>("How many steps forward? ")</a:t>
            </a:r>
          </a:p>
          <a:p>
            <a:pPr lvl="1"/>
            <a:r>
              <a:rPr lang="en-US" sz="2000" b="1" i="1" dirty="0">
                <a:solidFill>
                  <a:srgbClr val="0070C0"/>
                </a:solidFill>
                <a:latin typeface="Consolas" panose="020B0609020204030204" pitchFamily="49" charset="0"/>
                <a:cs typeface="Consolas" panose="020B0609020204030204" pitchFamily="49" charset="0"/>
              </a:rPr>
              <a:t>  Forward(</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(delay) / 1000.0,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(steps))</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SetStep</a:t>
            </a:r>
            <a:r>
              <a:rPr lang="en-US" sz="2000" b="1" i="1" dirty="0">
                <a:solidFill>
                  <a:srgbClr val="0070C0"/>
                </a:solidFill>
                <a:latin typeface="Consolas" panose="020B0609020204030204" pitchFamily="49" charset="0"/>
                <a:cs typeface="Consolas" panose="020B0609020204030204" pitchFamily="49" charset="0"/>
              </a:rPr>
              <a:t>('0000')</a:t>
            </a:r>
          </a:p>
          <a:p>
            <a:pPr lvl="1"/>
            <a:r>
              <a:rPr lang="en-US" sz="2000" b="1" i="1" dirty="0">
                <a:solidFill>
                  <a:srgbClr val="0070C0"/>
                </a:solidFill>
                <a:latin typeface="Consolas" panose="020B0609020204030204" pitchFamily="49" charset="0"/>
                <a:cs typeface="Consolas" panose="020B0609020204030204" pitchFamily="49" charset="0"/>
              </a:rPr>
              <a:t>  steps = </a:t>
            </a:r>
            <a:r>
              <a:rPr lang="en-US" sz="2000" b="1" i="1" dirty="0" err="1">
                <a:solidFill>
                  <a:srgbClr val="0070C0"/>
                </a:solidFill>
                <a:latin typeface="Consolas" panose="020B0609020204030204" pitchFamily="49" charset="0"/>
                <a:cs typeface="Consolas" panose="020B0609020204030204" pitchFamily="49" charset="0"/>
              </a:rPr>
              <a:t>raw_input</a:t>
            </a:r>
            <a:r>
              <a:rPr lang="en-US" sz="2000" b="1" i="1" dirty="0">
                <a:solidFill>
                  <a:srgbClr val="0070C0"/>
                </a:solidFill>
                <a:latin typeface="Consolas" panose="020B0609020204030204" pitchFamily="49" charset="0"/>
                <a:cs typeface="Consolas" panose="020B0609020204030204" pitchFamily="49" charset="0"/>
              </a:rPr>
              <a:t>("How many steps backwards? ")</a:t>
            </a:r>
          </a:p>
          <a:p>
            <a:pPr lvl="1"/>
            <a:r>
              <a:rPr lang="en-US" sz="2000" b="1" i="1" dirty="0">
                <a:solidFill>
                  <a:srgbClr val="0070C0"/>
                </a:solidFill>
                <a:latin typeface="Consolas" panose="020B0609020204030204" pitchFamily="49" charset="0"/>
                <a:cs typeface="Consolas" panose="020B0609020204030204" pitchFamily="49" charset="0"/>
              </a:rPr>
              <a:t>  Backward(</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(delay) / 1000.0, </a:t>
            </a:r>
            <a:r>
              <a:rPr lang="en-US" sz="2000" b="1" i="1" dirty="0" err="1">
                <a:solidFill>
                  <a:srgbClr val="0070C0"/>
                </a:solidFill>
                <a:latin typeface="Consolas" panose="020B0609020204030204" pitchFamily="49" charset="0"/>
                <a:cs typeface="Consolas" panose="020B0609020204030204" pitchFamily="49" charset="0"/>
              </a:rPr>
              <a:t>int</a:t>
            </a:r>
            <a:r>
              <a:rPr lang="en-US" sz="2000" b="1" i="1" dirty="0">
                <a:solidFill>
                  <a:srgbClr val="0070C0"/>
                </a:solidFill>
                <a:latin typeface="Consolas" panose="020B0609020204030204" pitchFamily="49" charset="0"/>
                <a:cs typeface="Consolas" panose="020B0609020204030204" pitchFamily="49" charset="0"/>
              </a:rPr>
              <a:t>(steps))</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When you run the program, you will be prompted for a delay between steps. This should be two or more. You will then be prompted for the number of steps in each direction</a:t>
            </a: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3667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Stepper_Motor</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1631216"/>
          </a:xfrm>
          <a:prstGeom prst="rect">
            <a:avLst/>
          </a:prstGeom>
        </p:spPr>
        <p:txBody>
          <a:bodyPr wrap="square">
            <a:spAutoFit/>
          </a:bodyPr>
          <a:lstStyle/>
          <a:p>
            <a:r>
              <a:rPr lang="en-US" sz="2000" dirty="0"/>
              <a:t>Stepper motors use a cogged rotor and electromagnets to nudge the wheel around a step at a time (following Figure). Note that the colors of the leads will vary.</a:t>
            </a:r>
          </a:p>
          <a:p>
            <a:endParaRPr lang="en-US" sz="2000" dirty="0"/>
          </a:p>
          <a:p>
            <a:r>
              <a:rPr lang="en-US" sz="2000" dirty="0"/>
              <a:t>Energizing the coils in a certain order drives the motor around. The number of steps that the stepper motor has in a 360-degree rotation is actually the number of teeth on the rotor. </a:t>
            </a:r>
          </a:p>
        </p:txBody>
      </p:sp>
      <p:pic>
        <p:nvPicPr>
          <p:cNvPr id="6" name="Picture 5"/>
          <p:cNvPicPr>
            <a:picLocks noChangeAspect="1"/>
          </p:cNvPicPr>
          <p:nvPr/>
        </p:nvPicPr>
        <p:blipFill>
          <a:blip r:embed="rId2"/>
          <a:stretch>
            <a:fillRect/>
          </a:stretch>
        </p:blipFill>
        <p:spPr>
          <a:xfrm>
            <a:off x="2122011" y="2488959"/>
            <a:ext cx="7947975" cy="4360197"/>
          </a:xfrm>
          <a:prstGeom prst="rect">
            <a:avLst/>
          </a:prstGeom>
        </p:spPr>
      </p:pic>
    </p:spTree>
    <p:extLst>
      <p:ext uri="{BB962C8B-B14F-4D97-AF65-F5344CB8AC3E}">
        <p14:creationId xmlns:p14="http://schemas.microsoft.com/office/powerpoint/2010/main" val="3545955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Setting Up I2C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2554545"/>
          </a:xfrm>
          <a:prstGeom prst="rect">
            <a:avLst/>
          </a:prstGeom>
        </p:spPr>
        <p:txBody>
          <a:bodyPr wrap="square">
            <a:spAutoFit/>
          </a:bodyPr>
          <a:lstStyle/>
          <a:p>
            <a:r>
              <a:rPr lang="en-US" sz="2000" b="1" dirty="0"/>
              <a:t>For this recipe to work, you will also need to set up your Raspberry Pi for I2C, so follow recipe:</a:t>
            </a:r>
          </a:p>
          <a:p>
            <a:endParaRPr lang="en-US" sz="2000" dirty="0"/>
          </a:p>
          <a:p>
            <a:r>
              <a:rPr lang="en-US" sz="2000" dirty="0"/>
              <a:t>In the latest versions of </a:t>
            </a:r>
            <a:r>
              <a:rPr lang="en-US" sz="2000" dirty="0" err="1"/>
              <a:t>Raspbian</a:t>
            </a:r>
            <a:r>
              <a:rPr lang="en-US" sz="2000" dirty="0"/>
              <a:t>, enabling I2C is simply a matter of using the Raspberry Pi Configuration tool that you will find on the main menu under Preferences . Just check the box for I2C and click OK. You will be prompted to restart.</a:t>
            </a:r>
          </a:p>
          <a:p>
            <a:endParaRPr lang="en-US" sz="2000" dirty="0"/>
          </a:p>
          <a:p>
            <a:endParaRPr lang="en-US" sz="2000" dirty="0"/>
          </a:p>
          <a:p>
            <a:endParaRPr lang="en-US" sz="2000" dirty="0"/>
          </a:p>
        </p:txBody>
      </p:sp>
      <p:pic>
        <p:nvPicPr>
          <p:cNvPr id="2" name="Picture 1"/>
          <p:cNvPicPr>
            <a:picLocks noChangeAspect="1"/>
          </p:cNvPicPr>
          <p:nvPr/>
        </p:nvPicPr>
        <p:blipFill>
          <a:blip r:embed="rId2"/>
          <a:stretch>
            <a:fillRect/>
          </a:stretch>
        </p:blipFill>
        <p:spPr>
          <a:xfrm>
            <a:off x="3554949" y="2447778"/>
            <a:ext cx="5069528" cy="4410222"/>
          </a:xfrm>
          <a:prstGeom prst="rect">
            <a:avLst/>
          </a:prstGeom>
        </p:spPr>
      </p:pic>
    </p:spTree>
    <p:extLst>
      <p:ext uri="{BB962C8B-B14F-4D97-AF65-F5344CB8AC3E}">
        <p14:creationId xmlns:p14="http://schemas.microsoft.com/office/powerpoint/2010/main" val="4023068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Setting Up I2C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2246769"/>
          </a:xfrm>
          <a:prstGeom prst="rect">
            <a:avLst/>
          </a:prstGeom>
        </p:spPr>
        <p:txBody>
          <a:bodyPr wrap="square">
            <a:spAutoFit/>
          </a:bodyPr>
          <a:lstStyle/>
          <a:p>
            <a:r>
              <a:rPr lang="en-US" sz="2000" b="1" dirty="0"/>
              <a:t>On older versions of </a:t>
            </a:r>
            <a:r>
              <a:rPr lang="en-US" sz="2000" b="1" dirty="0" err="1"/>
              <a:t>Raspbian</a:t>
            </a:r>
            <a:r>
              <a:rPr lang="en-US" sz="2000" b="1" dirty="0"/>
              <a:t>, the </a:t>
            </a:r>
            <a:r>
              <a:rPr lang="en-US" sz="2000" b="1" dirty="0" err="1"/>
              <a:t>raspi</a:t>
            </a:r>
            <a:r>
              <a:rPr lang="en-US" sz="2000" b="1" dirty="0"/>
              <a:t>-config tool does the same job</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raspi</a:t>
            </a:r>
            <a:r>
              <a:rPr lang="en-US" sz="2000" b="1" i="1" dirty="0">
                <a:solidFill>
                  <a:srgbClr val="0070C0"/>
                </a:solidFill>
                <a:latin typeface="Consolas" panose="020B0609020204030204" pitchFamily="49" charset="0"/>
                <a:cs typeface="Consolas" panose="020B0609020204030204" pitchFamily="49" charset="0"/>
              </a:rPr>
              <a:t>-config</a:t>
            </a:r>
          </a:p>
          <a:p>
            <a:endParaRPr lang="en-US" sz="2000" dirty="0"/>
          </a:p>
          <a:p>
            <a:r>
              <a:rPr lang="en-US" sz="2000" dirty="0"/>
              <a:t>Then select Advanced from the menu and scroll down to I2C </a:t>
            </a:r>
          </a:p>
          <a:p>
            <a:endParaRPr lang="en-US" sz="2000" dirty="0"/>
          </a:p>
          <a:p>
            <a:endParaRPr lang="en-US" sz="2000" dirty="0"/>
          </a:p>
        </p:txBody>
      </p:sp>
      <p:pic>
        <p:nvPicPr>
          <p:cNvPr id="6" name="Picture 5"/>
          <p:cNvPicPr>
            <a:picLocks noChangeAspect="1"/>
          </p:cNvPicPr>
          <p:nvPr/>
        </p:nvPicPr>
        <p:blipFill>
          <a:blip r:embed="rId2"/>
          <a:stretch>
            <a:fillRect/>
          </a:stretch>
        </p:blipFill>
        <p:spPr>
          <a:xfrm>
            <a:off x="1888147" y="2521922"/>
            <a:ext cx="8329979" cy="4077437"/>
          </a:xfrm>
          <a:prstGeom prst="rect">
            <a:avLst/>
          </a:prstGeom>
        </p:spPr>
      </p:pic>
    </p:spTree>
    <p:extLst>
      <p:ext uri="{BB962C8B-B14F-4D97-AF65-F5344CB8AC3E}">
        <p14:creationId xmlns:p14="http://schemas.microsoft.com/office/powerpoint/2010/main" val="4183653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Setting Up I2C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1938992"/>
          </a:xfrm>
          <a:prstGeom prst="rect">
            <a:avLst/>
          </a:prstGeom>
        </p:spPr>
        <p:txBody>
          <a:bodyPr wrap="square">
            <a:spAutoFit/>
          </a:bodyPr>
          <a:lstStyle/>
          <a:p>
            <a:r>
              <a:rPr lang="en-US" sz="2000" b="1" dirty="0"/>
              <a:t>At this point, you will probably also want to </a:t>
            </a:r>
            <a:r>
              <a:rPr lang="en-US" sz="2000" b="1" dirty="0">
                <a:solidFill>
                  <a:srgbClr val="FF0000"/>
                </a:solidFill>
              </a:rPr>
              <a:t>install the Python I2C library</a:t>
            </a:r>
            <a:r>
              <a:rPr lang="en-US" sz="2000" b="1" dirty="0"/>
              <a:t> by using the command:</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python-</a:t>
            </a:r>
            <a:r>
              <a:rPr lang="en-US" sz="2000" b="1" i="1" dirty="0" err="1">
                <a:solidFill>
                  <a:srgbClr val="0070C0"/>
                </a:solidFill>
                <a:latin typeface="Consolas" panose="020B0609020204030204" pitchFamily="49" charset="0"/>
                <a:cs typeface="Consolas" panose="020B0609020204030204" pitchFamily="49" charset="0"/>
              </a:rPr>
              <a:t>smbus</a:t>
            </a:r>
            <a:r>
              <a:rPr lang="en-US" sz="2000" b="1" i="1" dirty="0">
                <a:solidFill>
                  <a:srgbClr val="0070C0"/>
                </a:solidFill>
                <a:latin typeface="Consolas" panose="020B0609020204030204" pitchFamily="49" charset="0"/>
                <a:cs typeface="Consolas" panose="020B0609020204030204" pitchFamily="49" charset="0"/>
              </a:rPr>
              <a:t> </a:t>
            </a:r>
          </a:p>
          <a:p>
            <a:endParaRPr lang="en-US" sz="2000" dirty="0"/>
          </a:p>
          <a:p>
            <a:r>
              <a:rPr lang="en-US" sz="2000" b="1" dirty="0"/>
              <a:t>You will then need to reboot the Raspberry Pi for the changes to take effect.</a:t>
            </a:r>
          </a:p>
          <a:p>
            <a:endParaRPr lang="en-US" sz="2000" dirty="0"/>
          </a:p>
        </p:txBody>
      </p:sp>
    </p:spTree>
    <p:extLst>
      <p:ext uri="{BB962C8B-B14F-4D97-AF65-F5344CB8AC3E}">
        <p14:creationId xmlns:p14="http://schemas.microsoft.com/office/powerpoint/2010/main" val="3218888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I2C Tools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2554545"/>
          </a:xfrm>
          <a:prstGeom prst="rect">
            <a:avLst/>
          </a:prstGeom>
        </p:spPr>
        <p:txBody>
          <a:bodyPr wrap="square">
            <a:spAutoFit/>
          </a:bodyPr>
          <a:lstStyle/>
          <a:p>
            <a:r>
              <a:rPr lang="en-US" sz="2000" b="1" dirty="0">
                <a:solidFill>
                  <a:srgbClr val="FF0000"/>
                </a:solidFill>
              </a:rPr>
              <a:t>You have an I2C device attached to your Raspberry Pi, and you want to check that it’s attached and find its I2C address. </a:t>
            </a:r>
          </a:p>
          <a:p>
            <a:endParaRPr lang="en-US" sz="2000" dirty="0"/>
          </a:p>
          <a:p>
            <a:r>
              <a:rPr lang="en-US" sz="2000" b="1" dirty="0"/>
              <a:t>From a Terminal window on your Pi, type the following commands to fetch and install the </a:t>
            </a:r>
            <a:r>
              <a:rPr lang="en-US" sz="2000" b="1" i="1" dirty="0">
                <a:solidFill>
                  <a:srgbClr val="0070C0"/>
                </a:solidFill>
                <a:latin typeface="Consolas" panose="020B0609020204030204" pitchFamily="49" charset="0"/>
                <a:cs typeface="Consolas" panose="020B0609020204030204" pitchFamily="49" charset="0"/>
              </a:rPr>
              <a:t>i2c-tools</a:t>
            </a:r>
            <a:r>
              <a:rPr lang="en-US" sz="2000" b="1" dirty="0"/>
              <a:t>:</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apt-get install i2c-tools</a:t>
            </a:r>
          </a:p>
          <a:p>
            <a:endParaRPr lang="en-US" sz="2000" dirty="0"/>
          </a:p>
          <a:p>
            <a:endParaRPr lang="en-US" sz="2000" dirty="0"/>
          </a:p>
        </p:txBody>
      </p:sp>
    </p:spTree>
    <p:extLst>
      <p:ext uri="{BB962C8B-B14F-4D97-AF65-F5344CB8AC3E}">
        <p14:creationId xmlns:p14="http://schemas.microsoft.com/office/powerpoint/2010/main" val="3131016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I2C Tools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3785652"/>
          </a:xfrm>
          <a:prstGeom prst="rect">
            <a:avLst/>
          </a:prstGeom>
        </p:spPr>
        <p:txBody>
          <a:bodyPr wrap="square">
            <a:spAutoFit/>
          </a:bodyPr>
          <a:lstStyle/>
          <a:p>
            <a:r>
              <a:rPr lang="en-US" sz="2000" b="1" dirty="0"/>
              <a:t>Attach your I2C device to the Pi and run the command:</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i2cdetect -y 1 </a:t>
            </a:r>
          </a:p>
          <a:p>
            <a:endParaRPr lang="en-US" sz="2000" dirty="0"/>
          </a:p>
          <a:p>
            <a:r>
              <a:rPr lang="en-US" sz="2000" b="1" dirty="0"/>
              <a:t>Note that if you are using a very old Raspberry Pi revision 1 board, you need to change 1 to 0 in the preceding line of code.</a:t>
            </a:r>
          </a:p>
          <a:p>
            <a:endParaRPr lang="en-US" sz="2000" dirty="0"/>
          </a:p>
          <a:p>
            <a:r>
              <a:rPr lang="en-US" sz="2000" dirty="0"/>
              <a:t>If I2C is available, you will see </a:t>
            </a:r>
            <a:br>
              <a:rPr lang="en-US" sz="2000" dirty="0"/>
            </a:br>
            <a:r>
              <a:rPr lang="en-US" sz="2000" dirty="0"/>
              <a:t>some output like that shown.</a:t>
            </a:r>
            <a:br>
              <a:rPr lang="en-US" sz="2000" dirty="0"/>
            </a:br>
            <a:r>
              <a:rPr lang="en-US" sz="2000" dirty="0"/>
              <a:t> This shows that two I2C addresses are </a:t>
            </a:r>
            <a:br>
              <a:rPr lang="en-US" sz="2000" dirty="0"/>
            </a:br>
            <a:r>
              <a:rPr lang="en-US" sz="2000" dirty="0"/>
              <a:t>in use—0x68 and 0x70.</a:t>
            </a:r>
          </a:p>
          <a:p>
            <a:endParaRPr lang="en-US" sz="2000" dirty="0"/>
          </a:p>
        </p:txBody>
      </p:sp>
      <p:pic>
        <p:nvPicPr>
          <p:cNvPr id="2" name="Picture 1"/>
          <p:cNvPicPr>
            <a:picLocks noChangeAspect="1"/>
          </p:cNvPicPr>
          <p:nvPr/>
        </p:nvPicPr>
        <p:blipFill>
          <a:blip r:embed="rId2"/>
          <a:stretch>
            <a:fillRect/>
          </a:stretch>
        </p:blipFill>
        <p:spPr>
          <a:xfrm>
            <a:off x="4822605" y="2933261"/>
            <a:ext cx="7286625" cy="3571875"/>
          </a:xfrm>
          <a:prstGeom prst="rect">
            <a:avLst/>
          </a:prstGeom>
        </p:spPr>
      </p:pic>
    </p:spTree>
    <p:extLst>
      <p:ext uri="{BB962C8B-B14F-4D97-AF65-F5344CB8AC3E}">
        <p14:creationId xmlns:p14="http://schemas.microsoft.com/office/powerpoint/2010/main" val="2251111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an OLED Graphical Display</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4401205"/>
          </a:xfrm>
          <a:prstGeom prst="rect">
            <a:avLst/>
          </a:prstGeom>
        </p:spPr>
        <p:txBody>
          <a:bodyPr wrap="square">
            <a:spAutoFit/>
          </a:bodyPr>
          <a:lstStyle/>
          <a:p>
            <a:r>
              <a:rPr lang="en-US" sz="2000" b="1" dirty="0"/>
              <a:t>Some of these displays have just four pins, whereas others have eight pins</a:t>
            </a:r>
            <a:r>
              <a:rPr lang="en-US" sz="2000" dirty="0"/>
              <a:t>. The 8-pin varieties (including </a:t>
            </a:r>
            <a:r>
              <a:rPr lang="en-US" sz="2000" dirty="0" err="1"/>
              <a:t>Adafruit’s</a:t>
            </a:r>
            <a:r>
              <a:rPr lang="en-US" sz="2000" dirty="0"/>
              <a:t> displays) </a:t>
            </a:r>
            <a:r>
              <a:rPr lang="en-US" sz="2000" b="1" dirty="0"/>
              <a:t>have more pins because they have both an I2C and SPI interfaces</a:t>
            </a:r>
            <a:r>
              <a:rPr lang="en-US" sz="2000" dirty="0"/>
              <a:t>. </a:t>
            </a:r>
            <a:r>
              <a:rPr lang="en-US" sz="2000" b="1" dirty="0"/>
              <a:t>The 4-pin displays just have an I2C</a:t>
            </a:r>
            <a:r>
              <a:rPr lang="en-US" sz="2000" dirty="0"/>
              <a:t>.</a:t>
            </a:r>
          </a:p>
          <a:p>
            <a:endParaRPr lang="en-US" sz="2000" dirty="0"/>
          </a:p>
          <a:p>
            <a:r>
              <a:rPr lang="en-US" sz="2000" b="1" dirty="0">
                <a:solidFill>
                  <a:srgbClr val="FF0000"/>
                </a:solidFill>
              </a:rPr>
              <a:t>The I2C interface is better suited for use with the Raspberry Pi because the display operates at 5V, and both interface pins for I2C (SDA and SCL) are 3.3V outputs from the Raspberry Pi</a:t>
            </a:r>
            <a:r>
              <a:rPr lang="en-US" sz="2000" dirty="0"/>
              <a:t>, whereas the SPI interface’s MISO pin is a 3.3V input that requires level conversion before connecting to the Raspberry Pi.</a:t>
            </a:r>
          </a:p>
          <a:p>
            <a:endParaRPr lang="en-US" sz="2000" dirty="0"/>
          </a:p>
          <a:p>
            <a:r>
              <a:rPr lang="en-US" sz="2000" b="1" dirty="0">
                <a:solidFill>
                  <a:srgbClr val="FF0000"/>
                </a:solidFill>
              </a:rPr>
              <a:t>The connections between the Raspberry Pi and the module are as follows:</a:t>
            </a:r>
          </a:p>
          <a:p>
            <a:endParaRPr lang="en-US" sz="2000" b="1" dirty="0">
              <a:solidFill>
                <a:srgbClr val="FF0000"/>
              </a:solidFill>
            </a:endParaRPr>
          </a:p>
          <a:p>
            <a:r>
              <a:rPr lang="en-US" sz="2000" dirty="0"/>
              <a:t>• VCC on the display to 5V on the Raspberry Pi GPIO connector </a:t>
            </a:r>
          </a:p>
          <a:p>
            <a:r>
              <a:rPr lang="en-US" sz="2000" dirty="0"/>
              <a:t>• GND on the display to GND on the Raspberry Pi GPIO connector </a:t>
            </a:r>
          </a:p>
          <a:p>
            <a:r>
              <a:rPr lang="en-US" sz="2000" dirty="0"/>
              <a:t>• SDA on the display to GPIO 2 (SDA) on the Raspberry Pi GPIO connector </a:t>
            </a:r>
          </a:p>
          <a:p>
            <a:r>
              <a:rPr lang="en-US" sz="2000" dirty="0"/>
              <a:t>• SCL on the display to GPIO 3 (SCL) on the Raspberry Pi GPIO connector s</a:t>
            </a:r>
          </a:p>
        </p:txBody>
      </p:sp>
    </p:spTree>
    <p:extLst>
      <p:ext uri="{BB962C8B-B14F-4D97-AF65-F5344CB8AC3E}">
        <p14:creationId xmlns:p14="http://schemas.microsoft.com/office/powerpoint/2010/main" val="215424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an OLED Graphical Display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2862322"/>
          </a:xfrm>
          <a:prstGeom prst="rect">
            <a:avLst/>
          </a:prstGeom>
        </p:spPr>
        <p:txBody>
          <a:bodyPr wrap="square">
            <a:spAutoFit/>
          </a:bodyPr>
          <a:lstStyle/>
          <a:p>
            <a:r>
              <a:rPr lang="en-US" sz="2000" b="1" dirty="0" err="1"/>
              <a:t>Adafruit</a:t>
            </a:r>
            <a:r>
              <a:rPr lang="en-US" sz="2000" b="1" dirty="0"/>
              <a:t> has a library for these displays. Install it by using these commands:</a:t>
            </a:r>
          </a:p>
          <a:p>
            <a:endParaRPr lang="en-US" sz="2000" b="1"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git</a:t>
            </a:r>
            <a:r>
              <a:rPr lang="en-US" sz="2000" b="1" i="1" dirty="0">
                <a:solidFill>
                  <a:srgbClr val="0070C0"/>
                </a:solidFill>
                <a:latin typeface="Consolas" panose="020B0609020204030204" pitchFamily="49" charset="0"/>
                <a:cs typeface="Consolas" panose="020B0609020204030204" pitchFamily="49" charset="0"/>
              </a:rPr>
              <a:t> clone https://github.com/adafruit/Adafruit_Python_SSD1306.git </a:t>
            </a:r>
          </a:p>
          <a:p>
            <a:r>
              <a:rPr lang="en-US" sz="2000" b="1" i="1" dirty="0">
                <a:solidFill>
                  <a:srgbClr val="0070C0"/>
                </a:solidFill>
                <a:latin typeface="Consolas" panose="020B0609020204030204" pitchFamily="49" charset="0"/>
                <a:cs typeface="Consolas" panose="020B0609020204030204" pitchFamily="49" charset="0"/>
              </a:rPr>
              <a:t>$ cd Adafruit_Python_SSD1306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setup.py install </a:t>
            </a:r>
          </a:p>
          <a:p>
            <a:endParaRPr lang="en-US" sz="2000" dirty="0"/>
          </a:p>
          <a:p>
            <a:r>
              <a:rPr lang="en-US" sz="2000" b="1" dirty="0"/>
              <a:t>This library uses the Python Image Library (PIL), which can be installed by using the command:</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pip install pillow</a:t>
            </a:r>
          </a:p>
        </p:txBody>
      </p:sp>
    </p:spTree>
    <p:extLst>
      <p:ext uri="{BB962C8B-B14F-4D97-AF65-F5344CB8AC3E}">
        <p14:creationId xmlns:p14="http://schemas.microsoft.com/office/powerpoint/2010/main" val="132974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HCSR04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87403"/>
            <a:ext cx="11301047" cy="5940088"/>
          </a:xfrm>
          <a:prstGeom prst="rect">
            <a:avLst/>
          </a:prstGeom>
        </p:spPr>
        <p:txBody>
          <a:bodyPr wrap="square">
            <a:spAutoFit/>
          </a:bodyPr>
          <a:lstStyle/>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r>
              <a:rPr lang="en-US" sz="2000" b="1" i="1" dirty="0">
                <a:solidFill>
                  <a:srgbClr val="0070C0"/>
                </a:solidFill>
                <a:latin typeface="Consolas" panose="020B0609020204030204" pitchFamily="49" charset="0"/>
                <a:cs typeface="Consolas" panose="020B0609020204030204" pitchFamily="49" charset="0"/>
              </a:rPr>
              <a:t>import time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trigPin</a:t>
            </a:r>
            <a:r>
              <a:rPr lang="en-US" sz="2000" b="1" i="1" dirty="0">
                <a:solidFill>
                  <a:srgbClr val="0070C0"/>
                </a:solidFill>
                <a:latin typeface="Consolas" panose="020B0609020204030204" pitchFamily="49" charset="0"/>
                <a:cs typeface="Consolas" panose="020B0609020204030204" pitchFamily="49" charset="0"/>
              </a:rPr>
              <a:t> = 18</a:t>
            </a:r>
          </a:p>
          <a:p>
            <a:pPr lvl="1"/>
            <a:r>
              <a:rPr lang="en-US" sz="2000" b="1" i="1" dirty="0" err="1">
                <a:solidFill>
                  <a:srgbClr val="0070C0"/>
                </a:solidFill>
                <a:latin typeface="Consolas" panose="020B0609020204030204" pitchFamily="49" charset="0"/>
                <a:cs typeface="Consolas" panose="020B0609020204030204" pitchFamily="49" charset="0"/>
              </a:rPr>
              <a:t>echoPin</a:t>
            </a:r>
            <a:r>
              <a:rPr lang="en-US" sz="2000" b="1" i="1" dirty="0">
                <a:solidFill>
                  <a:srgbClr val="0070C0"/>
                </a:solidFill>
                <a:latin typeface="Consolas" panose="020B0609020204030204" pitchFamily="49" charset="0"/>
                <a:cs typeface="Consolas" panose="020B0609020204030204" pitchFamily="49" charset="0"/>
              </a:rPr>
              <a:t> = 23</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trigPin</a:t>
            </a:r>
            <a:r>
              <a:rPr lang="en-US" sz="2000" b="1" i="1" dirty="0">
                <a:solidFill>
                  <a:srgbClr val="0070C0"/>
                </a:solidFill>
                <a:latin typeface="Consolas" panose="020B0609020204030204" pitchFamily="49" charset="0"/>
                <a:cs typeface="Consolas" panose="020B0609020204030204" pitchFamily="49" charset="0"/>
              </a:rPr>
              <a:t>, GPIO.OUT)</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echoPin</a:t>
            </a:r>
            <a:r>
              <a:rPr lang="en-US" sz="2000" b="1" i="1" dirty="0">
                <a:solidFill>
                  <a:srgbClr val="0070C0"/>
                </a:solidFill>
                <a:latin typeface="Consolas" panose="020B0609020204030204" pitchFamily="49" charset="0"/>
                <a:cs typeface="Consolas" panose="020B0609020204030204" pitchFamily="49" charset="0"/>
              </a:rPr>
              <a:t>, GPIO.IN)</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SendTriggerPulse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trigPin</a:t>
            </a:r>
            <a:r>
              <a:rPr lang="en-US" sz="2000" b="1" i="1" dirty="0">
                <a:solidFill>
                  <a:srgbClr val="0070C0"/>
                </a:solidFill>
                <a:latin typeface="Consolas" panose="020B0609020204030204" pitchFamily="49" charset="0"/>
                <a:cs typeface="Consolas" panose="020B0609020204030204" pitchFamily="49" charset="0"/>
              </a:rPr>
              <a:t>, True)</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(0.0001)</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GPIO.output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trigPin</a:t>
            </a:r>
            <a:r>
              <a:rPr lang="en-US" sz="2000" b="1" i="1" dirty="0">
                <a:solidFill>
                  <a:srgbClr val="0070C0"/>
                </a:solidFill>
                <a:latin typeface="Consolas" panose="020B0609020204030204" pitchFamily="49" charset="0"/>
                <a:cs typeface="Consolas" panose="020B0609020204030204" pitchFamily="49" charset="0"/>
              </a:rPr>
              <a:t>, False)</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WaitForEcho</a:t>
            </a:r>
            <a:r>
              <a:rPr lang="en-US" sz="2000" b="1" i="1" dirty="0">
                <a:solidFill>
                  <a:srgbClr val="0070C0"/>
                </a:solidFill>
                <a:latin typeface="Consolas" panose="020B0609020204030204" pitchFamily="49" charset="0"/>
                <a:cs typeface="Consolas" panose="020B0609020204030204" pitchFamily="49" charset="0"/>
              </a:rPr>
              <a:t>(value, timeout):</a:t>
            </a:r>
          </a:p>
          <a:p>
            <a:pPr lvl="1"/>
            <a:r>
              <a:rPr lang="en-US" sz="2000" b="1" i="1" dirty="0">
                <a:solidFill>
                  <a:srgbClr val="0070C0"/>
                </a:solidFill>
                <a:latin typeface="Consolas" panose="020B0609020204030204" pitchFamily="49" charset="0"/>
                <a:cs typeface="Consolas" panose="020B0609020204030204" pitchFamily="49" charset="0"/>
              </a:rPr>
              <a:t>    count = timeout</a:t>
            </a:r>
          </a:p>
          <a:p>
            <a:pPr lvl="1"/>
            <a:r>
              <a:rPr lang="en-US" sz="2000" b="1" i="1" dirty="0">
                <a:solidFill>
                  <a:srgbClr val="0070C0"/>
                </a:solidFill>
                <a:latin typeface="Consolas" panose="020B0609020204030204" pitchFamily="49" charset="0"/>
                <a:cs typeface="Consolas" panose="020B0609020204030204" pitchFamily="49" charset="0"/>
              </a:rPr>
              <a:t>    while </a:t>
            </a:r>
            <a:r>
              <a:rPr lang="en-US" sz="2000" b="1" i="1" dirty="0" err="1">
                <a:solidFill>
                  <a:srgbClr val="0070C0"/>
                </a:solidFill>
                <a:latin typeface="Consolas" panose="020B0609020204030204" pitchFamily="49" charset="0"/>
                <a:cs typeface="Consolas" panose="020B0609020204030204" pitchFamily="49" charset="0"/>
              </a:rPr>
              <a:t>GPIO.input</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echoPin</a:t>
            </a:r>
            <a:r>
              <a:rPr lang="en-US" sz="2000" b="1" i="1" dirty="0">
                <a:solidFill>
                  <a:srgbClr val="0070C0"/>
                </a:solidFill>
                <a:latin typeface="Consolas" panose="020B0609020204030204" pitchFamily="49" charset="0"/>
                <a:cs typeface="Consolas" panose="020B0609020204030204" pitchFamily="49" charset="0"/>
              </a:rPr>
              <a:t>) != value and count &gt; 0:</a:t>
            </a:r>
          </a:p>
          <a:p>
            <a:pPr lvl="1"/>
            <a:r>
              <a:rPr lang="en-US" sz="2000" b="1" i="1" dirty="0">
                <a:solidFill>
                  <a:srgbClr val="0070C0"/>
                </a:solidFill>
                <a:latin typeface="Consolas" panose="020B0609020204030204" pitchFamily="49" charset="0"/>
                <a:cs typeface="Consolas" panose="020B0609020204030204" pitchFamily="49" charset="0"/>
              </a:rPr>
              <a:t>        count = count - 1</a:t>
            </a:r>
          </a:p>
        </p:txBody>
      </p:sp>
    </p:spTree>
    <p:extLst>
      <p:ext uri="{BB962C8B-B14F-4D97-AF65-F5344CB8AC3E}">
        <p14:creationId xmlns:p14="http://schemas.microsoft.com/office/powerpoint/2010/main" val="529021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OLED_Image</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1217"/>
            <a:ext cx="12192000" cy="6136783"/>
          </a:xfrm>
          <a:prstGeom prst="rect">
            <a:avLst/>
          </a:prstGeom>
        </p:spPr>
      </p:pic>
    </p:spTree>
    <p:extLst>
      <p:ext uri="{BB962C8B-B14F-4D97-AF65-F5344CB8AC3E}">
        <p14:creationId xmlns:p14="http://schemas.microsoft.com/office/powerpoint/2010/main" val="891448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OLED_Image</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5632311"/>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import time</a:t>
            </a:r>
          </a:p>
          <a:p>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Adafruit_GPIO.SPI</a:t>
            </a:r>
            <a:r>
              <a:rPr lang="en-US" sz="2000" b="1" i="1" dirty="0">
                <a:solidFill>
                  <a:srgbClr val="0070C0"/>
                </a:solidFill>
                <a:latin typeface="Consolas" panose="020B0609020204030204" pitchFamily="49" charset="0"/>
                <a:cs typeface="Consolas" panose="020B0609020204030204" pitchFamily="49" charset="0"/>
              </a:rPr>
              <a:t> as SPI</a:t>
            </a:r>
          </a:p>
          <a:p>
            <a:r>
              <a:rPr lang="en-US" sz="2000" b="1" i="1" dirty="0">
                <a:solidFill>
                  <a:srgbClr val="0070C0"/>
                </a:solidFill>
                <a:latin typeface="Consolas" panose="020B0609020204030204" pitchFamily="49" charset="0"/>
                <a:cs typeface="Consolas" panose="020B0609020204030204" pitchFamily="49" charset="0"/>
              </a:rPr>
              <a:t>import Adafruit_SSD1306</a:t>
            </a:r>
          </a:p>
          <a:p>
            <a:r>
              <a:rPr lang="en-US" sz="2000" b="1" i="1" dirty="0">
                <a:solidFill>
                  <a:srgbClr val="0070C0"/>
                </a:solidFill>
                <a:latin typeface="Consolas" panose="020B0609020204030204" pitchFamily="49" charset="0"/>
                <a:cs typeface="Consolas" panose="020B0609020204030204" pitchFamily="49" charset="0"/>
              </a:rPr>
              <a:t>from PIL import Image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Raspberry Pi pin configuration:</a:t>
            </a:r>
          </a:p>
          <a:p>
            <a:r>
              <a:rPr lang="en-US" sz="2000" b="1" i="1" dirty="0">
                <a:solidFill>
                  <a:srgbClr val="0070C0"/>
                </a:solidFill>
                <a:latin typeface="Consolas" panose="020B0609020204030204" pitchFamily="49" charset="0"/>
                <a:cs typeface="Consolas" panose="020B0609020204030204" pitchFamily="49" charset="0"/>
              </a:rPr>
              <a:t>RST = 24</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128x64 display with hardware I2C:</a:t>
            </a:r>
          </a:p>
          <a:p>
            <a:r>
              <a:rPr lang="en-US" sz="2000" b="1" i="1" dirty="0" err="1">
                <a:solidFill>
                  <a:srgbClr val="0070C0"/>
                </a:solidFill>
                <a:latin typeface="Consolas" panose="020B0609020204030204" pitchFamily="49" charset="0"/>
                <a:cs typeface="Consolas" panose="020B0609020204030204" pitchFamily="49" charset="0"/>
              </a:rPr>
              <a:t>disp</a:t>
            </a:r>
            <a:r>
              <a:rPr lang="en-US" sz="2000" b="1" i="1" dirty="0">
                <a:solidFill>
                  <a:srgbClr val="0070C0"/>
                </a:solidFill>
                <a:latin typeface="Consolas" panose="020B0609020204030204" pitchFamily="49" charset="0"/>
                <a:cs typeface="Consolas" panose="020B0609020204030204" pitchFamily="49" charset="0"/>
              </a:rPr>
              <a:t> = Adafruit_SSD1306.SSD1306_128_64(</a:t>
            </a:r>
            <a:r>
              <a:rPr lang="en-US" sz="2000" b="1" i="1" dirty="0" err="1">
                <a:solidFill>
                  <a:srgbClr val="0070C0"/>
                </a:solidFill>
                <a:latin typeface="Consolas" panose="020B0609020204030204" pitchFamily="49" charset="0"/>
                <a:cs typeface="Consolas" panose="020B0609020204030204" pitchFamily="49" charset="0"/>
              </a:rPr>
              <a:t>rst</a:t>
            </a:r>
            <a:r>
              <a:rPr lang="en-US" sz="2000" b="1" i="1" dirty="0">
                <a:solidFill>
                  <a:srgbClr val="0070C0"/>
                </a:solidFill>
                <a:latin typeface="Consolas" panose="020B0609020204030204" pitchFamily="49" charset="0"/>
                <a:cs typeface="Consolas" panose="020B0609020204030204" pitchFamily="49" charset="0"/>
              </a:rPr>
              <a:t>=RST)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Initialize library.</a:t>
            </a:r>
          </a:p>
          <a:p>
            <a:r>
              <a:rPr lang="en-US" sz="2000" b="1" i="1" dirty="0" err="1">
                <a:solidFill>
                  <a:srgbClr val="0070C0"/>
                </a:solidFill>
                <a:latin typeface="Consolas" panose="020B0609020204030204" pitchFamily="49" charset="0"/>
                <a:cs typeface="Consolas" panose="020B0609020204030204" pitchFamily="49" charset="0"/>
              </a:rPr>
              <a:t>disp.begin</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Clear display.</a:t>
            </a:r>
          </a:p>
          <a:p>
            <a:r>
              <a:rPr lang="en-US" sz="2000" b="1" i="1" dirty="0" err="1">
                <a:solidFill>
                  <a:srgbClr val="0070C0"/>
                </a:solidFill>
                <a:latin typeface="Consolas" panose="020B0609020204030204" pitchFamily="49" charset="0"/>
                <a:cs typeface="Consolas" panose="020B0609020204030204" pitchFamily="49" charset="0"/>
              </a:rPr>
              <a:t>disp.clear</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70576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OLED_Image</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1938992"/>
          </a:xfrm>
          <a:prstGeom prst="rect">
            <a:avLst/>
          </a:prstGeom>
        </p:spPr>
        <p:txBody>
          <a:bodyPr wrap="square">
            <a:spAutoFit/>
          </a:bodyPr>
          <a:lstStyle/>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image = </a:t>
            </a:r>
            <a:r>
              <a:rPr lang="en-US" sz="2000" b="1" i="1" dirty="0" err="1">
                <a:solidFill>
                  <a:srgbClr val="0070C0"/>
                </a:solidFill>
                <a:latin typeface="Consolas" panose="020B0609020204030204" pitchFamily="49" charset="0"/>
                <a:cs typeface="Consolas" panose="020B0609020204030204" pitchFamily="49" charset="0"/>
              </a:rPr>
              <a:t>Image.open</a:t>
            </a:r>
            <a:r>
              <a:rPr lang="en-US" sz="2000" b="1" i="1" dirty="0">
                <a:solidFill>
                  <a:srgbClr val="0070C0"/>
                </a:solidFill>
                <a:latin typeface="Consolas" panose="020B0609020204030204" pitchFamily="49" charset="0"/>
                <a:cs typeface="Consolas" panose="020B0609020204030204" pitchFamily="49" charset="0"/>
              </a:rPr>
              <a:t>('happycat_oled_64.ppm').convert('1')</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Display image.</a:t>
            </a:r>
          </a:p>
          <a:p>
            <a:r>
              <a:rPr lang="en-US" sz="2000" b="1" i="1" dirty="0" err="1">
                <a:solidFill>
                  <a:srgbClr val="0070C0"/>
                </a:solidFill>
                <a:latin typeface="Consolas" panose="020B0609020204030204" pitchFamily="49" charset="0"/>
                <a:cs typeface="Consolas" panose="020B0609020204030204" pitchFamily="49" charset="0"/>
              </a:rPr>
              <a:t>disp.image</a:t>
            </a:r>
            <a:r>
              <a:rPr lang="en-US" sz="2000" b="1" i="1" dirty="0">
                <a:solidFill>
                  <a:srgbClr val="0070C0"/>
                </a:solidFill>
                <a:latin typeface="Consolas" panose="020B0609020204030204" pitchFamily="49" charset="0"/>
                <a:cs typeface="Consolas" panose="020B0609020204030204" pitchFamily="49" charset="0"/>
              </a:rPr>
              <a:t>(image)</a:t>
            </a: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039659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68805"/>
          </a:xfrm>
          <a:prstGeom prst="rect">
            <a:avLst/>
          </a:prstGeom>
        </p:spPr>
      </p:pic>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OLED_Clock</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39096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OLED_Clock</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5940088"/>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import Adafruit_SSD1306</a:t>
            </a:r>
          </a:p>
          <a:p>
            <a:r>
              <a:rPr lang="en-US" sz="2000" b="1" i="1" dirty="0">
                <a:solidFill>
                  <a:srgbClr val="0070C0"/>
                </a:solidFill>
                <a:latin typeface="Consolas" panose="020B0609020204030204" pitchFamily="49" charset="0"/>
                <a:cs typeface="Consolas" panose="020B0609020204030204" pitchFamily="49" charset="0"/>
              </a:rPr>
              <a:t>from datetime import datetime</a:t>
            </a:r>
          </a:p>
          <a:p>
            <a:r>
              <a:rPr lang="en-US" sz="2000" b="1" i="1" dirty="0">
                <a:solidFill>
                  <a:srgbClr val="0070C0"/>
                </a:solidFill>
                <a:latin typeface="Consolas" panose="020B0609020204030204" pitchFamily="49" charset="0"/>
                <a:cs typeface="Consolas" panose="020B0609020204030204" pitchFamily="49" charset="0"/>
              </a:rPr>
              <a:t>import time</a:t>
            </a:r>
          </a:p>
          <a:p>
            <a:r>
              <a:rPr lang="en-US" sz="2000" b="1" i="1" dirty="0">
                <a:solidFill>
                  <a:srgbClr val="0070C0"/>
                </a:solidFill>
                <a:latin typeface="Consolas" panose="020B0609020204030204" pitchFamily="49" charset="0"/>
                <a:cs typeface="Consolas" panose="020B0609020204030204" pitchFamily="49" charset="0"/>
              </a:rPr>
              <a:t>from PIL import Image</a:t>
            </a: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ImageDraw</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ImageFont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Setup Display</a:t>
            </a:r>
          </a:p>
          <a:p>
            <a:r>
              <a:rPr lang="en-US" sz="2000" b="1" i="1" dirty="0">
                <a:solidFill>
                  <a:srgbClr val="0070C0"/>
                </a:solidFill>
                <a:latin typeface="Consolas" panose="020B0609020204030204" pitchFamily="49" charset="0"/>
                <a:cs typeface="Consolas" panose="020B0609020204030204" pitchFamily="49" charset="0"/>
              </a:rPr>
              <a:t>RST=24</a:t>
            </a:r>
          </a:p>
          <a:p>
            <a:r>
              <a:rPr lang="en-US" sz="2000" b="1" i="1" dirty="0">
                <a:solidFill>
                  <a:srgbClr val="0070C0"/>
                </a:solidFill>
                <a:latin typeface="Consolas" panose="020B0609020204030204" pitchFamily="49" charset="0"/>
                <a:cs typeface="Consolas" panose="020B0609020204030204" pitchFamily="49" charset="0"/>
              </a:rPr>
              <a:t>device = Adafruit_SSD1306.SSD1306_128_64(</a:t>
            </a:r>
            <a:r>
              <a:rPr lang="en-US" sz="2000" b="1" i="1" dirty="0" err="1">
                <a:solidFill>
                  <a:srgbClr val="0070C0"/>
                </a:solidFill>
                <a:latin typeface="Consolas" panose="020B0609020204030204" pitchFamily="49" charset="0"/>
                <a:cs typeface="Consolas" panose="020B0609020204030204" pitchFamily="49" charset="0"/>
              </a:rPr>
              <a:t>rst</a:t>
            </a:r>
            <a:r>
              <a:rPr lang="en-US" sz="2000" b="1" i="1" dirty="0">
                <a:solidFill>
                  <a:srgbClr val="0070C0"/>
                </a:solidFill>
                <a:latin typeface="Consolas" panose="020B0609020204030204" pitchFamily="49" charset="0"/>
                <a:cs typeface="Consolas" panose="020B0609020204030204" pitchFamily="49" charset="0"/>
              </a:rPr>
              <a:t>=RST)</a:t>
            </a:r>
          </a:p>
          <a:p>
            <a:r>
              <a:rPr lang="en-US" sz="2000" b="1" i="1" dirty="0" err="1">
                <a:solidFill>
                  <a:srgbClr val="0070C0"/>
                </a:solidFill>
                <a:latin typeface="Consolas" panose="020B0609020204030204" pitchFamily="49" charset="0"/>
                <a:cs typeface="Consolas" panose="020B0609020204030204" pitchFamily="49" charset="0"/>
              </a:rPr>
              <a:t>device.begin</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device.clear</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device.display</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width = </a:t>
            </a:r>
            <a:r>
              <a:rPr lang="en-US" sz="2000" b="1" i="1" dirty="0" err="1">
                <a:solidFill>
                  <a:srgbClr val="0070C0"/>
                </a:solidFill>
                <a:latin typeface="Consolas" panose="020B0609020204030204" pitchFamily="49" charset="0"/>
                <a:cs typeface="Consolas" panose="020B0609020204030204" pitchFamily="49" charset="0"/>
              </a:rPr>
              <a:t>device.width</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height = </a:t>
            </a:r>
            <a:r>
              <a:rPr lang="en-US" sz="2000" b="1" i="1" dirty="0" err="1">
                <a:solidFill>
                  <a:srgbClr val="0070C0"/>
                </a:solidFill>
                <a:latin typeface="Consolas" panose="020B0609020204030204" pitchFamily="49" charset="0"/>
                <a:cs typeface="Consolas" panose="020B0609020204030204" pitchFamily="49" charset="0"/>
              </a:rPr>
              <a:t>device.height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err="1">
                <a:solidFill>
                  <a:srgbClr val="0070C0"/>
                </a:solidFill>
                <a:latin typeface="Consolas" panose="020B0609020204030204" pitchFamily="49" charset="0"/>
                <a:cs typeface="Consolas" panose="020B0609020204030204" pitchFamily="49" charset="0"/>
              </a:rPr>
              <a:t>fontFile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usr</a:t>
            </a:r>
            <a:r>
              <a:rPr lang="en-US" sz="2000" b="1" i="1" dirty="0">
                <a:solidFill>
                  <a:srgbClr val="0070C0"/>
                </a:solidFill>
                <a:latin typeface="Consolas" panose="020B0609020204030204" pitchFamily="49" charset="0"/>
                <a:cs typeface="Consolas" panose="020B0609020204030204" pitchFamily="49" charset="0"/>
              </a:rPr>
              <a:t>/share/fonts/</a:t>
            </a:r>
            <a:r>
              <a:rPr lang="en-US" sz="2000" b="1" i="1" dirty="0" err="1">
                <a:solidFill>
                  <a:srgbClr val="0070C0"/>
                </a:solidFill>
                <a:latin typeface="Consolas" panose="020B0609020204030204" pitchFamily="49" charset="0"/>
                <a:cs typeface="Consolas" panose="020B0609020204030204" pitchFamily="49" charset="0"/>
              </a:rPr>
              <a:t>truetype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freefont</a:t>
            </a:r>
            <a:r>
              <a:rPr lang="en-US" sz="2000" b="1" i="1" dirty="0">
                <a:solidFill>
                  <a:srgbClr val="0070C0"/>
                </a:solidFill>
                <a:latin typeface="Consolas" panose="020B0609020204030204" pitchFamily="49" charset="0"/>
                <a:cs typeface="Consolas" panose="020B0609020204030204" pitchFamily="49" charset="0"/>
              </a:rPr>
              <a:t>/FreeSansBold.ttf'</a:t>
            </a:r>
          </a:p>
          <a:p>
            <a:r>
              <a:rPr lang="en-US" sz="2000" b="1" i="1" dirty="0" err="1">
                <a:solidFill>
                  <a:srgbClr val="0070C0"/>
                </a:solidFill>
                <a:latin typeface="Consolas" panose="020B0609020204030204" pitchFamily="49" charset="0"/>
                <a:cs typeface="Consolas" panose="020B0609020204030204" pitchFamily="49" charset="0"/>
              </a:rPr>
              <a:t>smallFont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ImageFont.truetype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fontFile</a:t>
            </a:r>
            <a:r>
              <a:rPr lang="en-US" sz="2000" b="1" i="1" dirty="0">
                <a:solidFill>
                  <a:srgbClr val="0070C0"/>
                </a:solidFill>
                <a:latin typeface="Consolas" panose="020B0609020204030204" pitchFamily="49" charset="0"/>
                <a:cs typeface="Consolas" panose="020B0609020204030204" pitchFamily="49" charset="0"/>
              </a:rPr>
              <a:t>, 12)</a:t>
            </a:r>
          </a:p>
          <a:p>
            <a:r>
              <a:rPr lang="en-US" sz="2000" b="1" i="1" dirty="0" err="1">
                <a:solidFill>
                  <a:srgbClr val="0070C0"/>
                </a:solidFill>
                <a:latin typeface="Consolas" panose="020B0609020204030204" pitchFamily="49" charset="0"/>
                <a:cs typeface="Consolas" panose="020B0609020204030204" pitchFamily="49" charset="0"/>
              </a:rPr>
              <a:t>largeFont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ImageFont.truetype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fontFile</a:t>
            </a:r>
            <a:r>
              <a:rPr lang="en-US" sz="2000" b="1" i="1" dirty="0">
                <a:solidFill>
                  <a:srgbClr val="0070C0"/>
                </a:solidFill>
                <a:latin typeface="Consolas" panose="020B0609020204030204" pitchFamily="49" charset="0"/>
                <a:cs typeface="Consolas" panose="020B0609020204030204" pitchFamily="49" charset="0"/>
              </a:rPr>
              <a:t>, 33)</a:t>
            </a:r>
          </a:p>
        </p:txBody>
      </p:sp>
    </p:spTree>
    <p:extLst>
      <p:ext uri="{BB962C8B-B14F-4D97-AF65-F5344CB8AC3E}">
        <p14:creationId xmlns:p14="http://schemas.microsoft.com/office/powerpoint/2010/main" val="3536817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OLED_Clock</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5632311"/>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Display a message on 3 lines, first line big font        </a:t>
            </a:r>
          </a:p>
          <a:p>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DisplayMessage</a:t>
            </a:r>
            <a:r>
              <a:rPr lang="en-US" sz="2000" b="1" i="1" dirty="0">
                <a:solidFill>
                  <a:srgbClr val="0070C0"/>
                </a:solidFill>
                <a:latin typeface="Consolas" panose="020B0609020204030204" pitchFamily="49" charset="0"/>
                <a:cs typeface="Consolas" panose="020B0609020204030204" pitchFamily="49" charset="0"/>
              </a:rPr>
              <a:t>(line1, line2):</a:t>
            </a:r>
          </a:p>
          <a:p>
            <a:r>
              <a:rPr lang="en-US" sz="2000" b="1" i="1" dirty="0">
                <a:solidFill>
                  <a:srgbClr val="0070C0"/>
                </a:solidFill>
                <a:latin typeface="Consolas" panose="020B0609020204030204" pitchFamily="49" charset="0"/>
                <a:cs typeface="Consolas" panose="020B0609020204030204" pitchFamily="49" charset="0"/>
              </a:rPr>
              <a:t>    global device</a:t>
            </a:r>
          </a:p>
          <a:p>
            <a:r>
              <a:rPr lang="en-US" sz="2000" b="1" i="1" dirty="0">
                <a:solidFill>
                  <a:srgbClr val="0070C0"/>
                </a:solidFill>
                <a:latin typeface="Consolas" panose="020B0609020204030204" pitchFamily="49" charset="0"/>
                <a:cs typeface="Consolas" panose="020B0609020204030204" pitchFamily="49" charset="0"/>
              </a:rPr>
              <a:t>    image = </a:t>
            </a:r>
            <a:r>
              <a:rPr lang="en-US" sz="2000" b="1" i="1" dirty="0" err="1">
                <a:solidFill>
                  <a:srgbClr val="0070C0"/>
                </a:solidFill>
                <a:latin typeface="Consolas" panose="020B0609020204030204" pitchFamily="49" charset="0"/>
                <a:cs typeface="Consolas" panose="020B0609020204030204" pitchFamily="49" charset="0"/>
              </a:rPr>
              <a:t>Image.new</a:t>
            </a:r>
            <a:r>
              <a:rPr lang="en-US" sz="2000" b="1" i="1" dirty="0">
                <a:solidFill>
                  <a:srgbClr val="0070C0"/>
                </a:solidFill>
                <a:latin typeface="Consolas" panose="020B0609020204030204" pitchFamily="49" charset="0"/>
                <a:cs typeface="Consolas" panose="020B0609020204030204" pitchFamily="49" charset="0"/>
              </a:rPr>
              <a:t>('1', (width, height))</a:t>
            </a:r>
          </a:p>
          <a:p>
            <a:r>
              <a:rPr lang="en-US" sz="2000" b="1" i="1" dirty="0">
                <a:solidFill>
                  <a:srgbClr val="0070C0"/>
                </a:solidFill>
                <a:latin typeface="Consolas" panose="020B0609020204030204" pitchFamily="49" charset="0"/>
                <a:cs typeface="Consolas" panose="020B0609020204030204" pitchFamily="49" charset="0"/>
              </a:rPr>
              <a:t>    draw = </a:t>
            </a:r>
            <a:r>
              <a:rPr lang="en-US" sz="2000" b="1" i="1" dirty="0" err="1">
                <a:solidFill>
                  <a:srgbClr val="0070C0"/>
                </a:solidFill>
                <a:latin typeface="Consolas" panose="020B0609020204030204" pitchFamily="49" charset="0"/>
                <a:cs typeface="Consolas" panose="020B0609020204030204" pitchFamily="49" charset="0"/>
              </a:rPr>
              <a:t>ImageDraw.Draw</a:t>
            </a:r>
            <a:r>
              <a:rPr lang="en-US" sz="2000" b="1" i="1" dirty="0">
                <a:solidFill>
                  <a:srgbClr val="0070C0"/>
                </a:solidFill>
                <a:latin typeface="Consolas" panose="020B0609020204030204" pitchFamily="49" charset="0"/>
                <a:cs typeface="Consolas" panose="020B0609020204030204" pitchFamily="49" charset="0"/>
              </a:rPr>
              <a:t>(image)</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maxWidth</a:t>
            </a:r>
            <a:r>
              <a:rPr lang="en-US" sz="2000" b="1" i="1" dirty="0">
                <a:solidFill>
                  <a:srgbClr val="0070C0"/>
                </a:solidFill>
                <a:latin typeface="Consolas" panose="020B0609020204030204" pitchFamily="49" charset="0"/>
                <a:cs typeface="Consolas" panose="020B0609020204030204" pitchFamily="49" charset="0"/>
              </a:rPr>
              <a:t>, unused = </a:t>
            </a:r>
            <a:r>
              <a:rPr lang="en-US" sz="2000" b="1" i="1" dirty="0" err="1">
                <a:solidFill>
                  <a:srgbClr val="0070C0"/>
                </a:solidFill>
                <a:latin typeface="Consolas" panose="020B0609020204030204" pitchFamily="49" charset="0"/>
                <a:cs typeface="Consolas" panose="020B0609020204030204" pitchFamily="49" charset="0"/>
              </a:rPr>
              <a:t>draw.textsize</a:t>
            </a:r>
            <a:r>
              <a:rPr lang="en-US" sz="2000" b="1" i="1" dirty="0">
                <a:solidFill>
                  <a:srgbClr val="0070C0"/>
                </a:solidFill>
                <a:latin typeface="Consolas" panose="020B0609020204030204" pitchFamily="49" charset="0"/>
                <a:cs typeface="Consolas" panose="020B0609020204030204" pitchFamily="49" charset="0"/>
              </a:rPr>
              <a:t>(line1, font=</a:t>
            </a:r>
            <a:r>
              <a:rPr lang="en-US" sz="2000" b="1" i="1" dirty="0" err="1">
                <a:solidFill>
                  <a:srgbClr val="0070C0"/>
                </a:solidFill>
                <a:latin typeface="Consolas" panose="020B0609020204030204" pitchFamily="49" charset="0"/>
                <a:cs typeface="Consolas" panose="020B0609020204030204" pitchFamily="49" charset="0"/>
              </a:rPr>
              <a:t>largeFont</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    #with canvas(</a:t>
            </a:r>
            <a:r>
              <a:rPr lang="en-US" sz="2000" b="1" i="1" dirty="0" err="1">
                <a:solidFill>
                  <a:srgbClr val="0070C0"/>
                </a:solidFill>
                <a:latin typeface="Consolas" panose="020B0609020204030204" pitchFamily="49" charset="0"/>
                <a:cs typeface="Consolas" panose="020B0609020204030204" pitchFamily="49" charset="0"/>
              </a:rPr>
              <a:t>deviccd</a:t>
            </a:r>
            <a:r>
              <a:rPr lang="en-US" sz="2000" b="1" i="1" dirty="0">
                <a:solidFill>
                  <a:srgbClr val="0070C0"/>
                </a:solidFill>
                <a:latin typeface="Consolas" panose="020B0609020204030204" pitchFamily="49" charset="0"/>
                <a:cs typeface="Consolas" panose="020B0609020204030204" pitchFamily="49" charset="0"/>
              </a:rPr>
              <a:t> e) as draw:</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draw.text</a:t>
            </a:r>
            <a:r>
              <a:rPr lang="en-US" sz="2000" b="1" i="1" dirty="0">
                <a:solidFill>
                  <a:srgbClr val="0070C0"/>
                </a:solidFill>
                <a:latin typeface="Consolas" panose="020B0609020204030204" pitchFamily="49" charset="0"/>
                <a:cs typeface="Consolas" panose="020B0609020204030204" pitchFamily="49" charset="0"/>
              </a:rPr>
              <a:t>((10, 0),  line1, font=</a:t>
            </a:r>
            <a:r>
              <a:rPr lang="en-US" sz="2000" b="1" i="1" dirty="0" err="1">
                <a:solidFill>
                  <a:srgbClr val="0070C0"/>
                </a:solidFill>
                <a:latin typeface="Consolas" panose="020B0609020204030204" pitchFamily="49" charset="0"/>
                <a:cs typeface="Consolas" panose="020B0609020204030204" pitchFamily="49" charset="0"/>
              </a:rPr>
              <a:t>smallFont</a:t>
            </a:r>
            <a:r>
              <a:rPr lang="en-US" sz="2000" b="1" i="1" dirty="0">
                <a:solidFill>
                  <a:srgbClr val="0070C0"/>
                </a:solidFill>
                <a:latin typeface="Consolas" panose="020B0609020204030204" pitchFamily="49" charset="0"/>
                <a:cs typeface="Consolas" panose="020B0609020204030204" pitchFamily="49" charset="0"/>
              </a:rPr>
              <a:t>, fill=255)</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draw.text</a:t>
            </a:r>
            <a:r>
              <a:rPr lang="en-US" sz="2000" b="1" i="1" dirty="0">
                <a:solidFill>
                  <a:srgbClr val="0070C0"/>
                </a:solidFill>
                <a:latin typeface="Consolas" panose="020B0609020204030204" pitchFamily="49" charset="0"/>
                <a:cs typeface="Consolas" panose="020B0609020204030204" pitchFamily="49" charset="0"/>
              </a:rPr>
              <a:t>((0, 20),  line2, font=</a:t>
            </a:r>
            <a:r>
              <a:rPr lang="en-US" sz="2000" b="1" i="1" dirty="0" err="1">
                <a:solidFill>
                  <a:srgbClr val="0070C0"/>
                </a:solidFill>
                <a:latin typeface="Consolas" panose="020B0609020204030204" pitchFamily="49" charset="0"/>
                <a:cs typeface="Consolas" panose="020B0609020204030204" pitchFamily="49" charset="0"/>
              </a:rPr>
              <a:t>largeFont</a:t>
            </a:r>
            <a:r>
              <a:rPr lang="en-US" sz="2000" b="1" i="1" dirty="0">
                <a:solidFill>
                  <a:srgbClr val="0070C0"/>
                </a:solidFill>
                <a:latin typeface="Consolas" panose="020B0609020204030204" pitchFamily="49" charset="0"/>
                <a:cs typeface="Consolas" panose="020B0609020204030204" pitchFamily="49" charset="0"/>
              </a:rPr>
              <a:t>, fill=255)</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device.image</a:t>
            </a:r>
            <a:r>
              <a:rPr lang="en-US" sz="2000" b="1" i="1" dirty="0">
                <a:solidFill>
                  <a:srgbClr val="0070C0"/>
                </a:solidFill>
                <a:latin typeface="Consolas" panose="020B0609020204030204" pitchFamily="49" charset="0"/>
                <a:cs typeface="Consolas" panose="020B0609020204030204" pitchFamily="49" charset="0"/>
              </a:rPr>
              <a:t>(image)</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device.display</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while True:</a:t>
            </a:r>
          </a:p>
          <a:p>
            <a:r>
              <a:rPr lang="en-US" sz="2000" b="1" i="1" dirty="0">
                <a:solidFill>
                  <a:srgbClr val="0070C0"/>
                </a:solidFill>
                <a:latin typeface="Consolas" panose="020B0609020204030204" pitchFamily="49" charset="0"/>
                <a:cs typeface="Consolas" panose="020B0609020204030204" pitchFamily="49" charset="0"/>
              </a:rPr>
              <a:t>    now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dateMessage</a:t>
            </a:r>
            <a:r>
              <a:rPr lang="en-US" sz="2000" b="1" i="1" dirty="0">
                <a:solidFill>
                  <a:srgbClr val="0070C0"/>
                </a:solidFill>
                <a:latin typeface="Consolas" panose="020B0609020204030204" pitchFamily="49" charset="0"/>
                <a:cs typeface="Consolas" panose="020B0609020204030204" pitchFamily="49" charset="0"/>
              </a:rPr>
              <a:t> = '{:%d %B %Y}'.format(now)</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timeMessage</a:t>
            </a:r>
            <a:r>
              <a:rPr lang="en-US" sz="2000" b="1" i="1" dirty="0">
                <a:solidFill>
                  <a:srgbClr val="0070C0"/>
                </a:solidFill>
                <a:latin typeface="Consolas" panose="020B0609020204030204" pitchFamily="49" charset="0"/>
                <a:cs typeface="Consolas" panose="020B0609020204030204" pitchFamily="49" charset="0"/>
              </a:rPr>
              <a:t> = '{:%H:%M:%S}'.format(now)</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DisplayMessage</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dateMessage,timeMessage</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(0.1)</a:t>
            </a:r>
          </a:p>
        </p:txBody>
      </p:sp>
    </p:spTree>
    <p:extLst>
      <p:ext uri="{BB962C8B-B14F-4D97-AF65-F5344CB8AC3E}">
        <p14:creationId xmlns:p14="http://schemas.microsoft.com/office/powerpoint/2010/main" val="731168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OLED_Shapes</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1192"/>
            <a:ext cx="12192000" cy="6116808"/>
          </a:xfrm>
          <a:prstGeom prst="rect">
            <a:avLst/>
          </a:prstGeom>
        </p:spPr>
      </p:pic>
    </p:spTree>
    <p:extLst>
      <p:ext uri="{BB962C8B-B14F-4D97-AF65-F5344CB8AC3E}">
        <p14:creationId xmlns:p14="http://schemas.microsoft.com/office/powerpoint/2010/main" val="3383840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OLED_Shapes</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5632311"/>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import time</a:t>
            </a:r>
          </a:p>
          <a:p>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Adafruit_GPIO.SPI</a:t>
            </a:r>
            <a:r>
              <a:rPr lang="en-US" sz="2000" b="1" i="1" dirty="0">
                <a:solidFill>
                  <a:srgbClr val="0070C0"/>
                </a:solidFill>
                <a:latin typeface="Consolas" panose="020B0609020204030204" pitchFamily="49" charset="0"/>
                <a:cs typeface="Consolas" panose="020B0609020204030204" pitchFamily="49" charset="0"/>
              </a:rPr>
              <a:t> as SPI</a:t>
            </a:r>
          </a:p>
          <a:p>
            <a:r>
              <a:rPr lang="en-US" sz="2000" b="1" i="1" dirty="0">
                <a:solidFill>
                  <a:srgbClr val="0070C0"/>
                </a:solidFill>
                <a:latin typeface="Consolas" panose="020B0609020204030204" pitchFamily="49" charset="0"/>
                <a:cs typeface="Consolas" panose="020B0609020204030204" pitchFamily="49" charset="0"/>
              </a:rPr>
              <a:t>import Adafruit_SSD1306</a:t>
            </a:r>
          </a:p>
          <a:p>
            <a:r>
              <a:rPr lang="en-US" sz="2000" b="1" i="1" dirty="0">
                <a:solidFill>
                  <a:srgbClr val="0070C0"/>
                </a:solidFill>
                <a:latin typeface="Consolas" panose="020B0609020204030204" pitchFamily="49" charset="0"/>
                <a:cs typeface="Consolas" panose="020B0609020204030204" pitchFamily="49" charset="0"/>
              </a:rPr>
              <a:t>from PIL import Image</a:t>
            </a: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ImageDraw</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ImageFont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Raspberry Pi pin configuration:</a:t>
            </a:r>
          </a:p>
          <a:p>
            <a:r>
              <a:rPr lang="en-US" sz="2000" b="1" i="1" dirty="0">
                <a:solidFill>
                  <a:srgbClr val="0070C0"/>
                </a:solidFill>
                <a:latin typeface="Consolas" panose="020B0609020204030204" pitchFamily="49" charset="0"/>
                <a:cs typeface="Consolas" panose="020B0609020204030204" pitchFamily="49" charset="0"/>
              </a:rPr>
              <a:t>RST = 24</a:t>
            </a:r>
          </a:p>
          <a:p>
            <a:r>
              <a:rPr lang="en-US" sz="2000" b="1" i="1" dirty="0">
                <a:solidFill>
                  <a:srgbClr val="0070C0"/>
                </a:solidFill>
                <a:latin typeface="Consolas" panose="020B0609020204030204" pitchFamily="49" charset="0"/>
                <a:cs typeface="Consolas" panose="020B0609020204030204" pitchFamily="49" charset="0"/>
              </a:rPr>
              <a:t># 128x32 display with hardware I2C:</a:t>
            </a:r>
          </a:p>
          <a:p>
            <a:r>
              <a:rPr lang="en-US" sz="2000" b="1" i="1" dirty="0" err="1">
                <a:solidFill>
                  <a:srgbClr val="0070C0"/>
                </a:solidFill>
                <a:latin typeface="Consolas" panose="020B0609020204030204" pitchFamily="49" charset="0"/>
                <a:cs typeface="Consolas" panose="020B0609020204030204" pitchFamily="49" charset="0"/>
              </a:rPr>
              <a:t>disp</a:t>
            </a:r>
            <a:r>
              <a:rPr lang="en-US" sz="2000" b="1" i="1" dirty="0">
                <a:solidFill>
                  <a:srgbClr val="0070C0"/>
                </a:solidFill>
                <a:latin typeface="Consolas" panose="020B0609020204030204" pitchFamily="49" charset="0"/>
                <a:cs typeface="Consolas" panose="020B0609020204030204" pitchFamily="49" charset="0"/>
              </a:rPr>
              <a:t> = Adafruit_SSD1306.SSD1306_128_64(</a:t>
            </a:r>
            <a:r>
              <a:rPr lang="en-US" sz="2000" b="1" i="1" dirty="0" err="1">
                <a:solidFill>
                  <a:srgbClr val="0070C0"/>
                </a:solidFill>
                <a:latin typeface="Consolas" panose="020B0609020204030204" pitchFamily="49" charset="0"/>
                <a:cs typeface="Consolas" panose="020B0609020204030204" pitchFamily="49" charset="0"/>
              </a:rPr>
              <a:t>rst</a:t>
            </a:r>
            <a:r>
              <a:rPr lang="en-US" sz="2000" b="1" i="1" dirty="0">
                <a:solidFill>
                  <a:srgbClr val="0070C0"/>
                </a:solidFill>
                <a:latin typeface="Consolas" panose="020B0609020204030204" pitchFamily="49" charset="0"/>
                <a:cs typeface="Consolas" panose="020B0609020204030204" pitchFamily="49" charset="0"/>
              </a:rPr>
              <a:t>=RST)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Initialize library.</a:t>
            </a:r>
          </a:p>
          <a:p>
            <a:r>
              <a:rPr lang="en-US" sz="2000" b="1" i="1" dirty="0" err="1">
                <a:solidFill>
                  <a:srgbClr val="0070C0"/>
                </a:solidFill>
                <a:latin typeface="Consolas" panose="020B0609020204030204" pitchFamily="49" charset="0"/>
                <a:cs typeface="Consolas" panose="020B0609020204030204" pitchFamily="49" charset="0"/>
              </a:rPr>
              <a:t>disp.begin</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Clear display.</a:t>
            </a:r>
          </a:p>
          <a:p>
            <a:r>
              <a:rPr lang="en-US" sz="2000" b="1" i="1" dirty="0" err="1">
                <a:solidFill>
                  <a:srgbClr val="0070C0"/>
                </a:solidFill>
                <a:latin typeface="Consolas" panose="020B0609020204030204" pitchFamily="49" charset="0"/>
                <a:cs typeface="Consolas" panose="020B0609020204030204" pitchFamily="49" charset="0"/>
              </a:rPr>
              <a:t>disp.clear</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13338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OLED_Shapes</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5632311"/>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Create blank image for drawing.</a:t>
            </a:r>
          </a:p>
          <a:p>
            <a:r>
              <a:rPr lang="en-US" sz="2000" b="1" i="1" dirty="0">
                <a:solidFill>
                  <a:srgbClr val="0070C0"/>
                </a:solidFill>
                <a:latin typeface="Consolas" panose="020B0609020204030204" pitchFamily="49" charset="0"/>
                <a:cs typeface="Consolas" panose="020B0609020204030204" pitchFamily="49" charset="0"/>
              </a:rPr>
              <a:t># Make sure to create image with mode '1' for 1-bit color.</a:t>
            </a:r>
          </a:p>
          <a:p>
            <a:r>
              <a:rPr lang="en-US" sz="2000" b="1" i="1" dirty="0">
                <a:solidFill>
                  <a:srgbClr val="0070C0"/>
                </a:solidFill>
                <a:latin typeface="Consolas" panose="020B0609020204030204" pitchFamily="49" charset="0"/>
                <a:cs typeface="Consolas" panose="020B0609020204030204" pitchFamily="49" charset="0"/>
              </a:rPr>
              <a:t>width = </a:t>
            </a:r>
            <a:r>
              <a:rPr lang="en-US" sz="2000" b="1" i="1" dirty="0" err="1">
                <a:solidFill>
                  <a:srgbClr val="0070C0"/>
                </a:solidFill>
                <a:latin typeface="Consolas" panose="020B0609020204030204" pitchFamily="49" charset="0"/>
                <a:cs typeface="Consolas" panose="020B0609020204030204" pitchFamily="49" charset="0"/>
              </a:rPr>
              <a:t>disp.width</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height = </a:t>
            </a:r>
            <a:r>
              <a:rPr lang="en-US" sz="2000" b="1" i="1" dirty="0" err="1">
                <a:solidFill>
                  <a:srgbClr val="0070C0"/>
                </a:solidFill>
                <a:latin typeface="Consolas" panose="020B0609020204030204" pitchFamily="49" charset="0"/>
                <a:cs typeface="Consolas" panose="020B0609020204030204" pitchFamily="49" charset="0"/>
              </a:rPr>
              <a:t>disp.height</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image = </a:t>
            </a:r>
            <a:r>
              <a:rPr lang="en-US" sz="2000" b="1" i="1" dirty="0" err="1">
                <a:solidFill>
                  <a:srgbClr val="0070C0"/>
                </a:solidFill>
                <a:latin typeface="Consolas" panose="020B0609020204030204" pitchFamily="49" charset="0"/>
                <a:cs typeface="Consolas" panose="020B0609020204030204" pitchFamily="49" charset="0"/>
              </a:rPr>
              <a:t>Image.new</a:t>
            </a:r>
            <a:r>
              <a:rPr lang="en-US" sz="2000" b="1" i="1" dirty="0">
                <a:solidFill>
                  <a:srgbClr val="0070C0"/>
                </a:solidFill>
                <a:latin typeface="Consolas" panose="020B0609020204030204" pitchFamily="49" charset="0"/>
                <a:cs typeface="Consolas" panose="020B0609020204030204" pitchFamily="49" charset="0"/>
              </a:rPr>
              <a:t>('1', (width, height))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Get drawing object to draw on image.</a:t>
            </a:r>
          </a:p>
          <a:p>
            <a:r>
              <a:rPr lang="en-US" sz="2000" b="1" i="1" dirty="0">
                <a:solidFill>
                  <a:srgbClr val="0070C0"/>
                </a:solidFill>
                <a:latin typeface="Consolas" panose="020B0609020204030204" pitchFamily="49" charset="0"/>
                <a:cs typeface="Consolas" panose="020B0609020204030204" pitchFamily="49" charset="0"/>
              </a:rPr>
              <a:t>draw = </a:t>
            </a:r>
            <a:r>
              <a:rPr lang="en-US" sz="2000" b="1" i="1" dirty="0" err="1">
                <a:solidFill>
                  <a:srgbClr val="0070C0"/>
                </a:solidFill>
                <a:latin typeface="Consolas" panose="020B0609020204030204" pitchFamily="49" charset="0"/>
                <a:cs typeface="Consolas" panose="020B0609020204030204" pitchFamily="49" charset="0"/>
              </a:rPr>
              <a:t>ImageDraw.Draw</a:t>
            </a:r>
            <a:r>
              <a:rPr lang="en-US" sz="2000" b="1" i="1" dirty="0">
                <a:solidFill>
                  <a:srgbClr val="0070C0"/>
                </a:solidFill>
                <a:latin typeface="Consolas" panose="020B0609020204030204" pitchFamily="49" charset="0"/>
                <a:cs typeface="Consolas" panose="020B0609020204030204" pitchFamily="49" charset="0"/>
              </a:rPr>
              <a:t>(image)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Draw a black filled box to clear the image.</a:t>
            </a:r>
          </a:p>
          <a:p>
            <a:r>
              <a:rPr lang="en-US" sz="2000" b="1" i="1" dirty="0" err="1">
                <a:solidFill>
                  <a:srgbClr val="0070C0"/>
                </a:solidFill>
                <a:latin typeface="Consolas" panose="020B0609020204030204" pitchFamily="49" charset="0"/>
                <a:cs typeface="Consolas" panose="020B0609020204030204" pitchFamily="49" charset="0"/>
              </a:rPr>
              <a:t>draw.rectangle</a:t>
            </a:r>
            <a:r>
              <a:rPr lang="en-US" sz="2000" b="1" i="1" dirty="0">
                <a:solidFill>
                  <a:srgbClr val="0070C0"/>
                </a:solidFill>
                <a:latin typeface="Consolas" panose="020B0609020204030204" pitchFamily="49" charset="0"/>
                <a:cs typeface="Consolas" panose="020B0609020204030204" pitchFamily="49" charset="0"/>
              </a:rPr>
              <a:t>((0, 0, width, height), outline = 0, fill = 0)</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Draw some shapes.</a:t>
            </a:r>
          </a:p>
          <a:p>
            <a:r>
              <a:rPr lang="en-US" sz="2000" b="1" i="1" dirty="0">
                <a:solidFill>
                  <a:srgbClr val="0070C0"/>
                </a:solidFill>
                <a:latin typeface="Consolas" panose="020B0609020204030204" pitchFamily="49" charset="0"/>
                <a:cs typeface="Consolas" panose="020B0609020204030204" pitchFamily="49" charset="0"/>
              </a:rPr>
              <a:t># First define some constants to allow easy resizing of shapes.</a:t>
            </a:r>
          </a:p>
          <a:p>
            <a:r>
              <a:rPr lang="en-US" sz="2000" b="1" i="1" dirty="0">
                <a:solidFill>
                  <a:srgbClr val="0070C0"/>
                </a:solidFill>
                <a:latin typeface="Consolas" panose="020B0609020204030204" pitchFamily="49" charset="0"/>
                <a:cs typeface="Consolas" panose="020B0609020204030204" pitchFamily="49" charset="0"/>
              </a:rPr>
              <a:t>padding = 2</a:t>
            </a:r>
          </a:p>
          <a:p>
            <a:r>
              <a:rPr lang="en-US" sz="2000" b="1" i="1" dirty="0" err="1">
                <a:solidFill>
                  <a:srgbClr val="0070C0"/>
                </a:solidFill>
                <a:latin typeface="Consolas" panose="020B0609020204030204" pitchFamily="49" charset="0"/>
                <a:cs typeface="Consolas" panose="020B0609020204030204" pitchFamily="49" charset="0"/>
              </a:rPr>
              <a:t>shapeWidth</a:t>
            </a:r>
            <a:r>
              <a:rPr lang="en-US" sz="2000" b="1" i="1" dirty="0">
                <a:solidFill>
                  <a:srgbClr val="0070C0"/>
                </a:solidFill>
                <a:latin typeface="Consolas" panose="020B0609020204030204" pitchFamily="49" charset="0"/>
                <a:cs typeface="Consolas" panose="020B0609020204030204" pitchFamily="49" charset="0"/>
              </a:rPr>
              <a:t> = 20</a:t>
            </a:r>
          </a:p>
          <a:p>
            <a:r>
              <a:rPr lang="en-US" sz="2000" b="1" i="1" dirty="0">
                <a:solidFill>
                  <a:srgbClr val="0070C0"/>
                </a:solidFill>
                <a:latin typeface="Consolas" panose="020B0609020204030204" pitchFamily="49" charset="0"/>
                <a:cs typeface="Consolas" panose="020B0609020204030204" pitchFamily="49" charset="0"/>
              </a:rPr>
              <a:t>top = padding</a:t>
            </a:r>
          </a:p>
          <a:p>
            <a:r>
              <a:rPr lang="en-US" sz="2000" b="1" i="1" dirty="0">
                <a:solidFill>
                  <a:srgbClr val="0070C0"/>
                </a:solidFill>
                <a:latin typeface="Consolas" panose="020B0609020204030204" pitchFamily="49" charset="0"/>
                <a:cs typeface="Consolas" panose="020B0609020204030204" pitchFamily="49" charset="0"/>
              </a:rPr>
              <a:t>bottom = height - padding</a:t>
            </a:r>
          </a:p>
        </p:txBody>
      </p:sp>
    </p:spTree>
    <p:extLst>
      <p:ext uri="{BB962C8B-B14F-4D97-AF65-F5344CB8AC3E}">
        <p14:creationId xmlns:p14="http://schemas.microsoft.com/office/powerpoint/2010/main" val="1849501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OLED_Shapes</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 y="857743"/>
            <a:ext cx="12192001" cy="5632311"/>
          </a:xfrm>
          <a:prstGeom prst="rect">
            <a:avLst/>
          </a:prstGeom>
        </p:spPr>
        <p:txBody>
          <a:bodyPr wrap="square">
            <a:spAutoFit/>
          </a:bodyPr>
          <a:lstStyle/>
          <a:p>
            <a:r>
              <a:rPr lang="en-US" b="1" i="1" dirty="0">
                <a:solidFill>
                  <a:srgbClr val="0070C0"/>
                </a:solidFill>
                <a:latin typeface="Consolas" panose="020B0609020204030204" pitchFamily="49" charset="0"/>
                <a:cs typeface="Consolas" panose="020B0609020204030204" pitchFamily="49" charset="0"/>
              </a:rPr>
              <a:t># Move left to right keeping track of the current x position for drawing shapes.</a:t>
            </a:r>
          </a:p>
          <a:p>
            <a:r>
              <a:rPr lang="en-US" b="1" i="1" dirty="0">
                <a:solidFill>
                  <a:srgbClr val="0070C0"/>
                </a:solidFill>
                <a:latin typeface="Consolas" panose="020B0609020204030204" pitchFamily="49" charset="0"/>
                <a:cs typeface="Consolas" panose="020B0609020204030204" pitchFamily="49" charset="0"/>
              </a:rPr>
              <a:t>x = padding</a:t>
            </a:r>
          </a:p>
          <a:p>
            <a:endParaRPr lang="en-US" b="1" i="1" dirty="0">
              <a:solidFill>
                <a:srgbClr val="0070C0"/>
              </a:solidFill>
              <a:latin typeface="Consolas" panose="020B0609020204030204" pitchFamily="49" charset="0"/>
              <a:cs typeface="Consolas" panose="020B0609020204030204" pitchFamily="49" charset="0"/>
            </a:endParaRPr>
          </a:p>
          <a:p>
            <a:r>
              <a:rPr lang="en-US" b="1" i="1" dirty="0">
                <a:solidFill>
                  <a:srgbClr val="0070C0"/>
                </a:solidFill>
                <a:latin typeface="Consolas" panose="020B0609020204030204" pitchFamily="49" charset="0"/>
                <a:cs typeface="Consolas" panose="020B0609020204030204" pitchFamily="49" charset="0"/>
              </a:rPr>
              <a:t># Draw an ellipse.</a:t>
            </a:r>
          </a:p>
          <a:p>
            <a:r>
              <a:rPr lang="en-US" b="1" i="1" dirty="0" err="1">
                <a:solidFill>
                  <a:srgbClr val="0070C0"/>
                </a:solidFill>
                <a:latin typeface="Consolas" panose="020B0609020204030204" pitchFamily="49" charset="0"/>
                <a:cs typeface="Consolas" panose="020B0609020204030204" pitchFamily="49" charset="0"/>
              </a:rPr>
              <a:t>draw.ellipse</a:t>
            </a:r>
            <a:r>
              <a:rPr lang="en-US" b="1" i="1" dirty="0">
                <a:solidFill>
                  <a:srgbClr val="0070C0"/>
                </a:solidFill>
                <a:latin typeface="Consolas" panose="020B0609020204030204" pitchFamily="49" charset="0"/>
                <a:cs typeface="Consolas" panose="020B0609020204030204" pitchFamily="49" charset="0"/>
              </a:rPr>
              <a:t>((x, top , 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bottom), outline = 255, fill = 0)</a:t>
            </a:r>
          </a:p>
          <a:p>
            <a:r>
              <a:rPr lang="en-US" b="1" i="1" dirty="0">
                <a:solidFill>
                  <a:srgbClr val="0070C0"/>
                </a:solidFill>
                <a:latin typeface="Consolas" panose="020B0609020204030204" pitchFamily="49" charset="0"/>
                <a:cs typeface="Consolas" panose="020B0609020204030204" pitchFamily="49" charset="0"/>
              </a:rPr>
              <a:t>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 padding</a:t>
            </a:r>
          </a:p>
          <a:p>
            <a:endParaRPr lang="en-US" b="1" i="1" dirty="0">
              <a:solidFill>
                <a:srgbClr val="0070C0"/>
              </a:solidFill>
              <a:latin typeface="Consolas" panose="020B0609020204030204" pitchFamily="49" charset="0"/>
              <a:cs typeface="Consolas" panose="020B0609020204030204" pitchFamily="49" charset="0"/>
            </a:endParaRPr>
          </a:p>
          <a:p>
            <a:r>
              <a:rPr lang="en-US" b="1" i="1" dirty="0">
                <a:solidFill>
                  <a:srgbClr val="0070C0"/>
                </a:solidFill>
                <a:latin typeface="Consolas" panose="020B0609020204030204" pitchFamily="49" charset="0"/>
                <a:cs typeface="Consolas" panose="020B0609020204030204" pitchFamily="49" charset="0"/>
              </a:rPr>
              <a:t># Draw a rectangle.</a:t>
            </a:r>
          </a:p>
          <a:p>
            <a:r>
              <a:rPr lang="en-US" b="1" i="1" dirty="0" err="1">
                <a:solidFill>
                  <a:srgbClr val="0070C0"/>
                </a:solidFill>
                <a:latin typeface="Consolas" panose="020B0609020204030204" pitchFamily="49" charset="0"/>
                <a:cs typeface="Consolas" panose="020B0609020204030204" pitchFamily="49" charset="0"/>
              </a:rPr>
              <a:t>draw.rectangle</a:t>
            </a:r>
            <a:r>
              <a:rPr lang="en-US" b="1" i="1" dirty="0">
                <a:solidFill>
                  <a:srgbClr val="0070C0"/>
                </a:solidFill>
                <a:latin typeface="Consolas" panose="020B0609020204030204" pitchFamily="49" charset="0"/>
                <a:cs typeface="Consolas" panose="020B0609020204030204" pitchFamily="49" charset="0"/>
              </a:rPr>
              <a:t>((x, top, </a:t>
            </a:r>
            <a:r>
              <a:rPr lang="en-US" b="1" i="1" dirty="0" err="1">
                <a:solidFill>
                  <a:srgbClr val="0070C0"/>
                </a:solidFill>
                <a:latin typeface="Consolas" panose="020B0609020204030204" pitchFamily="49" charset="0"/>
                <a:cs typeface="Consolas" panose="020B0609020204030204" pitchFamily="49" charset="0"/>
              </a:rPr>
              <a:t>x+shapeWidth</a:t>
            </a:r>
            <a:r>
              <a:rPr lang="en-US" b="1" i="1" dirty="0">
                <a:solidFill>
                  <a:srgbClr val="0070C0"/>
                </a:solidFill>
                <a:latin typeface="Consolas" panose="020B0609020204030204" pitchFamily="49" charset="0"/>
                <a:cs typeface="Consolas" panose="020B0609020204030204" pitchFamily="49" charset="0"/>
              </a:rPr>
              <a:t>, bottom), outline = 255, fill = 0)</a:t>
            </a:r>
          </a:p>
          <a:p>
            <a:r>
              <a:rPr lang="en-US" b="1" i="1" dirty="0">
                <a:solidFill>
                  <a:srgbClr val="0070C0"/>
                </a:solidFill>
                <a:latin typeface="Consolas" panose="020B0609020204030204" pitchFamily="49" charset="0"/>
                <a:cs typeface="Consolas" panose="020B0609020204030204" pitchFamily="49" charset="0"/>
              </a:rPr>
              <a:t>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 padding</a:t>
            </a:r>
          </a:p>
          <a:p>
            <a:endParaRPr lang="en-US" b="1" i="1" dirty="0">
              <a:solidFill>
                <a:srgbClr val="0070C0"/>
              </a:solidFill>
              <a:latin typeface="Consolas" panose="020B0609020204030204" pitchFamily="49" charset="0"/>
              <a:cs typeface="Consolas" panose="020B0609020204030204" pitchFamily="49" charset="0"/>
            </a:endParaRPr>
          </a:p>
          <a:p>
            <a:r>
              <a:rPr lang="en-US" b="1" i="1" dirty="0">
                <a:solidFill>
                  <a:srgbClr val="0070C0"/>
                </a:solidFill>
                <a:latin typeface="Consolas" panose="020B0609020204030204" pitchFamily="49" charset="0"/>
                <a:cs typeface="Consolas" panose="020B0609020204030204" pitchFamily="49" charset="0"/>
              </a:rPr>
              <a:t># Draw a triangle.</a:t>
            </a:r>
          </a:p>
          <a:p>
            <a:r>
              <a:rPr lang="en-US" b="1" i="1" dirty="0" err="1">
                <a:solidFill>
                  <a:srgbClr val="0070C0"/>
                </a:solidFill>
                <a:latin typeface="Consolas" panose="020B0609020204030204" pitchFamily="49" charset="0"/>
                <a:cs typeface="Consolas" panose="020B0609020204030204" pitchFamily="49" charset="0"/>
              </a:rPr>
              <a:t>draw.polygon</a:t>
            </a:r>
            <a:r>
              <a:rPr lang="en-US" b="1" i="1" dirty="0">
                <a:solidFill>
                  <a:srgbClr val="0070C0"/>
                </a:solidFill>
                <a:latin typeface="Consolas" panose="020B0609020204030204" pitchFamily="49" charset="0"/>
                <a:cs typeface="Consolas" panose="020B0609020204030204" pitchFamily="49" charset="0"/>
              </a:rPr>
              <a:t>([(x, bottom), (x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 2, top), (x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bottom)], outline = 255, 	fill = 0)</a:t>
            </a:r>
          </a:p>
          <a:p>
            <a:r>
              <a:rPr lang="en-US" b="1" i="1" dirty="0">
                <a:solidFill>
                  <a:srgbClr val="0070C0"/>
                </a:solidFill>
                <a:latin typeface="Consolas" panose="020B0609020204030204" pitchFamily="49" charset="0"/>
                <a:cs typeface="Consolas" panose="020B0609020204030204" pitchFamily="49" charset="0"/>
              </a:rPr>
              <a:t>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 padding</a:t>
            </a:r>
          </a:p>
          <a:p>
            <a:endParaRPr lang="en-US" b="1" i="1" dirty="0">
              <a:solidFill>
                <a:srgbClr val="0070C0"/>
              </a:solidFill>
              <a:latin typeface="Consolas" panose="020B0609020204030204" pitchFamily="49" charset="0"/>
              <a:cs typeface="Consolas" panose="020B0609020204030204" pitchFamily="49" charset="0"/>
            </a:endParaRPr>
          </a:p>
          <a:p>
            <a:r>
              <a:rPr lang="en-US" b="1" i="1" dirty="0">
                <a:solidFill>
                  <a:srgbClr val="0070C0"/>
                </a:solidFill>
                <a:latin typeface="Consolas" panose="020B0609020204030204" pitchFamily="49" charset="0"/>
                <a:cs typeface="Consolas" panose="020B0609020204030204" pitchFamily="49" charset="0"/>
              </a:rPr>
              <a:t># Draw an X.</a:t>
            </a:r>
          </a:p>
          <a:p>
            <a:r>
              <a:rPr lang="en-US" b="1" i="1" dirty="0" err="1">
                <a:solidFill>
                  <a:srgbClr val="0070C0"/>
                </a:solidFill>
                <a:latin typeface="Consolas" panose="020B0609020204030204" pitchFamily="49" charset="0"/>
                <a:cs typeface="Consolas" panose="020B0609020204030204" pitchFamily="49" charset="0"/>
              </a:rPr>
              <a:t>draw.line</a:t>
            </a:r>
            <a:r>
              <a:rPr lang="en-US" b="1" i="1" dirty="0">
                <a:solidFill>
                  <a:srgbClr val="0070C0"/>
                </a:solidFill>
                <a:latin typeface="Consolas" panose="020B0609020204030204" pitchFamily="49" charset="0"/>
                <a:cs typeface="Consolas" panose="020B0609020204030204" pitchFamily="49" charset="0"/>
              </a:rPr>
              <a:t>((x, bottom, 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top), fill = 255)</a:t>
            </a:r>
          </a:p>
          <a:p>
            <a:r>
              <a:rPr lang="en-US" b="1" i="1" dirty="0" err="1">
                <a:solidFill>
                  <a:srgbClr val="0070C0"/>
                </a:solidFill>
                <a:latin typeface="Consolas" panose="020B0609020204030204" pitchFamily="49" charset="0"/>
                <a:cs typeface="Consolas" panose="020B0609020204030204" pitchFamily="49" charset="0"/>
              </a:rPr>
              <a:t>draw.line</a:t>
            </a:r>
            <a:r>
              <a:rPr lang="en-US" b="1" i="1" dirty="0">
                <a:solidFill>
                  <a:srgbClr val="0070C0"/>
                </a:solidFill>
                <a:latin typeface="Consolas" panose="020B0609020204030204" pitchFamily="49" charset="0"/>
                <a:cs typeface="Consolas" panose="020B0609020204030204" pitchFamily="49" charset="0"/>
              </a:rPr>
              <a:t>((x, top, 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bottom), fill = 255)</a:t>
            </a:r>
          </a:p>
          <a:p>
            <a:r>
              <a:rPr lang="en-US" b="1" i="1" dirty="0">
                <a:solidFill>
                  <a:srgbClr val="0070C0"/>
                </a:solidFill>
                <a:latin typeface="Consolas" panose="020B0609020204030204" pitchFamily="49" charset="0"/>
                <a:cs typeface="Consolas" panose="020B0609020204030204" pitchFamily="49" charset="0"/>
              </a:rPr>
              <a:t>x += </a:t>
            </a:r>
            <a:r>
              <a:rPr lang="en-US" b="1" i="1" dirty="0" err="1">
                <a:solidFill>
                  <a:srgbClr val="0070C0"/>
                </a:solidFill>
                <a:latin typeface="Consolas" panose="020B0609020204030204" pitchFamily="49" charset="0"/>
                <a:cs typeface="Consolas" panose="020B0609020204030204" pitchFamily="49" charset="0"/>
              </a:rPr>
              <a:t>shapeWidth</a:t>
            </a:r>
            <a:r>
              <a:rPr lang="en-US" b="1" i="1" dirty="0">
                <a:solidFill>
                  <a:srgbClr val="0070C0"/>
                </a:solidFill>
                <a:latin typeface="Consolas" panose="020B0609020204030204" pitchFamily="49" charset="0"/>
                <a:cs typeface="Consolas" panose="020B0609020204030204" pitchFamily="49" charset="0"/>
              </a:rPr>
              <a:t> + padding</a:t>
            </a:r>
          </a:p>
        </p:txBody>
      </p:sp>
    </p:spTree>
    <p:extLst>
      <p:ext uri="{BB962C8B-B14F-4D97-AF65-F5344CB8AC3E}">
        <p14:creationId xmlns:p14="http://schemas.microsoft.com/office/powerpoint/2010/main" val="243471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HCSR04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87403"/>
            <a:ext cx="11301047" cy="4401205"/>
          </a:xfrm>
          <a:prstGeom prst="rect">
            <a:avLst/>
          </a:prstGeom>
        </p:spPr>
        <p:txBody>
          <a:bodyPr wrap="square">
            <a:spAutoFit/>
          </a:bodyPr>
          <a:lstStyle/>
          <a:p>
            <a:pPr lvl="1"/>
            <a:r>
              <a:rPr lang="en-US" sz="2000" b="1" i="1" dirty="0">
                <a:solidFill>
                  <a:srgbClr val="0070C0"/>
                </a:solidFill>
                <a:latin typeface="Consolas" panose="020B0609020204030204" pitchFamily="49" charset="0"/>
                <a:cs typeface="Consolas" panose="020B0609020204030204" pitchFamily="49" charset="0"/>
              </a:rPr>
              <a:t>def </a:t>
            </a:r>
            <a:r>
              <a:rPr lang="en-US" sz="2000" b="1" i="1" dirty="0" err="1">
                <a:solidFill>
                  <a:srgbClr val="0070C0"/>
                </a:solidFill>
                <a:latin typeface="Consolas" panose="020B0609020204030204" pitchFamily="49" charset="0"/>
                <a:cs typeface="Consolas" panose="020B0609020204030204" pitchFamily="49" charset="0"/>
              </a:rPr>
              <a:t>GetDistance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SendTriggerPulse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WaitForEcho</a:t>
            </a:r>
            <a:r>
              <a:rPr lang="en-US" sz="2000" b="1" i="1" dirty="0">
                <a:solidFill>
                  <a:srgbClr val="0070C0"/>
                </a:solidFill>
                <a:latin typeface="Consolas" panose="020B0609020204030204" pitchFamily="49" charset="0"/>
                <a:cs typeface="Consolas" panose="020B0609020204030204" pitchFamily="49" charset="0"/>
              </a:rPr>
              <a:t>(True, 100000)</a:t>
            </a:r>
          </a:p>
          <a:p>
            <a:pPr lvl="1"/>
            <a:r>
              <a:rPr lang="en-US" sz="2000" b="1" i="1" dirty="0">
                <a:solidFill>
                  <a:srgbClr val="0070C0"/>
                </a:solidFill>
                <a:latin typeface="Consolas" panose="020B0609020204030204" pitchFamily="49" charset="0"/>
                <a:cs typeface="Consolas" panose="020B0609020204030204" pitchFamily="49" charset="0"/>
              </a:rPr>
              <a:t>    start = </a:t>
            </a:r>
            <a:r>
              <a:rPr lang="en-US" sz="2000" b="1" i="1" dirty="0" err="1">
                <a:solidFill>
                  <a:srgbClr val="0070C0"/>
                </a:solidFill>
                <a:latin typeface="Consolas" panose="020B0609020204030204" pitchFamily="49" charset="0"/>
                <a:cs typeface="Consolas" panose="020B0609020204030204" pitchFamily="49" charset="0"/>
              </a:rPr>
              <a:t>time.time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WaitForEcho</a:t>
            </a:r>
            <a:r>
              <a:rPr lang="en-US" sz="2000" b="1" i="1" dirty="0">
                <a:solidFill>
                  <a:srgbClr val="0070C0"/>
                </a:solidFill>
                <a:latin typeface="Consolas" panose="020B0609020204030204" pitchFamily="49" charset="0"/>
                <a:cs typeface="Consolas" panose="020B0609020204030204" pitchFamily="49" charset="0"/>
              </a:rPr>
              <a:t>(False, 100000)</a:t>
            </a:r>
          </a:p>
          <a:p>
            <a:pPr lvl="1"/>
            <a:r>
              <a:rPr lang="en-US" sz="2000" b="1" i="1" dirty="0">
                <a:solidFill>
                  <a:srgbClr val="0070C0"/>
                </a:solidFill>
                <a:latin typeface="Consolas" panose="020B0609020204030204" pitchFamily="49" charset="0"/>
                <a:cs typeface="Consolas" panose="020B0609020204030204" pitchFamily="49" charset="0"/>
              </a:rPr>
              <a:t>    finish = </a:t>
            </a:r>
            <a:r>
              <a:rPr lang="en-US" sz="2000" b="1" i="1" dirty="0" err="1">
                <a:solidFill>
                  <a:srgbClr val="0070C0"/>
                </a:solidFill>
                <a:latin typeface="Consolas" panose="020B0609020204030204" pitchFamily="49" charset="0"/>
                <a:cs typeface="Consolas" panose="020B0609020204030204" pitchFamily="49" charset="0"/>
              </a:rPr>
              <a:t>time.time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pulseLen</a:t>
            </a:r>
            <a:r>
              <a:rPr lang="en-US" sz="2000" b="1" i="1" dirty="0">
                <a:solidFill>
                  <a:srgbClr val="0070C0"/>
                </a:solidFill>
                <a:latin typeface="Consolas" panose="020B0609020204030204" pitchFamily="49" charset="0"/>
                <a:cs typeface="Consolas" panose="020B0609020204030204" pitchFamily="49" charset="0"/>
              </a:rPr>
              <a:t> = finish - start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distCm</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pulseLen</a:t>
            </a:r>
            <a:r>
              <a:rPr lang="en-US" sz="2000" b="1" i="1" dirty="0">
                <a:solidFill>
                  <a:srgbClr val="0070C0"/>
                </a:solidFill>
                <a:latin typeface="Consolas" panose="020B0609020204030204" pitchFamily="49" charset="0"/>
                <a:cs typeface="Consolas" panose="020B0609020204030204" pitchFamily="49" charset="0"/>
              </a:rPr>
              <a:t> / 0.000058</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distInch</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distCm</a:t>
            </a:r>
            <a:r>
              <a:rPr lang="en-US" sz="2000" b="1" i="1" dirty="0">
                <a:solidFill>
                  <a:srgbClr val="0070C0"/>
                </a:solidFill>
                <a:latin typeface="Consolas" panose="020B0609020204030204" pitchFamily="49" charset="0"/>
                <a:cs typeface="Consolas" panose="020B0609020204030204" pitchFamily="49" charset="0"/>
              </a:rPr>
              <a:t> / 2.5</a:t>
            </a:r>
          </a:p>
          <a:p>
            <a:pPr lvl="1"/>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distCm</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distInch</a:t>
            </a:r>
            <a:r>
              <a:rPr lang="en-US" sz="2000" b="1" i="1" dirty="0">
                <a:solidFill>
                  <a:srgbClr val="0070C0"/>
                </a:solidFill>
                <a:latin typeface="Consolas" panose="020B0609020204030204" pitchFamily="49" charset="0"/>
                <a:cs typeface="Consolas" panose="020B0609020204030204" pitchFamily="49" charset="0"/>
              </a:rPr>
              <a:t>)</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while True:</a:t>
            </a:r>
          </a:p>
          <a:p>
            <a:pPr lvl="1"/>
            <a:r>
              <a:rPr lang="en-US" sz="2000" b="1" i="1" dirty="0">
                <a:solidFill>
                  <a:srgbClr val="0070C0"/>
                </a:solidFill>
                <a:latin typeface="Consolas" panose="020B0609020204030204" pitchFamily="49" charset="0"/>
                <a:cs typeface="Consolas" panose="020B0609020204030204" pitchFamily="49" charset="0"/>
              </a:rPr>
              <a:t>    print("cm=%f\</a:t>
            </a:r>
            <a:r>
              <a:rPr lang="en-US" sz="2000" b="1" i="1" dirty="0" err="1">
                <a:solidFill>
                  <a:srgbClr val="0070C0"/>
                </a:solidFill>
                <a:latin typeface="Consolas" panose="020B0609020204030204" pitchFamily="49" charset="0"/>
                <a:cs typeface="Consolas" panose="020B0609020204030204" pitchFamily="49" charset="0"/>
              </a:rPr>
              <a:t>tinches</a:t>
            </a:r>
            <a:r>
              <a:rPr lang="en-US" sz="2000" b="1" i="1" dirty="0">
                <a:solidFill>
                  <a:srgbClr val="0070C0"/>
                </a:solidFill>
                <a:latin typeface="Consolas" panose="020B0609020204030204" pitchFamily="49" charset="0"/>
                <a:cs typeface="Consolas" panose="020B0609020204030204" pitchFamily="49" charset="0"/>
              </a:rPr>
              <a:t>=%f" % </a:t>
            </a:r>
            <a:r>
              <a:rPr lang="en-US" sz="2000" b="1" i="1" dirty="0" err="1">
                <a:solidFill>
                  <a:srgbClr val="0070C0"/>
                </a:solidFill>
                <a:latin typeface="Consolas" panose="020B0609020204030204" pitchFamily="49" charset="0"/>
                <a:cs typeface="Consolas" panose="020B0609020204030204" pitchFamily="49" charset="0"/>
              </a:rPr>
              <a:t>GetDistance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1008495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OLED_Shapes</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3170099"/>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Load default font.</a:t>
            </a:r>
          </a:p>
          <a:p>
            <a:r>
              <a:rPr lang="en-US" sz="2000" b="1" i="1" dirty="0">
                <a:solidFill>
                  <a:srgbClr val="0070C0"/>
                </a:solidFill>
                <a:latin typeface="Consolas" panose="020B0609020204030204" pitchFamily="49" charset="0"/>
                <a:cs typeface="Consolas" panose="020B0609020204030204" pitchFamily="49" charset="0"/>
              </a:rPr>
              <a:t>font = </a:t>
            </a:r>
            <a:r>
              <a:rPr lang="en-US" sz="2000" b="1" i="1" dirty="0" err="1">
                <a:solidFill>
                  <a:srgbClr val="0070C0"/>
                </a:solidFill>
                <a:latin typeface="Consolas" panose="020B0609020204030204" pitchFamily="49" charset="0"/>
                <a:cs typeface="Consolas" panose="020B0609020204030204" pitchFamily="49" charset="0"/>
              </a:rPr>
              <a:t>ImageFont.load_default</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Write two lines of text.</a:t>
            </a:r>
          </a:p>
          <a:p>
            <a:r>
              <a:rPr lang="en-US" sz="2000" b="1" i="1" dirty="0" err="1">
                <a:solidFill>
                  <a:srgbClr val="0070C0"/>
                </a:solidFill>
                <a:latin typeface="Consolas" panose="020B0609020204030204" pitchFamily="49" charset="0"/>
                <a:cs typeface="Consolas" panose="020B0609020204030204" pitchFamily="49" charset="0"/>
              </a:rPr>
              <a:t>draw.text</a:t>
            </a:r>
            <a:r>
              <a:rPr lang="en-US" sz="2000" b="1" i="1" dirty="0">
                <a:solidFill>
                  <a:srgbClr val="0070C0"/>
                </a:solidFill>
                <a:latin typeface="Consolas" panose="020B0609020204030204" pitchFamily="49" charset="0"/>
                <a:cs typeface="Consolas" panose="020B0609020204030204" pitchFamily="49" charset="0"/>
              </a:rPr>
              <a:t>((x, top),    'Hello',  font = font, fill = 255)</a:t>
            </a:r>
          </a:p>
          <a:p>
            <a:r>
              <a:rPr lang="en-US" sz="2000" b="1" i="1" dirty="0" err="1">
                <a:solidFill>
                  <a:srgbClr val="0070C0"/>
                </a:solidFill>
                <a:latin typeface="Consolas" panose="020B0609020204030204" pitchFamily="49" charset="0"/>
                <a:cs typeface="Consolas" panose="020B0609020204030204" pitchFamily="49" charset="0"/>
              </a:rPr>
              <a:t>draw.text</a:t>
            </a:r>
            <a:r>
              <a:rPr lang="en-US" sz="2000" b="1" i="1" dirty="0">
                <a:solidFill>
                  <a:srgbClr val="0070C0"/>
                </a:solidFill>
                <a:latin typeface="Consolas" panose="020B0609020204030204" pitchFamily="49" charset="0"/>
                <a:cs typeface="Consolas" panose="020B0609020204030204" pitchFamily="49" charset="0"/>
              </a:rPr>
              <a:t>((x, top+20), 'World!', font = font, fill = 255)</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Display image.</a:t>
            </a:r>
          </a:p>
          <a:p>
            <a:r>
              <a:rPr lang="en-US" sz="2000" b="1" i="1" dirty="0" err="1">
                <a:solidFill>
                  <a:srgbClr val="0070C0"/>
                </a:solidFill>
                <a:latin typeface="Consolas" panose="020B0609020204030204" pitchFamily="49" charset="0"/>
                <a:cs typeface="Consolas" panose="020B0609020204030204" pitchFamily="49" charset="0"/>
              </a:rPr>
              <a:t>disp.image</a:t>
            </a:r>
            <a:r>
              <a:rPr lang="en-US" sz="2000" b="1" i="1" dirty="0">
                <a:solidFill>
                  <a:srgbClr val="0070C0"/>
                </a:solidFill>
                <a:latin typeface="Consolas" panose="020B0609020204030204" pitchFamily="49" charset="0"/>
                <a:cs typeface="Consolas" panose="020B0609020204030204" pitchFamily="49" charset="0"/>
              </a:rPr>
              <a:t>(image)</a:t>
            </a: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527313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OLED_Animate</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7018"/>
            <a:ext cx="12192000" cy="6100982"/>
          </a:xfrm>
          <a:prstGeom prst="rect">
            <a:avLst/>
          </a:prstGeom>
        </p:spPr>
      </p:pic>
    </p:spTree>
    <p:extLst>
      <p:ext uri="{BB962C8B-B14F-4D97-AF65-F5344CB8AC3E}">
        <p14:creationId xmlns:p14="http://schemas.microsoft.com/office/powerpoint/2010/main" val="2375680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OLED_Animate</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5324535"/>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import math</a:t>
            </a:r>
          </a:p>
          <a:p>
            <a:r>
              <a:rPr lang="en-US" sz="2000" b="1" i="1" dirty="0">
                <a:solidFill>
                  <a:srgbClr val="0070C0"/>
                </a:solidFill>
                <a:latin typeface="Consolas" panose="020B0609020204030204" pitchFamily="49" charset="0"/>
                <a:cs typeface="Consolas" panose="020B0609020204030204" pitchFamily="49" charset="0"/>
              </a:rPr>
              <a:t>import time</a:t>
            </a:r>
          </a:p>
          <a:p>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Adafruit_GPIO.SPI</a:t>
            </a:r>
            <a:r>
              <a:rPr lang="en-US" sz="2000" b="1" i="1" dirty="0">
                <a:solidFill>
                  <a:srgbClr val="0070C0"/>
                </a:solidFill>
                <a:latin typeface="Consolas" panose="020B0609020204030204" pitchFamily="49" charset="0"/>
                <a:cs typeface="Consolas" panose="020B0609020204030204" pitchFamily="49" charset="0"/>
              </a:rPr>
              <a:t> as SPI</a:t>
            </a:r>
          </a:p>
          <a:p>
            <a:r>
              <a:rPr lang="en-US" sz="2000" b="1" i="1" dirty="0">
                <a:solidFill>
                  <a:srgbClr val="0070C0"/>
                </a:solidFill>
                <a:latin typeface="Consolas" panose="020B0609020204030204" pitchFamily="49" charset="0"/>
                <a:cs typeface="Consolas" panose="020B0609020204030204" pitchFamily="49" charset="0"/>
              </a:rPr>
              <a:t>import Adafruit_SSD1306</a:t>
            </a:r>
          </a:p>
          <a:p>
            <a:r>
              <a:rPr lang="en-US" sz="2000" b="1" i="1" dirty="0">
                <a:solidFill>
                  <a:srgbClr val="0070C0"/>
                </a:solidFill>
                <a:latin typeface="Consolas" panose="020B0609020204030204" pitchFamily="49" charset="0"/>
                <a:cs typeface="Consolas" panose="020B0609020204030204" pitchFamily="49" charset="0"/>
              </a:rPr>
              <a:t>from PIL import Image</a:t>
            </a: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ImageFont</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PIL import </a:t>
            </a:r>
            <a:r>
              <a:rPr lang="en-US" sz="2000" b="1" i="1" dirty="0" err="1">
                <a:solidFill>
                  <a:srgbClr val="0070C0"/>
                </a:solidFill>
                <a:latin typeface="Consolas" panose="020B0609020204030204" pitchFamily="49" charset="0"/>
                <a:cs typeface="Consolas" panose="020B0609020204030204" pitchFamily="49" charset="0"/>
              </a:rPr>
              <a:t>ImageDraw</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Raspberry Pi pin configuration:</a:t>
            </a:r>
          </a:p>
          <a:p>
            <a:r>
              <a:rPr lang="en-US" sz="2000" b="1" i="1" dirty="0">
                <a:solidFill>
                  <a:srgbClr val="0070C0"/>
                </a:solidFill>
                <a:latin typeface="Consolas" panose="020B0609020204030204" pitchFamily="49" charset="0"/>
                <a:cs typeface="Consolas" panose="020B0609020204030204" pitchFamily="49" charset="0"/>
              </a:rPr>
              <a:t>RST = 24</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128x32 display with hardware I2C:</a:t>
            </a:r>
          </a:p>
          <a:p>
            <a:r>
              <a:rPr lang="en-US" sz="2000" b="1" i="1" dirty="0" err="1">
                <a:solidFill>
                  <a:srgbClr val="0070C0"/>
                </a:solidFill>
                <a:latin typeface="Consolas" panose="020B0609020204030204" pitchFamily="49" charset="0"/>
                <a:cs typeface="Consolas" panose="020B0609020204030204" pitchFamily="49" charset="0"/>
              </a:rPr>
              <a:t>disp</a:t>
            </a:r>
            <a:r>
              <a:rPr lang="en-US" sz="2000" b="1" i="1" dirty="0">
                <a:solidFill>
                  <a:srgbClr val="0070C0"/>
                </a:solidFill>
                <a:latin typeface="Consolas" panose="020B0609020204030204" pitchFamily="49" charset="0"/>
                <a:cs typeface="Consolas" panose="020B0609020204030204" pitchFamily="49" charset="0"/>
              </a:rPr>
              <a:t> = Adafruit_SSD1306.SSD1306_128_64(</a:t>
            </a:r>
            <a:r>
              <a:rPr lang="en-US" sz="2000" b="1" i="1" dirty="0" err="1">
                <a:solidFill>
                  <a:srgbClr val="0070C0"/>
                </a:solidFill>
                <a:latin typeface="Consolas" panose="020B0609020204030204" pitchFamily="49" charset="0"/>
                <a:cs typeface="Consolas" panose="020B0609020204030204" pitchFamily="49" charset="0"/>
              </a:rPr>
              <a:t>rst</a:t>
            </a:r>
            <a:r>
              <a:rPr lang="en-US" sz="2000" b="1" i="1" dirty="0">
                <a:solidFill>
                  <a:srgbClr val="0070C0"/>
                </a:solidFill>
                <a:latin typeface="Consolas" panose="020B0609020204030204" pitchFamily="49" charset="0"/>
                <a:cs typeface="Consolas" panose="020B0609020204030204" pitchFamily="49" charset="0"/>
              </a:rPr>
              <a:t>=RST)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Initialize library.</a:t>
            </a:r>
          </a:p>
          <a:p>
            <a:r>
              <a:rPr lang="en-US" sz="2000" b="1" i="1" dirty="0" err="1">
                <a:solidFill>
                  <a:srgbClr val="0070C0"/>
                </a:solidFill>
                <a:latin typeface="Consolas" panose="020B0609020204030204" pitchFamily="49" charset="0"/>
                <a:cs typeface="Consolas" panose="020B0609020204030204" pitchFamily="49" charset="0"/>
              </a:rPr>
              <a:t>disp.begin</a:t>
            </a:r>
            <a:r>
              <a:rPr lang="en-US" sz="20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92834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OLED_Animate</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5016758"/>
          </a:xfrm>
          <a:prstGeom prst="rect">
            <a:avLst/>
          </a:prstGeom>
        </p:spPr>
        <p:txBody>
          <a:bodyPr wrap="square">
            <a:spAutoFit/>
          </a:bodyPr>
          <a:lstStyle/>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Get display width and height.</a:t>
            </a:r>
          </a:p>
          <a:p>
            <a:r>
              <a:rPr lang="en-US" sz="2000" b="1" i="1" dirty="0">
                <a:solidFill>
                  <a:srgbClr val="0070C0"/>
                </a:solidFill>
                <a:latin typeface="Consolas" panose="020B0609020204030204" pitchFamily="49" charset="0"/>
                <a:cs typeface="Consolas" panose="020B0609020204030204" pitchFamily="49" charset="0"/>
              </a:rPr>
              <a:t>width = </a:t>
            </a:r>
            <a:r>
              <a:rPr lang="en-US" sz="2000" b="1" i="1" dirty="0" err="1">
                <a:solidFill>
                  <a:srgbClr val="0070C0"/>
                </a:solidFill>
                <a:latin typeface="Consolas" panose="020B0609020204030204" pitchFamily="49" charset="0"/>
                <a:cs typeface="Consolas" panose="020B0609020204030204" pitchFamily="49" charset="0"/>
              </a:rPr>
              <a:t>disp.width</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height = </a:t>
            </a:r>
            <a:r>
              <a:rPr lang="en-US" sz="2000" b="1" i="1" dirty="0" err="1">
                <a:solidFill>
                  <a:srgbClr val="0070C0"/>
                </a:solidFill>
                <a:latin typeface="Consolas" panose="020B0609020204030204" pitchFamily="49" charset="0"/>
                <a:cs typeface="Consolas" panose="020B0609020204030204" pitchFamily="49" charset="0"/>
              </a:rPr>
              <a:t>disp.height</a:t>
            </a:r>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Clear display.</a:t>
            </a:r>
          </a:p>
          <a:p>
            <a:r>
              <a:rPr lang="en-US" sz="2000" b="1" i="1" dirty="0" err="1">
                <a:solidFill>
                  <a:srgbClr val="0070C0"/>
                </a:solidFill>
                <a:latin typeface="Consolas" panose="020B0609020204030204" pitchFamily="49" charset="0"/>
                <a:cs typeface="Consolas" panose="020B0609020204030204" pitchFamily="49" charset="0"/>
              </a:rPr>
              <a:t>disp.clear</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Create image buffer.</a:t>
            </a:r>
          </a:p>
          <a:p>
            <a:r>
              <a:rPr lang="en-US" sz="2000" b="1" i="1" dirty="0">
                <a:solidFill>
                  <a:srgbClr val="0070C0"/>
                </a:solidFill>
                <a:latin typeface="Consolas" panose="020B0609020204030204" pitchFamily="49" charset="0"/>
                <a:cs typeface="Consolas" panose="020B0609020204030204" pitchFamily="49" charset="0"/>
              </a:rPr>
              <a:t># Make sure to create image with mode '1' for 1-bit color.</a:t>
            </a:r>
          </a:p>
          <a:p>
            <a:r>
              <a:rPr lang="en-US" sz="2000" b="1" i="1" dirty="0">
                <a:solidFill>
                  <a:srgbClr val="0070C0"/>
                </a:solidFill>
                <a:latin typeface="Consolas" panose="020B0609020204030204" pitchFamily="49" charset="0"/>
                <a:cs typeface="Consolas" panose="020B0609020204030204" pitchFamily="49" charset="0"/>
              </a:rPr>
              <a:t>image = </a:t>
            </a:r>
            <a:r>
              <a:rPr lang="en-US" sz="2000" b="1" i="1" dirty="0" err="1">
                <a:solidFill>
                  <a:srgbClr val="0070C0"/>
                </a:solidFill>
                <a:latin typeface="Consolas" panose="020B0609020204030204" pitchFamily="49" charset="0"/>
                <a:cs typeface="Consolas" panose="020B0609020204030204" pitchFamily="49" charset="0"/>
              </a:rPr>
              <a:t>Image.new</a:t>
            </a:r>
            <a:r>
              <a:rPr lang="en-US" sz="2000" b="1" i="1" dirty="0">
                <a:solidFill>
                  <a:srgbClr val="0070C0"/>
                </a:solidFill>
                <a:latin typeface="Consolas" panose="020B0609020204030204" pitchFamily="49" charset="0"/>
                <a:cs typeface="Consolas" panose="020B0609020204030204" pitchFamily="49" charset="0"/>
              </a:rPr>
              <a:t>('1', (width, height))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Load default font.</a:t>
            </a:r>
          </a:p>
          <a:p>
            <a:r>
              <a:rPr lang="en-US" sz="2000" b="1" i="1" dirty="0">
                <a:solidFill>
                  <a:srgbClr val="0070C0"/>
                </a:solidFill>
                <a:latin typeface="Consolas" panose="020B0609020204030204" pitchFamily="49" charset="0"/>
                <a:cs typeface="Consolas" panose="020B0609020204030204" pitchFamily="49" charset="0"/>
              </a:rPr>
              <a:t>font = </a:t>
            </a:r>
            <a:r>
              <a:rPr lang="en-US" sz="2000" b="1" i="1" dirty="0" err="1">
                <a:solidFill>
                  <a:srgbClr val="0070C0"/>
                </a:solidFill>
                <a:latin typeface="Consolas" panose="020B0609020204030204" pitchFamily="49" charset="0"/>
                <a:cs typeface="Consolas" panose="020B0609020204030204" pitchFamily="49" charset="0"/>
              </a:rPr>
              <a:t>ImageFont.load_default</a:t>
            </a:r>
            <a:r>
              <a:rPr lang="en-US" sz="2000" b="1" i="1" dirty="0">
                <a:solidFill>
                  <a:srgbClr val="0070C0"/>
                </a:solidFill>
                <a:latin typeface="Consolas" panose="020B0609020204030204" pitchFamily="49" charset="0"/>
                <a:cs typeface="Consolas" panose="020B0609020204030204" pitchFamily="49" charset="0"/>
              </a:rPr>
              <a:t>()</a:t>
            </a:r>
          </a:p>
          <a:p>
            <a:r>
              <a:rPr lang="en-US" sz="2000" b="1" i="1" dirty="0">
                <a:solidFill>
                  <a:srgbClr val="0070C0"/>
                </a:solidFill>
                <a:latin typeface="Consolas" panose="020B0609020204030204" pitchFamily="49" charset="0"/>
                <a:cs typeface="Consolas" panose="020B0609020204030204" pitchFamily="49" charset="0"/>
              </a:rPr>
              <a:t>draw = </a:t>
            </a:r>
            <a:r>
              <a:rPr lang="en-US" sz="2000" b="1" i="1" dirty="0" err="1">
                <a:solidFill>
                  <a:srgbClr val="0070C0"/>
                </a:solidFill>
                <a:latin typeface="Consolas" panose="020B0609020204030204" pitchFamily="49" charset="0"/>
                <a:cs typeface="Consolas" panose="020B0609020204030204" pitchFamily="49" charset="0"/>
              </a:rPr>
              <a:t>ImageDraw.Draw</a:t>
            </a:r>
            <a:r>
              <a:rPr lang="en-US" sz="2000" b="1" i="1" dirty="0">
                <a:solidFill>
                  <a:srgbClr val="0070C0"/>
                </a:solidFill>
                <a:latin typeface="Consolas" panose="020B0609020204030204" pitchFamily="49" charset="0"/>
                <a:cs typeface="Consolas" panose="020B0609020204030204" pitchFamily="49" charset="0"/>
              </a:rPr>
              <a:t>(image)</a:t>
            </a:r>
          </a:p>
        </p:txBody>
      </p:sp>
    </p:spTree>
    <p:extLst>
      <p:ext uri="{BB962C8B-B14F-4D97-AF65-F5344CB8AC3E}">
        <p14:creationId xmlns:p14="http://schemas.microsoft.com/office/powerpoint/2010/main" val="324456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OLED_Animate</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3477875"/>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text = "9th Raspberry Pi Course ********** </a:t>
            </a:r>
            <a:r>
              <a:rPr lang="en-US" sz="2000" b="1" i="1" dirty="0" err="1">
                <a:solidFill>
                  <a:srgbClr val="0070C0"/>
                </a:solidFill>
                <a:latin typeface="Consolas" panose="020B0609020204030204" pitchFamily="49" charset="0"/>
                <a:cs typeface="Consolas" panose="020B0609020204030204" pitchFamily="49" charset="0"/>
              </a:rPr>
              <a:t>Shahed</a:t>
            </a:r>
            <a:r>
              <a:rPr lang="en-US" sz="2000" b="1" i="1" dirty="0">
                <a:solidFill>
                  <a:srgbClr val="0070C0"/>
                </a:solidFill>
                <a:latin typeface="Consolas" panose="020B0609020204030204" pitchFamily="49" charset="0"/>
                <a:cs typeface="Consolas" panose="020B0609020204030204" pitchFamily="49" charset="0"/>
              </a:rPr>
              <a:t> University"</a:t>
            </a:r>
          </a:p>
          <a:p>
            <a:r>
              <a:rPr lang="en-US" sz="2000" b="1" i="1" dirty="0" err="1">
                <a:solidFill>
                  <a:srgbClr val="0070C0"/>
                </a:solidFill>
                <a:latin typeface="Consolas" panose="020B0609020204030204" pitchFamily="49" charset="0"/>
                <a:cs typeface="Consolas" panose="020B0609020204030204" pitchFamily="49" charset="0"/>
              </a:rPr>
              <a:t>maxWidth</a:t>
            </a:r>
            <a:r>
              <a:rPr lang="en-US" sz="2000" b="1" i="1" dirty="0">
                <a:solidFill>
                  <a:srgbClr val="0070C0"/>
                </a:solidFill>
                <a:latin typeface="Consolas" panose="020B0609020204030204" pitchFamily="49" charset="0"/>
                <a:cs typeface="Consolas" panose="020B0609020204030204" pitchFamily="49" charset="0"/>
              </a:rPr>
              <a:t>, unused = </a:t>
            </a:r>
            <a:r>
              <a:rPr lang="en-US" sz="2000" b="1" i="1" dirty="0" err="1">
                <a:solidFill>
                  <a:srgbClr val="0070C0"/>
                </a:solidFill>
                <a:latin typeface="Consolas" panose="020B0609020204030204" pitchFamily="49" charset="0"/>
                <a:cs typeface="Consolas" panose="020B0609020204030204" pitchFamily="49" charset="0"/>
              </a:rPr>
              <a:t>draw.textsize</a:t>
            </a:r>
            <a:r>
              <a:rPr lang="en-US" sz="2000" b="1" i="1" dirty="0">
                <a:solidFill>
                  <a:srgbClr val="0070C0"/>
                </a:solidFill>
                <a:latin typeface="Consolas" panose="020B0609020204030204" pitchFamily="49" charset="0"/>
                <a:cs typeface="Consolas" panose="020B0609020204030204" pitchFamily="49" charset="0"/>
              </a:rPr>
              <a:t>(text, font=font)</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Set animation and sine wave parameters.</a:t>
            </a:r>
          </a:p>
          <a:p>
            <a:r>
              <a:rPr lang="en-US" sz="2000" b="1" i="1" dirty="0">
                <a:solidFill>
                  <a:srgbClr val="0070C0"/>
                </a:solidFill>
                <a:latin typeface="Consolas" panose="020B0609020204030204" pitchFamily="49" charset="0"/>
                <a:cs typeface="Consolas" panose="020B0609020204030204" pitchFamily="49" charset="0"/>
              </a:rPr>
              <a:t>amplitude = height / 4</a:t>
            </a:r>
          </a:p>
          <a:p>
            <a:r>
              <a:rPr lang="en-US" sz="2000" b="1" i="1" dirty="0">
                <a:solidFill>
                  <a:srgbClr val="0070C0"/>
                </a:solidFill>
                <a:latin typeface="Consolas" panose="020B0609020204030204" pitchFamily="49" charset="0"/>
                <a:cs typeface="Consolas" panose="020B0609020204030204" pitchFamily="49" charset="0"/>
              </a:rPr>
              <a:t>offset = height / 2 - 4</a:t>
            </a:r>
          </a:p>
          <a:p>
            <a:r>
              <a:rPr lang="en-US" sz="2000" b="1" i="1" dirty="0">
                <a:solidFill>
                  <a:srgbClr val="0070C0"/>
                </a:solidFill>
                <a:latin typeface="Consolas" panose="020B0609020204030204" pitchFamily="49" charset="0"/>
                <a:cs typeface="Consolas" panose="020B0609020204030204" pitchFamily="49" charset="0"/>
              </a:rPr>
              <a:t>velocity = -2</a:t>
            </a:r>
          </a:p>
          <a:p>
            <a:r>
              <a:rPr lang="en-US" sz="2000" b="1" i="1" dirty="0" err="1">
                <a:solidFill>
                  <a:srgbClr val="0070C0"/>
                </a:solidFill>
                <a:latin typeface="Consolas" panose="020B0609020204030204" pitchFamily="49" charset="0"/>
                <a:cs typeface="Consolas" panose="020B0609020204030204" pitchFamily="49" charset="0"/>
              </a:rPr>
              <a:t>startPos</a:t>
            </a:r>
            <a:r>
              <a:rPr lang="en-US" sz="2000" b="1" i="1" dirty="0">
                <a:solidFill>
                  <a:srgbClr val="0070C0"/>
                </a:solidFill>
                <a:latin typeface="Consolas" panose="020B0609020204030204" pitchFamily="49" charset="0"/>
                <a:cs typeface="Consolas" panose="020B0609020204030204" pitchFamily="49" charset="0"/>
              </a:rPr>
              <a:t> = width</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print('Press Ctrl-C to quit.')</a:t>
            </a:r>
          </a:p>
          <a:p>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startPos</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11638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OLED_Animate</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6247864"/>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while True:    </a:t>
            </a:r>
          </a:p>
          <a:p>
            <a:r>
              <a:rPr lang="en-US" sz="2000" b="1" i="1" dirty="0">
                <a:solidFill>
                  <a:srgbClr val="0070C0"/>
                </a:solidFill>
                <a:latin typeface="Consolas" panose="020B0609020204030204" pitchFamily="49" charset="0"/>
                <a:cs typeface="Consolas" panose="020B0609020204030204" pitchFamily="49" charset="0"/>
              </a:rPr>
              <a:t>	# Clear image buffer by drawing a black filled box.    	</a:t>
            </a:r>
            <a:r>
              <a:rPr lang="en-US" sz="2000" b="1" i="1" dirty="0" err="1">
                <a:solidFill>
                  <a:srgbClr val="0070C0"/>
                </a:solidFill>
                <a:latin typeface="Consolas" panose="020B0609020204030204" pitchFamily="49" charset="0"/>
                <a:cs typeface="Consolas" panose="020B0609020204030204" pitchFamily="49" charset="0"/>
              </a:rPr>
              <a:t>draw.rectangle</a:t>
            </a:r>
            <a:r>
              <a:rPr lang="en-US" sz="2000" b="1" i="1" dirty="0">
                <a:solidFill>
                  <a:srgbClr val="0070C0"/>
                </a:solidFill>
                <a:latin typeface="Consolas" panose="020B0609020204030204" pitchFamily="49" charset="0"/>
                <a:cs typeface="Consolas" panose="020B0609020204030204" pitchFamily="49" charset="0"/>
              </a:rPr>
              <a:t>((0,0,width,height), outline=0, fill=0)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Enumerate characters and draw them offset vertically based on a sine wave.    </a:t>
            </a:r>
          </a:p>
          <a:p>
            <a:r>
              <a:rPr lang="en-US" sz="2000" b="1" i="1" dirty="0">
                <a:solidFill>
                  <a:srgbClr val="0070C0"/>
                </a:solidFill>
                <a:latin typeface="Consolas" panose="020B0609020204030204" pitchFamily="49" charset="0"/>
                <a:cs typeface="Consolas" panose="020B0609020204030204" pitchFamily="49" charset="0"/>
              </a:rPr>
              <a:t>	x = </a:t>
            </a:r>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c in enumerate(text):       </a:t>
            </a:r>
          </a:p>
          <a:p>
            <a:r>
              <a:rPr lang="en-US" sz="2000" b="1" i="1" dirty="0">
                <a:solidFill>
                  <a:srgbClr val="0070C0"/>
                </a:solidFill>
                <a:latin typeface="Consolas" panose="020B0609020204030204" pitchFamily="49" charset="0"/>
                <a:cs typeface="Consolas" panose="020B0609020204030204" pitchFamily="49" charset="0"/>
              </a:rPr>
              <a:t>		# Stop drawing if off the right side of screen.        </a:t>
            </a:r>
          </a:p>
          <a:p>
            <a:r>
              <a:rPr lang="en-US" sz="2000" b="1" i="1" dirty="0">
                <a:solidFill>
                  <a:srgbClr val="0070C0"/>
                </a:solidFill>
                <a:latin typeface="Consolas" panose="020B0609020204030204" pitchFamily="49" charset="0"/>
                <a:cs typeface="Consolas" panose="020B0609020204030204" pitchFamily="49" charset="0"/>
              </a:rPr>
              <a:t>		if x &gt; width:            </a:t>
            </a:r>
          </a:p>
          <a:p>
            <a:r>
              <a:rPr lang="en-US" sz="2000" b="1" i="1" dirty="0">
                <a:solidFill>
                  <a:srgbClr val="0070C0"/>
                </a:solidFill>
                <a:latin typeface="Consolas" panose="020B0609020204030204" pitchFamily="49" charset="0"/>
                <a:cs typeface="Consolas" panose="020B0609020204030204" pitchFamily="49" charset="0"/>
              </a:rPr>
              <a:t>			break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Calculate width but skip drawing if off the left side of screen.        </a:t>
            </a:r>
          </a:p>
          <a:p>
            <a:r>
              <a:rPr lang="en-US" sz="2000" b="1" i="1" dirty="0">
                <a:solidFill>
                  <a:srgbClr val="0070C0"/>
                </a:solidFill>
                <a:latin typeface="Consolas" panose="020B0609020204030204" pitchFamily="49" charset="0"/>
                <a:cs typeface="Consolas" panose="020B0609020204030204" pitchFamily="49" charset="0"/>
              </a:rPr>
              <a:t>		if x &lt; -10: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charWidth</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charHeight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draw.textsize</a:t>
            </a:r>
            <a:r>
              <a:rPr lang="en-US" sz="2000" b="1" i="1" dirty="0">
                <a:solidFill>
                  <a:srgbClr val="0070C0"/>
                </a:solidFill>
                <a:latin typeface="Consolas" panose="020B0609020204030204" pitchFamily="49" charset="0"/>
                <a:cs typeface="Consolas" panose="020B0609020204030204" pitchFamily="49" charset="0"/>
              </a:rPr>
              <a:t>(c, font=font)            </a:t>
            </a:r>
          </a:p>
          <a:p>
            <a:r>
              <a:rPr lang="en-US" sz="2000" b="1" i="1" dirty="0">
                <a:solidFill>
                  <a:srgbClr val="0070C0"/>
                </a:solidFill>
                <a:latin typeface="Consolas" panose="020B0609020204030204" pitchFamily="49" charset="0"/>
                <a:cs typeface="Consolas" panose="020B0609020204030204" pitchFamily="49" charset="0"/>
              </a:rPr>
              <a:t>			x += </a:t>
            </a:r>
            <a:r>
              <a:rPr lang="en-US" sz="2000" b="1" i="1" dirty="0" err="1">
                <a:solidFill>
                  <a:srgbClr val="0070C0"/>
                </a:solidFill>
                <a:latin typeface="Consolas" panose="020B0609020204030204" pitchFamily="49" charset="0"/>
                <a:cs typeface="Consolas" panose="020B0609020204030204" pitchFamily="49" charset="0"/>
              </a:rPr>
              <a:t>charWidth</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continue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Calculate offset from sine wave.        </a:t>
            </a:r>
          </a:p>
          <a:p>
            <a:r>
              <a:rPr lang="en-US" sz="2000" b="1" i="1" dirty="0">
                <a:solidFill>
                  <a:srgbClr val="0070C0"/>
                </a:solidFill>
                <a:latin typeface="Consolas" panose="020B0609020204030204" pitchFamily="49" charset="0"/>
                <a:cs typeface="Consolas" panose="020B0609020204030204" pitchFamily="49" charset="0"/>
              </a:rPr>
              <a:t>		y = </a:t>
            </a:r>
            <a:r>
              <a:rPr lang="en-US" sz="2000" b="1" i="1" dirty="0" err="1">
                <a:solidFill>
                  <a:srgbClr val="0070C0"/>
                </a:solidFill>
                <a:latin typeface="Consolas" panose="020B0609020204030204" pitchFamily="49" charset="0"/>
                <a:cs typeface="Consolas" panose="020B0609020204030204" pitchFamily="49" charset="0"/>
              </a:rPr>
              <a:t>offset+math.floor</a:t>
            </a:r>
            <a:r>
              <a:rPr lang="en-US" sz="2000" b="1" i="1" dirty="0">
                <a:solidFill>
                  <a:srgbClr val="0070C0"/>
                </a:solidFill>
                <a:latin typeface="Consolas" panose="020B0609020204030204" pitchFamily="49" charset="0"/>
                <a:cs typeface="Consolas" panose="020B0609020204030204" pitchFamily="49" charset="0"/>
              </a:rPr>
              <a:t>(amplitude*</a:t>
            </a:r>
            <a:r>
              <a:rPr lang="en-US" sz="2000" b="1" i="1" dirty="0" err="1">
                <a:solidFill>
                  <a:srgbClr val="0070C0"/>
                </a:solidFill>
                <a:latin typeface="Consolas" panose="020B0609020204030204" pitchFamily="49" charset="0"/>
                <a:cs typeface="Consolas" panose="020B0609020204030204" pitchFamily="49" charset="0"/>
              </a:rPr>
              <a:t>math.sin</a:t>
            </a:r>
            <a:r>
              <a:rPr lang="en-US" sz="2000" b="1" i="1" dirty="0">
                <a:solidFill>
                  <a:srgbClr val="0070C0"/>
                </a:solidFill>
                <a:latin typeface="Consolas" panose="020B0609020204030204" pitchFamily="49" charset="0"/>
                <a:cs typeface="Consolas" panose="020B0609020204030204" pitchFamily="49" charset="0"/>
              </a:rPr>
              <a:t>(x/float(width)*2.0*</a:t>
            </a:r>
            <a:r>
              <a:rPr lang="en-US" sz="2000" b="1" i="1" dirty="0" err="1">
                <a:solidFill>
                  <a:srgbClr val="0070C0"/>
                </a:solidFill>
                <a:latin typeface="Consolas" panose="020B0609020204030204" pitchFamily="49" charset="0"/>
                <a:cs typeface="Consolas" panose="020B0609020204030204" pitchFamily="49" charset="0"/>
              </a:rPr>
              <a:t>math.pi</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343353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OLED_Animate</a:t>
            </a:r>
            <a:r>
              <a:rPr lang="en-US" dirty="0"/>
              <a:t>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0" y="857743"/>
            <a:ext cx="12192000" cy="5940088"/>
          </a:xfrm>
          <a:prstGeom prst="rect">
            <a:avLst/>
          </a:prstGeom>
        </p:spPr>
        <p:txBody>
          <a:bodyPr wrap="square">
            <a:spAutoFit/>
          </a:bodyPr>
          <a:lstStyle/>
          <a:p>
            <a:r>
              <a:rPr lang="en-US" sz="2000" b="1" i="1" dirty="0">
                <a:solidFill>
                  <a:srgbClr val="0070C0"/>
                </a:solidFill>
                <a:latin typeface="Consolas" panose="020B0609020204030204" pitchFamily="49" charset="0"/>
                <a:cs typeface="Consolas" panose="020B0609020204030204" pitchFamily="49" charset="0"/>
              </a:rPr>
              <a:t>  		# Draw text.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draw.text</a:t>
            </a:r>
            <a:r>
              <a:rPr lang="en-US" sz="2000" b="1" i="1" dirty="0">
                <a:solidFill>
                  <a:srgbClr val="0070C0"/>
                </a:solidFill>
                <a:latin typeface="Consolas" panose="020B0609020204030204" pitchFamily="49" charset="0"/>
                <a:cs typeface="Consolas" panose="020B0609020204030204" pitchFamily="49" charset="0"/>
              </a:rPr>
              <a:t>((x, y), c, font=font, fill=255)        </a:t>
            </a:r>
          </a:p>
          <a:p>
            <a:r>
              <a:rPr lang="en-US" sz="2000" b="1" i="1" dirty="0">
                <a:solidFill>
                  <a:srgbClr val="0070C0"/>
                </a:solidFill>
                <a:latin typeface="Consolas" panose="020B0609020204030204" pitchFamily="49" charset="0"/>
                <a:cs typeface="Consolas" panose="020B0609020204030204" pitchFamily="49" charset="0"/>
              </a:rPr>
              <a:t>		# Increment x position based on </a:t>
            </a:r>
            <a:r>
              <a:rPr lang="en-US" sz="2000" b="1" i="1" dirty="0" err="1">
                <a:solidFill>
                  <a:srgbClr val="0070C0"/>
                </a:solidFill>
                <a:latin typeface="Consolas" panose="020B0609020204030204" pitchFamily="49" charset="0"/>
                <a:cs typeface="Consolas" panose="020B0609020204030204" pitchFamily="49" charset="0"/>
              </a:rPr>
              <a:t>chacacter</a:t>
            </a:r>
            <a:r>
              <a:rPr lang="en-US" sz="2000" b="1" i="1" dirty="0">
                <a:solidFill>
                  <a:srgbClr val="0070C0"/>
                </a:solidFill>
                <a:latin typeface="Consolas" panose="020B0609020204030204" pitchFamily="49" charset="0"/>
                <a:cs typeface="Consolas" panose="020B0609020204030204" pitchFamily="49" charset="0"/>
              </a:rPr>
              <a:t> width.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charWidth</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charHeight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draw.textsize</a:t>
            </a:r>
            <a:r>
              <a:rPr lang="en-US" sz="2000" b="1" i="1" dirty="0">
                <a:solidFill>
                  <a:srgbClr val="0070C0"/>
                </a:solidFill>
                <a:latin typeface="Consolas" panose="020B0609020204030204" pitchFamily="49" charset="0"/>
                <a:cs typeface="Consolas" panose="020B0609020204030204" pitchFamily="49" charset="0"/>
              </a:rPr>
              <a:t>(c, font=font)        </a:t>
            </a:r>
          </a:p>
          <a:p>
            <a:r>
              <a:rPr lang="en-US" sz="2000" b="1" i="1" dirty="0">
                <a:solidFill>
                  <a:srgbClr val="0070C0"/>
                </a:solidFill>
                <a:latin typeface="Consolas" panose="020B0609020204030204" pitchFamily="49" charset="0"/>
                <a:cs typeface="Consolas" panose="020B0609020204030204" pitchFamily="49" charset="0"/>
              </a:rPr>
              <a:t>		x += </a:t>
            </a:r>
            <a:r>
              <a:rPr lang="en-US" sz="2000" b="1" i="1" dirty="0" err="1">
                <a:solidFill>
                  <a:srgbClr val="0070C0"/>
                </a:solidFill>
                <a:latin typeface="Consolas" panose="020B0609020204030204" pitchFamily="49" charset="0"/>
                <a:cs typeface="Consolas" panose="020B0609020204030204" pitchFamily="49" charset="0"/>
              </a:rPr>
              <a:t>charWidth</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Draw the image buffer.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disp.image</a:t>
            </a:r>
            <a:r>
              <a:rPr lang="en-US" sz="2000" b="1" i="1" dirty="0">
                <a:solidFill>
                  <a:srgbClr val="0070C0"/>
                </a:solidFill>
                <a:latin typeface="Consolas" panose="020B0609020204030204" pitchFamily="49" charset="0"/>
                <a:cs typeface="Consolas" panose="020B0609020204030204" pitchFamily="49" charset="0"/>
              </a:rPr>
              <a:t>(image)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disp.display</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Move position for next frame.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 velocity    </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	# Start over if text has scrolled completely off left side of screen.    </a:t>
            </a:r>
          </a:p>
          <a:p>
            <a:r>
              <a:rPr lang="en-US" sz="2000" b="1" i="1" dirty="0">
                <a:solidFill>
                  <a:srgbClr val="0070C0"/>
                </a:solidFill>
                <a:latin typeface="Consolas" panose="020B0609020204030204" pitchFamily="49" charset="0"/>
                <a:cs typeface="Consolas" panose="020B0609020204030204" pitchFamily="49" charset="0"/>
              </a:rPr>
              <a:t>	if </a:t>
            </a:r>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&lt; -</a:t>
            </a:r>
            <a:r>
              <a:rPr lang="en-US" sz="2000" b="1" i="1" dirty="0" err="1">
                <a:solidFill>
                  <a:srgbClr val="0070C0"/>
                </a:solidFill>
                <a:latin typeface="Consolas" panose="020B0609020204030204" pitchFamily="49" charset="0"/>
                <a:cs typeface="Consolas" panose="020B0609020204030204" pitchFamily="49" charset="0"/>
              </a:rPr>
              <a:t>maxwidth</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pos</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startpos</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 Pause briefly before drawing next frame.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time.sleep</a:t>
            </a:r>
            <a:r>
              <a:rPr lang="en-US" sz="2000" b="1" i="1" dirty="0">
                <a:solidFill>
                  <a:srgbClr val="0070C0"/>
                </a:solidFill>
                <a:latin typeface="Consolas" panose="020B0609020204030204" pitchFamily="49" charset="0"/>
                <a:cs typeface="Consolas" panose="020B0609020204030204" pitchFamily="49" charset="0"/>
              </a:rPr>
              <a:t>(0.1)</a:t>
            </a:r>
          </a:p>
        </p:txBody>
      </p:sp>
    </p:spTree>
    <p:extLst>
      <p:ext uri="{BB962C8B-B14F-4D97-AF65-F5344CB8AC3E}">
        <p14:creationId xmlns:p14="http://schemas.microsoft.com/office/powerpoint/2010/main" val="24676556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3"/>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HCSR04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87403"/>
            <a:ext cx="11301047" cy="1323439"/>
          </a:xfrm>
          <a:prstGeom prst="rect">
            <a:avLst/>
          </a:prstGeom>
        </p:spPr>
        <p:txBody>
          <a:bodyPr wrap="square">
            <a:spAutoFit/>
          </a:bodyPr>
          <a:lstStyle/>
          <a:p>
            <a:pPr marL="342900" indent="-342900">
              <a:buFont typeface="Arial" panose="020B0604020202020204" pitchFamily="34" charset="0"/>
              <a:buChar char="•"/>
            </a:pPr>
            <a:r>
              <a:rPr lang="en-US" sz="2000" dirty="0"/>
              <a:t>Following Figure shows an oscilloscope trace of the sensor in action. The top (red) trace is connected to trig and the bottom (yellow) trace is connected to echo. You can see that first the trig pin is taken high for a short pulse. There is then a short delay before the echo pin goes high. This then stays high for a period that is proportional to the distance from the sensor.</a:t>
            </a:r>
          </a:p>
        </p:txBody>
      </p:sp>
      <p:pic>
        <p:nvPicPr>
          <p:cNvPr id="2" name="Picture 1"/>
          <p:cNvPicPr>
            <a:picLocks noChangeAspect="1"/>
          </p:cNvPicPr>
          <p:nvPr/>
        </p:nvPicPr>
        <p:blipFill>
          <a:blip r:embed="rId2"/>
          <a:stretch>
            <a:fillRect/>
          </a:stretch>
        </p:blipFill>
        <p:spPr>
          <a:xfrm>
            <a:off x="1922461" y="2124910"/>
            <a:ext cx="8347076" cy="4654764"/>
          </a:xfrm>
          <a:prstGeom prst="rect">
            <a:avLst/>
          </a:prstGeom>
        </p:spPr>
      </p:pic>
    </p:spTree>
    <p:extLst>
      <p:ext uri="{BB962C8B-B14F-4D97-AF65-F5344CB8AC3E}">
        <p14:creationId xmlns:p14="http://schemas.microsoft.com/office/powerpoint/2010/main" val="109821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Displaying Sensor Values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787403"/>
            <a:ext cx="11301047" cy="1938992"/>
          </a:xfrm>
          <a:prstGeom prst="rect">
            <a:avLst/>
          </a:prstGeom>
        </p:spPr>
        <p:txBody>
          <a:bodyPr wrap="square">
            <a:spAutoFit/>
          </a:bodyPr>
          <a:lstStyle/>
          <a:p>
            <a:pPr marL="342900" indent="-342900">
              <a:buFont typeface="Arial" panose="020B0604020202020204" pitchFamily="34" charset="0"/>
              <a:buChar char="•"/>
            </a:pPr>
            <a:r>
              <a:rPr lang="en-US" sz="2000" dirty="0"/>
              <a:t>Use the </a:t>
            </a:r>
            <a:r>
              <a:rPr lang="en-US" sz="2000" dirty="0" err="1"/>
              <a:t>Tkinter</a:t>
            </a:r>
            <a:r>
              <a:rPr lang="en-US" sz="2000" dirty="0"/>
              <a:t> library to open a window and write the reading on it as a label with a large font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example uses data from the ultrasonic rangefinder of previous Recipe, complete that recipe first if you want to try out this example.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2" name="Picture 1"/>
          <p:cNvPicPr>
            <a:picLocks noChangeAspect="1"/>
          </p:cNvPicPr>
          <p:nvPr/>
        </p:nvPicPr>
        <p:blipFill>
          <a:blip r:embed="rId2"/>
          <a:stretch>
            <a:fillRect/>
          </a:stretch>
        </p:blipFill>
        <p:spPr>
          <a:xfrm>
            <a:off x="3947819" y="3341737"/>
            <a:ext cx="4314280" cy="3516263"/>
          </a:xfrm>
          <a:prstGeom prst="rect">
            <a:avLst/>
          </a:prstGeom>
        </p:spPr>
      </p:pic>
    </p:spTree>
    <p:extLst>
      <p:ext uri="{BB962C8B-B14F-4D97-AF65-F5344CB8AC3E}">
        <p14:creationId xmlns:p14="http://schemas.microsoft.com/office/powerpoint/2010/main" val="80681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HCSR04_GUI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43675"/>
            <a:ext cx="11301047" cy="5847755"/>
          </a:xfrm>
          <a:prstGeom prst="rect">
            <a:avLst/>
          </a:prstGeom>
        </p:spPr>
        <p:txBody>
          <a:bodyPr wrap="square">
            <a:spAutoFit/>
          </a:bodyPr>
          <a:lstStyle/>
          <a:p>
            <a:pPr lvl="1"/>
            <a:r>
              <a:rPr lang="en-US" sz="1700" b="1" i="1" dirty="0">
                <a:solidFill>
                  <a:srgbClr val="0070C0"/>
                </a:solidFill>
                <a:latin typeface="Consolas" panose="020B0609020204030204" pitchFamily="49" charset="0"/>
                <a:cs typeface="Consolas" panose="020B0609020204030204" pitchFamily="49" charset="0"/>
              </a:rPr>
              <a:t>class App:	</a:t>
            </a:r>
          </a:p>
          <a:p>
            <a:pPr lvl="1"/>
            <a:r>
              <a:rPr lang="en-US" sz="1700" b="1" i="1" dirty="0">
                <a:solidFill>
                  <a:srgbClr val="0070C0"/>
                </a:solidFill>
                <a:latin typeface="Consolas" panose="020B0609020204030204" pitchFamily="49" charset="0"/>
                <a:cs typeface="Consolas" panose="020B0609020204030204" pitchFamily="49" charset="0"/>
              </a:rPr>
              <a:t>    def __</a:t>
            </a:r>
            <a:r>
              <a:rPr lang="en-US" sz="1700" b="1" i="1" dirty="0" err="1">
                <a:solidFill>
                  <a:srgbClr val="0070C0"/>
                </a:solidFill>
                <a:latin typeface="Consolas" panose="020B0609020204030204" pitchFamily="49" charset="0"/>
                <a:cs typeface="Consolas" panose="020B0609020204030204" pitchFamily="49" charset="0"/>
              </a:rPr>
              <a:t>init</a:t>
            </a:r>
            <a:r>
              <a:rPr lang="en-US" sz="1700" b="1" i="1" dirty="0">
                <a:solidFill>
                  <a:srgbClr val="0070C0"/>
                </a:solidFill>
                <a:latin typeface="Consolas" panose="020B0609020204030204" pitchFamily="49" charset="0"/>
                <a:cs typeface="Consolas" panose="020B0609020204030204" pitchFamily="49" charset="0"/>
              </a:rPr>
              <a:t>__(self, master):</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self.master</a:t>
            </a:r>
            <a:r>
              <a:rPr lang="en-US" sz="1700" b="1" i="1" dirty="0">
                <a:solidFill>
                  <a:srgbClr val="0070C0"/>
                </a:solidFill>
                <a:latin typeface="Consolas" panose="020B0609020204030204" pitchFamily="49" charset="0"/>
                <a:cs typeface="Consolas" panose="020B0609020204030204" pitchFamily="49" charset="0"/>
              </a:rPr>
              <a:t> = master</a:t>
            </a:r>
          </a:p>
          <a:p>
            <a:pPr lvl="1"/>
            <a:r>
              <a:rPr lang="en-US" sz="1700" b="1" i="1" dirty="0">
                <a:solidFill>
                  <a:srgbClr val="0070C0"/>
                </a:solidFill>
                <a:latin typeface="Consolas" panose="020B0609020204030204" pitchFamily="49" charset="0"/>
                <a:cs typeface="Consolas" panose="020B0609020204030204" pitchFamily="49" charset="0"/>
              </a:rPr>
              <a:t>        frame = Frame(master)</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frame.pack</a:t>
            </a:r>
            <a:r>
              <a:rPr lang="en-US" sz="1700" b="1" i="1" dirty="0">
                <a:solidFill>
                  <a:srgbClr val="0070C0"/>
                </a:solidFill>
                <a:latin typeface="Consolas" panose="020B0609020204030204" pitchFamily="49" charset="0"/>
                <a:cs typeface="Consolas" panose="020B0609020204030204" pitchFamily="49" charset="0"/>
              </a:rPr>
              <a:t>()</a:t>
            </a:r>
          </a:p>
          <a:p>
            <a:pPr lvl="1"/>
            <a:r>
              <a:rPr lang="en-US" sz="1700" b="1" i="1" dirty="0">
                <a:solidFill>
                  <a:srgbClr val="0070C0"/>
                </a:solidFill>
                <a:latin typeface="Consolas" panose="020B0609020204030204" pitchFamily="49" charset="0"/>
                <a:cs typeface="Consolas" panose="020B0609020204030204" pitchFamily="49" charset="0"/>
              </a:rPr>
              <a:t>        label = Label(frame, text='Distance (cm)', font=("Helvetica", 32))</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label.grid</a:t>
            </a:r>
            <a:r>
              <a:rPr lang="en-US" sz="1700" b="1" i="1" dirty="0">
                <a:solidFill>
                  <a:srgbClr val="0070C0"/>
                </a:solidFill>
                <a:latin typeface="Consolas" panose="020B0609020204030204" pitchFamily="49" charset="0"/>
                <a:cs typeface="Consolas" panose="020B0609020204030204" pitchFamily="49" charset="0"/>
              </a:rPr>
              <a:t>(row=0)</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self.readingLabel</a:t>
            </a:r>
            <a:r>
              <a:rPr lang="en-US" sz="1700" b="1" i="1" dirty="0">
                <a:solidFill>
                  <a:srgbClr val="0070C0"/>
                </a:solidFill>
                <a:latin typeface="Consolas" panose="020B0609020204030204" pitchFamily="49" charset="0"/>
                <a:cs typeface="Consolas" panose="020B0609020204030204" pitchFamily="49" charset="0"/>
              </a:rPr>
              <a:t> = Label(frame, text='00.00', font=("Helvetica", 110))</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self.readingLabel.grid</a:t>
            </a:r>
            <a:r>
              <a:rPr lang="en-US" sz="1700" b="1" i="1" dirty="0">
                <a:solidFill>
                  <a:srgbClr val="0070C0"/>
                </a:solidFill>
                <a:latin typeface="Consolas" panose="020B0609020204030204" pitchFamily="49" charset="0"/>
                <a:cs typeface="Consolas" panose="020B0609020204030204" pitchFamily="49" charset="0"/>
              </a:rPr>
              <a:t>(row=1)</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self.UpdateReading</a:t>
            </a:r>
            <a:r>
              <a:rPr lang="en-US" sz="1700" b="1" i="1" dirty="0">
                <a:solidFill>
                  <a:srgbClr val="0070C0"/>
                </a:solidFill>
                <a:latin typeface="Consolas" panose="020B0609020204030204" pitchFamily="49" charset="0"/>
                <a:cs typeface="Consolas" panose="020B0609020204030204" pitchFamily="49" charset="0"/>
              </a:rPr>
              <a:t>()</a:t>
            </a:r>
          </a:p>
          <a:p>
            <a:pPr lvl="1"/>
            <a:endParaRPr lang="en-US" sz="1700" b="1" i="1" dirty="0">
              <a:solidFill>
                <a:srgbClr val="0070C0"/>
              </a:solidFill>
              <a:latin typeface="Consolas" panose="020B0609020204030204" pitchFamily="49" charset="0"/>
              <a:cs typeface="Consolas" panose="020B0609020204030204" pitchFamily="49" charset="0"/>
            </a:endParaRPr>
          </a:p>
          <a:p>
            <a:pPr lvl="1"/>
            <a:r>
              <a:rPr lang="en-US" sz="1700" b="1" i="1" dirty="0">
                <a:solidFill>
                  <a:srgbClr val="0070C0"/>
                </a:solidFill>
                <a:latin typeface="Consolas" panose="020B0609020204030204" pitchFamily="49" charset="0"/>
                <a:cs typeface="Consolas" panose="020B0609020204030204" pitchFamily="49" charset="0"/>
              </a:rPr>
              <a:t>    def </a:t>
            </a:r>
            <a:r>
              <a:rPr lang="en-US" sz="1700" b="1" i="1" dirty="0" err="1">
                <a:solidFill>
                  <a:srgbClr val="0070C0"/>
                </a:solidFill>
                <a:latin typeface="Consolas" panose="020B0609020204030204" pitchFamily="49" charset="0"/>
                <a:cs typeface="Consolas" panose="020B0609020204030204" pitchFamily="49" charset="0"/>
              </a:rPr>
              <a:t>UpdateReading</a:t>
            </a:r>
            <a:r>
              <a:rPr lang="en-US" sz="1700" b="1" i="1" dirty="0">
                <a:solidFill>
                  <a:srgbClr val="0070C0"/>
                </a:solidFill>
                <a:latin typeface="Consolas" panose="020B0609020204030204" pitchFamily="49" charset="0"/>
                <a:cs typeface="Consolas" panose="020B0609020204030204" pitchFamily="49" charset="0"/>
              </a:rPr>
              <a:t>(self):</a:t>
            </a:r>
          </a:p>
          <a:p>
            <a:pPr lvl="1"/>
            <a:r>
              <a:rPr lang="en-US" sz="1700" b="1" i="1" dirty="0">
                <a:solidFill>
                  <a:srgbClr val="0070C0"/>
                </a:solidFill>
                <a:latin typeface="Consolas" panose="020B0609020204030204" pitchFamily="49" charset="0"/>
                <a:cs typeface="Consolas" panose="020B0609020204030204" pitchFamily="49" charset="0"/>
              </a:rPr>
              <a:t>        cm, inch = </a:t>
            </a:r>
            <a:r>
              <a:rPr lang="en-US" sz="1700" b="1" i="1" dirty="0" err="1">
                <a:solidFill>
                  <a:srgbClr val="0070C0"/>
                </a:solidFill>
                <a:latin typeface="Consolas" panose="020B0609020204030204" pitchFamily="49" charset="0"/>
                <a:cs typeface="Consolas" panose="020B0609020204030204" pitchFamily="49" charset="0"/>
              </a:rPr>
              <a:t>GetDistance</a:t>
            </a:r>
            <a:r>
              <a:rPr lang="en-US" sz="1700" b="1" i="1" dirty="0">
                <a:solidFill>
                  <a:srgbClr val="0070C0"/>
                </a:solidFill>
                <a:latin typeface="Consolas" panose="020B0609020204030204" pitchFamily="49" charset="0"/>
                <a:cs typeface="Consolas" panose="020B0609020204030204" pitchFamily="49" charset="0"/>
              </a:rPr>
              <a:t>()</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readingStr</a:t>
            </a:r>
            <a:r>
              <a:rPr lang="en-US" sz="1700" b="1" i="1" dirty="0">
                <a:solidFill>
                  <a:srgbClr val="0070C0"/>
                </a:solidFill>
                <a:latin typeface="Consolas" panose="020B0609020204030204" pitchFamily="49" charset="0"/>
                <a:cs typeface="Consolas" panose="020B0609020204030204" pitchFamily="49" charset="0"/>
              </a:rPr>
              <a:t> = "{:.2f}".format(cm)</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self.readingLabel.configure</a:t>
            </a:r>
            <a:r>
              <a:rPr lang="en-US" sz="1700" b="1" i="1" dirty="0">
                <a:solidFill>
                  <a:srgbClr val="0070C0"/>
                </a:solidFill>
                <a:latin typeface="Consolas" panose="020B0609020204030204" pitchFamily="49" charset="0"/>
                <a:cs typeface="Consolas" panose="020B0609020204030204" pitchFamily="49" charset="0"/>
              </a:rPr>
              <a:t>(text=</a:t>
            </a:r>
            <a:r>
              <a:rPr lang="en-US" sz="1700" b="1" i="1" dirty="0" err="1">
                <a:solidFill>
                  <a:srgbClr val="0070C0"/>
                </a:solidFill>
                <a:latin typeface="Consolas" panose="020B0609020204030204" pitchFamily="49" charset="0"/>
                <a:cs typeface="Consolas" panose="020B0609020204030204" pitchFamily="49" charset="0"/>
              </a:rPr>
              <a:t>readingStr</a:t>
            </a:r>
            <a:r>
              <a:rPr lang="en-US" sz="1700" b="1" i="1" dirty="0">
                <a:solidFill>
                  <a:srgbClr val="0070C0"/>
                </a:solidFill>
                <a:latin typeface="Consolas" panose="020B0609020204030204" pitchFamily="49" charset="0"/>
                <a:cs typeface="Consolas" panose="020B0609020204030204" pitchFamily="49" charset="0"/>
              </a:rPr>
              <a:t>)</a:t>
            </a:r>
          </a:p>
          <a:p>
            <a:pPr lvl="1"/>
            <a:r>
              <a:rPr lang="en-US" sz="1700" b="1" i="1" dirty="0">
                <a:solidFill>
                  <a:srgbClr val="0070C0"/>
                </a:solidFill>
                <a:latin typeface="Consolas" panose="020B0609020204030204" pitchFamily="49" charset="0"/>
                <a:cs typeface="Consolas" panose="020B0609020204030204" pitchFamily="49" charset="0"/>
              </a:rPr>
              <a:t>        </a:t>
            </a:r>
            <a:r>
              <a:rPr lang="en-US" sz="1700" b="1" i="1" dirty="0" err="1">
                <a:solidFill>
                  <a:srgbClr val="0070C0"/>
                </a:solidFill>
                <a:latin typeface="Consolas" panose="020B0609020204030204" pitchFamily="49" charset="0"/>
                <a:cs typeface="Consolas" panose="020B0609020204030204" pitchFamily="49" charset="0"/>
              </a:rPr>
              <a:t>self.master.after</a:t>
            </a:r>
            <a:r>
              <a:rPr lang="en-US" sz="1700" b="1" i="1" dirty="0">
                <a:solidFill>
                  <a:srgbClr val="0070C0"/>
                </a:solidFill>
                <a:latin typeface="Consolas" panose="020B0609020204030204" pitchFamily="49" charset="0"/>
                <a:cs typeface="Consolas" panose="020B0609020204030204" pitchFamily="49" charset="0"/>
              </a:rPr>
              <a:t>(500, </a:t>
            </a:r>
            <a:r>
              <a:rPr lang="en-US" sz="1700" b="1" i="1" dirty="0" err="1">
                <a:solidFill>
                  <a:srgbClr val="0070C0"/>
                </a:solidFill>
                <a:latin typeface="Consolas" panose="020B0609020204030204" pitchFamily="49" charset="0"/>
                <a:cs typeface="Consolas" panose="020B0609020204030204" pitchFamily="49" charset="0"/>
              </a:rPr>
              <a:t>self.UpdateReading</a:t>
            </a:r>
            <a:r>
              <a:rPr lang="en-US" sz="1700" b="1" i="1" dirty="0">
                <a:solidFill>
                  <a:srgbClr val="0070C0"/>
                </a:solidFill>
                <a:latin typeface="Consolas" panose="020B0609020204030204" pitchFamily="49" charset="0"/>
                <a:cs typeface="Consolas" panose="020B0609020204030204" pitchFamily="49" charset="0"/>
              </a:rPr>
              <a:t>)</a:t>
            </a:r>
          </a:p>
          <a:p>
            <a:pPr lvl="1"/>
            <a:endParaRPr lang="en-US" sz="1700" b="1" i="1" dirty="0">
              <a:solidFill>
                <a:srgbClr val="0070C0"/>
              </a:solidFill>
              <a:latin typeface="Consolas" panose="020B0609020204030204" pitchFamily="49" charset="0"/>
              <a:cs typeface="Consolas" panose="020B0609020204030204" pitchFamily="49" charset="0"/>
            </a:endParaRPr>
          </a:p>
          <a:p>
            <a:pPr lvl="1"/>
            <a:r>
              <a:rPr lang="en-US" sz="1700" b="1" i="1" dirty="0">
                <a:solidFill>
                  <a:srgbClr val="0070C0"/>
                </a:solidFill>
                <a:latin typeface="Consolas" panose="020B0609020204030204" pitchFamily="49" charset="0"/>
                <a:cs typeface="Consolas" panose="020B0609020204030204" pitchFamily="49" charset="0"/>
              </a:rPr>
              <a:t>root = </a:t>
            </a:r>
            <a:r>
              <a:rPr lang="en-US" sz="1700" b="1" i="1" dirty="0" err="1">
                <a:solidFill>
                  <a:srgbClr val="0070C0"/>
                </a:solidFill>
                <a:latin typeface="Consolas" panose="020B0609020204030204" pitchFamily="49" charset="0"/>
                <a:cs typeface="Consolas" panose="020B0609020204030204" pitchFamily="49" charset="0"/>
              </a:rPr>
              <a:t>Tk</a:t>
            </a:r>
            <a:r>
              <a:rPr lang="en-US" sz="1700" b="1" i="1" dirty="0">
                <a:solidFill>
                  <a:srgbClr val="0070C0"/>
                </a:solidFill>
                <a:latin typeface="Consolas" panose="020B0609020204030204" pitchFamily="49" charset="0"/>
                <a:cs typeface="Consolas" panose="020B0609020204030204" pitchFamily="49" charset="0"/>
              </a:rPr>
              <a:t>()</a:t>
            </a:r>
          </a:p>
          <a:p>
            <a:pPr lvl="1"/>
            <a:r>
              <a:rPr lang="en-US" sz="1700" b="1" i="1" dirty="0" err="1">
                <a:solidFill>
                  <a:srgbClr val="0070C0"/>
                </a:solidFill>
                <a:latin typeface="Consolas" panose="020B0609020204030204" pitchFamily="49" charset="0"/>
                <a:cs typeface="Consolas" panose="020B0609020204030204" pitchFamily="49" charset="0"/>
              </a:rPr>
              <a:t>root.wm_title</a:t>
            </a:r>
            <a:r>
              <a:rPr lang="en-US" sz="1700" b="1" i="1" dirty="0">
                <a:solidFill>
                  <a:srgbClr val="0070C0"/>
                </a:solidFill>
                <a:latin typeface="Consolas" panose="020B0609020204030204" pitchFamily="49" charset="0"/>
                <a:cs typeface="Consolas" panose="020B0609020204030204" pitchFamily="49" charset="0"/>
              </a:rPr>
              <a:t>('Range Finder')</a:t>
            </a:r>
          </a:p>
          <a:p>
            <a:pPr lvl="1"/>
            <a:r>
              <a:rPr lang="en-US" sz="1700" b="1" i="1" dirty="0">
                <a:solidFill>
                  <a:srgbClr val="0070C0"/>
                </a:solidFill>
                <a:latin typeface="Consolas" panose="020B0609020204030204" pitchFamily="49" charset="0"/>
                <a:cs typeface="Consolas" panose="020B0609020204030204" pitchFamily="49" charset="0"/>
              </a:rPr>
              <a:t>app = App(root)</a:t>
            </a:r>
          </a:p>
          <a:p>
            <a:pPr lvl="1"/>
            <a:r>
              <a:rPr lang="en-US" sz="1700" b="1" i="1" dirty="0" err="1">
                <a:solidFill>
                  <a:srgbClr val="0070C0"/>
                </a:solidFill>
                <a:latin typeface="Consolas" panose="020B0609020204030204" pitchFamily="49" charset="0"/>
                <a:cs typeface="Consolas" panose="020B0609020204030204" pitchFamily="49" charset="0"/>
              </a:rPr>
              <a:t>root.geometry</a:t>
            </a:r>
            <a:r>
              <a:rPr lang="en-US" sz="1700" b="1" i="1" dirty="0">
                <a:solidFill>
                  <a:srgbClr val="0070C0"/>
                </a:solidFill>
                <a:latin typeface="Consolas" panose="020B0609020204030204" pitchFamily="49" charset="0"/>
                <a:cs typeface="Consolas" panose="020B0609020204030204" pitchFamily="49" charset="0"/>
              </a:rPr>
              <a:t>("400x300+0+0")</a:t>
            </a:r>
          </a:p>
          <a:p>
            <a:pPr lvl="1"/>
            <a:r>
              <a:rPr lang="en-US" sz="1700" b="1" i="1" dirty="0" err="1">
                <a:solidFill>
                  <a:srgbClr val="0070C0"/>
                </a:solidFill>
                <a:latin typeface="Consolas" panose="020B0609020204030204" pitchFamily="49" charset="0"/>
                <a:cs typeface="Consolas" panose="020B0609020204030204" pitchFamily="49" charset="0"/>
              </a:rPr>
              <a:t>root.mainloop</a:t>
            </a:r>
            <a:r>
              <a:rPr lang="en-US" sz="1700" b="1" i="1"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2616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a Keypad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45476" y="857743"/>
            <a:ext cx="11301047" cy="3600986"/>
          </a:xfrm>
          <a:prstGeom prst="rect">
            <a:avLst/>
          </a:prstGeom>
        </p:spPr>
        <p:txBody>
          <a:bodyPr wrap="square">
            <a:spAutoFit/>
          </a:bodyPr>
          <a:lstStyle/>
          <a:p>
            <a:pPr marL="342900" indent="-342900">
              <a:buFont typeface="Arial" panose="020B0604020202020204" pitchFamily="34" charset="0"/>
              <a:buChar char="•"/>
            </a:pPr>
            <a:r>
              <a:rPr lang="en-US" sz="2000" dirty="0"/>
              <a:t>Keypads are arranged in rows and columns, with a push switch on the intersection of each row or column. To find out which key is pressed, you first connect all the row and column connections to Raspberry Pi GPIO pins. So, for a 4 × 3 keypad, you will need four + three pins. By scanning each column in turn (setting it to output high) and reading the value of each of the row inputs, you can determine which (if any) key is pressed.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All the real action takes place in the </a:t>
            </a:r>
            <a:r>
              <a:rPr lang="en-US" sz="2400" b="1" i="1" dirty="0" err="1">
                <a:solidFill>
                  <a:srgbClr val="0070C0"/>
                </a:solidFill>
                <a:latin typeface="Consolas" panose="020B0609020204030204" pitchFamily="49" charset="0"/>
                <a:cs typeface="Consolas" panose="020B0609020204030204" pitchFamily="49" charset="0"/>
              </a:rPr>
              <a:t>get_key</a:t>
            </a:r>
            <a:r>
              <a:rPr lang="en-US" sz="2000" dirty="0"/>
              <a:t> function. This enables each column in turn, by setting it to high. An inner loop then tests each of the rows in turn. If one of the rows is high, then the key name corresponding to that row and column is looked up in the keys array. If no keypress is detected, then the default value of key (</a:t>
            </a:r>
            <a:r>
              <a:rPr lang="en-US" sz="2400" b="1" i="1" dirty="0">
                <a:solidFill>
                  <a:srgbClr val="0070C0"/>
                </a:solidFill>
                <a:latin typeface="Consolas" panose="020B0609020204030204" pitchFamily="49" charset="0"/>
                <a:cs typeface="Consolas" panose="020B0609020204030204" pitchFamily="49" charset="0"/>
              </a:rPr>
              <a:t>0</a:t>
            </a:r>
            <a:r>
              <a:rPr lang="en-US" sz="2000" dirty="0"/>
              <a:t>) is returned. </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29553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Keypad project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2146947" y="820236"/>
            <a:ext cx="7898106" cy="6052754"/>
          </a:xfrm>
          <a:prstGeom prst="rect">
            <a:avLst/>
          </a:prstGeom>
        </p:spPr>
      </p:pic>
    </p:spTree>
    <p:extLst>
      <p:ext uri="{BB962C8B-B14F-4D97-AF65-F5344CB8AC3E}">
        <p14:creationId xmlns:p14="http://schemas.microsoft.com/office/powerpoint/2010/main" val="4134716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7017</TotalTime>
  <Words>2946</Words>
  <Application>Microsoft Office PowerPoint</Application>
  <PresentationFormat>Widescreen</PresentationFormat>
  <Paragraphs>485</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Consolas</vt:lpstr>
      <vt:lpstr>Office Theme</vt:lpstr>
      <vt:lpstr>Raspberry pi Sensors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2771</cp:revision>
  <dcterms:created xsi:type="dcterms:W3CDTF">2015-08-06T11:05:05Z</dcterms:created>
  <dcterms:modified xsi:type="dcterms:W3CDTF">2017-09-07T23:39:19Z</dcterms:modified>
  <cp:contentStatus/>
</cp:coreProperties>
</file>