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2" r:id="rId5"/>
    <p:sldId id="258" r:id="rId6"/>
    <p:sldId id="259" r:id="rId7"/>
    <p:sldId id="260" r:id="rId8"/>
    <p:sldId id="271" r:id="rId9"/>
    <p:sldId id="268" r:id="rId10"/>
    <p:sldId id="270" r:id="rId11"/>
    <p:sldId id="261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5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4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6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9FA4A-C808-4981-8BA9-64217A6CCEA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xpython.org/" TargetMode="External"/><Relationship Id="rId13" Type="http://schemas.openxmlformats.org/officeDocument/2006/relationships/hyperlink" Target="http://www.scipy.org/" TargetMode="External"/><Relationship Id="rId18" Type="http://schemas.openxmlformats.org/officeDocument/2006/relationships/hyperlink" Target="http://roundup.sourceforge.net/" TargetMode="External"/><Relationship Id="rId3" Type="http://schemas.openxmlformats.org/officeDocument/2006/relationships/hyperlink" Target="http://www.pylonsproject.org/" TargetMode="External"/><Relationship Id="rId21" Type="http://schemas.openxmlformats.org/officeDocument/2006/relationships/hyperlink" Target="https://www.openstack.org/" TargetMode="External"/><Relationship Id="rId7" Type="http://schemas.openxmlformats.org/officeDocument/2006/relationships/hyperlink" Target="http://www.web2py.com/" TargetMode="External"/><Relationship Id="rId12" Type="http://schemas.openxmlformats.org/officeDocument/2006/relationships/hyperlink" Target="http://www.riverbankcomputing.co.uk/software/pyqt/intro" TargetMode="External"/><Relationship Id="rId17" Type="http://schemas.openxmlformats.org/officeDocument/2006/relationships/hyperlink" Target="http://trac.edgewall.org/" TargetMode="External"/><Relationship Id="rId2" Type="http://schemas.openxmlformats.org/officeDocument/2006/relationships/hyperlink" Target="http://www.djangoproject.com/" TargetMode="External"/><Relationship Id="rId16" Type="http://schemas.openxmlformats.org/officeDocument/2006/relationships/hyperlink" Target="http://buildbot.net/" TargetMode="External"/><Relationship Id="rId20" Type="http://schemas.openxmlformats.org/officeDocument/2006/relationships/hyperlink" Target="http://www.saltsta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ask.pocoo.org/" TargetMode="External"/><Relationship Id="rId11" Type="http://schemas.openxmlformats.org/officeDocument/2006/relationships/hyperlink" Target="https://wiki.gnome.org/Projects/PyGObject" TargetMode="External"/><Relationship Id="rId5" Type="http://schemas.openxmlformats.org/officeDocument/2006/relationships/hyperlink" Target="http://tornadoweb.org/" TargetMode="External"/><Relationship Id="rId15" Type="http://schemas.openxmlformats.org/officeDocument/2006/relationships/hyperlink" Target="http://ipython.org/" TargetMode="External"/><Relationship Id="rId10" Type="http://schemas.openxmlformats.org/officeDocument/2006/relationships/hyperlink" Target="http://www.pygtk.org/" TargetMode="External"/><Relationship Id="rId19" Type="http://schemas.openxmlformats.org/officeDocument/2006/relationships/hyperlink" Target="http://www.ansible.com/" TargetMode="External"/><Relationship Id="rId4" Type="http://schemas.openxmlformats.org/officeDocument/2006/relationships/hyperlink" Target="http://bottlepy.org/" TargetMode="External"/><Relationship Id="rId9" Type="http://schemas.openxmlformats.org/officeDocument/2006/relationships/hyperlink" Target="http://wiki.python.org/moin/TkInter" TargetMode="External"/><Relationship Id="rId14" Type="http://schemas.openxmlformats.org/officeDocument/2006/relationships/hyperlink" Target="http://pandas.pydata.org/" TargetMode="External"/><Relationship Id="rId2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-system.i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64405"/>
            <a:ext cx="12192000" cy="174555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Basic’s of</a:t>
            </a:r>
            <a:br>
              <a:rPr lang="en-US" dirty="0"/>
            </a:br>
            <a:r>
              <a:rPr lang="en-US" dirty="0"/>
              <a:t>Single Board Computer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72993"/>
          </a:xfrm>
        </p:spPr>
        <p:txBody>
          <a:bodyPr/>
          <a:lstStyle/>
          <a:p>
            <a:r>
              <a:rPr lang="en-US" dirty="0"/>
              <a:t>Lecturer: Reza </a:t>
            </a:r>
            <a:r>
              <a:rPr lang="en-US" dirty="0" err="1"/>
              <a:t>Arjmandi</a:t>
            </a:r>
            <a:endParaRPr lang="en-US" dirty="0"/>
          </a:p>
          <a:p>
            <a:r>
              <a:rPr lang="en-US" dirty="0"/>
              <a:t>Summer 2016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5308020"/>
            <a:ext cx="548425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Preface:</a:t>
            </a:r>
          </a:p>
          <a:p>
            <a:r>
              <a:rPr lang="en-US" dirty="0"/>
              <a:t>Introduction SBC, Raspberry pi, Setup and 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53" y="177414"/>
            <a:ext cx="1223493" cy="15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2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Python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764" y="2360077"/>
            <a:ext cx="91705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Python is a programming language that lets you work quickly</a:t>
            </a:r>
            <a:br>
              <a:rPr lang="en-US" sz="2400" dirty="0"/>
            </a:br>
            <a:r>
              <a:rPr lang="en-US" sz="2400" dirty="0"/>
              <a:t>and integrate systems more effectively</a:t>
            </a:r>
          </a:p>
          <a:p>
            <a:pPr fontAlgn="base"/>
            <a:endParaRPr lang="en-US" dirty="0"/>
          </a:p>
          <a:p>
            <a:pPr fontAlgn="base"/>
            <a:r>
              <a:rPr lang="en-US" sz="2400" b="1" dirty="0">
                <a:solidFill>
                  <a:srgbClr val="FF0000"/>
                </a:solidFill>
              </a:rPr>
              <a:t>Use Python for…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Web Programming</a:t>
            </a:r>
            <a:r>
              <a:rPr lang="en-US" dirty="0"/>
              <a:t>: </a:t>
            </a:r>
            <a:r>
              <a:rPr lang="en-US" dirty="0">
                <a:hlinkClick r:id="rId2"/>
              </a:rPr>
              <a:t>Django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Pyramid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Bottle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Tornado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Flask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web2py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GUI Development</a:t>
            </a:r>
            <a:r>
              <a:rPr lang="en-US" dirty="0"/>
              <a:t>: </a:t>
            </a:r>
            <a:r>
              <a:rPr lang="en-US" dirty="0" err="1">
                <a:hlinkClick r:id="rId8"/>
              </a:rPr>
              <a:t>wxPython</a:t>
            </a:r>
            <a:r>
              <a:rPr lang="en-US" dirty="0"/>
              <a:t>, </a:t>
            </a:r>
            <a:r>
              <a:rPr lang="en-US" dirty="0" err="1">
                <a:hlinkClick r:id="rId9"/>
              </a:rPr>
              <a:t>tkInter</a:t>
            </a:r>
            <a:r>
              <a:rPr lang="en-US" dirty="0"/>
              <a:t>, </a:t>
            </a:r>
            <a:r>
              <a:rPr lang="en-US" dirty="0" err="1">
                <a:hlinkClick r:id="rId10"/>
              </a:rPr>
              <a:t>PyGtk</a:t>
            </a:r>
            <a:r>
              <a:rPr lang="en-US" dirty="0"/>
              <a:t>, </a:t>
            </a:r>
            <a:r>
              <a:rPr lang="en-US" dirty="0" err="1">
                <a:hlinkClick r:id="rId11"/>
              </a:rPr>
              <a:t>PyGObject</a:t>
            </a:r>
            <a:r>
              <a:rPr lang="en-US" dirty="0"/>
              <a:t>, </a:t>
            </a:r>
            <a:r>
              <a:rPr lang="en-US" dirty="0" err="1">
                <a:hlinkClick r:id="rId12"/>
              </a:rPr>
              <a:t>PyQt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Scientific and Numeric</a:t>
            </a:r>
            <a:r>
              <a:rPr lang="en-US" dirty="0"/>
              <a:t>: </a:t>
            </a:r>
            <a:r>
              <a:rPr lang="en-US" dirty="0" err="1">
                <a:hlinkClick r:id="rId13"/>
              </a:rPr>
              <a:t>SciPy</a:t>
            </a:r>
            <a:r>
              <a:rPr lang="en-US" dirty="0"/>
              <a:t>, </a:t>
            </a:r>
            <a:r>
              <a:rPr lang="en-US" dirty="0">
                <a:hlinkClick r:id="rId14"/>
              </a:rPr>
              <a:t>Pandas</a:t>
            </a:r>
            <a:r>
              <a:rPr lang="en-US" dirty="0"/>
              <a:t>, </a:t>
            </a:r>
            <a:r>
              <a:rPr lang="en-US" dirty="0" err="1">
                <a:hlinkClick r:id="rId15"/>
              </a:rPr>
              <a:t>IPython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Software Development</a:t>
            </a:r>
            <a:r>
              <a:rPr lang="en-US" dirty="0"/>
              <a:t>: </a:t>
            </a:r>
            <a:r>
              <a:rPr lang="en-US" dirty="0" err="1">
                <a:hlinkClick r:id="rId16"/>
              </a:rPr>
              <a:t>Buildbot</a:t>
            </a:r>
            <a:r>
              <a:rPr lang="en-US" dirty="0"/>
              <a:t>, </a:t>
            </a:r>
            <a:r>
              <a:rPr lang="en-US" dirty="0" err="1">
                <a:hlinkClick r:id="rId17"/>
              </a:rPr>
              <a:t>Trac</a:t>
            </a:r>
            <a:r>
              <a:rPr lang="en-US" dirty="0"/>
              <a:t>, </a:t>
            </a:r>
            <a:r>
              <a:rPr lang="en-US" dirty="0">
                <a:hlinkClick r:id="rId18"/>
              </a:rPr>
              <a:t>Roundup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System Administration</a:t>
            </a:r>
            <a:r>
              <a:rPr lang="en-US" dirty="0"/>
              <a:t>: </a:t>
            </a:r>
            <a:r>
              <a:rPr lang="en-US" dirty="0" err="1">
                <a:hlinkClick r:id="rId19"/>
              </a:rPr>
              <a:t>Ansible</a:t>
            </a:r>
            <a:r>
              <a:rPr lang="en-US" dirty="0"/>
              <a:t>, </a:t>
            </a:r>
            <a:r>
              <a:rPr lang="en-US" dirty="0">
                <a:hlinkClick r:id="rId20"/>
              </a:rPr>
              <a:t>Salt</a:t>
            </a:r>
            <a:r>
              <a:rPr lang="en-US" dirty="0"/>
              <a:t>, </a:t>
            </a:r>
            <a:r>
              <a:rPr lang="en-US" dirty="0">
                <a:hlinkClick r:id="rId21"/>
              </a:rPr>
              <a:t>OpenStack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243"/>
            <a:ext cx="3803961" cy="161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21" y="1573834"/>
            <a:ext cx="480722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HDMI Port</a:t>
            </a:r>
          </a:p>
          <a:p>
            <a:r>
              <a:rPr lang="en-US" dirty="0"/>
              <a:t>DSI Display Port</a:t>
            </a:r>
          </a:p>
          <a:p>
            <a:r>
              <a:rPr lang="en-US" dirty="0"/>
              <a:t>GPIO LCD</a:t>
            </a:r>
          </a:p>
          <a:p>
            <a:r>
              <a:rPr lang="en-US" dirty="0"/>
              <a:t>Touch Screen</a:t>
            </a:r>
          </a:p>
          <a:p>
            <a:r>
              <a:rPr lang="en-US" dirty="0"/>
              <a:t>Keyboard</a:t>
            </a:r>
          </a:p>
          <a:p>
            <a:r>
              <a:rPr lang="en-US" dirty="0"/>
              <a:t>Mouse</a:t>
            </a:r>
          </a:p>
          <a:p>
            <a:r>
              <a:rPr lang="en-US" dirty="0"/>
              <a:t>Audio Output</a:t>
            </a:r>
          </a:p>
          <a:p>
            <a:r>
              <a:rPr lang="en-US" dirty="0"/>
              <a:t>Printer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User Interfacing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11" y="773860"/>
            <a:ext cx="3351674" cy="3351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1522" y="826306"/>
            <a:ext cx="3650478" cy="3246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2" r="7874"/>
          <a:stretch/>
        </p:blipFill>
        <p:spPr>
          <a:xfrm>
            <a:off x="5055142" y="3940234"/>
            <a:ext cx="3008243" cy="27849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3333" l="0" r="90000">
                        <a14:foregroundMark x1="14667" y1="34222" x2="11833" y2="45889"/>
                        <a14:foregroundMark x1="19083" y1="47778" x2="8167" y2="35222"/>
                        <a14:foregroundMark x1="12167" y1="28000" x2="8917" y2="48778"/>
                        <a14:foregroundMark x1="24917" y1="60889" x2="3083" y2="50222"/>
                        <a14:foregroundMark x1="3083" y1="50222" x2="3083" y2="50222"/>
                        <a14:foregroundMark x1="49583" y1="8111" x2="32500" y2="12000"/>
                        <a14:foregroundMark x1="51083" y1="14889" x2="51417" y2="6667"/>
                        <a14:foregroundMark x1="55083" y1="9111" x2="58333" y2="12889"/>
                        <a14:foregroundMark x1="62333" y1="14333" x2="55750" y2="9111"/>
                        <a14:foregroundMark x1="33583" y1="77889" x2="36500" y2="89000"/>
                        <a14:foregroundMark x1="35750" y1="93333" x2="34667" y2="83222"/>
                        <a14:foregroundMark x1="8167" y1="48333" x2="16917" y2="26000"/>
                        <a14:foregroundMark x1="23083" y1="28000" x2="9583" y2="24556"/>
                        <a14:foregroundMark x1="26000" y1="21667" x2="13250" y2="20667"/>
                        <a14:foregroundMark x1="24167" y1="19222" x2="10000" y2="15333"/>
                        <a14:foregroundMark x1="28917" y1="12889" x2="18000" y2="11000"/>
                        <a14:foregroundMark x1="32167" y1="12889" x2="21250" y2="8556"/>
                        <a14:foregroundMark x1="35750" y1="7111" x2="25583" y2="9556"/>
                        <a14:foregroundMark x1="23417" y1="10556" x2="3417" y2="17778"/>
                        <a14:foregroundMark x1="57583" y1="12444" x2="59083" y2="3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522" y="4125534"/>
            <a:ext cx="3645959" cy="273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3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539" y="842717"/>
            <a:ext cx="10515600" cy="4351338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ارتباط سنسورهای مختلف از طریق:</a:t>
            </a:r>
            <a:r>
              <a:rPr lang="en-US" dirty="0">
                <a:cs typeface="B Nazanin" panose="00000400000000000000" pitchFamily="2" charset="-78"/>
              </a:rPr>
              <a:t>GPIO </a:t>
            </a:r>
            <a:r>
              <a:rPr lang="fa-IR" dirty="0">
                <a:cs typeface="B Nazanin" panose="00000400000000000000" pitchFamily="2" charset="-78"/>
              </a:rPr>
              <a:t> - </a:t>
            </a:r>
            <a:r>
              <a:rPr lang="en-US" dirty="0">
                <a:cs typeface="B Nazanin" panose="00000400000000000000" pitchFamily="2" charset="-78"/>
              </a:rPr>
              <a:t>I2C</a:t>
            </a:r>
            <a:r>
              <a:rPr lang="fa-IR" dirty="0">
                <a:cs typeface="B Nazanin" panose="00000400000000000000" pitchFamily="2" charset="-78"/>
              </a:rPr>
              <a:t> – </a:t>
            </a:r>
            <a:r>
              <a:rPr lang="en-US" dirty="0">
                <a:cs typeface="B Nazanin" panose="00000400000000000000" pitchFamily="2" charset="-78"/>
              </a:rPr>
              <a:t>SPI</a:t>
            </a:r>
            <a:r>
              <a:rPr lang="fa-IR" dirty="0">
                <a:cs typeface="B Nazanin" panose="00000400000000000000" pitchFamily="2" charset="-78"/>
              </a:rPr>
              <a:t> – </a:t>
            </a:r>
            <a:r>
              <a:rPr lang="en-US" dirty="0">
                <a:cs typeface="B Nazanin" panose="00000400000000000000" pitchFamily="2" charset="-78"/>
              </a:rPr>
              <a:t>UART</a:t>
            </a:r>
            <a:r>
              <a:rPr lang="fa-IR" dirty="0">
                <a:cs typeface="B Nazanin" panose="00000400000000000000" pitchFamily="2" charset="-78"/>
              </a:rPr>
              <a:t> و ...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سنسوها و ماژول های گوناگون: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رله، ماژول تشخیص حرکت، سنسور دما، موتور </a:t>
            </a:r>
            <a:r>
              <a:rPr lang="en-US" dirty="0">
                <a:cs typeface="B Nazanin" panose="00000400000000000000" pitchFamily="2" charset="-78"/>
              </a:rPr>
              <a:t>DC</a:t>
            </a:r>
            <a:r>
              <a:rPr lang="fa-IR" dirty="0">
                <a:cs typeface="B Nazanin" panose="00000400000000000000" pitchFamily="2" charset="-78"/>
              </a:rPr>
              <a:t>، موتور پله ای، موتور سروو، ...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ماژول دوربین و ماژول </a:t>
            </a:r>
            <a:r>
              <a:rPr lang="en-US" dirty="0">
                <a:cs typeface="B Nazanin" panose="00000400000000000000" pitchFamily="2" charset="-78"/>
              </a:rPr>
              <a:t>LCD</a:t>
            </a:r>
            <a:r>
              <a:rPr lang="fa-IR" dirty="0">
                <a:cs typeface="B Nazanin" panose="00000400000000000000" pitchFamily="2" charset="-78"/>
              </a:rPr>
              <a:t>، ماژول کنترل دور موتور و...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Controlling Hardware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09" y="3503002"/>
            <a:ext cx="4259711" cy="31965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80" y="3344580"/>
            <a:ext cx="3513420" cy="35134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" y="3530110"/>
            <a:ext cx="3327890" cy="332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4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Alternate Process 11"/>
          <p:cNvSpPr/>
          <p:nvPr/>
        </p:nvSpPr>
        <p:spPr>
          <a:xfrm>
            <a:off x="3975737" y="3776718"/>
            <a:ext cx="6134178" cy="931164"/>
          </a:xfrm>
          <a:prstGeom prst="flowChartAlternateProcess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3657600" y="1893597"/>
            <a:ext cx="5280337" cy="931164"/>
          </a:xfrm>
          <a:prstGeom prst="flowChartAlternateProcess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</a:t>
            </a:r>
            <a:r>
              <a:rPr lang="fa-IR" dirty="0"/>
              <a:t> </a:t>
            </a:r>
            <a:r>
              <a:rPr lang="en-US" dirty="0"/>
              <a:t>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t="14756" r="15028" b="14903"/>
          <a:stretch/>
        </p:blipFill>
        <p:spPr>
          <a:xfrm>
            <a:off x="2962008" y="1255689"/>
            <a:ext cx="1769880" cy="1777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9"/>
          <a:stretch/>
        </p:blipFill>
        <p:spPr>
          <a:xfrm>
            <a:off x="2845162" y="3956033"/>
            <a:ext cx="1984416" cy="20310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06096" y="20348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616203">
            <a:off x="4786839" y="2029686"/>
            <a:ext cx="4020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hlinkClick r:id="rId4"/>
              </a:rPr>
              <a:t>www.e-system.ir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 rot="20723508">
            <a:off x="4791591" y="3860212"/>
            <a:ext cx="4224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Info@e-system.ir </a:t>
            </a:r>
          </a:p>
        </p:txBody>
      </p:sp>
    </p:spTree>
    <p:extLst>
      <p:ext uri="{BB962C8B-B14F-4D97-AF65-F5344CB8AC3E}">
        <p14:creationId xmlns:p14="http://schemas.microsoft.com/office/powerpoint/2010/main" val="275925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aim is…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8941" y="721217"/>
            <a:ext cx="72176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What is a SBC (Single-Board Computer)?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What is a Embedded System?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What should we learn?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46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8" y="136478"/>
            <a:ext cx="6000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121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Single Board computer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52" y="1364182"/>
            <a:ext cx="5977147" cy="38028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82" y="2088106"/>
            <a:ext cx="3614130" cy="26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Raspberry pi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ODROID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Orange Pi</a:t>
            </a:r>
          </a:p>
          <a:p>
            <a:pPr algn="l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BeagleBone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 Black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Friendly ARM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Microsoft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…</a:t>
            </a:r>
          </a:p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278769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>
                <a:cs typeface="B Nazanin" panose="00000400000000000000" pitchFamily="2" charset="-78"/>
              </a:rPr>
              <a:t>Robotic</a:t>
            </a: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Home Automation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Video Game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Computer vision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Home Security</a:t>
            </a: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Mechatronics</a:t>
            </a: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Networking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سایر زمینه ها: </a:t>
            </a:r>
            <a:r>
              <a:rPr lang="en-US" dirty="0">
                <a:cs typeface="B Nazanin" panose="00000400000000000000" pitchFamily="2" charset="-78"/>
              </a:rPr>
              <a:t>Secret Agents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و به طور کلی در طراحی یک </a:t>
            </a:r>
            <a:r>
              <a:rPr lang="en-US" dirty="0" err="1">
                <a:solidFill>
                  <a:srgbClr val="FF0000"/>
                </a:solidFill>
                <a:cs typeface="B Nazanin" panose="00000400000000000000" pitchFamily="2" charset="-78"/>
              </a:rPr>
              <a:t>Embdded</a:t>
            </a:r>
            <a:r>
              <a:rPr lang="en-US" dirty="0">
                <a:solidFill>
                  <a:srgbClr val="FF0000"/>
                </a:solidFill>
                <a:cs typeface="B Nazanin" panose="00000400000000000000" pitchFamily="2" charset="-78"/>
              </a:rPr>
              <a:t>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0" y="944183"/>
            <a:ext cx="619125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0" y="4160479"/>
            <a:ext cx="3810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1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46" y="1040014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fa-IR">
                <a:cs typeface="B Nazanin" panose="00000400000000000000" pitchFamily="2" charset="-78"/>
              </a:rPr>
              <a:t>مراحل </a:t>
            </a:r>
            <a:r>
              <a:rPr lang="fa-IR" dirty="0">
                <a:cs typeface="B Nazanin" panose="00000400000000000000" pitchFamily="2" charset="-78"/>
              </a:rPr>
              <a:t>طراحی سیستم های تعبیه شده با </a:t>
            </a:r>
            <a:r>
              <a:rPr lang="en-US" dirty="0">
                <a:cs typeface="B Nazanin" panose="00000400000000000000" pitchFamily="2" charset="-78"/>
              </a:rPr>
              <a:t>Raspberry</a:t>
            </a:r>
            <a:r>
              <a:rPr lang="fa-IR" dirty="0">
                <a:cs typeface="B Nazanin" panose="00000400000000000000" pitchFamily="2" charset="-78"/>
              </a:rPr>
              <a:t>: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(OS) Platform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Networking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 programming</a:t>
            </a: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Interfacing</a:t>
            </a: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Controlling Hardware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Application-Embedded systems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2808882"/>
            <a:ext cx="6748530" cy="404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9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Raspberry pi-Platform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3146" y="991218"/>
            <a:ext cx="64281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-Operation System-&gt;Linux Based Computer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Raspbian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OSMC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Ubuntu Mate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Windows 10 IOT core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LibreElec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...</a:t>
            </a:r>
          </a:p>
          <a:p>
            <a:r>
              <a:rPr lang="en-US" sz="2800" dirty="0"/>
              <a:t>-Software</a:t>
            </a:r>
            <a:r>
              <a:rPr lang="fa-IR" sz="2800" dirty="0"/>
              <a:t> </a:t>
            </a:r>
            <a:r>
              <a:rPr lang="en-US" sz="2800" dirty="0"/>
              <a:t> Programming</a:t>
            </a:r>
          </a:p>
          <a:p>
            <a:endParaRPr lang="en-US" sz="2800" dirty="0"/>
          </a:p>
          <a:p>
            <a:r>
              <a:rPr lang="en-US" sz="2800" dirty="0"/>
              <a:t>-develop with ready library</a:t>
            </a:r>
          </a:p>
          <a:p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8" b="14490"/>
          <a:stretch/>
        </p:blipFill>
        <p:spPr>
          <a:xfrm>
            <a:off x="0" y="1212277"/>
            <a:ext cx="3897384" cy="2456597"/>
          </a:xfrm>
        </p:spPr>
      </p:pic>
    </p:spTree>
    <p:extLst>
      <p:ext uri="{BB962C8B-B14F-4D97-AF65-F5344CB8AC3E}">
        <p14:creationId xmlns:p14="http://schemas.microsoft.com/office/powerpoint/2010/main" val="32083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Raspberry pi-Networking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887896"/>
            <a:ext cx="3959087" cy="57514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Wired  Networking</a:t>
            </a:r>
          </a:p>
          <a:p>
            <a:pPr lvl="2"/>
            <a:r>
              <a:rPr lang="en-US" dirty="0"/>
              <a:t>LAN</a:t>
            </a:r>
          </a:p>
          <a:p>
            <a:pPr lvl="2"/>
            <a:r>
              <a:rPr lang="en-US" dirty="0"/>
              <a:t>I2C</a:t>
            </a:r>
          </a:p>
          <a:p>
            <a:pPr lvl="2"/>
            <a:r>
              <a:rPr lang="en-US" dirty="0"/>
              <a:t>USART</a:t>
            </a:r>
          </a:p>
          <a:p>
            <a:pPr lvl="2"/>
            <a:r>
              <a:rPr lang="en-US" dirty="0"/>
              <a:t>SPI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Wireless Networking</a:t>
            </a:r>
          </a:p>
          <a:p>
            <a:pPr lvl="2"/>
            <a:r>
              <a:rPr lang="en-US" dirty="0" err="1"/>
              <a:t>Wifi</a:t>
            </a:r>
            <a:endParaRPr lang="en-US" dirty="0"/>
          </a:p>
          <a:p>
            <a:pPr lvl="2"/>
            <a:r>
              <a:rPr lang="en-US" dirty="0"/>
              <a:t>Bluetooth</a:t>
            </a:r>
          </a:p>
          <a:p>
            <a:pPr lvl="2"/>
            <a:r>
              <a:rPr lang="en-US" dirty="0"/>
              <a:t>Internet</a:t>
            </a:r>
          </a:p>
          <a:p>
            <a:endParaRPr lang="en-US" dirty="0"/>
          </a:p>
          <a:p>
            <a:r>
              <a:rPr lang="en-US" dirty="0"/>
              <a:t>Software:</a:t>
            </a:r>
          </a:p>
          <a:p>
            <a:pPr lvl="1"/>
            <a:r>
              <a:rPr lang="en-US" dirty="0"/>
              <a:t>Web based application</a:t>
            </a:r>
          </a:p>
          <a:p>
            <a:pPr lvl="1"/>
            <a:r>
              <a:rPr lang="en-US" dirty="0"/>
              <a:t>Internet of things</a:t>
            </a:r>
          </a:p>
          <a:p>
            <a:pPr lvl="1"/>
            <a:r>
              <a:rPr lang="en-US" dirty="0"/>
              <a:t>Remote Control</a:t>
            </a:r>
          </a:p>
          <a:p>
            <a:pPr lvl="1"/>
            <a:r>
              <a:rPr lang="en-US" dirty="0"/>
              <a:t>SSH</a:t>
            </a:r>
          </a:p>
          <a:p>
            <a:pPr lvl="1"/>
            <a:r>
              <a:rPr lang="en-US" dirty="0"/>
              <a:t>DHCP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8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Raspberry pi-Programming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199" y="937307"/>
            <a:ext cx="5005666" cy="6555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What should we learn?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Software Programming interface: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CLI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GUI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Web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…</a:t>
            </a:r>
          </a:p>
          <a:p>
            <a:r>
              <a:rPr lang="en-US" sz="28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7" y="1674667"/>
            <a:ext cx="3803961" cy="1610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07546" y="1674667"/>
            <a:ext cx="1207806" cy="1357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04" y="1719875"/>
            <a:ext cx="1267386" cy="1267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8" r="28898"/>
          <a:stretch/>
        </p:blipFill>
        <p:spPr>
          <a:xfrm>
            <a:off x="8195383" y="1225099"/>
            <a:ext cx="1253413" cy="18404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797" y="1225099"/>
            <a:ext cx="1820149" cy="21431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3587" y="3049920"/>
            <a:ext cx="3012556" cy="1378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Python IDE</a:t>
            </a:r>
            <a:r>
              <a:rPr lang="en-US" sz="3200" b="1" dirty="0"/>
              <a:t>: IDLE</a:t>
            </a:r>
          </a:p>
        </p:txBody>
      </p:sp>
    </p:spTree>
    <p:extLst>
      <p:ext uri="{BB962C8B-B14F-4D97-AF65-F5344CB8AC3E}">
        <p14:creationId xmlns:p14="http://schemas.microsoft.com/office/powerpoint/2010/main" val="42695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274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 Nazanin</vt:lpstr>
      <vt:lpstr>Calibri</vt:lpstr>
      <vt:lpstr>Calibri Light</vt:lpstr>
      <vt:lpstr>Office Theme</vt:lpstr>
      <vt:lpstr>Basic’s of Single Board Computer</vt:lpstr>
      <vt:lpstr>PowerPoint Presentation</vt:lpstr>
      <vt:lpstr>Single Board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Microcontrollers and  Embedded systems</dc:title>
  <dc:creator>R3Z4</dc:creator>
  <cp:lastModifiedBy>empty fire</cp:lastModifiedBy>
  <cp:revision>206</cp:revision>
  <dcterms:created xsi:type="dcterms:W3CDTF">2015-08-06T11:05:05Z</dcterms:created>
  <dcterms:modified xsi:type="dcterms:W3CDTF">2017-06-21T19:57:16Z</dcterms:modified>
  <cp:contentStatus/>
</cp:coreProperties>
</file>