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405" r:id="rId11"/>
    <p:sldId id="433" r:id="rId12"/>
    <p:sldId id="435" r:id="rId13"/>
    <p:sldId id="436" r:id="rId14"/>
    <p:sldId id="437" r:id="rId15"/>
    <p:sldId id="406" r:id="rId16"/>
    <p:sldId id="407" r:id="rId17"/>
    <p:sldId id="408" r:id="rId18"/>
    <p:sldId id="409" r:id="rId19"/>
    <p:sldId id="411" r:id="rId20"/>
    <p:sldId id="412" r:id="rId21"/>
    <p:sldId id="413" r:id="rId22"/>
    <p:sldId id="414" r:id="rId23"/>
    <p:sldId id="415" r:id="rId24"/>
    <p:sldId id="416" r:id="rId25"/>
    <p:sldId id="417" r:id="rId26"/>
    <p:sldId id="421" r:id="rId27"/>
    <p:sldId id="422" r:id="rId28"/>
    <p:sldId id="423" r:id="rId29"/>
    <p:sldId id="424" r:id="rId30"/>
    <p:sldId id="426" r:id="rId31"/>
    <p:sldId id="425" r:id="rId32"/>
    <p:sldId id="427" r:id="rId33"/>
    <p:sldId id="428" r:id="rId34"/>
    <p:sldId id="429" r:id="rId35"/>
    <p:sldId id="430" r:id="rId36"/>
    <p:sldId id="431" r:id="rId37"/>
    <p:sldId id="432"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InternetSensor.py</a:t>
            </a:r>
            <a:r>
              <a:rPr lang="fa-IR" dirty="0" smtClean="0"/>
              <a:t> </a:t>
            </a:r>
            <a:r>
              <a:rPr lang="en-US" dirty="0"/>
              <a:t>Project</a:t>
            </a:r>
          </a:p>
        </p:txBody>
      </p:sp>
      <p:sp>
        <p:nvSpPr>
          <p:cNvPr id="2" name="TextBox 1"/>
          <p:cNvSpPr txBox="1"/>
          <p:nvPr/>
        </p:nvSpPr>
        <p:spPr>
          <a:xfrm>
            <a:off x="417443" y="745199"/>
            <a:ext cx="11357113" cy="4278094"/>
          </a:xfrm>
          <a:prstGeom prst="rect">
            <a:avLst/>
          </a:prstGeom>
          <a:noFill/>
        </p:spPr>
        <p:txBody>
          <a:bodyPr wrap="square" rtlCol="0">
            <a:spAutoFit/>
          </a:bodyPr>
          <a:lstStyle/>
          <a:p>
            <a:pPr lvl="1"/>
            <a:r>
              <a:rPr lang="en-US" sz="2000" dirty="0"/>
              <a:t>The main program </a:t>
            </a:r>
            <a:r>
              <a:rPr lang="en-US" sz="2000" dirty="0" smtClean="0"/>
              <a:t>(InternetSensor.py</a:t>
            </a:r>
            <a:r>
              <a:rPr lang="en-US" sz="2000" dirty="0"/>
              <a:t>)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os, time</a:t>
            </a:r>
          </a:p>
          <a:p>
            <a:pPr lvl="1"/>
            <a:r>
              <a:rPr lang="en-US" b="1" i="1" dirty="0">
                <a:solidFill>
                  <a:srgbClr val="0070C0"/>
                </a:solidFill>
                <a:latin typeface="Consolas" panose="020B0609020204030204" pitchFamily="49" charset="0"/>
                <a:cs typeface="Consolas" panose="020B0609020204030204" pitchFamily="49" charset="0"/>
              </a:rPr>
              <a:t>import urllib2</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CpuTemp():</a:t>
            </a:r>
          </a:p>
          <a:p>
            <a:pPr lvl="1"/>
            <a:r>
              <a:rPr lang="en-US" b="1" i="1" dirty="0">
                <a:solidFill>
                  <a:srgbClr val="0070C0"/>
                </a:solidFill>
                <a:latin typeface="Consolas" panose="020B0609020204030204" pitchFamily="49" charset="0"/>
                <a:cs typeface="Consolas" panose="020B0609020204030204" pitchFamily="49" charset="0"/>
              </a:rPr>
              <a:t>    dev = os.popen('/opt/vc/bin/vcgencmd measure_temp')</a:t>
            </a:r>
          </a:p>
          <a:p>
            <a:pPr lvl="1"/>
            <a:r>
              <a:rPr lang="en-US" b="1" i="1" dirty="0">
                <a:solidFill>
                  <a:srgbClr val="0070C0"/>
                </a:solidFill>
                <a:latin typeface="Consolas" panose="020B0609020204030204" pitchFamily="49" charset="0"/>
                <a:cs typeface="Consolas" panose="020B0609020204030204" pitchFamily="49" charset="0"/>
              </a:rPr>
              <a:t>    temp = dev.read()[5:-3]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temp = CpuTemp()</a:t>
            </a:r>
          </a:p>
          <a:p>
            <a:pPr lvl="1"/>
            <a:r>
              <a:rPr lang="en-US" b="1" i="1" dirty="0">
                <a:solidFill>
                  <a:srgbClr val="0070C0"/>
                </a:solidFill>
                <a:latin typeface="Consolas" panose="020B0609020204030204" pitchFamily="49" charset="0"/>
                <a:cs typeface="Consolas" panose="020B0609020204030204" pitchFamily="49" charset="0"/>
              </a:rPr>
              <a:t>    print("Raspberry Pi Temp: {}".format(temp))</a:t>
            </a:r>
          </a:p>
          <a:p>
            <a:pPr lvl="1"/>
            <a:r>
              <a:rPr lang="en-US" b="1" i="1" dirty="0">
                <a:solidFill>
                  <a:srgbClr val="0070C0"/>
                </a:solidFill>
                <a:latin typeface="Consolas" panose="020B0609020204030204" pitchFamily="49" charset="0"/>
                <a:cs typeface="Consolas" panose="020B0609020204030204" pitchFamily="49" charset="0"/>
              </a:rPr>
              <a:t>    urllib2.urlopen("https://dweet.io/dweet/for/RpiCourseDweet?temp={}".format(temp))</a:t>
            </a:r>
          </a:p>
          <a:p>
            <a:pPr lvl="1"/>
            <a:r>
              <a:rPr lang="en-US" b="1" i="1" dirty="0">
                <a:solidFill>
                  <a:srgbClr val="0070C0"/>
                </a:solidFill>
                <a:latin typeface="Consolas" panose="020B0609020204030204" pitchFamily="49" charset="0"/>
                <a:cs typeface="Consolas" panose="020B0609020204030204" pitchFamily="49" charset="0"/>
              </a:rPr>
              <a:t>    time.sleep(1)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594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index.html </a:t>
            </a:r>
            <a:r>
              <a:rPr lang="en-US" dirty="0"/>
              <a:t>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src="jquery.min.js" type="text/javascript" charset="utf-8"&gt;&lt;/script&gt;</a:t>
            </a:r>
          </a:p>
          <a:p>
            <a:pPr lvl="1"/>
            <a:r>
              <a:rPr lang="en-US" b="1" i="1" dirty="0">
                <a:solidFill>
                  <a:srgbClr val="0070C0"/>
                </a:solidFill>
                <a:latin typeface="Consolas" panose="020B0609020204030204" pitchFamily="49" charset="0"/>
                <a:cs typeface="Consolas" panose="020B0609020204030204" pitchFamily="49" charset="0"/>
              </a:rPr>
              <a:t>&lt;script src="raphael.2.1.0.min.js"&gt;&lt;/script&gt;</a:t>
            </a:r>
          </a:p>
          <a:p>
            <a:pPr lvl="1"/>
            <a:r>
              <a:rPr lang="en-US" b="1" i="1" dirty="0">
                <a:solidFill>
                  <a:srgbClr val="0070C0"/>
                </a:solidFill>
                <a:latin typeface="Consolas" panose="020B0609020204030204" pitchFamily="49" charset="0"/>
                <a:cs typeface="Consolas" panose="020B0609020204030204" pitchFamily="49" charset="0"/>
              </a:rPr>
              <a:t>&lt;script src="justgage.1.0.1.min.js"&gt;&lt;/script&gt;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function callback(response, status){</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temp = parseFloat(response["with"]["0"]["content"]["temp"]).toFixed(2);</a:t>
            </a:r>
          </a:p>
          <a:p>
            <a:pPr lvl="1"/>
            <a:r>
              <a:rPr lang="en-US" b="1" i="1" dirty="0">
                <a:solidFill>
                  <a:srgbClr val="0070C0"/>
                </a:solidFill>
                <a:latin typeface="Consolas" panose="020B0609020204030204" pitchFamily="49" charset="0"/>
                <a:cs typeface="Consolas" panose="020B0609020204030204" pitchFamily="49" charset="0"/>
              </a:rPr>
              <a:t>		g.refresh(temp);</a:t>
            </a:r>
          </a:p>
          <a:p>
            <a:pPr lvl="1"/>
            <a:r>
              <a:rPr lang="en-US" b="1" i="1" dirty="0">
                <a:solidFill>
                  <a:srgbClr val="0070C0"/>
                </a:solidFill>
                <a:latin typeface="Consolas" panose="020B0609020204030204" pitchFamily="49" charset="0"/>
                <a:cs typeface="Consolas" panose="020B0609020204030204" pitchFamily="49" charset="0"/>
              </a:rPr>
              <a:t>		setTimeout(getReading, 1000);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else </a:t>
            </a:r>
            <a:endParaRPr lang="en-US" b="1" i="1" dirty="0" smtClean="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t>
            </a:r>
            <a:r>
              <a:rPr lang="en-US" b="1" i="1" dirty="0" smtClean="0">
                <a:solidFill>
                  <a:srgbClr val="0070C0"/>
                </a:solidFill>
                <a:latin typeface="Consolas" panose="020B0609020204030204" pitchFamily="49" charset="0"/>
                <a:cs typeface="Consolas" panose="020B0609020204030204" pitchFamily="49" charset="0"/>
              </a:rPr>
              <a:t>{</a:t>
            </a: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alert("There was a problem");</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64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function getReading(){</a:t>
            </a:r>
          </a:p>
          <a:p>
            <a:pPr lvl="1"/>
            <a:r>
              <a:rPr lang="en-US" b="1" i="1" dirty="0">
                <a:solidFill>
                  <a:srgbClr val="0070C0"/>
                </a:solidFill>
                <a:latin typeface="Consolas" panose="020B0609020204030204" pitchFamily="49" charset="0"/>
                <a:cs typeface="Consolas" panose="020B0609020204030204" pitchFamily="49" charset="0"/>
              </a:rPr>
              <a:t>   	$.get('https://dweet.io/get/dweets/for/RpiCourseDweet', callback);</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&lt;/head&gt;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var g = new JustGage({</a:t>
            </a:r>
          </a:p>
          <a:p>
            <a:pPr lvl="1"/>
            <a:r>
              <a:rPr lang="en-US" b="1" i="1" dirty="0">
                <a:solidFill>
                  <a:srgbClr val="0070C0"/>
                </a:solidFill>
                <a:latin typeface="Consolas" panose="020B0609020204030204" pitchFamily="49" charset="0"/>
                <a:cs typeface="Consolas" panose="020B0609020204030204" pitchFamily="49" charset="0"/>
              </a:rPr>
              <a:t>    id: "gauge",</a:t>
            </a:r>
          </a:p>
          <a:p>
            <a:pPr lvl="1"/>
            <a:r>
              <a:rPr lang="en-US" b="1" i="1" dirty="0">
                <a:solidFill>
                  <a:srgbClr val="0070C0"/>
                </a:solidFill>
                <a:latin typeface="Consolas" panose="020B0609020204030204" pitchFamily="49" charset="0"/>
                <a:cs typeface="Consolas" panose="020B0609020204030204" pitchFamily="49" charset="0"/>
              </a:rPr>
              <a:t>    value: 0,</a:t>
            </a:r>
          </a:p>
          <a:p>
            <a:pPr lvl="1"/>
            <a:r>
              <a:rPr lang="en-US" b="1" i="1" dirty="0">
                <a:solidFill>
                  <a:srgbClr val="0070C0"/>
                </a:solidFill>
                <a:latin typeface="Consolas" panose="020B0609020204030204" pitchFamily="49" charset="0"/>
                <a:cs typeface="Consolas" panose="020B0609020204030204" pitchFamily="49" charset="0"/>
              </a:rPr>
              <a:t>    min: 10,</a:t>
            </a:r>
          </a:p>
          <a:p>
            <a:pPr lvl="1"/>
            <a:r>
              <a:rPr lang="en-US" b="1" i="1" dirty="0">
                <a:solidFill>
                  <a:srgbClr val="0070C0"/>
                </a:solidFill>
                <a:latin typeface="Consolas" panose="020B0609020204030204" pitchFamily="49" charset="0"/>
                <a:cs typeface="Consolas" panose="020B0609020204030204" pitchFamily="49" charset="0"/>
              </a:rPr>
              <a:t>    max: 60,</a:t>
            </a:r>
          </a:p>
          <a:p>
            <a:pPr lvl="1"/>
            <a:r>
              <a:rPr lang="en-US" b="1" i="1" dirty="0">
                <a:solidFill>
                  <a:srgbClr val="0070C0"/>
                </a:solidFill>
                <a:latin typeface="Consolas" panose="020B0609020204030204" pitchFamily="49" charset="0"/>
                <a:cs typeface="Consolas" panose="020B0609020204030204" pitchFamily="49" charset="0"/>
              </a:rPr>
              <a:t>    title: "Raspberry Pi Temp 'C"</a:t>
            </a:r>
          </a:p>
          <a:p>
            <a:pPr lvl="1"/>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getReading();</a:t>
            </a:r>
          </a:p>
          <a:p>
            <a:pPr lvl="1"/>
            <a:r>
              <a:rPr lang="en-US" b="1" i="1" dirty="0">
                <a:solidFill>
                  <a:srgbClr val="0070C0"/>
                </a:solidFill>
                <a:latin typeface="Consolas" panose="020B0609020204030204" pitchFamily="49" charset="0"/>
                <a:cs typeface="Consolas" panose="020B0609020204030204" pitchFamily="49" charset="0"/>
              </a:rPr>
              <a: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052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freeboard.io</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t="10486" b="5303"/>
          <a:stretch/>
        </p:blipFill>
        <p:spPr>
          <a:xfrm>
            <a:off x="0" y="721217"/>
            <a:ext cx="12192000" cy="6136782"/>
          </a:xfrm>
          <a:prstGeom prst="rect">
            <a:avLst/>
          </a:prstGeom>
        </p:spPr>
      </p:pic>
    </p:spTree>
    <p:extLst>
      <p:ext uri="{BB962C8B-B14F-4D97-AF65-F5344CB8AC3E}">
        <p14:creationId xmlns:p14="http://schemas.microsoft.com/office/powerpoint/2010/main" val="311777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 y="745199"/>
            <a:ext cx="12192001"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time,os</a:t>
            </a:r>
          </a:p>
          <a:p>
            <a:pPr lvl="1"/>
            <a:r>
              <a:rPr lang="en-US" sz="2000" b="1" i="1" dirty="0">
                <a:solidFill>
                  <a:srgbClr val="0070C0"/>
                </a:solidFill>
                <a:latin typeface="Consolas" panose="020B0609020204030204" pitchFamily="49" charset="0"/>
                <a:cs typeface="Consolas" panose="020B0609020204030204" pitchFamily="49" charset="0"/>
              </a:rPr>
              <a:t>import urllib2</a:t>
            </a:r>
          </a:p>
          <a:p>
            <a:pPr lvl="1"/>
            <a:r>
              <a:rPr lang="en-US" sz="2000" b="1" i="1" dirty="0">
                <a:solidFill>
                  <a:srgbClr val="0070C0"/>
                </a:solidFill>
                <a:latin typeface="Consolas" panose="020B0609020204030204" pitchFamily="49" charset="0"/>
                <a:cs typeface="Consolas" panose="020B0609020204030204" pitchFamily="49" charset="0"/>
              </a:rPr>
              <a:t>import urllib</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MaxTemp = 37.0</a:t>
            </a:r>
          </a:p>
          <a:p>
            <a:pPr lvl="1"/>
            <a:r>
              <a:rPr lang="en-US" sz="2000" b="1" i="1" dirty="0">
                <a:solidFill>
                  <a:srgbClr val="0070C0"/>
                </a:solidFill>
                <a:latin typeface="Consolas" panose="020B0609020204030204" pitchFamily="49" charset="0"/>
                <a:cs typeface="Consolas" panose="020B0609020204030204" pitchFamily="49" charset="0"/>
              </a:rPr>
              <a:t>EventName = 'cpu_hot'</a:t>
            </a:r>
          </a:p>
          <a:p>
            <a:pPr lvl="1"/>
            <a:r>
              <a:rPr lang="en-US" sz="2000" b="1" i="1" dirty="0">
                <a:solidFill>
                  <a:srgbClr val="0070C0"/>
                </a:solidFill>
                <a:latin typeface="Consolas" panose="020B0609020204030204" pitchFamily="49" charset="0"/>
                <a:cs typeface="Consolas" panose="020B0609020204030204" pitchFamily="49" charset="0"/>
              </a:rPr>
              <a:t>BaseUrl = 'https://maker.ifttt.com/trigger/{}/with/key/{}'</a:t>
            </a:r>
          </a:p>
          <a:p>
            <a:pPr lvl="1"/>
            <a:r>
              <a:rPr lang="en-US" sz="2000" b="1" i="1" dirty="0">
                <a:solidFill>
                  <a:srgbClr val="0070C0"/>
                </a:solidFill>
                <a:latin typeface="Consolas" panose="020B0609020204030204" pitchFamily="49" charset="0"/>
                <a:cs typeface="Consolas" panose="020B0609020204030204" pitchFamily="49" charset="0"/>
              </a:rPr>
              <a:t>Key = </a:t>
            </a:r>
            <a:r>
              <a:rPr lang="en-US" sz="2000" b="1" i="1" dirty="0" smtClean="0">
                <a:solidFill>
                  <a:srgbClr val="0070C0"/>
                </a:solidFill>
                <a:latin typeface="Consolas" panose="020B0609020204030204" pitchFamily="49" charset="0"/>
                <a:cs typeface="Consolas" panose="020B0609020204030204" pitchFamily="49" charset="0"/>
              </a:rPr>
              <a:t>'cxotxZpzCKtUnd3m7tkI4</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SendNotification(temp):</a:t>
            </a:r>
          </a:p>
          <a:p>
            <a:pPr lvl="1"/>
            <a:r>
              <a:rPr lang="en-US" sz="2000" b="1" i="1" dirty="0">
                <a:solidFill>
                  <a:srgbClr val="0070C0"/>
                </a:solidFill>
                <a:latin typeface="Consolas" panose="020B0609020204030204" pitchFamily="49" charset="0"/>
                <a:cs typeface="Consolas" panose="020B0609020204030204" pitchFamily="49" charset="0"/>
              </a:rPr>
              <a:t>    completeUrl = BaseUrl.format(EventName, Key)</a:t>
            </a:r>
          </a:p>
          <a:p>
            <a:pPr lvl="1"/>
            <a:r>
              <a:rPr lang="en-US" sz="2000" b="1" i="1" dirty="0">
                <a:solidFill>
                  <a:srgbClr val="0070C0"/>
                </a:solidFill>
                <a:latin typeface="Consolas" panose="020B0609020204030204" pitchFamily="49" charset="0"/>
                <a:cs typeface="Consolas" panose="020B0609020204030204" pitchFamily="49" charset="0"/>
              </a:rPr>
              <a:t>    jsonData = urllib.urlencode({"value1" : str(temp)})</a:t>
            </a:r>
          </a:p>
          <a:p>
            <a:pPr lvl="1"/>
            <a:r>
              <a:rPr lang="en-US" sz="2000" b="1" i="1" dirty="0">
                <a:solidFill>
                  <a:srgbClr val="0070C0"/>
                </a:solidFill>
                <a:latin typeface="Consolas" panose="020B0609020204030204" pitchFamily="49" charset="0"/>
                <a:cs typeface="Consolas" panose="020B0609020204030204" pitchFamily="49" charset="0"/>
              </a:rPr>
              <a:t>    urllib2.urlopen(url=completeUrl, data=jsonData</a:t>
            </a:r>
            <a:r>
              <a:rPr lang="en-US" sz="2000" b="1" i="1" dirty="0" smtClean="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float(temp)</a:t>
            </a:r>
          </a:p>
        </p:txBody>
      </p:sp>
    </p:spTree>
    <p:extLst>
      <p:ext uri="{BB962C8B-B14F-4D97-AF65-F5344CB8AC3E}">
        <p14:creationId xmlns:p14="http://schemas.microsoft.com/office/powerpoint/2010/main" val="42177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EmailIfttt.py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Temp(c) : {}".format(temp))</a:t>
            </a:r>
          </a:p>
          <a:p>
            <a:pPr lvl="1"/>
            <a:r>
              <a:rPr lang="en-US" sz="2000" b="1" i="1" dirty="0">
                <a:solidFill>
                  <a:srgbClr val="0070C0"/>
                </a:solidFill>
                <a:latin typeface="Consolas" panose="020B0609020204030204" pitchFamily="49" charset="0"/>
                <a:cs typeface="Consolas" panose="020B0609020204030204" pitchFamily="49" charset="0"/>
              </a:rPr>
              <a:t>    if temp &gt; </a:t>
            </a:r>
            <a:r>
              <a:rPr lang="en-US" sz="2000" b="1" i="1" dirty="0" err="1">
                <a:solidFill>
                  <a:srgbClr val="0070C0"/>
                </a:solidFill>
                <a:latin typeface="Consolas" panose="020B0609020204030204" pitchFamily="49" charset="0"/>
                <a:cs typeface="Consolas" panose="020B0609020204030204" pitchFamily="49" charset="0"/>
              </a:rPr>
              <a:t>MaxTemp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TOO Hot!")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SendNotification</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print("No more notification for : 5")</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(5)</a:t>
            </a:r>
          </a:p>
        </p:txBody>
      </p:sp>
    </p:spTree>
    <p:extLst>
      <p:ext uri="{BB962C8B-B14F-4D97-AF65-F5344CB8AC3E}">
        <p14:creationId xmlns:p14="http://schemas.microsoft.com/office/powerpoint/2010/main" val="343177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ThingspeakData.py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940088"/>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DELAY = 15</a:t>
            </a:r>
          </a:p>
          <a:p>
            <a:pPr lvl="1"/>
            <a:r>
              <a:rPr lang="en-US" sz="2000" b="1" i="1" dirty="0">
                <a:solidFill>
                  <a:srgbClr val="0070C0"/>
                </a:solidFill>
                <a:latin typeface="Consolas" panose="020B0609020204030204" pitchFamily="49" charset="0"/>
                <a:cs typeface="Consolas" panose="020B0609020204030204" pitchFamily="49" charset="0"/>
              </a:rPr>
              <a:t>BASEURL = 'https://api.thingspeak.com/</a:t>
            </a:r>
            <a:r>
              <a:rPr lang="en-US" sz="2000" b="1" i="1" dirty="0" err="1">
                <a:solidFill>
                  <a:srgbClr val="0070C0"/>
                </a:solidFill>
                <a:latin typeface="Consolas" panose="020B0609020204030204" pitchFamily="49" charset="0"/>
                <a:cs typeface="Consolas" panose="020B0609020204030204" pitchFamily="49" charset="0"/>
              </a:rPr>
              <a:t>update?api_key</a:t>
            </a:r>
            <a:r>
              <a:rPr lang="en-US" sz="2000" b="1" i="1" dirty="0">
                <a:solidFill>
                  <a:srgbClr val="0070C0"/>
                </a:solidFill>
                <a:latin typeface="Consolas" panose="020B0609020204030204" pitchFamily="49" charset="0"/>
                <a:cs typeface="Consolas" panose="020B0609020204030204" pitchFamily="49" charset="0"/>
              </a:rPr>
              <a:t>={}&amp;field1={}'</a:t>
            </a:r>
          </a:p>
          <a:p>
            <a:pPr lvl="1"/>
            <a:r>
              <a:rPr lang="en-US" sz="2000" b="1" i="1" dirty="0">
                <a:solidFill>
                  <a:srgbClr val="0070C0"/>
                </a:solidFill>
                <a:latin typeface="Consolas" panose="020B0609020204030204" pitchFamily="49" charset="0"/>
                <a:cs typeface="Consolas" panose="020B0609020204030204" pitchFamily="49" charset="0"/>
              </a:rPr>
              <a:t>KEY = 'SNDA3NE8T2I3A5W1'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BASEURL.format</a:t>
            </a:r>
            <a:r>
              <a:rPr lang="en-US" sz="2000" b="1" i="1" dirty="0">
                <a:solidFill>
                  <a:srgbClr val="0070C0"/>
                </a:solidFill>
                <a:latin typeface="Consolas" panose="020B0609020204030204" pitchFamily="49" charset="0"/>
                <a:cs typeface="Consolas" panose="020B0609020204030204" pitchFamily="49" charset="0"/>
              </a:rPr>
              <a:t>(KEY, temp)</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completeUrl</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temperature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a:t>
            </a:r>
          </a:p>
          <a:p>
            <a:pPr lvl="1"/>
            <a:r>
              <a:rPr lang="en-US" sz="2000" b="1" i="1" dirty="0">
                <a:solidFill>
                  <a:srgbClr val="0070C0"/>
                </a:solidFill>
                <a:latin typeface="Consolas" panose="020B0609020204030204" pitchFamily="49" charset="0"/>
                <a:cs typeface="Consolas" panose="020B0609020204030204" pitchFamily="49" charset="0"/>
              </a:rPr>
              <a:t>    return temperature</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CpuTemp</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print("CPU Temp (C): {}".format(temp))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SendData</a:t>
            </a:r>
            <a:r>
              <a:rPr lang="en-US" sz="2000" b="1" i="1" dirty="0">
                <a:solidFill>
                  <a:srgbClr val="0070C0"/>
                </a:solidFill>
                <a:latin typeface="Consolas" panose="020B0609020204030204" pitchFamily="49" charset="0"/>
                <a:cs typeface="Consolas" panose="020B0609020204030204" pitchFamily="49" charset="0"/>
              </a:rPr>
              <a:t>(temp)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293209"/>
          </a:xfrm>
          <a:prstGeom prst="rect">
            <a:avLst/>
          </a:prstGeom>
          <a:noFill/>
        </p:spPr>
        <p:txBody>
          <a:bodyPr wrap="square" rtlCol="0">
            <a:spAutoFit/>
          </a:bodyPr>
          <a:lstStyle/>
          <a:p>
            <a:pPr lvl="1"/>
            <a:r>
              <a:rPr lang="en-US" sz="2000" dirty="0"/>
              <a:t>You want to automatically send tweets from your Raspberry Pi; for example, to irritate people by telling them the temperature of your CPU.</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3177764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62278BA-8274-44F9-B0AF-5BFD2FE028D1}"/>
              </a:ext>
            </a:extLst>
          </p:cNvPr>
          <p:cNvPicPr>
            <a:picLocks noChangeAspect="1"/>
          </p:cNvPicPr>
          <p:nvPr/>
        </p:nvPicPr>
        <p:blipFill>
          <a:blip r:embed="rId2"/>
          <a:stretch>
            <a:fillRect/>
          </a:stretch>
        </p:blipFill>
        <p:spPr>
          <a:xfrm>
            <a:off x="233362" y="1637969"/>
            <a:ext cx="11725275" cy="4400550"/>
          </a:xfrm>
          <a:prstGeom prst="rect">
            <a:avLst/>
          </a:prstGeom>
        </p:spPr>
      </p:pic>
    </p:spTree>
    <p:extLst>
      <p:ext uri="{BB962C8B-B14F-4D97-AF65-F5344CB8AC3E}">
        <p14:creationId xmlns:p14="http://schemas.microsoft.com/office/powerpoint/2010/main" val="70572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409342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r>
              <a:rPr lang="en-US" sz="2000" b="1" i="1" dirty="0" err="1">
                <a:solidFill>
                  <a:srgbClr val="0070C0"/>
                </a:solidFill>
                <a:latin typeface="Consolas" panose="020B0609020204030204" pitchFamily="49" charset="0"/>
              </a:rPr>
              <a:t>os</a:t>
            </a:r>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urllib</a:t>
            </a:r>
            <a:r>
              <a:rPr lang="en-US" sz="2000" b="1" i="1" dirty="0">
                <a:solidFill>
                  <a:srgbClr val="0070C0"/>
                </a:solidFill>
                <a:latin typeface="Consolas" panose="020B0609020204030204" pitchFamily="49" charset="0"/>
              </a:rPr>
              <a:t>, urllib2</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MAX_TEMP = 37.0 </a:t>
            </a:r>
          </a:p>
          <a:p>
            <a:pPr lvl="1"/>
            <a:r>
              <a:rPr lang="en-US" sz="2000" b="1" i="1" dirty="0">
                <a:solidFill>
                  <a:srgbClr val="0070C0"/>
                </a:solidFill>
                <a:latin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rPr>
              <a:t>BASE_URL = 'https://api.thingspeak.com/apps/</a:t>
            </a:r>
            <a:r>
              <a:rPr lang="en-US" sz="2000" b="1" i="1" dirty="0" err="1">
                <a:solidFill>
                  <a:srgbClr val="0070C0"/>
                </a:solidFill>
                <a:latin typeface="Consolas" panose="020B0609020204030204" pitchFamily="49" charset="0"/>
              </a:rPr>
              <a:t>thingtweet</a:t>
            </a:r>
            <a:r>
              <a:rPr lang="en-US" sz="2000" b="1" i="1" dirty="0">
                <a:solidFill>
                  <a:srgbClr val="0070C0"/>
                </a:solidFill>
                <a:latin typeface="Consolas" panose="020B0609020204030204" pitchFamily="49" charset="0"/>
              </a:rPr>
              <a:t>/1/statuses/update/' KEY = '68LZC4LBMXLO6YDY’</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status = 'Raspberry Pi getting hot. </a:t>
            </a:r>
          </a:p>
          <a:p>
            <a:pPr lvl="1"/>
            <a:r>
              <a:rPr lang="en-US" sz="2000" b="1" i="1" dirty="0">
                <a:solidFill>
                  <a:srgbClr val="0070C0"/>
                </a:solidFill>
                <a:latin typeface="Consolas" panose="020B0609020204030204" pitchFamily="49" charset="0"/>
              </a:rPr>
              <a:t>	CPU temp=' + temp    </a:t>
            </a:r>
          </a:p>
          <a:p>
            <a:pPr lvl="1"/>
            <a:r>
              <a:rPr lang="en-US" sz="2000" b="1" i="1" dirty="0">
                <a:solidFill>
                  <a:srgbClr val="0070C0"/>
                </a:solidFill>
                <a:latin typeface="Consolas" panose="020B0609020204030204" pitchFamily="49" charset="0"/>
              </a:rPr>
              <a:t>	data = </a:t>
            </a:r>
            <a:r>
              <a:rPr lang="en-US" sz="2000" b="1" i="1" dirty="0" err="1">
                <a:solidFill>
                  <a:srgbClr val="0070C0"/>
                </a:solidFill>
                <a:latin typeface="Consolas" panose="020B0609020204030204" pitchFamily="49" charset="0"/>
              </a:rPr>
              <a:t>urllib.urlencode</a:t>
            </a:r>
            <a:r>
              <a:rPr lang="en-US" sz="2000" b="1" i="1" dirty="0">
                <a:solidFill>
                  <a:srgbClr val="0070C0"/>
                </a:solidFill>
                <a:latin typeface="Consolas" panose="020B0609020204030204" pitchFamily="49" charset="0"/>
              </a:rPr>
              <a:t>({'</a:t>
            </a:r>
            <a:r>
              <a:rPr lang="en-US" sz="2000" b="1" i="1" dirty="0" err="1">
                <a:solidFill>
                  <a:srgbClr val="0070C0"/>
                </a:solidFill>
                <a:latin typeface="Consolas" panose="020B0609020204030204" pitchFamily="49" charset="0"/>
              </a:rPr>
              <a:t>api_key</a:t>
            </a:r>
            <a:r>
              <a:rPr lang="en-US" sz="2000" b="1" i="1" dirty="0">
                <a:solidFill>
                  <a:srgbClr val="0070C0"/>
                </a:solidFill>
                <a:latin typeface="Consolas" panose="020B0609020204030204" pitchFamily="49" charset="0"/>
              </a:rPr>
              <a:t>' : KEY, 'status': status})    </a:t>
            </a:r>
          </a:p>
          <a:p>
            <a:pPr lvl="1"/>
            <a:r>
              <a:rPr lang="en-US" sz="2000" b="1" i="1" dirty="0">
                <a:solidFill>
                  <a:srgbClr val="0070C0"/>
                </a:solidFill>
                <a:latin typeface="Consolas" panose="020B0609020204030204" pitchFamily="49" charset="0"/>
              </a:rPr>
              <a:t>	response = urllib2.urlopen(</a:t>
            </a:r>
            <a:r>
              <a:rPr lang="en-US" sz="2000" b="1" i="1" dirty="0" err="1">
                <a:solidFill>
                  <a:srgbClr val="0070C0"/>
                </a:solidFill>
                <a:latin typeface="Consolas" panose="020B0609020204030204" pitchFamily="49" charset="0"/>
              </a:rPr>
              <a:t>url</a:t>
            </a:r>
            <a:r>
              <a:rPr lang="en-US" sz="2000" b="1" i="1" dirty="0">
                <a:solidFill>
                  <a:srgbClr val="0070C0"/>
                </a:solidFill>
                <a:latin typeface="Consolas" panose="020B0609020204030204" pitchFamily="49" charset="0"/>
              </a:rPr>
              <a:t>=BASE_URL, data=data)    </a:t>
            </a:r>
          </a:p>
          <a:p>
            <a:pPr lvl="1"/>
            <a:r>
              <a:rPr lang="en-US" sz="2000" b="1" i="1" dirty="0">
                <a:solidFill>
                  <a:srgbClr val="0070C0"/>
                </a:solidFill>
                <a:latin typeface="Consolas" panose="020B0609020204030204" pitchFamily="49" charset="0"/>
              </a:rPr>
              <a:t>	print(</a:t>
            </a:r>
            <a:r>
              <a:rPr lang="en-US" sz="2000" b="1" i="1" dirty="0" err="1">
                <a:solidFill>
                  <a:srgbClr val="0070C0"/>
                </a:solidFill>
                <a:latin typeface="Consolas" panose="020B0609020204030204" pitchFamily="49" charset="0"/>
              </a:rPr>
              <a:t>response.read</a:t>
            </a:r>
            <a:r>
              <a:rPr lang="en-US" sz="20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143834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SendTweet.py project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57200" y="745199"/>
            <a:ext cx="12649200" cy="3785652"/>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temp = </a:t>
            </a:r>
            <a:r>
              <a:rPr lang="en-US" sz="2000" b="1" i="1" dirty="0" err="1">
                <a:solidFill>
                  <a:srgbClr val="0070C0"/>
                </a:solidFill>
                <a:latin typeface="Consolas" panose="020B0609020204030204" pitchFamily="49" charset="0"/>
              </a:rPr>
              <a:t>cpu_temp</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print("CPU Temp (C):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if temp &gt; MAX_TEMP:        </a:t>
            </a:r>
          </a:p>
          <a:p>
            <a:pPr lvl="1"/>
            <a:r>
              <a:rPr lang="en-US" sz="2000" b="1" i="1" dirty="0">
                <a:solidFill>
                  <a:srgbClr val="0070C0"/>
                </a:solidFill>
                <a:latin typeface="Consolas" panose="020B0609020204030204" pitchFamily="49" charset="0"/>
              </a:rPr>
              <a:t>		print("CPU TOO HOT!")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send_notification</a:t>
            </a:r>
            <a:r>
              <a:rPr lang="en-US" sz="2000" b="1" i="1" dirty="0">
                <a:solidFill>
                  <a:srgbClr val="0070C0"/>
                </a:solidFill>
                <a:latin typeface="Consolas" panose="020B0609020204030204" pitchFamily="49" charset="0"/>
              </a:rPr>
              <a:t>(temp)        </a:t>
            </a:r>
          </a:p>
          <a:p>
            <a:pPr lvl="1"/>
            <a:r>
              <a:rPr lang="en-US" sz="2000" b="1" i="1" dirty="0">
                <a:solidFill>
                  <a:srgbClr val="0070C0"/>
                </a:solidFill>
                <a:latin typeface="Consolas" panose="020B0609020204030204" pitchFamily="49" charset="0"/>
              </a:rPr>
              <a:t>		print("No more notifications for: " + </a:t>
            </a:r>
            <a:r>
              <a:rPr lang="en-US" sz="2000" b="1" i="1" dirty="0" err="1">
                <a:solidFill>
                  <a:srgbClr val="0070C0"/>
                </a:solidFill>
                <a:latin typeface="Consolas" panose="020B0609020204030204" pitchFamily="49" charset="0"/>
              </a:rPr>
              <a:t>str</a:t>
            </a:r>
            <a:r>
              <a:rPr lang="en-US" sz="2000" b="1" i="1" dirty="0">
                <a:solidFill>
                  <a:srgbClr val="0070C0"/>
                </a:solidFill>
                <a:latin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(MIN_T_BETWEEN_WARNINGS * 60)    </a:t>
            </a:r>
          </a:p>
          <a:p>
            <a:pPr lvl="1"/>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(1)</a:t>
            </a:r>
          </a:p>
        </p:txBody>
      </p:sp>
    </p:spTree>
    <p:extLst>
      <p:ext uri="{BB962C8B-B14F-4D97-AF65-F5344CB8AC3E}">
        <p14:creationId xmlns:p14="http://schemas.microsoft.com/office/powerpoint/2010/main" val="67359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Tweets Using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0" y="745199"/>
            <a:ext cx="12191999" cy="3046988"/>
          </a:xfrm>
          <a:prstGeom prst="rect">
            <a:avLst/>
          </a:prstGeom>
          <a:noFill/>
        </p:spPr>
        <p:txBody>
          <a:bodyPr wrap="square" rtlCol="0">
            <a:spAutoFit/>
          </a:bodyPr>
          <a:lstStyle/>
          <a:p>
            <a:pPr lvl="1"/>
            <a:r>
              <a:rPr lang="en-US" sz="2000" dirty="0"/>
              <a:t>For full documentation of the </a:t>
            </a:r>
            <a:r>
              <a:rPr lang="en-US" sz="2000" dirty="0" err="1"/>
              <a:t>ThingSpeak</a:t>
            </a:r>
            <a:r>
              <a:rPr lang="en-US" sz="2000" dirty="0"/>
              <a:t> service, see </a:t>
            </a:r>
            <a:r>
              <a:rPr lang="en-US" sz="2400" b="1" dirty="0">
                <a:solidFill>
                  <a:schemeClr val="accent1">
                    <a:lumMod val="75000"/>
                  </a:schemeClr>
                </a:solidFill>
              </a:rPr>
              <a:t>https://uk.mathworks.com/help/ </a:t>
            </a:r>
            <a:r>
              <a:rPr lang="en-US" sz="2400" b="1" dirty="0" err="1">
                <a:solidFill>
                  <a:schemeClr val="accent1">
                    <a:lumMod val="75000"/>
                  </a:schemeClr>
                </a:solidFill>
              </a:rPr>
              <a:t>thingspeak</a:t>
            </a:r>
            <a:r>
              <a:rPr lang="en-US" sz="2400" b="1" dirty="0">
                <a:solidFill>
                  <a:schemeClr val="accent1">
                    <a:lumMod val="75000"/>
                  </a:schemeClr>
                </a:solidFill>
              </a:rPr>
              <a:t>/.</a:t>
            </a:r>
          </a:p>
          <a:p>
            <a:pPr lvl="1"/>
            <a:endParaRPr lang="en-US" sz="2000" dirty="0"/>
          </a:p>
          <a:p>
            <a:pPr lvl="1"/>
            <a:r>
              <a:rPr lang="en-US" sz="2000" dirty="0"/>
              <a:t>You could just use </a:t>
            </a:r>
            <a:r>
              <a:rPr lang="en-US" sz="2400" b="1" dirty="0"/>
              <a:t>IFTTT </a:t>
            </a:r>
            <a:r>
              <a:rPr lang="en-US" sz="2000" dirty="0"/>
              <a:t>and change the Action Channel to be Twitter. However, the </a:t>
            </a:r>
            <a:r>
              <a:rPr lang="en-US" sz="2000" dirty="0" err="1"/>
              <a:t>ThingSpeak</a:t>
            </a:r>
            <a:r>
              <a:rPr lang="en-US" sz="2000" dirty="0"/>
              <a:t> service is an alternative way of doing this. </a:t>
            </a:r>
          </a:p>
          <a:p>
            <a:pPr lvl="1"/>
            <a:endParaRPr lang="en-US" sz="2000" dirty="0"/>
          </a:p>
          <a:p>
            <a:pPr lvl="1"/>
            <a:r>
              <a:rPr lang="en-US" sz="2000" dirty="0"/>
              <a:t>Start by visiting </a:t>
            </a:r>
            <a:r>
              <a:rPr lang="en-US" sz="2400" b="1" dirty="0">
                <a:solidFill>
                  <a:schemeClr val="accent1">
                    <a:lumMod val="75000"/>
                  </a:schemeClr>
                </a:solidFill>
              </a:rPr>
              <a:t>https://thingspeak.com </a:t>
            </a:r>
            <a:r>
              <a:rPr lang="en-US" sz="2000" dirty="0"/>
              <a:t>and signing up. Then select the </a:t>
            </a:r>
            <a:r>
              <a:rPr lang="en-US" sz="2000" dirty="0" err="1"/>
              <a:t>ThingTweet</a:t>
            </a:r>
            <a:r>
              <a:rPr lang="en-US" sz="2000" dirty="0"/>
              <a:t> action (Following figure). You will be prompted to log in to Twitter.</a:t>
            </a:r>
          </a:p>
          <a:p>
            <a:pPr lvl="1"/>
            <a:endParaRPr lang="en-US" sz="2000" dirty="0"/>
          </a:p>
          <a:p>
            <a:pPr lvl="1"/>
            <a:endParaRPr lang="en-US" sz="2000" dirty="0"/>
          </a:p>
        </p:txBody>
      </p:sp>
    </p:spTree>
    <p:extLst>
      <p:ext uri="{BB962C8B-B14F-4D97-AF65-F5344CB8AC3E}">
        <p14:creationId xmlns:p14="http://schemas.microsoft.com/office/powerpoint/2010/main" val="2883567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45199"/>
            <a:ext cx="11357113" cy="3477875"/>
          </a:xfrm>
          <a:prstGeom prst="rect">
            <a:avLst/>
          </a:prstGeom>
          <a:noFill/>
        </p:spPr>
        <p:txBody>
          <a:bodyPr wrap="square" rtlCol="0">
            <a:spAutoFit/>
          </a:bodyPr>
          <a:lstStyle/>
          <a:p>
            <a:pPr lvl="1"/>
            <a:r>
              <a:rPr lang="en-US" sz="2000" dirty="0"/>
              <a:t>You want your Raspberry Pi to perform some action in response to a certain hashtag or mention in a tweet.</a:t>
            </a:r>
          </a:p>
          <a:p>
            <a:pPr lvl="1"/>
            <a:endParaRPr lang="en-US" sz="2000" dirty="0"/>
          </a:p>
          <a:p>
            <a:pPr lvl="1"/>
            <a:r>
              <a:rPr lang="en-US" sz="2000" dirty="0"/>
              <a:t>An efficient mechanism for monitoring tweets that does not rely on polling is to use IFTTT to spot tweets of interest and then send a web request to a service called </a:t>
            </a:r>
            <a:r>
              <a:rPr lang="en-US" sz="2000" dirty="0" err="1"/>
              <a:t>Dweet</a:t>
            </a:r>
            <a:r>
              <a:rPr lang="en-US" sz="2000" dirty="0"/>
              <a:t> that can push notifications to a Python program running on your Raspberry Pi (Following figure). </a:t>
            </a:r>
          </a:p>
          <a:p>
            <a:pPr lvl="1"/>
            <a:endParaRPr lang="en-US" sz="2000" dirty="0"/>
          </a:p>
          <a:p>
            <a:pPr lvl="1"/>
            <a:r>
              <a:rPr lang="en-US" sz="2000" dirty="0"/>
              <a:t>For example, you could flash an LED for 10 seconds every time there is a mention of your username on Twitter by using a Raspberry Squid or an LED attached to a breadboard.</a:t>
            </a:r>
          </a:p>
          <a:p>
            <a:pPr lvl="1"/>
            <a:endParaRPr lang="en-US" sz="2000" dirty="0"/>
          </a:p>
          <a:p>
            <a:pPr lvl="1"/>
            <a:endParaRPr lang="en-US" sz="2000" dirty="0"/>
          </a:p>
        </p:txBody>
      </p:sp>
    </p:spTree>
    <p:extLst>
      <p:ext uri="{BB962C8B-B14F-4D97-AF65-F5344CB8AC3E}">
        <p14:creationId xmlns:p14="http://schemas.microsoft.com/office/powerpoint/2010/main" val="56479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242D012-7610-4C1C-A85C-72295DDDAC90}"/>
              </a:ext>
            </a:extLst>
          </p:cNvPr>
          <p:cNvPicPr>
            <a:picLocks noChangeAspect="1"/>
          </p:cNvPicPr>
          <p:nvPr/>
        </p:nvPicPr>
        <p:blipFill>
          <a:blip r:embed="rId2"/>
          <a:stretch>
            <a:fillRect/>
          </a:stretch>
        </p:blipFill>
        <p:spPr>
          <a:xfrm>
            <a:off x="2767012" y="1004887"/>
            <a:ext cx="6657975" cy="5457825"/>
          </a:xfrm>
          <a:prstGeom prst="rect">
            <a:avLst/>
          </a:prstGeom>
        </p:spPr>
      </p:pic>
    </p:spTree>
    <p:extLst>
      <p:ext uri="{BB962C8B-B14F-4D97-AF65-F5344CB8AC3E}">
        <p14:creationId xmlns:p14="http://schemas.microsoft.com/office/powerpoint/2010/main" val="240017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955203"/>
          </a:xfrm>
          <a:prstGeom prst="rect">
            <a:avLst/>
          </a:prstGeom>
          <a:noFill/>
        </p:spPr>
        <p:txBody>
          <a:bodyPr wrap="square" rtlCol="0">
            <a:spAutoFit/>
          </a:bodyPr>
          <a:lstStyle/>
          <a:p>
            <a:pPr lvl="1"/>
            <a:r>
              <a:rPr lang="en-US" sz="2000" dirty="0"/>
              <a:t>The first step is to log in to IFTTT and then create a new recipe. Choose an action channel of New Mention of You and then click Create Trigger. For the recipe’s action channel, select </a:t>
            </a:r>
            <a:r>
              <a:rPr lang="en-US" sz="2000" dirty="0" err="1"/>
              <a:t>Webhooks</a:t>
            </a:r>
            <a:r>
              <a:rPr lang="en-US" sz="2000" dirty="0"/>
              <a:t> and then select the action “Make a Web Request” and complete the fields as shown in Following figure.</a:t>
            </a:r>
          </a:p>
          <a:p>
            <a:pPr lvl="1"/>
            <a:endParaRPr lang="en-US" sz="2000" dirty="0"/>
          </a:p>
          <a:p>
            <a:pPr lvl="1"/>
            <a:r>
              <a:rPr lang="en-US" sz="2000" dirty="0"/>
              <a:t>The URL includes a request parameter with the ingredient of text. This will contain the body of the tweet. Although this will not be used other than to print it in the console, you might have the message displayed on an LCD screen for a more sophisticated project, so it is useful to know how to pass data from tweet to the Python program.</a:t>
            </a:r>
          </a:p>
          <a:p>
            <a:pPr lvl="1"/>
            <a:endParaRPr lang="en-US" sz="2000" dirty="0"/>
          </a:p>
          <a:p>
            <a:pPr lvl="1"/>
            <a:r>
              <a:rPr lang="en-US" sz="2000" dirty="0"/>
              <a:t>Then click Create Recipe to take the IFTTT recipe live. </a:t>
            </a:r>
          </a:p>
          <a:p>
            <a:pPr lvl="1"/>
            <a:endParaRPr lang="en-US" sz="2000" dirty="0"/>
          </a:p>
          <a:p>
            <a:pPr lvl="1"/>
            <a:r>
              <a:rPr lang="en-US" sz="2400" b="1" dirty="0"/>
              <a:t>The </a:t>
            </a:r>
            <a:r>
              <a:rPr lang="en-US" sz="2400" b="1" dirty="0">
                <a:solidFill>
                  <a:schemeClr val="accent1">
                    <a:lumMod val="75000"/>
                  </a:schemeClr>
                </a:solidFill>
              </a:rPr>
              <a:t>dweet.io </a:t>
            </a:r>
            <a:r>
              <a:rPr lang="en-US" sz="2400" b="1" dirty="0"/>
              <a:t>web service operates rather like </a:t>
            </a:r>
            <a:r>
              <a:rPr lang="en-US" sz="2400" b="1" dirty="0">
                <a:solidFill>
                  <a:schemeClr val="accent1">
                    <a:lumMod val="75000"/>
                  </a:schemeClr>
                </a:solidFill>
              </a:rPr>
              <a:t>Twitter</a:t>
            </a:r>
            <a:r>
              <a:rPr lang="en-US" sz="2400" b="1" dirty="0"/>
              <a:t> for </a:t>
            </a:r>
            <a:r>
              <a:rPr lang="en-US" sz="2400" b="1" dirty="0">
                <a:solidFill>
                  <a:schemeClr val="accent1">
                    <a:lumMod val="75000"/>
                  </a:schemeClr>
                </a:solidFill>
              </a:rPr>
              <a:t>IoT things</a:t>
            </a:r>
            <a:r>
              <a:rPr lang="en-US" sz="2400" b="1" dirty="0"/>
              <a:t>. It has a web interface that allows you to both post and listen for </a:t>
            </a:r>
            <a:r>
              <a:rPr lang="en-US" sz="2400" b="1" dirty="0" err="1">
                <a:solidFill>
                  <a:schemeClr val="accent1">
                    <a:lumMod val="75000"/>
                  </a:schemeClr>
                </a:solidFill>
              </a:rPr>
              <a:t>dweets</a:t>
            </a:r>
            <a:r>
              <a:rPr lang="en-US" sz="2400" b="1" dirty="0"/>
              <a:t>.</a:t>
            </a:r>
          </a:p>
          <a:p>
            <a:pPr lvl="1"/>
            <a:endParaRPr lang="en-US" sz="2400" b="1" dirty="0"/>
          </a:p>
          <a:p>
            <a:pPr lvl="1"/>
            <a:endParaRPr lang="en-US" sz="2400" b="1" dirty="0"/>
          </a:p>
        </p:txBody>
      </p:sp>
    </p:spTree>
    <p:extLst>
      <p:ext uri="{BB962C8B-B14F-4D97-AF65-F5344CB8AC3E}">
        <p14:creationId xmlns:p14="http://schemas.microsoft.com/office/powerpoint/2010/main" val="364635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278AD-3568-49FC-A848-363D784208E6}"/>
              </a:ext>
            </a:extLst>
          </p:cNvPr>
          <p:cNvPicPr>
            <a:picLocks noChangeAspect="1"/>
          </p:cNvPicPr>
          <p:nvPr/>
        </p:nvPicPr>
        <p:blipFill rotWithShape="1">
          <a:blip r:embed="rId2"/>
          <a:srcRect t="4042" b="3994"/>
          <a:stretch/>
        </p:blipFill>
        <p:spPr>
          <a:xfrm>
            <a:off x="0" y="721217"/>
            <a:ext cx="12192000" cy="6136782"/>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999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4708981"/>
          </a:xfrm>
          <a:prstGeom prst="rect">
            <a:avLst/>
          </a:prstGeom>
          <a:noFill/>
        </p:spPr>
        <p:txBody>
          <a:bodyPr wrap="square" rtlCol="0">
            <a:spAutoFit/>
          </a:bodyPr>
          <a:lstStyle/>
          <a:p>
            <a:pPr lvl="1"/>
            <a:r>
              <a:rPr lang="en-US" sz="2000" dirty="0" err="1"/>
              <a:t>Dweet</a:t>
            </a:r>
            <a:r>
              <a:rPr lang="en-US" sz="2000" dirty="0"/>
              <a:t> does not require an account or any login details to make use of it; you can just have one thing (</a:t>
            </a:r>
            <a:r>
              <a:rPr lang="en-US" sz="2000" b="1" dirty="0">
                <a:solidFill>
                  <a:schemeClr val="accent1">
                    <a:lumMod val="75000"/>
                  </a:schemeClr>
                </a:solidFill>
              </a:rPr>
              <a:t>IFTTT</a:t>
            </a:r>
            <a:r>
              <a:rPr lang="en-US" sz="2000" dirty="0"/>
              <a:t> in this case) send a message to it and have another thing (your Raspberry Pi Python program) wait for notifications from it that something you are interested in has happened. In this case, the token that links the two is </a:t>
            </a:r>
            <a:r>
              <a:rPr lang="en-US" sz="2000" b="1" dirty="0" err="1"/>
              <a:t>tweet_about_me</a:t>
            </a:r>
            <a:r>
              <a:rPr lang="en-US" sz="2000" dirty="0"/>
              <a:t>. This is not very unique, and if several people are trying out this example from the book at the same time, then they will get each other’s messages. To avoid this, use a more unique token (say, by adding a random string of letters and numbers to the message).</a:t>
            </a:r>
          </a:p>
          <a:p>
            <a:pPr lvl="1"/>
            <a:endParaRPr lang="en-US" sz="2000" dirty="0"/>
          </a:p>
          <a:p>
            <a:pPr lvl="1"/>
            <a:r>
              <a:rPr lang="en-US" sz="2000" dirty="0"/>
              <a:t>To access </a:t>
            </a:r>
            <a:r>
              <a:rPr lang="en-US" sz="2000" b="1" dirty="0" err="1">
                <a:solidFill>
                  <a:schemeClr val="accent1">
                    <a:lumMod val="75000"/>
                  </a:schemeClr>
                </a:solidFill>
              </a:rPr>
              <a:t>Dweet</a:t>
            </a:r>
            <a:r>
              <a:rPr lang="en-US" sz="2000" dirty="0"/>
              <a:t> from your Python program, the </a:t>
            </a:r>
            <a:r>
              <a:rPr lang="en-US" sz="2000" b="1" dirty="0" err="1">
                <a:solidFill>
                  <a:schemeClr val="accent1">
                    <a:lumMod val="75000"/>
                  </a:schemeClr>
                </a:solidFill>
              </a:rPr>
              <a:t>dweepy</a:t>
            </a:r>
            <a:r>
              <a:rPr lang="en-US" sz="2000" b="1" dirty="0">
                <a:solidFill>
                  <a:schemeClr val="accent1">
                    <a:lumMod val="75000"/>
                  </a:schemeClr>
                </a:solidFill>
              </a:rPr>
              <a:t>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sudo</a:t>
            </a:r>
            <a:r>
              <a:rPr lang="en-US" sz="2000" b="1" i="1" dirty="0">
                <a:solidFill>
                  <a:srgbClr val="0070C0"/>
                </a:solidFill>
                <a:latin typeface="Consolas" panose="020B0609020204030204" pitchFamily="49" charset="0"/>
              </a:rPr>
              <a:t> python setup.py install</a:t>
            </a:r>
          </a:p>
        </p:txBody>
      </p:sp>
    </p:spTree>
    <p:extLst>
      <p:ext uri="{BB962C8B-B14F-4D97-AF65-F5344CB8AC3E}">
        <p14:creationId xmlns:p14="http://schemas.microsoft.com/office/powerpoint/2010/main" val="3557949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TwitterTrigger.py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721217"/>
            <a:ext cx="11357113" cy="624786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dweepy</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import </a:t>
            </a:r>
            <a:r>
              <a:rPr lang="en-US" sz="2000" b="1" i="1" dirty="0" err="1">
                <a:solidFill>
                  <a:srgbClr val="0070C0"/>
                </a:solidFill>
                <a:latin typeface="Consolas" panose="020B0609020204030204" pitchFamily="49" charset="0"/>
              </a:rPr>
              <a:t>RPi.GPIO</a:t>
            </a:r>
            <a:r>
              <a:rPr lang="en-US" sz="2000" b="1" i="1" dirty="0">
                <a:solidFill>
                  <a:srgbClr val="0070C0"/>
                </a:solidFill>
                <a:latin typeface="Consolas" panose="020B0609020204030204" pitchFamily="49" charset="0"/>
              </a:rPr>
              <a:t>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a:t>
            </a:r>
            <a:r>
              <a:rPr lang="en-US" sz="2000" b="1" i="1" dirty="0" err="1">
                <a:solidFill>
                  <a:srgbClr val="0070C0"/>
                </a:solidFill>
                <a:latin typeface="Consolas" panose="020B0609020204030204" pitchFamily="49" charset="0"/>
              </a:rPr>
              <a:t>tweet_about_me</a:t>
            </a:r>
            <a:r>
              <a:rPr lang="en-US" sz="2000" b="1" i="1" dirty="0">
                <a:solidFill>
                  <a:srgbClr val="0070C0"/>
                </a:solidFill>
                <a:latin typeface="Consolas" panose="020B0609020204030204" pitchFamily="49" charset="0"/>
              </a:rPr>
              <a:t>’ </a:t>
            </a:r>
          </a:p>
          <a:p>
            <a:pPr lvl="1"/>
            <a:r>
              <a:rPr lang="en-US" sz="2000" b="1" i="1" dirty="0">
                <a:solidFill>
                  <a:srgbClr val="0070C0"/>
                </a:solidFill>
                <a:latin typeface="Consolas" panose="020B0609020204030204" pitchFamily="49" charset="0"/>
              </a:rPr>
              <a:t>OUTPUT_PIN = 18 </a:t>
            </a:r>
          </a:p>
          <a:p>
            <a:pPr lvl="1"/>
            <a:r>
              <a:rPr lang="en-US" sz="2000" b="1" i="1" dirty="0">
                <a:solidFill>
                  <a:srgbClr val="0070C0"/>
                </a:solidFill>
                <a:latin typeface="Consolas" panose="020B0609020204030204" pitchFamily="49" charset="0"/>
              </a:rPr>
              <a:t>OUTPUT_DURATION = 10</a:t>
            </a:r>
          </a:p>
          <a:p>
            <a:pPr lvl="1"/>
            <a:endParaRPr lang="en-US" sz="2000" b="1" i="1" dirty="0">
              <a:solidFill>
                <a:srgbClr val="0070C0"/>
              </a:solidFill>
              <a:latin typeface="Consolas" panose="020B0609020204030204" pitchFamily="49" charset="0"/>
            </a:endParaRPr>
          </a:p>
          <a:p>
            <a:pPr lvl="1"/>
            <a:r>
              <a:rPr lang="en-US" sz="2000" b="1" i="1" dirty="0" err="1">
                <a:solidFill>
                  <a:srgbClr val="0070C0"/>
                </a:solidFill>
                <a:latin typeface="Consolas" panose="020B0609020204030204" pitchFamily="49" charset="0"/>
              </a:rPr>
              <a:t>GPIO.setmode</a:t>
            </a:r>
            <a:r>
              <a:rPr lang="en-US" sz="2000" b="1" i="1" dirty="0">
                <a:solidFill>
                  <a:srgbClr val="0070C0"/>
                </a:solidFill>
                <a:latin typeface="Consolas" panose="020B0609020204030204" pitchFamily="49" charset="0"/>
              </a:rPr>
              <a:t>(GPIO.BCM) </a:t>
            </a:r>
          </a:p>
          <a:p>
            <a:pPr lvl="1"/>
            <a:r>
              <a:rPr lang="en-US" sz="2000" b="1" i="1" dirty="0" err="1">
                <a:solidFill>
                  <a:srgbClr val="0070C0"/>
                </a:solidFill>
                <a:latin typeface="Consolas" panose="020B0609020204030204" pitchFamily="49" charset="0"/>
              </a:rPr>
              <a:t>GPIO.setup</a:t>
            </a:r>
            <a:r>
              <a:rPr lang="en-US" sz="2000" b="1" i="1" dirty="0">
                <a:solidFill>
                  <a:srgbClr val="0070C0"/>
                </a:solidFill>
                <a:latin typeface="Consolas" panose="020B0609020204030204" pitchFamily="49" charset="0"/>
              </a:rPr>
              <a:t>(OUTPUT_PIN,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    </a:t>
            </a:r>
          </a:p>
          <a:p>
            <a:pPr lvl="1"/>
            <a:r>
              <a:rPr lang="en-US" sz="2000" b="1" i="1" dirty="0">
                <a:solidFill>
                  <a:srgbClr val="0070C0"/>
                </a:solidFill>
                <a:latin typeface="Consolas" panose="020B0609020204030204" pitchFamily="49" charset="0"/>
              </a:rPr>
              <a:t>	try:        </a:t>
            </a:r>
          </a:p>
          <a:p>
            <a:pPr lvl="1"/>
            <a:r>
              <a:rPr lang="en-US" sz="2000" b="1" i="1" dirty="0">
                <a:solidFill>
                  <a:srgbClr val="0070C0"/>
                </a:solidFill>
                <a:latin typeface="Consolas" panose="020B0609020204030204" pitchFamily="49" charset="0"/>
              </a:rPr>
              <a:t>		for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 in </a:t>
            </a:r>
            <a:r>
              <a:rPr lang="en-US" sz="2000" b="1" i="1" dirty="0" err="1">
                <a:solidFill>
                  <a:srgbClr val="0070C0"/>
                </a:solidFill>
                <a:latin typeface="Consolas" panose="020B0609020204030204" pitchFamily="49" charset="0"/>
              </a:rPr>
              <a:t>dweepy.listen_for_dweets_from</a:t>
            </a:r>
            <a:r>
              <a:rPr lang="en-US" sz="2000" b="1" i="1" dirty="0">
                <a:solidFill>
                  <a:srgbClr val="0070C0"/>
                </a:solidFill>
                <a:latin typeface="Consolas" panose="020B0609020204030204" pitchFamily="49" charset="0"/>
              </a:rPr>
              <a:t>(KEY):        </a:t>
            </a:r>
          </a:p>
          <a:p>
            <a:pPr lvl="1"/>
            <a:r>
              <a:rPr lang="en-US" sz="2000" b="1" i="1" dirty="0">
                <a:solidFill>
                  <a:srgbClr val="0070C0"/>
                </a:solidFill>
                <a:latin typeface="Consolas" panose="020B0609020204030204" pitchFamily="49" charset="0"/>
              </a:rPr>
              <a:t>			print('Tweet: ' + </a:t>
            </a:r>
            <a:r>
              <a:rPr lang="en-US" sz="2000" b="1" i="1" dirty="0" err="1">
                <a:solidFill>
                  <a:srgbClr val="0070C0"/>
                </a:solidFill>
                <a:latin typeface="Consolas" panose="020B0609020204030204" pitchFamily="49" charset="0"/>
              </a:rPr>
              <a:t>dweet</a:t>
            </a:r>
            <a:r>
              <a:rPr lang="en-US" sz="2000" b="1" i="1" dirty="0">
                <a:solidFill>
                  <a:srgbClr val="0070C0"/>
                </a:solidFill>
                <a:latin typeface="Consolas" panose="020B0609020204030204" pitchFamily="49" charset="0"/>
              </a:rPr>
              <a:t>['content']['text'])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True)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time.sleep</a:t>
            </a:r>
            <a:r>
              <a:rPr lang="en-US" sz="2000" b="1" i="1" dirty="0">
                <a:solidFill>
                  <a:srgbClr val="0070C0"/>
                </a:solidFill>
                <a:latin typeface="Consolas" panose="020B0609020204030204" pitchFamily="49" charset="0"/>
              </a:rPr>
              <a:t>(OUTPUT_DURATION)            </a:t>
            </a:r>
          </a:p>
          <a:p>
            <a:pPr lvl="1"/>
            <a:r>
              <a:rPr lang="en-US" sz="2000" b="1" i="1" dirty="0">
                <a:solidFill>
                  <a:srgbClr val="0070C0"/>
                </a:solidFill>
                <a:latin typeface="Consolas" panose="020B0609020204030204" pitchFamily="49" charset="0"/>
              </a:rPr>
              <a:t>			</a:t>
            </a:r>
            <a:r>
              <a:rPr lang="en-US" sz="2000" b="1" i="1" dirty="0" err="1">
                <a:solidFill>
                  <a:srgbClr val="0070C0"/>
                </a:solidFill>
                <a:latin typeface="Consolas" panose="020B0609020204030204" pitchFamily="49" charset="0"/>
              </a:rPr>
              <a:t>GPIO.output</a:t>
            </a:r>
            <a:r>
              <a:rPr lang="en-US" sz="2000" b="1" i="1" dirty="0">
                <a:solidFill>
                  <a:srgbClr val="0070C0"/>
                </a:solidFill>
                <a:latin typeface="Consolas" panose="020B0609020204030204" pitchFamily="49" charset="0"/>
              </a:rPr>
              <a:t>(OUTPUT_PIN, False)    </a:t>
            </a:r>
          </a:p>
          <a:p>
            <a:pPr lvl="1"/>
            <a:r>
              <a:rPr lang="en-US" sz="2000" b="1" i="1" dirty="0">
                <a:solidFill>
                  <a:srgbClr val="0070C0"/>
                </a:solidFill>
                <a:latin typeface="Consolas" panose="020B0609020204030204" pitchFamily="49" charset="0"/>
              </a:rPr>
              <a:t>	except Exception:        </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30240614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Responding to Tweets Using </a:t>
            </a:r>
            <a:r>
              <a:rPr lang="en-US" dirty="0" err="1"/>
              <a:t>Dweet</a:t>
            </a:r>
            <a:r>
              <a:rPr lang="en-US" dirty="0"/>
              <a:t> and IFTTT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D1953563-F34A-4247-A4E2-C376FD1A1AA5}"/>
              </a:ext>
            </a:extLst>
          </p:cNvPr>
          <p:cNvSpPr txBox="1"/>
          <p:nvPr/>
        </p:nvSpPr>
        <p:spPr>
          <a:xfrm>
            <a:off x="417443" y="857743"/>
            <a:ext cx="11357113" cy="1631216"/>
          </a:xfrm>
          <a:prstGeom prst="rect">
            <a:avLst/>
          </a:prstGeom>
          <a:noFill/>
        </p:spPr>
        <p:txBody>
          <a:bodyPr wrap="square" rtlCol="0">
            <a:spAutoFit/>
          </a:bodyPr>
          <a:lstStyle/>
          <a:p>
            <a:pPr lvl="1"/>
            <a:r>
              <a:rPr lang="en-US" sz="2000" dirty="0"/>
              <a:t>The program uses the </a:t>
            </a:r>
            <a:r>
              <a:rPr lang="en-US" sz="2000" b="1" i="1" dirty="0" err="1">
                <a:solidFill>
                  <a:srgbClr val="0070C0"/>
                </a:solidFill>
                <a:latin typeface="Consolas" panose="020B0609020204030204" pitchFamily="49" charset="0"/>
              </a:rPr>
              <a:t>listen_for_dweets</a:t>
            </a:r>
            <a:r>
              <a:rPr lang="en-US" sz="2000" dirty="0" err="1"/>
              <a:t>_from</a:t>
            </a:r>
            <a:r>
              <a:rPr lang="en-US" sz="2000" dirty="0"/>
              <a:t> method to leave an open connection to the </a:t>
            </a:r>
            <a:r>
              <a:rPr lang="en-US" sz="2000" b="1" i="1" dirty="0">
                <a:solidFill>
                  <a:srgbClr val="0070C0"/>
                </a:solidFill>
                <a:latin typeface="Consolas" panose="020B0609020204030204" pitchFamily="49" charset="0"/>
              </a:rPr>
              <a:t>dweet.io </a:t>
            </a:r>
            <a:r>
              <a:rPr lang="en-US" sz="2000" dirty="0"/>
              <a:t>server, listening for any push messages from the server as a result of a </a:t>
            </a:r>
            <a:r>
              <a:rPr lang="en-US" sz="2000" b="1" i="1" dirty="0" err="1">
                <a:solidFill>
                  <a:srgbClr val="0070C0"/>
                </a:solidFill>
                <a:latin typeface="Consolas" panose="020B0609020204030204" pitchFamily="49" charset="0"/>
              </a:rPr>
              <a:t>dweet</a:t>
            </a:r>
            <a:r>
              <a:rPr lang="en-US" sz="2000" dirty="0"/>
              <a:t> arriving from </a:t>
            </a:r>
            <a:r>
              <a:rPr lang="en-US" sz="2000" b="1" i="1" dirty="0">
                <a:solidFill>
                  <a:srgbClr val="0070C0"/>
                </a:solidFill>
                <a:latin typeface="Consolas" panose="020B0609020204030204" pitchFamily="49" charset="0"/>
              </a:rPr>
              <a:t>IFTTT</a:t>
            </a:r>
            <a:r>
              <a:rPr lang="en-US" sz="2000" dirty="0"/>
              <a:t> in response to a tweet. The </a:t>
            </a:r>
            <a:r>
              <a:rPr lang="en-US" sz="2000" b="1" i="1" dirty="0">
                <a:solidFill>
                  <a:srgbClr val="0070C0"/>
                </a:solidFill>
                <a:latin typeface="Consolas" panose="020B0609020204030204" pitchFamily="49" charset="0"/>
              </a:rPr>
              <a:t>try/except </a:t>
            </a:r>
            <a:r>
              <a:rPr lang="en-US" sz="2000" dirty="0"/>
              <a:t>block ensure that if there is any communication outage, the program will just start the </a:t>
            </a:r>
            <a:r>
              <a:rPr lang="en-US" sz="2000" dirty="0" err="1"/>
              <a:t>listenning</a:t>
            </a:r>
            <a:r>
              <a:rPr lang="en-US" sz="2000" dirty="0"/>
              <a:t> process again.</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2349675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6217087"/>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a:t>
            </a:r>
          </a:p>
          <a:p>
            <a:pPr lvl="1"/>
            <a:r>
              <a:rPr lang="en-US" b="1" i="1" dirty="0">
                <a:solidFill>
                  <a:srgbClr val="0070C0"/>
                </a:solidFill>
                <a:latin typeface="Consolas" panose="020B0609020204030204" pitchFamily="49" charset="0"/>
                <a:cs typeface="Consolas" panose="020B0609020204030204" pitchFamily="49" charset="0"/>
              </a:rPr>
              <a:t>    return temp</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a:t>
            </a:r>
          </a:p>
          <a:p>
            <a:pPr lvl="1"/>
            <a:r>
              <a:rPr lang="en-US" b="1" i="1" dirty="0">
                <a:solidFill>
                  <a:srgbClr val="0070C0"/>
                </a:solidFill>
                <a:latin typeface="Consolas" panose="020B0609020204030204" pitchFamily="49" charset="0"/>
                <a:cs typeface="Consolas" panose="020B0609020204030204" pitchFamily="49" charset="0"/>
              </a:rPr>
              <a:t>def Temp():</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WebSensor.py</a:t>
            </a:r>
            <a:r>
              <a:rPr lang="fa-IR" dirty="0"/>
              <a:t> </a:t>
            </a:r>
            <a:r>
              <a:rPr lang="en-US" dirty="0"/>
              <a:t>Project</a:t>
            </a:r>
          </a:p>
        </p:txBody>
      </p:sp>
      <p:sp>
        <p:nvSpPr>
          <p:cNvPr id="2" name="TextBox 1"/>
          <p:cNvSpPr txBox="1"/>
          <p:nvPr/>
        </p:nvSpPr>
        <p:spPr>
          <a:xfrm>
            <a:off x="417443" y="745199"/>
            <a:ext cx="11357113" cy="4955203"/>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def index():</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rPr>
              <a:t>C</a:t>
            </a:r>
            <a:r>
              <a:rPr lang="en-US" sz="2000" b="1" i="1" dirty="0" err="1">
                <a:solidFill>
                  <a:srgbClr val="0070C0"/>
                </a:solidFill>
                <a:latin typeface="Consolas" panose="020B0609020204030204" pitchFamily="49" charset="0"/>
                <a:cs typeface="Consolas" panose="020B0609020204030204" pitchFamily="49" charset="0"/>
              </a:rPr>
              <a:t>puTemp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main.html File</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6129</TotalTime>
  <Words>2254</Words>
  <Application>Microsoft Office PowerPoint</Application>
  <PresentationFormat>Widescreen</PresentationFormat>
  <Paragraphs>387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1946</cp:revision>
  <dcterms:created xsi:type="dcterms:W3CDTF">2015-08-06T11:05:05Z</dcterms:created>
  <dcterms:modified xsi:type="dcterms:W3CDTF">2018-01-03T18:32:36Z</dcterms:modified>
  <cp:contentStatus/>
</cp:coreProperties>
</file>