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266" r:id="rId4"/>
    <p:sldId id="335" r:id="rId5"/>
    <p:sldId id="372" r:id="rId6"/>
    <p:sldId id="373" r:id="rId7"/>
    <p:sldId id="334" r:id="rId8"/>
    <p:sldId id="336" r:id="rId9"/>
    <p:sldId id="367" r:id="rId10"/>
    <p:sldId id="376" r:id="rId11"/>
    <p:sldId id="377" r:id="rId12"/>
    <p:sldId id="378" r:id="rId13"/>
    <p:sldId id="379" r:id="rId14"/>
    <p:sldId id="337" r:id="rId15"/>
    <p:sldId id="383" r:id="rId16"/>
    <p:sldId id="384" r:id="rId17"/>
    <p:sldId id="385" r:id="rId18"/>
    <p:sldId id="382" r:id="rId19"/>
    <p:sldId id="386" r:id="rId20"/>
    <p:sldId id="387" r:id="rId21"/>
    <p:sldId id="338" r:id="rId22"/>
    <p:sldId id="368" r:id="rId23"/>
    <p:sldId id="339" r:id="rId24"/>
    <p:sldId id="369" r:id="rId25"/>
    <p:sldId id="370" r:id="rId26"/>
    <p:sldId id="340" r:id="rId27"/>
    <p:sldId id="341" r:id="rId28"/>
    <p:sldId id="342" r:id="rId29"/>
    <p:sldId id="374" r:id="rId30"/>
    <p:sldId id="375" r:id="rId31"/>
    <p:sldId id="380" r:id="rId32"/>
    <p:sldId id="381" r:id="rId33"/>
    <p:sldId id="343" r:id="rId34"/>
    <p:sldId id="388" r:id="rId35"/>
    <p:sldId id="389" r:id="rId36"/>
    <p:sldId id="390" r:id="rId37"/>
    <p:sldId id="391" r:id="rId38"/>
    <p:sldId id="392" r:id="rId39"/>
    <p:sldId id="393" r:id="rId40"/>
    <p:sldId id="394" r:id="rId41"/>
    <p:sldId id="395" r:id="rId42"/>
    <p:sldId id="396" r:id="rId43"/>
    <p:sldId id="397" r:id="rId44"/>
    <p:sldId id="398" r:id="rId45"/>
    <p:sldId id="399" r:id="rId46"/>
    <p:sldId id="400" r:id="rId47"/>
    <p:sldId id="401" r:id="rId48"/>
    <p:sldId id="402" r:id="rId49"/>
    <p:sldId id="403" r:id="rId50"/>
    <p:sldId id="404" r:id="rId51"/>
    <p:sldId id="405" r:id="rId52"/>
    <p:sldId id="406" r:id="rId53"/>
    <p:sldId id="407" r:id="rId54"/>
    <p:sldId id="408" r:id="rId55"/>
    <p:sldId id="409" r:id="rId56"/>
    <p:sldId id="410" r:id="rId57"/>
    <p:sldId id="411" r:id="rId58"/>
    <p:sldId id="412" r:id="rId59"/>
    <p:sldId id="413" r:id="rId60"/>
    <p:sldId id="414" r:id="rId61"/>
    <p:sldId id="415" r:id="rId62"/>
    <p:sldId id="416" r:id="rId63"/>
    <p:sldId id="417" r:id="rId64"/>
    <p:sldId id="418" r:id="rId65"/>
    <p:sldId id="419" r:id="rId66"/>
    <p:sldId id="420" r:id="rId67"/>
    <p:sldId id="421" r:id="rId68"/>
    <p:sldId id="422" r:id="rId69"/>
    <p:sldId id="423" r:id="rId70"/>
    <p:sldId id="344" r:id="rId71"/>
    <p:sldId id="345" r:id="rId72"/>
    <p:sldId id="346" r:id="rId73"/>
    <p:sldId id="348" r:id="rId74"/>
    <p:sldId id="349" r:id="rId75"/>
    <p:sldId id="26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2/10/2018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a:t>Python </a:t>
            </a:r>
            <a:br>
              <a:rPr lang="en-US"/>
            </a:br>
            <a:r>
              <a:rPr lang="en-US"/>
              <a:t>Lists </a:t>
            </a:r>
            <a:r>
              <a:rPr lang="en-US" dirty="0"/>
              <a:t>and Dictionaries</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5592417"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look at two key Python data structures, lists and dictionaries.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42367" y="844679"/>
            <a:ext cx="4364764" cy="5946545"/>
          </a:xfrm>
          <a:prstGeom prst="rect">
            <a:avLst/>
          </a:prstGeom>
        </p:spPr>
      </p:pic>
    </p:spTree>
    <p:extLst>
      <p:ext uri="{BB962C8B-B14F-4D97-AF65-F5344CB8AC3E}">
        <p14:creationId xmlns:p14="http://schemas.microsoft.com/office/powerpoint/2010/main" val="3732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863144"/>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a:t>
            </a:r>
            <a:r>
              <a:rPr lang="en-US" sz="2000" b="1" dirty="0">
                <a:solidFill>
                  <a:srgbClr val="FF0000"/>
                </a:solidFill>
              </a:rPr>
              <a:t>The </a:t>
            </a:r>
            <a:r>
              <a:rPr lang="en-US" sz="2400" b="1" i="1" dirty="0">
                <a:solidFill>
                  <a:srgbClr val="0070C0"/>
                </a:solidFill>
                <a:latin typeface="Consolas" panose="020B0609020204030204" pitchFamily="49" charset="0"/>
                <a:cs typeface="Consolas" panose="020B0609020204030204" pitchFamily="49" charset="0"/>
              </a:rPr>
              <a:t>+</a:t>
            </a:r>
            <a:r>
              <a:rPr lang="en-US" sz="2000" b="1" dirty="0">
                <a:solidFill>
                  <a:srgbClr val="FF0000"/>
                </a:solidFill>
              </a:rPr>
              <a:t> operator concatenates lists to create a new list</a:t>
            </a:r>
            <a:r>
              <a:rPr lang="en-US" sz="1950" dirty="0"/>
              <a:t>. A list can contain any number of items; there is no size limit (other than available memory). However, if memory is a concern, you should be aware that list concatenation creates a second list in memory. In this case, that new list is immediately assigned to the existing variable </a:t>
            </a:r>
            <a:r>
              <a:rPr lang="en-US" sz="1950" b="1" i="1" dirty="0">
                <a:solidFill>
                  <a:srgbClr val="0070C0"/>
                </a:solidFill>
                <a:latin typeface="Consolas" panose="020B0609020204030204" pitchFamily="49" charset="0"/>
                <a:cs typeface="Consolas" panose="020B0609020204030204" pitchFamily="49" charset="0"/>
              </a:rPr>
              <a:t>a_list</a:t>
            </a:r>
            <a:r>
              <a:rPr lang="en-US" sz="1950" dirty="0"/>
              <a:t>. </a:t>
            </a:r>
            <a:r>
              <a:rPr lang="en-US" sz="1950" b="1" dirty="0"/>
              <a:t>So this line of code is really a two-step process — </a:t>
            </a:r>
            <a:r>
              <a:rPr lang="en-US" sz="1950" b="1" dirty="0">
                <a:solidFill>
                  <a:srgbClr val="FF0000"/>
                </a:solidFill>
              </a:rPr>
              <a:t>concatenation then assignment </a:t>
            </a:r>
            <a:r>
              <a:rPr lang="en-US" sz="1950" b="1" dirty="0"/>
              <a:t>— which can (temporarily) consume a lot of memory when you’re dealing with large lists.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A list can contain items of any datatype, and the items in a single list don’t all need to be the same type. Here we have a list containing a string, a floating point number, and an integer.</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The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method adds a single item to the end of the list. (Now we have four different datatypes in the list!)</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Lists are implemented as classes. “Creating” a list is really instantiating a class. As such, a list has methods that operate on it. The </a:t>
            </a:r>
            <a:r>
              <a:rPr lang="en-US" sz="1950" b="1" i="1" dirty="0">
                <a:solidFill>
                  <a:srgbClr val="0070C0"/>
                </a:solidFill>
                <a:latin typeface="Consolas" panose="020B0609020204030204" pitchFamily="49" charset="0"/>
                <a:cs typeface="Consolas" panose="020B0609020204030204" pitchFamily="49" charset="0"/>
              </a:rPr>
              <a:t>extend() </a:t>
            </a:r>
            <a:r>
              <a:rPr lang="en-US" sz="1950" dirty="0"/>
              <a:t>method takes one argument, a list, and appends each of the items of the argument to the original list.</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⑤</a:t>
            </a:r>
            <a:r>
              <a:rPr lang="en-US" sz="1950" dirty="0"/>
              <a:t>	The </a:t>
            </a:r>
            <a:r>
              <a:rPr lang="en-US" sz="1950" b="1" i="1" dirty="0">
                <a:solidFill>
                  <a:srgbClr val="0070C0"/>
                </a:solidFill>
                <a:latin typeface="Consolas" panose="020B0609020204030204" pitchFamily="49" charset="0"/>
                <a:cs typeface="Consolas" panose="020B0609020204030204" pitchFamily="49" charset="0"/>
              </a:rPr>
              <a:t>insert() </a:t>
            </a:r>
            <a:r>
              <a:rPr lang="en-US" sz="1950" dirty="0"/>
              <a:t>method inserts a single item into a list. The first argument is the index of the first item in the list that will get bumped out of position. List items do not need to be unique; for example, there are now two separate items with the value </a:t>
            </a:r>
            <a:r>
              <a:rPr lang="en-US" sz="1950" b="1" i="1" dirty="0">
                <a:solidFill>
                  <a:srgbClr val="0070C0"/>
                </a:solidFill>
                <a:latin typeface="Consolas" panose="020B0609020204030204" pitchFamily="49" charset="0"/>
                <a:cs typeface="Consolas" panose="020B0609020204030204" pitchFamily="49" charset="0"/>
              </a:rPr>
              <a:t>'</a:t>
            </a:r>
            <a:r>
              <a:rPr lang="el-GR" sz="1950" b="1" i="1" dirty="0">
                <a:solidFill>
                  <a:srgbClr val="0070C0"/>
                </a:solidFill>
                <a:latin typeface="Consolas" panose="020B0609020204030204" pitchFamily="49" charset="0"/>
                <a:cs typeface="Consolas" panose="020B0609020204030204" pitchFamily="49" charset="0"/>
              </a:rPr>
              <a:t>Ω'</a:t>
            </a:r>
            <a:r>
              <a:rPr lang="el-GR" sz="1950" dirty="0"/>
              <a:t>: </a:t>
            </a:r>
            <a:r>
              <a:rPr lang="en-US" sz="1950" dirty="0"/>
              <a:t>the first item, </a:t>
            </a:r>
            <a:r>
              <a:rPr lang="en-US" sz="1950" b="1" i="1" dirty="0">
                <a:solidFill>
                  <a:srgbClr val="0070C0"/>
                </a:solidFill>
                <a:latin typeface="Consolas" panose="020B0609020204030204" pitchFamily="49" charset="0"/>
                <a:cs typeface="Consolas" panose="020B0609020204030204" pitchFamily="49" charset="0"/>
              </a:rPr>
              <a:t>a_list[0]</a:t>
            </a:r>
            <a:r>
              <a:rPr lang="en-US" sz="1950" dirty="0"/>
              <a:t>, and the last item, </a:t>
            </a:r>
            <a:r>
              <a:rPr lang="en-US" sz="1950" b="1" i="1" dirty="0">
                <a:solidFill>
                  <a:srgbClr val="0070C0"/>
                </a:solidFill>
                <a:latin typeface="Consolas" panose="020B0609020204030204" pitchFamily="49" charset="0"/>
                <a:cs typeface="Consolas" panose="020B0609020204030204" pitchFamily="49" charset="0"/>
              </a:rPr>
              <a:t>a_list[6]</a:t>
            </a:r>
            <a:r>
              <a:rPr lang="en-US" sz="1950" dirty="0"/>
              <a:t>.</a:t>
            </a:r>
            <a:endParaRPr lang="en-US" sz="195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400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692497"/>
          </a:xfrm>
          <a:prstGeom prst="rect">
            <a:avLst/>
          </a:prstGeom>
          <a:noFill/>
        </p:spPr>
        <p:txBody>
          <a:bodyPr wrap="square" rtlCol="0">
            <a:spAutoFit/>
          </a:bodyPr>
          <a:lstStyle/>
          <a:p>
            <a:pPr marL="342900" indent="-342900">
              <a:buFont typeface="Arial" panose="020B0604020202020204" pitchFamily="34" charset="0"/>
              <a:buChar char="•"/>
            </a:pPr>
            <a:r>
              <a:rPr lang="en-US" sz="1950" dirty="0"/>
              <a:t>Let’s look closer at the difference between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and </a:t>
            </a:r>
            <a:r>
              <a:rPr lang="en-US" sz="1950" b="1" i="1" dirty="0">
                <a:solidFill>
                  <a:srgbClr val="0070C0"/>
                </a:solidFill>
                <a:latin typeface="Consolas" panose="020B0609020204030204" pitchFamily="49" charset="0"/>
                <a:cs typeface="Consolas" panose="020B0609020204030204" pitchFamily="49" charset="0"/>
              </a:rPr>
              <a:t>extend()</a:t>
            </a:r>
            <a:r>
              <a:rPr lang="en-US" sz="1950" dirty="0"/>
              <a:t>. </a:t>
            </a:r>
            <a:endParaRPr lang="en-US" sz="1950" dirty="0" smtClean="0"/>
          </a:p>
          <a:p>
            <a:pPr marL="342900" indent="-342900">
              <a:buFont typeface="Arial" panose="020B0604020202020204" pitchFamily="34" charset="0"/>
              <a:buChar char="•"/>
            </a:pPr>
            <a:endParaRPr lang="en-US" sz="195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54230" y="1284506"/>
            <a:ext cx="4570912" cy="5573494"/>
          </a:xfrm>
          <a:prstGeom prst="rect">
            <a:avLst/>
          </a:prstGeom>
        </p:spPr>
      </p:pic>
    </p:spTree>
    <p:extLst>
      <p:ext uri="{BB962C8B-B14F-4D97-AF65-F5344CB8AC3E}">
        <p14:creationId xmlns:p14="http://schemas.microsoft.com/office/powerpoint/2010/main" val="251625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3693319"/>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The </a:t>
            </a:r>
            <a:r>
              <a:rPr lang="en-US" sz="1950" b="1" i="1" dirty="0">
                <a:solidFill>
                  <a:srgbClr val="0070C0"/>
                </a:solidFill>
                <a:latin typeface="Consolas" panose="020B0609020204030204" pitchFamily="49" charset="0"/>
                <a:cs typeface="Consolas" panose="020B0609020204030204" pitchFamily="49" charset="0"/>
              </a:rPr>
              <a:t>extend() </a:t>
            </a:r>
            <a:r>
              <a:rPr lang="en-US" sz="1950" dirty="0"/>
              <a:t>method takes </a:t>
            </a:r>
            <a:r>
              <a:rPr lang="en-US" sz="1950" b="1" dirty="0"/>
              <a:t>a single argument</a:t>
            </a:r>
            <a:r>
              <a:rPr lang="en-US" sz="1950" dirty="0"/>
              <a:t>, </a:t>
            </a:r>
            <a:r>
              <a:rPr lang="en-US" sz="1950" b="1" dirty="0">
                <a:solidFill>
                  <a:srgbClr val="FF0000"/>
                </a:solidFill>
              </a:rPr>
              <a:t>which is always a list</a:t>
            </a:r>
            <a:r>
              <a:rPr lang="en-US" sz="1950" dirty="0"/>
              <a:t>, and </a:t>
            </a:r>
            <a:r>
              <a:rPr lang="en-US" sz="1950" b="1" dirty="0"/>
              <a:t>adds each of the items of that list to</a:t>
            </a:r>
            <a:r>
              <a:rPr lang="en-US" sz="1950" dirty="0"/>
              <a:t> </a:t>
            </a:r>
            <a:r>
              <a:rPr lang="en-US" sz="1950" b="1" i="1" dirty="0">
                <a:solidFill>
                  <a:srgbClr val="0070C0"/>
                </a:solidFill>
                <a:latin typeface="Consolas" panose="020B0609020204030204" pitchFamily="49" charset="0"/>
                <a:cs typeface="Consolas" panose="020B0609020204030204" pitchFamily="49" charset="0"/>
              </a:rPr>
              <a:t>a_list</a:t>
            </a:r>
            <a:r>
              <a:rPr lang="en-US" sz="1950" dirty="0"/>
              <a:t>.</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If you start with a list of three items and extend it with a list of another three items, you end up with a list of six items.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On the other hand, the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method </a:t>
            </a:r>
            <a:r>
              <a:rPr lang="en-US" sz="1950" b="1" dirty="0"/>
              <a:t>takes a single argument, which can be any datatype</a:t>
            </a:r>
            <a:r>
              <a:rPr lang="en-US" sz="1950" dirty="0"/>
              <a:t>. Here, you’re calling the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method with a list of three items.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If you start with a list of six items and append a list onto it, you end up with... a list of seven items. Why seven? </a:t>
            </a:r>
            <a:r>
              <a:rPr lang="en-US" sz="1950" b="1" dirty="0"/>
              <a:t>Because the last item (which you just appended) is itself a list</a:t>
            </a:r>
            <a:r>
              <a:rPr lang="en-US" sz="1950" dirty="0"/>
              <a:t>. </a:t>
            </a:r>
            <a:r>
              <a:rPr lang="en-US" sz="1950" b="1" dirty="0">
                <a:solidFill>
                  <a:srgbClr val="FF0000"/>
                </a:solidFill>
              </a:rPr>
              <a:t>Lists can contain any type of data, including other lists</a:t>
            </a:r>
            <a:r>
              <a:rPr lang="en-US" sz="1950" dirty="0"/>
              <a:t>. That may be what you want, or it may not. But it’s what you asked for, and it’s what you got. </a:t>
            </a:r>
            <a:endParaRPr lang="en-US" sz="195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819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Lists can expand and contract automatically. You’ve seen the expansion part. </a:t>
            </a:r>
            <a:r>
              <a:rPr lang="en-US" sz="2000" b="1" dirty="0"/>
              <a:t>There are several different ways to remove items from a list as well.</a:t>
            </a:r>
            <a:r>
              <a:rPr lang="en-US" sz="2000" dirty="0"/>
              <a:t> </a:t>
            </a:r>
            <a:endParaRPr lang="en-US" sz="2000" dirty="0" smtClean="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70200" y="1873406"/>
            <a:ext cx="6166622" cy="3827559"/>
          </a:xfrm>
          <a:prstGeom prst="rect">
            <a:avLst/>
          </a:prstGeom>
        </p:spPr>
      </p:pic>
    </p:spTree>
    <p:extLst>
      <p:ext uri="{BB962C8B-B14F-4D97-AF65-F5344CB8AC3E}">
        <p14:creationId xmlns:p14="http://schemas.microsoft.com/office/powerpoint/2010/main" val="3462871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You can use the </a:t>
            </a:r>
            <a:r>
              <a:rPr lang="en-US" sz="2000" b="1" i="1" dirty="0">
                <a:solidFill>
                  <a:srgbClr val="0070C0"/>
                </a:solidFill>
                <a:latin typeface="Consolas" panose="020B0609020204030204" pitchFamily="49" charset="0"/>
                <a:cs typeface="Consolas" panose="020B0609020204030204" pitchFamily="49" charset="0"/>
              </a:rPr>
              <a:t>del</a:t>
            </a:r>
            <a:r>
              <a:rPr lang="en-US" sz="2000" b="1" dirty="0"/>
              <a:t> statement to delete a specific item from a list.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Accessing index </a:t>
            </a:r>
            <a:r>
              <a:rPr lang="en-US" sz="1950" b="1" i="1" dirty="0">
                <a:solidFill>
                  <a:srgbClr val="0070C0"/>
                </a:solidFill>
                <a:latin typeface="Consolas" panose="020B0609020204030204" pitchFamily="49" charset="0"/>
                <a:cs typeface="Consolas" panose="020B0609020204030204" pitchFamily="49" charset="0"/>
              </a:rPr>
              <a:t>1</a:t>
            </a:r>
            <a:r>
              <a:rPr lang="en-US" sz="2000" dirty="0"/>
              <a:t> after deleting index </a:t>
            </a:r>
            <a:r>
              <a:rPr lang="en-US" sz="1950" b="1" i="1" dirty="0">
                <a:solidFill>
                  <a:srgbClr val="0070C0"/>
                </a:solidFill>
                <a:latin typeface="Consolas" panose="020B0609020204030204" pitchFamily="49" charset="0"/>
                <a:cs typeface="Consolas" panose="020B0609020204030204" pitchFamily="49" charset="0"/>
              </a:rPr>
              <a:t>1</a:t>
            </a:r>
            <a:r>
              <a:rPr lang="en-US" sz="2000" dirty="0"/>
              <a:t> does not result in an error. </a:t>
            </a:r>
            <a:r>
              <a:rPr lang="en-US" sz="2000" b="1" dirty="0"/>
              <a:t>All items after the deleted item shift their positional index to “fill the gap” created by deleting the item.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387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Don’t know the positional index? Not a problem; </a:t>
            </a:r>
            <a:r>
              <a:rPr lang="en-US" sz="2000" b="1" dirty="0"/>
              <a:t>you can remove items by value instead</a:t>
            </a:r>
            <a:r>
              <a:rPr lang="en-US" sz="2000" dirty="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244103" y="1618162"/>
            <a:ext cx="5548584" cy="4588963"/>
          </a:xfrm>
          <a:prstGeom prst="rect">
            <a:avLst/>
          </a:prstGeom>
        </p:spPr>
      </p:pic>
    </p:spTree>
    <p:extLst>
      <p:ext uri="{BB962C8B-B14F-4D97-AF65-F5344CB8AC3E}">
        <p14:creationId xmlns:p14="http://schemas.microsoft.com/office/powerpoint/2010/main" val="343128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You can also remove an item from a list with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takes a value and removes the first occurrence of that value from the list. Again, all items after the deleted item will have their positional indices bumped down to “fill the gap.” Lists never have gaps.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You can call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as often as you like, </a:t>
            </a:r>
            <a:r>
              <a:rPr lang="en-US" sz="2000" b="1" dirty="0"/>
              <a:t>but it will raise an exception if you try to remove a value that isn’t in the list.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507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Python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no parameters removes the last element of a list: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Notice that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returns the value removed from the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remove an item in a position rather than the last element, use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a parameter of the position from which the item will be removed: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615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41804" y="857743"/>
            <a:ext cx="4438650" cy="6000257"/>
          </a:xfrm>
          <a:prstGeom prst="rect">
            <a:avLst/>
          </a:prstGeom>
        </p:spPr>
      </p:pic>
    </p:spTree>
    <p:extLst>
      <p:ext uri="{BB962C8B-B14F-4D97-AF65-F5344CB8AC3E}">
        <p14:creationId xmlns:p14="http://schemas.microsoft.com/office/powerpoint/2010/main" val="315532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smtClean="0">
                <a:effectLst>
                  <a:outerShdw blurRad="38100" dist="38100" dir="2700000" algn="tl">
                    <a:srgbClr val="000000">
                      <a:alpha val="43137"/>
                    </a:srgbClr>
                  </a:outerShdw>
                </a:effectLst>
              </a:rPr>
              <a:t>Python</a:t>
            </a:r>
            <a:r>
              <a:rPr lang="en-US" dirty="0" smtClean="0"/>
              <a:t> </a:t>
            </a:r>
            <a:r>
              <a:rPr lang="en-US" b="1" dirty="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Python has many native datatypes. Here are the important ones: </a:t>
            </a:r>
            <a:endParaRPr lang="en-US" sz="2000" b="1" dirty="0" smtClean="0">
              <a:solidFill>
                <a:srgbClr val="FF0000"/>
              </a:solidFill>
            </a:endParaRPr>
          </a:p>
          <a:p>
            <a:endParaRPr lang="en-US" sz="2000" dirty="0"/>
          </a:p>
          <a:p>
            <a:pPr marL="342900" indent="-342900">
              <a:buFont typeface="Arial" panose="020B0604020202020204" pitchFamily="34" charset="0"/>
              <a:buChar char="•"/>
            </a:pPr>
            <a:r>
              <a:rPr lang="en-US" sz="2000" dirty="0"/>
              <a:t>    </a:t>
            </a:r>
            <a:r>
              <a:rPr lang="en-US" sz="2000" b="1" dirty="0"/>
              <a:t>Booleans are either </a:t>
            </a:r>
            <a:r>
              <a:rPr lang="en-US" sz="2000" b="1" i="1" dirty="0">
                <a:solidFill>
                  <a:srgbClr val="0070C0"/>
                </a:solidFill>
                <a:latin typeface="Consolas" panose="020B0609020204030204" pitchFamily="49" charset="0"/>
                <a:cs typeface="Consolas" panose="020B0609020204030204" pitchFamily="49" charset="0"/>
              </a:rPr>
              <a:t>True</a:t>
            </a:r>
            <a:r>
              <a:rPr lang="en-US" sz="2000" b="1"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b="1" dirty="0"/>
              <a:t>Numbers can be </a:t>
            </a:r>
            <a:r>
              <a:rPr lang="en-US" b="1" i="1" dirty="0">
                <a:solidFill>
                  <a:srgbClr val="0070C0"/>
                </a:solidFill>
                <a:latin typeface="Consolas" panose="020B0609020204030204" pitchFamily="49" charset="0"/>
                <a:cs typeface="Consolas" panose="020B0609020204030204" pitchFamily="49" charset="0"/>
              </a:rPr>
              <a:t>integers</a:t>
            </a:r>
            <a:r>
              <a:rPr lang="en-US" b="1" dirty="0"/>
              <a:t> (1 and 2), </a:t>
            </a:r>
            <a:r>
              <a:rPr lang="en-US" b="1" i="1" dirty="0">
                <a:solidFill>
                  <a:srgbClr val="0070C0"/>
                </a:solidFill>
                <a:latin typeface="Consolas" panose="020B0609020204030204" pitchFamily="49" charset="0"/>
                <a:cs typeface="Consolas" panose="020B0609020204030204" pitchFamily="49" charset="0"/>
              </a:rPr>
              <a:t>floats</a:t>
            </a:r>
            <a:r>
              <a:rPr lang="en-US" b="1" dirty="0"/>
              <a:t> (1.1 and 1.2), </a:t>
            </a:r>
            <a:r>
              <a:rPr lang="en-US" b="1" i="1" dirty="0">
                <a:solidFill>
                  <a:srgbClr val="0070C0"/>
                </a:solidFill>
                <a:latin typeface="Consolas" panose="020B0609020204030204" pitchFamily="49" charset="0"/>
                <a:cs typeface="Consolas" panose="020B0609020204030204" pitchFamily="49" charset="0"/>
              </a:rPr>
              <a:t>fractions</a:t>
            </a:r>
            <a:r>
              <a:rPr lang="en-US" b="1" dirty="0"/>
              <a:t> (1/2 and 2/3), or even </a:t>
            </a:r>
            <a:r>
              <a:rPr lang="en-US" b="1" i="1" dirty="0">
                <a:solidFill>
                  <a:srgbClr val="0070C0"/>
                </a:solidFill>
                <a:latin typeface="Consolas" panose="020B0609020204030204" pitchFamily="49" charset="0"/>
                <a:cs typeface="Consolas" panose="020B0609020204030204" pitchFamily="49" charset="0"/>
              </a:rPr>
              <a:t>complex</a:t>
            </a:r>
            <a:r>
              <a:rPr lang="en-US" b="1" dirty="0"/>
              <a:t> </a:t>
            </a:r>
            <a:r>
              <a:rPr lang="en-US" b="1" i="1" dirty="0">
                <a:solidFill>
                  <a:srgbClr val="0070C0"/>
                </a:solidFill>
                <a:latin typeface="Consolas" panose="020B0609020204030204" pitchFamily="49" charset="0"/>
                <a:cs typeface="Consolas" panose="020B0609020204030204" pitchFamily="49" charset="0"/>
              </a:rPr>
              <a:t>numbers</a:t>
            </a:r>
            <a:r>
              <a:rPr lang="en-US"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Strings</a:t>
            </a:r>
            <a:r>
              <a:rPr lang="en-US" sz="2000" b="1" dirty="0"/>
              <a:t> are sequences of Unicode characters, e.g. an HTML document.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Bytes</a:t>
            </a:r>
            <a:r>
              <a:rPr lang="en-US" sz="2000" b="1" dirty="0"/>
              <a:t> and byte arrays, e.g. a JPEG image file.</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Lists</a:t>
            </a:r>
            <a:r>
              <a:rPr lang="en-US" sz="2000" b="1" dirty="0"/>
              <a:t> are ordered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Tuples</a:t>
            </a:r>
            <a:r>
              <a:rPr lang="en-US" sz="2000" b="1" dirty="0"/>
              <a:t> are ordered, immutable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Sets</a:t>
            </a:r>
            <a:r>
              <a:rPr lang="en-US" sz="2000" b="1" dirty="0"/>
              <a:t> are unordered bags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Dictionaries</a:t>
            </a:r>
            <a:r>
              <a:rPr lang="en-US" sz="2000" b="1" dirty="0"/>
              <a:t> are unordered bags of key-value pairs.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When called without arguments, the </a:t>
            </a:r>
            <a:r>
              <a:rPr lang="en-US" sz="2000" b="1" i="1" dirty="0">
                <a:solidFill>
                  <a:srgbClr val="0070C0"/>
                </a:solidFill>
                <a:latin typeface="Consolas" panose="020B0609020204030204" pitchFamily="49" charset="0"/>
                <a:cs typeface="Consolas" panose="020B0609020204030204" pitchFamily="49" charset="0"/>
              </a:rPr>
              <a:t>pop() </a:t>
            </a:r>
            <a:r>
              <a:rPr lang="en-US" sz="2000" dirty="0"/>
              <a:t>list method removes the last item in the list and returns the value it removed.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You can pop arbitrary items from a list. Just pass a positional index to the </a:t>
            </a:r>
            <a:r>
              <a:rPr lang="en-US" sz="2000" b="1" i="1" dirty="0">
                <a:solidFill>
                  <a:srgbClr val="0070C0"/>
                </a:solidFill>
                <a:latin typeface="Consolas" panose="020B0609020204030204" pitchFamily="49" charset="0"/>
                <a:cs typeface="Consolas" panose="020B0609020204030204" pitchFamily="49" charset="0"/>
              </a:rPr>
              <a:t>pop() </a:t>
            </a:r>
            <a:r>
              <a:rPr lang="en-US" sz="2000" dirty="0"/>
              <a:t>method. It will remove that item, shift all the items after it to “fill the gap,” and return the value it removed.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Calling </a:t>
            </a:r>
            <a:r>
              <a:rPr lang="en-US" sz="2000" b="1" i="1" dirty="0">
                <a:solidFill>
                  <a:srgbClr val="0070C0"/>
                </a:solidFill>
                <a:latin typeface="Consolas" panose="020B0609020204030204" pitchFamily="49" charset="0"/>
                <a:cs typeface="Consolas" panose="020B0609020204030204" pitchFamily="49" charset="0"/>
              </a:rPr>
              <a:t>pop() </a:t>
            </a:r>
            <a:r>
              <a:rPr lang="en-US" sz="2000" b="1" dirty="0"/>
              <a:t>on an empty list raises an exception.</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1177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Creating </a:t>
            </a:r>
            <a:r>
              <a:rPr lang="en-US" b="1" dirty="0">
                <a:effectLst>
                  <a:outerShdw blurRad="38100" dist="38100" dir="2700000" algn="tl">
                    <a:srgbClr val="000000">
                      <a:alpha val="43137"/>
                    </a:srgbClr>
                  </a:outerShdw>
                </a:effectLst>
              </a:rPr>
              <a:t>a List by Parsing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01424"/>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convert a string of words separated by some character into an array of strings with each string in the array being one of the words.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Python string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no parameters separates the words out of a string into individual elements of an array:</a:t>
            </a:r>
            <a:endParaRPr lang="en-US" sz="2000" b="1" dirty="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supply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a parameter, then it will split the string using the parameter as a separator.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--de--</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'de',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List by Parsing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marL="342900" indent="-342900">
              <a:buFont typeface="Arial" panose="020B0604020202020204" pitchFamily="34" charset="0"/>
              <a:buChar char="•"/>
            </a:pPr>
            <a:r>
              <a:rPr lang="en-US" sz="2000" dirty="0"/>
              <a:t> This command can be very useful when you are, say, importing data from a file.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command can optionally take an argument that is the string to use as a delimiter when you are splitting the string. So, if you were to use commas as a separator, you could split the string as follows: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"abc,def,</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Iterating </a:t>
            </a:r>
            <a:r>
              <a:rPr lang="en-US" b="1" dirty="0">
                <a:effectLst>
                  <a:outerShdw blurRad="38100" dist="38100" dir="2700000" algn="tl">
                    <a:srgbClr val="000000">
                      <a:alpha val="43137"/>
                    </a:srgbClr>
                  </a:outerShdw>
                </a:effectLst>
              </a:rPr>
              <a:t>over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apply some lines of code to each item in a list in turn.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for x in a: </a:t>
            </a:r>
          </a:p>
          <a:p>
            <a:pPr lvl="1"/>
            <a:r>
              <a:rPr lang="en-US" sz="2000" b="1" i="1" dirty="0">
                <a:solidFill>
                  <a:srgbClr val="0070C0"/>
                </a:solidFill>
                <a:latin typeface="Consolas" panose="020B0609020204030204" pitchFamily="49" charset="0"/>
                <a:cs typeface="Consolas" panose="020B0609020204030204" pitchFamily="49" charset="0"/>
              </a:rPr>
              <a:t>...     print(x)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34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r>
              <a:rPr lang="en-US" sz="2000" b="1" i="1" dirty="0">
                <a:solidFill>
                  <a:srgbClr val="0070C0"/>
                </a:solidFill>
                <a:latin typeface="Consolas" panose="020B0609020204030204" pitchFamily="49" charset="0"/>
                <a:cs typeface="Consolas" panose="020B0609020204030204" pitchFamily="49" charset="0"/>
              </a:rPr>
              <a:t>12 </a:t>
            </a:r>
          </a:p>
          <a:p>
            <a:pPr lvl="1"/>
            <a:r>
              <a:rPr lang="en-US" sz="2000" b="1" i="1" dirty="0">
                <a:solidFill>
                  <a:srgbClr val="0070C0"/>
                </a:solidFill>
                <a:latin typeface="Consolas" panose="020B0609020204030204" pitchFamily="49" charset="0"/>
                <a:cs typeface="Consolas" panose="020B0609020204030204" pitchFamily="49" charset="0"/>
              </a:rPr>
              <a:t>False </a:t>
            </a:r>
          </a:p>
          <a:p>
            <a:pPr lvl="1"/>
            <a:r>
              <a:rPr lang="en-US" sz="2000" b="1" i="1" dirty="0">
                <a:solidFill>
                  <a:srgbClr val="0070C0"/>
                </a:solidFill>
                <a:latin typeface="Consolas" panose="020B0609020204030204" pitchFamily="49" charset="0"/>
                <a:cs typeface="Consolas" panose="020B0609020204030204" pitchFamily="49" charset="0"/>
              </a:rPr>
              <a:t>72.3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Enumerating </a:t>
            </a:r>
            <a:r>
              <a:rPr lang="en-US" b="1" dirty="0">
                <a:effectLst>
                  <a:outerShdw blurRad="38100" dist="38100" dir="2700000" algn="tl">
                    <a:srgbClr val="000000">
                      <a:alpha val="43137"/>
                    </a:srgbClr>
                  </a:outerShdw>
                </a:effectLst>
              </a:rPr>
              <a:t>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7053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run some lines of code to each item in a list in turn, but you also need to know the index position of each item.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 along with the </a:t>
            </a:r>
            <a:r>
              <a:rPr lang="en-US" sz="2400" b="1" i="1" dirty="0">
                <a:solidFill>
                  <a:srgbClr val="0070C0"/>
                </a:solidFill>
                <a:latin typeface="Consolas" panose="020B0609020204030204" pitchFamily="49" charset="0"/>
                <a:cs typeface="Consolas" panose="020B0609020204030204" pitchFamily="49" charset="0"/>
              </a:rPr>
              <a:t>enumerate</a:t>
            </a:r>
            <a:r>
              <a:rPr lang="en-US" sz="2000" dirty="0"/>
              <a:t> command.</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x) in enumerate(a): </a:t>
            </a:r>
          </a:p>
          <a:p>
            <a:pPr lvl="1"/>
            <a:r>
              <a:rPr lang="it-IT" sz="2000" b="1" i="1" dirty="0">
                <a:solidFill>
                  <a:srgbClr val="0070C0"/>
                </a:solidFill>
                <a:latin typeface="Consolas" panose="020B0609020204030204" pitchFamily="49" charset="0"/>
                <a:cs typeface="Consolas" panose="020B0609020204030204" pitchFamily="49" charset="0"/>
              </a:rPr>
              <a:t>...     print(i, x)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Enumerating </a:t>
            </a:r>
            <a:r>
              <a:rPr lang="en-US" b="1" dirty="0">
                <a:effectLst>
                  <a:outerShdw blurRad="38100" dist="38100" dir="2700000" algn="tl">
                    <a:srgbClr val="000000">
                      <a:alpha val="43137"/>
                    </a:srgbClr>
                  </a:outerShdw>
                </a:effectLst>
              </a:rPr>
              <a:t>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It’s quite common to need to know the position of something in the list while enumerating each of the values. An alternative method is to simply count with an index variable and then access the value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syntax:</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in range(len(a)): </a:t>
            </a:r>
          </a:p>
          <a:p>
            <a:pPr lvl="1"/>
            <a:r>
              <a:rPr lang="it-IT" sz="2000" b="1" i="1" dirty="0">
                <a:solidFill>
                  <a:srgbClr val="0070C0"/>
                </a:solidFill>
                <a:latin typeface="Consolas" panose="020B0609020204030204" pitchFamily="49" charset="0"/>
                <a:cs typeface="Consolas" panose="020B0609020204030204" pitchFamily="49" charset="0"/>
              </a:rPr>
              <a:t>...     print(i, a[i])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 </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11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Sorting </a:t>
            </a:r>
            <a:r>
              <a:rPr lang="en-US" b="1" dirty="0">
                <a:effectLst>
                  <a:outerShdw blurRad="38100" dist="38100" dir="2700000" algn="tl">
                    <a:srgbClr val="000000">
                      <a:alpha val="43137"/>
                    </a:srgbClr>
                  </a:outerShdw>
                </a:effectLst>
              </a:rPr>
              <a:t>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37097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sort</a:t>
            </a:r>
            <a:r>
              <a:rPr lang="en-US" sz="2000" dirty="0"/>
              <a:t> Python language command:</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a.sort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sort a list, you’ll actually be modifying it rather than returning a sorted copy of the original list. This means that if you also need the original list, you need to use the </a:t>
            </a:r>
            <a:r>
              <a:rPr lang="en-US" sz="2400" b="1" i="1" dirty="0">
                <a:solidFill>
                  <a:srgbClr val="0070C0"/>
                </a:solidFill>
                <a:latin typeface="Consolas" panose="020B0609020204030204" pitchFamily="49" charset="0"/>
                <a:cs typeface="Consolas" panose="020B0609020204030204" pitchFamily="49" charset="0"/>
              </a:rPr>
              <a:t>copy</a:t>
            </a:r>
            <a:r>
              <a:rPr lang="en-US" sz="2000" dirty="0"/>
              <a:t> command in the standard library to make a copy of the original list before sorting it:</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import copy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a:t>
            </a:r>
            <a:r>
              <a:rPr lang="en-US" b="1" i="1" dirty="0" err="1">
                <a:solidFill>
                  <a:srgbClr val="0070C0"/>
                </a:solidFill>
                <a:latin typeface="Consolas" panose="020B0609020204030204" pitchFamily="49" charset="0"/>
                <a:cs typeface="Consolas" panose="020B0609020204030204" pitchFamily="49" charset="0"/>
              </a:rPr>
              <a:t>copy.copy</a:t>
            </a:r>
            <a:r>
              <a:rPr lang="en-US"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b.sort</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Slicing </a:t>
            </a:r>
            <a:r>
              <a:rPr lang="en-US" b="1" dirty="0">
                <a:effectLst>
                  <a:outerShdw blurRad="38100" dist="38100" dir="2700000" algn="tl">
                    <a:srgbClr val="000000">
                      <a:alpha val="43137"/>
                    </a:srgbClr>
                  </a:outerShdw>
                </a:effectLst>
              </a:rPr>
              <a:t>A List</a:t>
            </a: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Python language construction. The following example returns a list containing the elements of the original list from index position 1 to index position 2 (the number after the </a:t>
            </a:r>
            <a:r>
              <a:rPr lang="en-US" sz="2400" b="1" dirty="0">
                <a:solidFill>
                  <a:srgbClr val="0070C0"/>
                </a:solidFill>
                <a:latin typeface="Consolas" panose="020B0609020204030204" pitchFamily="49" charset="0"/>
                <a:cs typeface="Consolas" panose="020B0609020204030204" pitchFamily="49" charset="0"/>
              </a:rPr>
              <a:t>:</a:t>
            </a:r>
            <a:r>
              <a:rPr lang="en-US" sz="2000" dirty="0"/>
              <a:t> is exclusive):</a:t>
            </a:r>
          </a:p>
          <a:p>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l[1:3]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'c']</a:t>
            </a:r>
          </a:p>
          <a:p>
            <a:endParaRPr lang="en-US" sz="2000" dirty="0"/>
          </a:p>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list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Slicing A List</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negative indices to count back from the end of the list. The following example returns the last two elements in the list: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Incidentally</a:t>
            </a:r>
            <a:r>
              <a:rPr lang="en-US" sz="2000" b="1" i="1" dirty="0">
                <a:solidFill>
                  <a:srgbClr val="0070C0"/>
                </a:solidFill>
                <a:latin typeface="Consolas" panose="020B0609020204030204" pitchFamily="49" charset="0"/>
                <a:cs typeface="Consolas" panose="020B0609020204030204" pitchFamily="49" charset="0"/>
              </a:rPr>
              <a:t>, l[:-2] </a:t>
            </a:r>
            <a:r>
              <a:rPr lang="en-US" sz="2000" dirty="0"/>
              <a:t>returns</a:t>
            </a:r>
            <a:r>
              <a:rPr lang="en-US" sz="2000" b="1" i="1" dirty="0">
                <a:solidFill>
                  <a:srgbClr val="0070C0"/>
                </a:solidFill>
                <a:latin typeface="Consolas" panose="020B0609020204030204" pitchFamily="49" charset="0"/>
                <a:cs typeface="Consolas" panose="020B0609020204030204" pitchFamily="49" charset="0"/>
              </a:rPr>
              <a:t> ['a', 'b'] </a:t>
            </a:r>
            <a:r>
              <a:rPr lang="en-US" sz="2000" dirty="0"/>
              <a:t>in the preceding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Slicing A List</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33671" y="857743"/>
            <a:ext cx="4155893" cy="5882018"/>
          </a:xfrm>
          <a:prstGeom prst="rect">
            <a:avLst/>
          </a:prstGeom>
        </p:spPr>
      </p:pic>
    </p:spTree>
    <p:extLst>
      <p:ext uri="{BB962C8B-B14F-4D97-AF65-F5344CB8AC3E}">
        <p14:creationId xmlns:p14="http://schemas.microsoft.com/office/powerpoint/2010/main" val="369358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List</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In Python, </a:t>
            </a:r>
            <a:r>
              <a:rPr lang="en-US" sz="2000" b="1" dirty="0">
                <a:solidFill>
                  <a:srgbClr val="FF0000"/>
                </a:solidFill>
              </a:rPr>
              <a:t>a list is a collection of values stored in order so that you can access them by position</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create a list using </a:t>
            </a:r>
            <a:r>
              <a:rPr lang="en-US" sz="2000" b="1" dirty="0">
                <a:solidFill>
                  <a:srgbClr val="FF0000"/>
                </a:solidFill>
              </a:rPr>
              <a:t>[ and ] </a:t>
            </a:r>
            <a:r>
              <a:rPr lang="en-US" sz="2000" dirty="0"/>
              <a:t>to contain its initial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Unlike more rigid arrays in languages like C, you don’t need to specify the size of a list in Python when you declare it. You can also change the number of elements in the list any time you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this example illustrates, the items in a list do not have to be all of the same type, although they often are.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create an empty list that you can add items to later, you can write: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Tree>
    <p:extLst>
      <p:ext uri="{BB962C8B-B14F-4D97-AF65-F5344CB8AC3E}">
        <p14:creationId xmlns:p14="http://schemas.microsoft.com/office/powerpoint/2010/main" val="4194675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Slicing A List</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5844677"/>
          </a:xfrm>
          <a:prstGeom prst="rect">
            <a:avLst/>
          </a:prstGeom>
          <a:noFill/>
        </p:spPr>
        <p:txBody>
          <a:bodyPr wrap="square" rtlCol="0">
            <a:spAutoFit/>
          </a:bodyPr>
          <a:lstStyle/>
          <a:p>
            <a:pPr marL="342900" indent="-342900">
              <a:buFont typeface="Arial" panose="020B0604020202020204" pitchFamily="34" charset="0"/>
              <a:buChar char="•"/>
            </a:pPr>
            <a:r>
              <a:rPr lang="en-US" sz="1780" dirty="0"/>
              <a:t>①	You can get a part of a list, called a “slice”, by specifying two indices. The return value is a new list containing all the items of the list, in order, starting with the first slice index (in this case </a:t>
            </a:r>
            <a:r>
              <a:rPr lang="en-US" sz="1780" b="1" i="1" dirty="0">
                <a:solidFill>
                  <a:srgbClr val="0070C0"/>
                </a:solidFill>
                <a:latin typeface="Consolas" panose="020B0609020204030204" pitchFamily="49" charset="0"/>
                <a:cs typeface="Consolas" panose="020B0609020204030204" pitchFamily="49" charset="0"/>
              </a:rPr>
              <a:t>a_list[1]</a:t>
            </a:r>
            <a:r>
              <a:rPr lang="en-US" sz="1780" dirty="0"/>
              <a:t>), up to but not including the second slice index (in this case </a:t>
            </a:r>
            <a:r>
              <a:rPr lang="en-US" sz="1780" b="1" i="1" dirty="0">
                <a:solidFill>
                  <a:srgbClr val="0070C0"/>
                </a:solidFill>
                <a:latin typeface="Consolas" panose="020B0609020204030204" pitchFamily="49" charset="0"/>
                <a:cs typeface="Consolas" panose="020B0609020204030204" pitchFamily="49" charset="0"/>
              </a:rPr>
              <a:t>a_list[3]</a:t>
            </a:r>
            <a:r>
              <a:rPr lang="en-US" sz="1780" dirty="0"/>
              <a: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②</a:t>
            </a:r>
            <a:r>
              <a:rPr lang="en-US" sz="1780" dirty="0"/>
              <a:t>	Slicing works if one or both of the slice indices is negative. If it helps, you can think of it this way: reading the list from left to right, the first slice index specifies the first item you want, and the second slice index specifies the first item you don’t want. The return value is everything in between.</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③</a:t>
            </a:r>
            <a:r>
              <a:rPr lang="en-US" sz="1780" dirty="0"/>
              <a:t>	Lists are zero-based, so </a:t>
            </a:r>
            <a:r>
              <a:rPr lang="en-US" sz="1780" b="1" i="1" dirty="0">
                <a:solidFill>
                  <a:srgbClr val="0070C0"/>
                </a:solidFill>
                <a:latin typeface="Consolas" panose="020B0609020204030204" pitchFamily="49" charset="0"/>
                <a:cs typeface="Consolas" panose="020B0609020204030204" pitchFamily="49" charset="0"/>
              </a:rPr>
              <a:t>a_list[0:3]</a:t>
            </a:r>
            <a:r>
              <a:rPr lang="en-US" sz="1780" dirty="0"/>
              <a:t> returns the first three items of the list, starting at </a:t>
            </a:r>
            <a:r>
              <a:rPr lang="en-US" sz="1780" b="1" i="1" dirty="0">
                <a:solidFill>
                  <a:srgbClr val="0070C0"/>
                </a:solidFill>
                <a:latin typeface="Consolas" panose="020B0609020204030204" pitchFamily="49" charset="0"/>
                <a:cs typeface="Consolas" panose="020B0609020204030204" pitchFamily="49" charset="0"/>
              </a:rPr>
              <a:t>a_list[0]</a:t>
            </a:r>
            <a:r>
              <a:rPr lang="en-US" sz="1780" dirty="0"/>
              <a:t>, up to but not including </a:t>
            </a:r>
            <a:r>
              <a:rPr lang="en-US" sz="1780" b="1" i="1" dirty="0">
                <a:solidFill>
                  <a:srgbClr val="0070C0"/>
                </a:solidFill>
                <a:latin typeface="Consolas" panose="020B0609020204030204" pitchFamily="49" charset="0"/>
                <a:cs typeface="Consolas" panose="020B0609020204030204" pitchFamily="49" charset="0"/>
              </a:rPr>
              <a:t>a_list[3]</a:t>
            </a:r>
            <a:r>
              <a:rPr lang="en-US" sz="1780" dirty="0"/>
              <a: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④</a:t>
            </a:r>
            <a:r>
              <a:rPr lang="en-US" sz="1780" dirty="0"/>
              <a:t>	If the left slice index is 0, you can leave it out, and 0 is implied. So </a:t>
            </a:r>
            <a:r>
              <a:rPr lang="en-US" sz="1780" b="1" i="1" dirty="0">
                <a:solidFill>
                  <a:srgbClr val="0070C0"/>
                </a:solidFill>
                <a:latin typeface="Consolas" panose="020B0609020204030204" pitchFamily="49" charset="0"/>
                <a:cs typeface="Consolas" panose="020B0609020204030204" pitchFamily="49" charset="0"/>
              </a:rPr>
              <a:t>a_list[:3] </a:t>
            </a:r>
            <a:r>
              <a:rPr lang="en-US" sz="1780" dirty="0"/>
              <a:t>is the same as </a:t>
            </a:r>
            <a:r>
              <a:rPr lang="en-US" sz="1780" b="1" i="1" dirty="0">
                <a:solidFill>
                  <a:srgbClr val="0070C0"/>
                </a:solidFill>
                <a:latin typeface="Consolas" panose="020B0609020204030204" pitchFamily="49" charset="0"/>
                <a:cs typeface="Consolas" panose="020B0609020204030204" pitchFamily="49" charset="0"/>
              </a:rPr>
              <a:t>a_list[0:3]</a:t>
            </a:r>
            <a:r>
              <a:rPr lang="en-US" sz="1780" dirty="0"/>
              <a:t>, because the starting </a:t>
            </a:r>
            <a:r>
              <a:rPr lang="en-US" sz="1780" b="1" i="1" dirty="0">
                <a:solidFill>
                  <a:srgbClr val="0070C0"/>
                </a:solidFill>
                <a:latin typeface="Consolas" panose="020B0609020204030204" pitchFamily="49" charset="0"/>
                <a:cs typeface="Consolas" panose="020B0609020204030204" pitchFamily="49" charset="0"/>
              </a:rPr>
              <a:t>0</a:t>
            </a:r>
            <a:r>
              <a:rPr lang="en-US" sz="1780" dirty="0"/>
              <a:t> is implied.</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⑤</a:t>
            </a:r>
            <a:r>
              <a:rPr lang="en-US" sz="1780" dirty="0"/>
              <a:t>	Similarly, if the right slice index is the length of the list, you can leave it out. So </a:t>
            </a:r>
            <a:r>
              <a:rPr lang="en-US" sz="1780" b="1" i="1" dirty="0">
                <a:solidFill>
                  <a:srgbClr val="0070C0"/>
                </a:solidFill>
                <a:latin typeface="Consolas" panose="020B0609020204030204" pitchFamily="49" charset="0"/>
                <a:cs typeface="Consolas" panose="020B0609020204030204" pitchFamily="49" charset="0"/>
              </a:rPr>
              <a:t>a_list[3:]</a:t>
            </a:r>
            <a:r>
              <a:rPr lang="en-US" sz="1780" dirty="0"/>
              <a:t> is the same as </a:t>
            </a:r>
            <a:r>
              <a:rPr lang="en-US" sz="1780" b="1" i="1" dirty="0">
                <a:solidFill>
                  <a:srgbClr val="0070C0"/>
                </a:solidFill>
                <a:latin typeface="Consolas" panose="020B0609020204030204" pitchFamily="49" charset="0"/>
                <a:cs typeface="Consolas" panose="020B0609020204030204" pitchFamily="49" charset="0"/>
              </a:rPr>
              <a:t>a_list[3:5]</a:t>
            </a:r>
            <a:r>
              <a:rPr lang="en-US" sz="1780" dirty="0"/>
              <a:t>, because this list has five items. There is a pleasing symmetry here. In this five-item list, </a:t>
            </a:r>
            <a:r>
              <a:rPr lang="en-US" sz="1780" b="1" i="1" dirty="0">
                <a:solidFill>
                  <a:srgbClr val="0070C0"/>
                </a:solidFill>
                <a:latin typeface="Consolas" panose="020B0609020204030204" pitchFamily="49" charset="0"/>
                <a:cs typeface="Consolas" panose="020B0609020204030204" pitchFamily="49" charset="0"/>
              </a:rPr>
              <a:t>a_list[:3] </a:t>
            </a:r>
            <a:r>
              <a:rPr lang="en-US" sz="1780" dirty="0"/>
              <a:t>returns the first 3 items, and </a:t>
            </a:r>
            <a:r>
              <a:rPr lang="en-US" sz="1780" b="1" i="1" dirty="0">
                <a:solidFill>
                  <a:srgbClr val="0070C0"/>
                </a:solidFill>
                <a:latin typeface="Consolas" panose="020B0609020204030204" pitchFamily="49" charset="0"/>
                <a:cs typeface="Consolas" panose="020B0609020204030204" pitchFamily="49" charset="0"/>
              </a:rPr>
              <a:t>a_list[3:] </a:t>
            </a:r>
            <a:r>
              <a:rPr lang="en-US" sz="1780" dirty="0"/>
              <a:t>returns the last two items. In fact, </a:t>
            </a:r>
            <a:r>
              <a:rPr lang="en-US" sz="1780" b="1" i="1" dirty="0">
                <a:solidFill>
                  <a:srgbClr val="0070C0"/>
                </a:solidFill>
                <a:latin typeface="Consolas" panose="020B0609020204030204" pitchFamily="49" charset="0"/>
                <a:cs typeface="Consolas" panose="020B0609020204030204" pitchFamily="49" charset="0"/>
              </a:rPr>
              <a:t>a_list[:n] </a:t>
            </a:r>
            <a:r>
              <a:rPr lang="en-US" sz="1780" dirty="0"/>
              <a:t>will always return the first n items, and </a:t>
            </a:r>
            <a:r>
              <a:rPr lang="en-US" sz="1780" b="1" i="1" dirty="0">
                <a:solidFill>
                  <a:srgbClr val="0070C0"/>
                </a:solidFill>
                <a:latin typeface="Consolas" panose="020B0609020204030204" pitchFamily="49" charset="0"/>
                <a:cs typeface="Consolas" panose="020B0609020204030204" pitchFamily="49" charset="0"/>
              </a:rPr>
              <a:t>a_list[n:] </a:t>
            </a:r>
            <a:r>
              <a:rPr lang="en-US" sz="1780" dirty="0"/>
              <a:t>will return the rest, regardless of the length of the list.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⑥</a:t>
            </a:r>
            <a:r>
              <a:rPr lang="en-US" sz="1780" dirty="0"/>
              <a:t>	If both slice indices are left out, all items of the list are included. But this is not the same as the original </a:t>
            </a:r>
            <a:r>
              <a:rPr lang="en-US" sz="1780" b="1" i="1" dirty="0">
                <a:solidFill>
                  <a:srgbClr val="0070C0"/>
                </a:solidFill>
                <a:latin typeface="Consolas" panose="020B0609020204030204" pitchFamily="49" charset="0"/>
                <a:cs typeface="Consolas" panose="020B0609020204030204" pitchFamily="49" charset="0"/>
              </a:rPr>
              <a:t>a_list</a:t>
            </a:r>
            <a:r>
              <a:rPr lang="en-US" sz="1780" dirty="0"/>
              <a:t> variable. It is a new list that happens to have all the same items. </a:t>
            </a:r>
            <a:r>
              <a:rPr lang="en-US" sz="1780" b="1" i="1" dirty="0">
                <a:solidFill>
                  <a:srgbClr val="0070C0"/>
                </a:solidFill>
                <a:latin typeface="Consolas" panose="020B0609020204030204" pitchFamily="49" charset="0"/>
                <a:cs typeface="Consolas" panose="020B0609020204030204" pitchFamily="49" charset="0"/>
              </a:rPr>
              <a:t>a_list[:] </a:t>
            </a:r>
            <a:r>
              <a:rPr lang="en-US" sz="1780" dirty="0"/>
              <a:t>is shorthand for making a complete copy of a list.</a:t>
            </a:r>
            <a:endParaRPr lang="en-US" sz="178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6270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Searching For Values In A List</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24677" y="857743"/>
            <a:ext cx="5244602" cy="5904519"/>
          </a:xfrm>
          <a:prstGeom prst="rect">
            <a:avLst/>
          </a:prstGeom>
        </p:spPr>
      </p:pic>
    </p:spTree>
    <p:extLst>
      <p:ext uri="{BB962C8B-B14F-4D97-AF65-F5344CB8AC3E}">
        <p14:creationId xmlns:p14="http://schemas.microsoft.com/office/powerpoint/2010/main" val="2528444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Searching For Values In A </a:t>
            </a:r>
            <a:r>
              <a:rPr lang="en-US" b="1" dirty="0" smtClean="0">
                <a:effectLst>
                  <a:outerShdw blurRad="38100" dist="38100" dir="2700000" algn="tl">
                    <a:srgbClr val="000000">
                      <a:alpha val="43137"/>
                    </a:srgbClr>
                  </a:outerShdw>
                </a:effectLst>
              </a:rPr>
              <a:t>List</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5583067"/>
          </a:xfrm>
          <a:prstGeom prst="rect">
            <a:avLst/>
          </a:prstGeom>
          <a:noFill/>
        </p:spPr>
        <p:txBody>
          <a:bodyPr wrap="square" rtlCol="0">
            <a:spAutoFit/>
          </a:bodyPr>
          <a:lstStyle/>
          <a:p>
            <a:pPr marL="342900" indent="-342900">
              <a:buFont typeface="Arial" panose="020B0604020202020204" pitchFamily="34" charset="0"/>
              <a:buChar char="•"/>
            </a:pPr>
            <a:r>
              <a:rPr lang="en-US" sz="1780" dirty="0"/>
              <a:t>①	As you might expect, the </a:t>
            </a:r>
            <a:r>
              <a:rPr lang="en-US" sz="1780" b="1" i="1" dirty="0">
                <a:solidFill>
                  <a:srgbClr val="0070C0"/>
                </a:solidFill>
                <a:latin typeface="Consolas" panose="020B0609020204030204" pitchFamily="49" charset="0"/>
                <a:cs typeface="Consolas" panose="020B0609020204030204" pitchFamily="49" charset="0"/>
              </a:rPr>
              <a:t>count() </a:t>
            </a:r>
            <a:r>
              <a:rPr lang="en-US" sz="1780" dirty="0"/>
              <a:t>method returns the </a:t>
            </a:r>
            <a:r>
              <a:rPr lang="en-US" sz="1780" b="1" dirty="0"/>
              <a:t>number of occurrences of a specific value in a list</a:t>
            </a:r>
            <a:r>
              <a:rPr lang="en-US" sz="1780" dirty="0"/>
              <a: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②</a:t>
            </a:r>
            <a:r>
              <a:rPr lang="en-US" sz="1780" dirty="0"/>
              <a:t>	If all you want to know </a:t>
            </a:r>
            <a:r>
              <a:rPr lang="en-US" sz="1780" b="1" dirty="0"/>
              <a:t>is whether a value is in the list or not</a:t>
            </a:r>
            <a:r>
              <a:rPr lang="en-US" sz="1780" dirty="0"/>
              <a:t>, </a:t>
            </a:r>
            <a:r>
              <a:rPr lang="en-US" sz="1780" b="1" dirty="0"/>
              <a:t>the </a:t>
            </a:r>
            <a:r>
              <a:rPr lang="en-US" b="1" i="1" dirty="0">
                <a:solidFill>
                  <a:srgbClr val="0070C0"/>
                </a:solidFill>
                <a:latin typeface="Consolas" panose="020B0609020204030204" pitchFamily="49" charset="0"/>
                <a:cs typeface="Consolas" panose="020B0609020204030204" pitchFamily="49" charset="0"/>
              </a:rPr>
              <a:t>in</a:t>
            </a:r>
            <a:r>
              <a:rPr lang="en-US" sz="1780" b="1" dirty="0"/>
              <a:t> operator is slightly faster than using the </a:t>
            </a:r>
            <a:r>
              <a:rPr lang="en-US" sz="1780" b="1" i="1" dirty="0">
                <a:solidFill>
                  <a:srgbClr val="0070C0"/>
                </a:solidFill>
                <a:latin typeface="Consolas" panose="020B0609020204030204" pitchFamily="49" charset="0"/>
                <a:cs typeface="Consolas" panose="020B0609020204030204" pitchFamily="49" charset="0"/>
              </a:rPr>
              <a:t>count() </a:t>
            </a:r>
            <a:r>
              <a:rPr lang="en-US" sz="1780" dirty="0"/>
              <a:t>method. </a:t>
            </a:r>
            <a:r>
              <a:rPr lang="en-US" sz="1780" b="1" dirty="0"/>
              <a:t>The </a:t>
            </a:r>
            <a:r>
              <a:rPr lang="en-US" b="1" i="1" dirty="0">
                <a:solidFill>
                  <a:srgbClr val="0070C0"/>
                </a:solidFill>
                <a:latin typeface="Consolas" panose="020B0609020204030204" pitchFamily="49" charset="0"/>
                <a:cs typeface="Consolas" panose="020B0609020204030204" pitchFamily="49" charset="0"/>
              </a:rPr>
              <a:t>in</a:t>
            </a:r>
            <a:r>
              <a:rPr lang="en-US" sz="1780" b="1" dirty="0"/>
              <a:t> operator always returns </a:t>
            </a:r>
            <a:r>
              <a:rPr lang="en-US" sz="1780" b="1" i="1" dirty="0">
                <a:solidFill>
                  <a:srgbClr val="0070C0"/>
                </a:solidFill>
                <a:latin typeface="Consolas" panose="020B0609020204030204" pitchFamily="49" charset="0"/>
                <a:cs typeface="Consolas" panose="020B0609020204030204" pitchFamily="49" charset="0"/>
              </a:rPr>
              <a:t>True</a:t>
            </a:r>
            <a:r>
              <a:rPr lang="en-US" sz="1780" b="1" dirty="0"/>
              <a:t> or </a:t>
            </a:r>
            <a:r>
              <a:rPr lang="en-US" sz="1780" b="1" i="1" dirty="0">
                <a:solidFill>
                  <a:srgbClr val="0070C0"/>
                </a:solidFill>
                <a:latin typeface="Consolas" panose="020B0609020204030204" pitchFamily="49" charset="0"/>
                <a:cs typeface="Consolas" panose="020B0609020204030204" pitchFamily="49" charset="0"/>
              </a:rPr>
              <a:t>False</a:t>
            </a:r>
            <a:r>
              <a:rPr lang="en-US" sz="1780" dirty="0"/>
              <a:t>; it will not tell you how many times the value appears in the list.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③</a:t>
            </a:r>
            <a:r>
              <a:rPr lang="en-US" sz="1780" dirty="0"/>
              <a:t>	Neither the </a:t>
            </a:r>
            <a:r>
              <a:rPr lang="en-US" b="1" i="1" dirty="0">
                <a:solidFill>
                  <a:srgbClr val="0070C0"/>
                </a:solidFill>
                <a:latin typeface="Consolas" panose="020B0609020204030204" pitchFamily="49" charset="0"/>
                <a:cs typeface="Consolas" panose="020B0609020204030204" pitchFamily="49" charset="0"/>
              </a:rPr>
              <a:t>in</a:t>
            </a:r>
            <a:r>
              <a:rPr lang="en-US" sz="1780" dirty="0"/>
              <a:t> operator nor the </a:t>
            </a:r>
            <a:r>
              <a:rPr lang="en-US" b="1" i="1" dirty="0">
                <a:solidFill>
                  <a:srgbClr val="0070C0"/>
                </a:solidFill>
                <a:latin typeface="Consolas" panose="020B0609020204030204" pitchFamily="49" charset="0"/>
                <a:cs typeface="Consolas" panose="020B0609020204030204" pitchFamily="49" charset="0"/>
              </a:rPr>
              <a:t>count() </a:t>
            </a:r>
            <a:r>
              <a:rPr lang="en-US" sz="1780" dirty="0"/>
              <a:t>method will tell you where in the list a value appears. If you need to know where in the list a value is, call the </a:t>
            </a:r>
            <a:r>
              <a:rPr lang="en-US" b="1" i="1" dirty="0">
                <a:solidFill>
                  <a:srgbClr val="0070C0"/>
                </a:solidFill>
                <a:latin typeface="Consolas" panose="020B0609020204030204" pitchFamily="49" charset="0"/>
                <a:cs typeface="Consolas" panose="020B0609020204030204" pitchFamily="49" charset="0"/>
              </a:rPr>
              <a:t>index() </a:t>
            </a:r>
            <a:r>
              <a:rPr lang="en-US" sz="1780" dirty="0"/>
              <a:t>method. By default it will search the entire list, </a:t>
            </a:r>
            <a:r>
              <a:rPr lang="en-US" sz="1780" b="1" dirty="0">
                <a:solidFill>
                  <a:srgbClr val="FF0000"/>
                </a:solidFill>
              </a:rPr>
              <a:t>although you can specify an optional second argument of the (0-based) </a:t>
            </a:r>
            <a:r>
              <a:rPr lang="en-US" sz="1780" b="1" u="sng" dirty="0">
                <a:solidFill>
                  <a:srgbClr val="FF0000"/>
                </a:solidFill>
              </a:rPr>
              <a:t>index to start from</a:t>
            </a:r>
            <a:r>
              <a:rPr lang="en-US" sz="1780" b="1" dirty="0">
                <a:solidFill>
                  <a:srgbClr val="FF0000"/>
                </a:solidFill>
              </a:rPr>
              <a:t>, and even an optional third argument of the (0-based) </a:t>
            </a:r>
            <a:r>
              <a:rPr lang="en-US" sz="1780" b="1" u="sng" dirty="0">
                <a:solidFill>
                  <a:srgbClr val="FF0000"/>
                </a:solidFill>
              </a:rPr>
              <a:t>index to stop </a:t>
            </a:r>
            <a:r>
              <a:rPr lang="en-US" sz="1780" b="1" dirty="0">
                <a:solidFill>
                  <a:srgbClr val="FF0000"/>
                </a:solidFill>
              </a:rPr>
              <a:t>searching.</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④</a:t>
            </a:r>
            <a:r>
              <a:rPr lang="en-US" sz="1780" dirty="0"/>
              <a:t>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finds the first occurrence of a value in the list. In this case, </a:t>
            </a:r>
            <a:r>
              <a:rPr lang="en-US" sz="1780" b="1" i="1" dirty="0">
                <a:solidFill>
                  <a:srgbClr val="0070C0"/>
                </a:solidFill>
                <a:latin typeface="Consolas" panose="020B0609020204030204" pitchFamily="49" charset="0"/>
                <a:cs typeface="Consolas" panose="020B0609020204030204" pitchFamily="49" charset="0"/>
              </a:rPr>
              <a:t>'new'</a:t>
            </a:r>
            <a:r>
              <a:rPr lang="en-US" sz="1780" dirty="0"/>
              <a:t> occurs twice in the list, in </a:t>
            </a:r>
            <a:r>
              <a:rPr lang="en-US" sz="1780" b="1" i="1" dirty="0">
                <a:solidFill>
                  <a:srgbClr val="0070C0"/>
                </a:solidFill>
                <a:latin typeface="Consolas" panose="020B0609020204030204" pitchFamily="49" charset="0"/>
                <a:cs typeface="Consolas" panose="020B0609020204030204" pitchFamily="49" charset="0"/>
              </a:rPr>
              <a:t>a_list[2]</a:t>
            </a:r>
            <a:r>
              <a:rPr lang="en-US" sz="1780" dirty="0"/>
              <a:t> and </a:t>
            </a:r>
            <a:r>
              <a:rPr lang="en-US" sz="1780" b="1" i="1" dirty="0">
                <a:solidFill>
                  <a:srgbClr val="0070C0"/>
                </a:solidFill>
                <a:latin typeface="Consolas" panose="020B0609020204030204" pitchFamily="49" charset="0"/>
                <a:cs typeface="Consolas" panose="020B0609020204030204" pitchFamily="49" charset="0"/>
              </a:rPr>
              <a:t>a_list[4]</a:t>
            </a:r>
            <a:r>
              <a:rPr lang="en-US" sz="1780" dirty="0"/>
              <a:t>, but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will return only the index of the first occurrence.</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⑤</a:t>
            </a:r>
            <a:r>
              <a:rPr lang="en-US" sz="1780" dirty="0"/>
              <a:t>	As you might not </a:t>
            </a:r>
            <a:r>
              <a:rPr lang="en-US" sz="1780" dirty="0" smtClean="0"/>
              <a:t>expect</a:t>
            </a:r>
            <a:r>
              <a:rPr lang="en-US" sz="1780" dirty="0"/>
              <a:t>,</a:t>
            </a:r>
            <a:r>
              <a:rPr lang="en-US" sz="1780" b="1" dirty="0" smtClean="0"/>
              <a:t> </a:t>
            </a:r>
            <a:r>
              <a:rPr lang="en-US" sz="1780" b="1" dirty="0"/>
              <a:t>if the value is not found in the list, the </a:t>
            </a:r>
            <a:r>
              <a:rPr lang="en-US" sz="1780" b="1" i="1" dirty="0">
                <a:solidFill>
                  <a:srgbClr val="0070C0"/>
                </a:solidFill>
                <a:latin typeface="Consolas" panose="020B0609020204030204" pitchFamily="49" charset="0"/>
                <a:cs typeface="Consolas" panose="020B0609020204030204" pitchFamily="49" charset="0"/>
              </a:rPr>
              <a:t>index() </a:t>
            </a:r>
            <a:r>
              <a:rPr lang="en-US" sz="1780" b="1" dirty="0"/>
              <a:t>method will raise an exception</a:t>
            </a:r>
            <a:r>
              <a:rPr lang="en-US" sz="1780" dirty="0" smtClean="0"/>
              <a:t>.</a:t>
            </a:r>
          </a:p>
          <a:p>
            <a:pPr marL="342900" indent="-342900">
              <a:buFont typeface="Arial" panose="020B0604020202020204" pitchFamily="34" charset="0"/>
              <a:buChar char="•"/>
            </a:pPr>
            <a:endParaRPr lang="en-US" sz="1780" dirty="0"/>
          </a:p>
          <a:p>
            <a:pPr marL="342900" indent="-342900">
              <a:buFont typeface="Arial" panose="020B0604020202020204" pitchFamily="34" charset="0"/>
              <a:buChar char="•"/>
            </a:pPr>
            <a:r>
              <a:rPr lang="en-US" sz="1780" dirty="0"/>
              <a:t>Wait, what? That’s right: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raises an exception if it doesn’t find the value in the list. This is notably different from most languages, which will return some invalid index (like </a:t>
            </a:r>
            <a:r>
              <a:rPr lang="en-US" sz="1780" b="1" i="1" dirty="0">
                <a:solidFill>
                  <a:srgbClr val="0070C0"/>
                </a:solidFill>
                <a:latin typeface="Consolas" panose="020B0609020204030204" pitchFamily="49" charset="0"/>
                <a:cs typeface="Consolas" panose="020B0609020204030204" pitchFamily="49" charset="0"/>
              </a:rPr>
              <a:t>-1</a:t>
            </a:r>
            <a:r>
              <a:rPr lang="en-US" sz="1780" dirty="0"/>
              <a:t>). While this may seem annoying at first, I think you will come to appreciate it. It means your program will crash at the source of the problem instead of failing strangely and silently later. </a:t>
            </a:r>
            <a:r>
              <a:rPr lang="en-US" sz="1780" b="1" dirty="0"/>
              <a:t>Remember, </a:t>
            </a:r>
            <a:r>
              <a:rPr lang="en-US" sz="1780" b="1" i="1" dirty="0">
                <a:solidFill>
                  <a:srgbClr val="0070C0"/>
                </a:solidFill>
                <a:latin typeface="Consolas" panose="020B0609020204030204" pitchFamily="49" charset="0"/>
                <a:cs typeface="Consolas" panose="020B0609020204030204" pitchFamily="49" charset="0"/>
              </a:rPr>
              <a:t>-1</a:t>
            </a:r>
            <a:r>
              <a:rPr lang="en-US" sz="1780" b="1" dirty="0"/>
              <a:t> is a valid list index</a:t>
            </a:r>
            <a:r>
              <a:rPr lang="en-US" sz="1780" dirty="0"/>
              <a:t>. If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returned </a:t>
            </a:r>
            <a:r>
              <a:rPr lang="en-US" sz="1780" b="1" i="1" dirty="0">
                <a:solidFill>
                  <a:srgbClr val="0070C0"/>
                </a:solidFill>
                <a:latin typeface="Consolas" panose="020B0609020204030204" pitchFamily="49" charset="0"/>
                <a:cs typeface="Consolas" panose="020B0609020204030204" pitchFamily="49" charset="0"/>
              </a:rPr>
              <a:t>-1</a:t>
            </a:r>
            <a:r>
              <a:rPr lang="en-US" sz="1780" dirty="0"/>
              <a:t>, that could lead to some not-so-fun debugging sessions!</a:t>
            </a:r>
            <a:endParaRPr lang="en-US" sz="178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6260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Applying a Function to a List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language feature called </a:t>
            </a:r>
            <a:r>
              <a:rPr lang="en-US" sz="2000" b="1" i="1" dirty="0">
                <a:effectLst>
                  <a:outerShdw blurRad="38100" dist="38100" dir="2700000" algn="tl">
                    <a:srgbClr val="000000">
                      <a:alpha val="43137"/>
                    </a:srgbClr>
                  </a:outerShdw>
                </a:effectLst>
              </a:rPr>
              <a:t>comprehensions</a:t>
            </a:r>
            <a:r>
              <a:rPr lang="en-US" sz="2000" dirty="0"/>
              <a:t>. </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a:t>The following example will convert each string element of the list to uppercase and return a new list the same length as the old one, but with all the strings in uppercase: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ijk</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x.upper</a:t>
            </a:r>
            <a:r>
              <a:rPr lang="en-US" sz="2000" b="1" i="1" dirty="0">
                <a:solidFill>
                  <a:srgbClr val="0070C0"/>
                </a:solidFill>
                <a:latin typeface="Consolas" panose="020B0609020204030204" pitchFamily="49" charset="0"/>
                <a:cs typeface="Consolas" panose="020B0609020204030204" pitchFamily="49" charset="0"/>
              </a:rPr>
              <a:t>() for x in l]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['ABC', 'DEF', 'GHI', 'IJK']</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This is a very concise way of doing comprehensions. The whole expression has to be enclosed in brackets (</a:t>
            </a:r>
            <a:r>
              <a:rPr lang="en-US" sz="2400" b="1" dirty="0">
                <a:solidFill>
                  <a:srgbClr val="0070C0"/>
                </a:solidFill>
                <a:latin typeface="Consolas" panose="020B0609020204030204" pitchFamily="49" charset="0"/>
                <a:cs typeface="Consolas" panose="020B0609020204030204" pitchFamily="49" charset="0"/>
              </a:rPr>
              <a:t>[]</a:t>
            </a:r>
            <a:r>
              <a:rPr lang="en-US" sz="2000" dirty="0"/>
              <a:t>). The first element of the comprehension is the code to be evaluated for each element of the list. The rest of the comprehension looks rather like a normal list iteration command . The loop variable follows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a:t>
            </a:r>
            <a:r>
              <a:rPr lang="en-US" sz="2000" b="1" i="1" dirty="0">
                <a:solidFill>
                  <a:srgbClr val="0070C0"/>
                </a:solidFill>
                <a:latin typeface="Consolas" panose="020B0609020204030204" pitchFamily="49" charset="0"/>
                <a:cs typeface="Consolas" panose="020B0609020204030204" pitchFamily="49" charset="0"/>
              </a:rPr>
              <a:t>keyword</a:t>
            </a:r>
            <a:r>
              <a:rPr lang="en-US" sz="2000" dirty="0"/>
              <a:t> and then after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keyword is the list to be used.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Lists In A Boolean Context </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a list in a boolean context, such as an if statement</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82868" y="1394379"/>
            <a:ext cx="4303532" cy="5355740"/>
          </a:xfrm>
          <a:prstGeom prst="rect">
            <a:avLst/>
          </a:prstGeom>
        </p:spPr>
      </p:pic>
    </p:spTree>
    <p:extLst>
      <p:ext uri="{BB962C8B-B14F-4D97-AF65-F5344CB8AC3E}">
        <p14:creationId xmlns:p14="http://schemas.microsoft.com/office/powerpoint/2010/main" val="646902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Lists In A Boolean Context </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In a boolean context, an empty list is false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list with at least one item is true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Any list with at least one item is true</a:t>
            </a:r>
            <a:r>
              <a:rPr lang="en-US" sz="2000" dirty="0"/>
              <a:t>. The value of the items is irrelevant.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3617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A tuple is an immutable list</a:t>
            </a:r>
            <a:r>
              <a:rPr lang="en-US" sz="2000" dirty="0"/>
              <a:t>. A tuple can not be changed in any way once it is created.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183685" y="1613263"/>
            <a:ext cx="6706281" cy="4081160"/>
          </a:xfrm>
          <a:prstGeom prst="rect">
            <a:avLst/>
          </a:prstGeom>
        </p:spPr>
      </p:pic>
    </p:spTree>
    <p:extLst>
      <p:ext uri="{BB962C8B-B14F-4D97-AF65-F5344CB8AC3E}">
        <p14:creationId xmlns:p14="http://schemas.microsoft.com/office/powerpoint/2010/main" val="2521577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 tuple is defined in the same way as a list, </a:t>
            </a:r>
            <a:r>
              <a:rPr lang="en-US" sz="2000" b="1" dirty="0"/>
              <a:t>except that the whole set of elements is enclosed in parentheses instead of square brackets.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elements of a tuple have </a:t>
            </a:r>
            <a:r>
              <a:rPr lang="en-US" sz="2000" b="1" dirty="0"/>
              <a:t>a defined order</a:t>
            </a:r>
            <a:r>
              <a:rPr lang="en-US" sz="2000" dirty="0"/>
              <a:t>, just like a list. Tuple indices are </a:t>
            </a:r>
            <a:r>
              <a:rPr lang="en-US" sz="2000" b="1" dirty="0"/>
              <a:t>zero-based</a:t>
            </a:r>
            <a:r>
              <a:rPr lang="en-US" sz="2000" dirty="0"/>
              <a:t>, just like a list, so the first element of a non-empty tuple is always </a:t>
            </a:r>
            <a:r>
              <a:rPr lang="en-US" sz="2000" b="1" i="1" dirty="0">
                <a:solidFill>
                  <a:srgbClr val="0070C0"/>
                </a:solidFill>
                <a:latin typeface="Consolas" panose="020B0609020204030204" pitchFamily="49" charset="0"/>
                <a:cs typeface="Consolas" panose="020B0609020204030204" pitchFamily="49" charset="0"/>
              </a:rPr>
              <a:t>a_tuple[0]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Negative indices count from the end of the tuple, just like a list.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Slicing works too, just like a list. When you slice a list, you get a new list; when you slice a tuple, you get a new tuple.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major difference between tuples and lists is that tuples can not be changed</a:t>
            </a:r>
            <a:r>
              <a:rPr lang="en-US" sz="2000" dirty="0"/>
              <a:t>. In technical terms, </a:t>
            </a:r>
            <a:r>
              <a:rPr lang="en-US" sz="2000" b="1" dirty="0">
                <a:solidFill>
                  <a:srgbClr val="FF0000"/>
                </a:solidFill>
              </a:rPr>
              <a:t>tuples are immutable</a:t>
            </a:r>
            <a:r>
              <a:rPr lang="en-US" sz="2000" dirty="0"/>
              <a:t>. In practical terms, they have no methods that would allow you to change them. Lists have methods like </a:t>
            </a:r>
            <a:r>
              <a:rPr lang="en-US" sz="2000" b="1" i="1" dirty="0">
                <a:solidFill>
                  <a:srgbClr val="0070C0"/>
                </a:solidFill>
                <a:latin typeface="Consolas" panose="020B0609020204030204" pitchFamily="49" charset="0"/>
                <a:cs typeface="Consolas" panose="020B0609020204030204" pitchFamily="49" charset="0"/>
              </a:rPr>
              <a:t>append()</a:t>
            </a:r>
            <a:r>
              <a:rPr lang="en-US" sz="2000" dirty="0"/>
              <a:t>, </a:t>
            </a:r>
            <a:r>
              <a:rPr lang="en-US" sz="2000" b="1" i="1" dirty="0">
                <a:solidFill>
                  <a:srgbClr val="0070C0"/>
                </a:solidFill>
                <a:latin typeface="Consolas" panose="020B0609020204030204" pitchFamily="49" charset="0"/>
                <a:cs typeface="Consolas" panose="020B0609020204030204" pitchFamily="49" charset="0"/>
              </a:rPr>
              <a:t>extend()</a:t>
            </a:r>
            <a:r>
              <a:rPr lang="en-US" sz="2000" dirty="0"/>
              <a:t>, </a:t>
            </a:r>
            <a:r>
              <a:rPr lang="en-US" sz="2000" b="1" i="1" dirty="0">
                <a:solidFill>
                  <a:srgbClr val="0070C0"/>
                </a:solidFill>
                <a:latin typeface="Consolas" panose="020B0609020204030204" pitchFamily="49" charset="0"/>
                <a:cs typeface="Consolas" panose="020B0609020204030204" pitchFamily="49" charset="0"/>
              </a:rPr>
              <a:t>insert()</a:t>
            </a:r>
            <a:r>
              <a:rPr lang="en-US" sz="2000" dirty="0"/>
              <a:t>, </a:t>
            </a:r>
            <a:r>
              <a:rPr lang="en-US" sz="2000" b="1" i="1" dirty="0">
                <a:solidFill>
                  <a:srgbClr val="0070C0"/>
                </a:solidFill>
                <a:latin typeface="Consolas" panose="020B0609020204030204" pitchFamily="49" charset="0"/>
                <a:cs typeface="Consolas" panose="020B0609020204030204" pitchFamily="49" charset="0"/>
              </a:rPr>
              <a:t>remove()</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pop()</a:t>
            </a:r>
            <a:r>
              <a:rPr lang="en-US" sz="2000" dirty="0"/>
              <a:t>. </a:t>
            </a:r>
            <a:r>
              <a:rPr lang="en-US" sz="2000" b="1" dirty="0">
                <a:solidFill>
                  <a:srgbClr val="FF0000"/>
                </a:solidFill>
              </a:rPr>
              <a:t>Tuples have none of these methods. </a:t>
            </a:r>
            <a:endParaRPr lang="en-US" sz="2000" b="1" dirty="0" smtClean="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You </a:t>
            </a:r>
            <a:r>
              <a:rPr lang="en-US" sz="2000" dirty="0"/>
              <a:t>can slice a tuple (because that creates a new tuple), and you can check whether a tuple contains a particular value (because that doesn’t change the tuple), and… that’s about it.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1541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78290" y="781050"/>
            <a:ext cx="6010275" cy="6076950"/>
          </a:xfrm>
          <a:prstGeom prst="rect">
            <a:avLst/>
          </a:prstGeom>
        </p:spPr>
      </p:pic>
    </p:spTree>
    <p:extLst>
      <p:ext uri="{BB962C8B-B14F-4D97-AF65-F5344CB8AC3E}">
        <p14:creationId xmlns:p14="http://schemas.microsoft.com/office/powerpoint/2010/main" val="4264082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You can’t add elements to a tuple</a:t>
            </a:r>
            <a:r>
              <a:rPr lang="en-US" sz="2000" dirty="0"/>
              <a:t>. Tuples have no </a:t>
            </a:r>
            <a:r>
              <a:rPr lang="en-US" sz="2000" b="1" i="1" dirty="0">
                <a:solidFill>
                  <a:srgbClr val="0070C0"/>
                </a:solidFill>
                <a:latin typeface="Consolas" panose="020B0609020204030204" pitchFamily="49" charset="0"/>
                <a:cs typeface="Consolas" panose="020B0609020204030204" pitchFamily="49" charset="0"/>
              </a:rPr>
              <a:t>append() </a:t>
            </a:r>
            <a:r>
              <a:rPr lang="en-US" sz="2000" dirty="0"/>
              <a:t>or </a:t>
            </a:r>
            <a:r>
              <a:rPr lang="en-US" sz="2000" b="1" i="1" dirty="0">
                <a:solidFill>
                  <a:srgbClr val="0070C0"/>
                </a:solidFill>
                <a:latin typeface="Consolas" panose="020B0609020204030204" pitchFamily="49" charset="0"/>
                <a:cs typeface="Consolas" panose="020B0609020204030204" pitchFamily="49" charset="0"/>
              </a:rPr>
              <a:t>extend() </a:t>
            </a:r>
            <a:r>
              <a:rPr lang="en-US" sz="2000" dirty="0"/>
              <a:t>method.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You can’t remove elements from a tuple</a:t>
            </a:r>
            <a:r>
              <a:rPr lang="en-US" sz="2000" dirty="0"/>
              <a:t>. Tuples have no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or </a:t>
            </a:r>
            <a:r>
              <a:rPr lang="en-US" sz="2000" b="1" i="1" dirty="0">
                <a:solidFill>
                  <a:srgbClr val="0070C0"/>
                </a:solidFill>
                <a:latin typeface="Consolas" panose="020B0609020204030204" pitchFamily="49" charset="0"/>
                <a:cs typeface="Consolas" panose="020B0609020204030204" pitchFamily="49" charset="0"/>
              </a:rPr>
              <a:t>pop()</a:t>
            </a:r>
            <a:r>
              <a:rPr lang="en-US" sz="2000" dirty="0"/>
              <a:t> method.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You can find elements in a tuple</a:t>
            </a:r>
            <a:r>
              <a:rPr lang="en-US" sz="2000" dirty="0"/>
              <a:t>, since this doesn’t change the tuple.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You can also use the </a:t>
            </a:r>
            <a:r>
              <a:rPr lang="en-US" sz="2000" b="1" i="1" dirty="0">
                <a:solidFill>
                  <a:srgbClr val="0070C0"/>
                </a:solidFill>
                <a:latin typeface="Consolas" panose="020B0609020204030204" pitchFamily="49" charset="0"/>
                <a:cs typeface="Consolas" panose="020B0609020204030204" pitchFamily="49" charset="0"/>
              </a:rPr>
              <a:t>in </a:t>
            </a:r>
            <a:r>
              <a:rPr lang="en-US" sz="2000" b="1" dirty="0"/>
              <a:t>operator to check if an element exists in the tuple</a:t>
            </a:r>
            <a:r>
              <a:rPr lang="en-US" sz="2000" dirty="0"/>
              <a: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4997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Elements of a List </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notation to access elements of a list by their position in the </a:t>
            </a:r>
            <a:r>
              <a:rPr lang="en-US" sz="2000" dirty="0" err="1"/>
              <a:t>list.For</a:t>
            </a:r>
            <a:r>
              <a:rPr lang="en-US" sz="2000" dirty="0"/>
              <a:t>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using the [] notation to read values out of a list, you can also use it to change values at a certain position. For example:</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 777 </a:t>
            </a:r>
          </a:p>
          <a:p>
            <a:pPr lvl="1"/>
            <a:r>
              <a:rPr lang="en-US" sz="2000" b="1" i="1" dirty="0">
                <a:solidFill>
                  <a:srgbClr val="0070C0"/>
                </a:solidFill>
                <a:latin typeface="Consolas" panose="020B0609020204030204" pitchFamily="49" charset="0"/>
                <a:cs typeface="Consolas" panose="020B0609020204030204" pitchFamily="49" charset="0"/>
              </a:rPr>
              <a:t>&gt;&gt;&gt; a </a:t>
            </a:r>
          </a:p>
          <a:p>
            <a:pPr lvl="1"/>
            <a:r>
              <a:rPr lang="en-US" sz="2000" b="1" i="1" dirty="0">
                <a:solidFill>
                  <a:srgbClr val="0070C0"/>
                </a:solidFill>
                <a:latin typeface="Consolas" panose="020B0609020204030204" pitchFamily="49" charset="0"/>
                <a:cs typeface="Consolas" panose="020B0609020204030204" pitchFamily="49" charset="0"/>
              </a:rPr>
              <a:t>[34, 777, 12, False, 72.3]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So what are tuples good for?</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solidFill>
                  <a:srgbClr val="FF0000"/>
                </a:solidFill>
              </a:rPr>
              <a:t>Tuples </a:t>
            </a:r>
            <a:r>
              <a:rPr lang="en-US" sz="2000" b="1" dirty="0">
                <a:solidFill>
                  <a:srgbClr val="FF0000"/>
                </a:solidFill>
              </a:rPr>
              <a:t>are faster than lists</a:t>
            </a:r>
            <a:r>
              <a:rPr lang="en-US" sz="2000" dirty="0"/>
              <a:t>. </a:t>
            </a:r>
            <a:r>
              <a:rPr lang="en-US" sz="2000" b="1" dirty="0"/>
              <a:t>If you’re defining a constant set of values and all you’re ever going to do with it is iterate through it, use a </a:t>
            </a:r>
            <a:r>
              <a:rPr lang="en-US" sz="2000" b="1" dirty="0">
                <a:solidFill>
                  <a:srgbClr val="FF0000"/>
                </a:solidFill>
              </a:rPr>
              <a:t>tuple instead of a list</a:t>
            </a:r>
            <a:r>
              <a:rPr lang="en-US" sz="2000" b="1" dirty="0" smtClean="0"/>
              <a:t>.</a:t>
            </a:r>
          </a:p>
          <a:p>
            <a:endParaRPr lang="en-US" sz="2000" dirty="0"/>
          </a:p>
          <a:p>
            <a:pPr marL="342900" indent="-342900">
              <a:buFont typeface="Arial" panose="020B0604020202020204" pitchFamily="34" charset="0"/>
              <a:buChar char="•"/>
            </a:pPr>
            <a:r>
              <a:rPr lang="en-US" sz="2000" dirty="0" smtClean="0"/>
              <a:t>It </a:t>
            </a:r>
            <a:r>
              <a:rPr lang="en-US" sz="2000" dirty="0"/>
              <a:t>makes your code safer if you </a:t>
            </a:r>
            <a:r>
              <a:rPr lang="en-US" sz="2000" b="1" dirty="0">
                <a:solidFill>
                  <a:srgbClr val="FF0000"/>
                </a:solidFill>
              </a:rPr>
              <a:t>“write-protect” </a:t>
            </a:r>
            <a:r>
              <a:rPr lang="en-US" sz="2000" dirty="0"/>
              <a:t>data that doesn’t need to be changed. </a:t>
            </a:r>
            <a:r>
              <a:rPr lang="en-US" sz="2000" b="1" dirty="0">
                <a:solidFill>
                  <a:srgbClr val="FF0000"/>
                </a:solidFill>
              </a:rPr>
              <a:t>Using a tuple instead of a list </a:t>
            </a:r>
            <a:r>
              <a:rPr lang="en-US" sz="2000" b="1" dirty="0"/>
              <a:t>is like having an implied assert statement that shows this data is constant</a:t>
            </a:r>
            <a:r>
              <a:rPr lang="en-US" sz="2000" dirty="0"/>
              <a:t>, and that special thought (and a specific function) is required to override that</a:t>
            </a:r>
            <a:r>
              <a:rPr lang="en-US" sz="2000" dirty="0" smtClean="0"/>
              <a:t>.</a:t>
            </a:r>
          </a:p>
          <a:p>
            <a:endParaRPr lang="en-US" sz="2000" dirty="0"/>
          </a:p>
          <a:p>
            <a:pPr marL="342900" indent="-342900">
              <a:buFont typeface="Arial" panose="020B0604020202020204" pitchFamily="34" charset="0"/>
              <a:buChar char="•"/>
            </a:pPr>
            <a:r>
              <a:rPr lang="en-US" sz="2000" b="1" dirty="0" smtClean="0">
                <a:solidFill>
                  <a:srgbClr val="FF0000"/>
                </a:solidFill>
              </a:rPr>
              <a:t>Some </a:t>
            </a:r>
            <a:r>
              <a:rPr lang="en-US" sz="2000" b="1" dirty="0">
                <a:solidFill>
                  <a:srgbClr val="FF0000"/>
                </a:solidFill>
              </a:rPr>
              <a:t>tuples can be used as dictionary keys </a:t>
            </a:r>
            <a:r>
              <a:rPr lang="en-US" sz="2000" dirty="0"/>
              <a:t>(</a:t>
            </a:r>
            <a:r>
              <a:rPr lang="en-US" sz="2000" b="1" dirty="0"/>
              <a:t>specifically, tuples that contain immutable values like </a:t>
            </a:r>
            <a:r>
              <a:rPr lang="en-US" sz="2000" b="1" dirty="0">
                <a:solidFill>
                  <a:srgbClr val="FF0000"/>
                </a:solidFill>
              </a:rPr>
              <a:t>strings</a:t>
            </a:r>
            <a:r>
              <a:rPr lang="en-US" sz="2000" b="1" dirty="0"/>
              <a:t>, </a:t>
            </a:r>
            <a:r>
              <a:rPr lang="en-US" sz="2000" b="1" dirty="0">
                <a:solidFill>
                  <a:srgbClr val="FF0000"/>
                </a:solidFill>
              </a:rPr>
              <a:t>numbers</a:t>
            </a:r>
            <a:r>
              <a:rPr lang="en-US" sz="2000" b="1" dirty="0"/>
              <a:t>, and other </a:t>
            </a:r>
            <a:r>
              <a:rPr lang="en-US" sz="2000" b="1" dirty="0">
                <a:solidFill>
                  <a:srgbClr val="FF0000"/>
                </a:solidFill>
              </a:rPr>
              <a:t>tuples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solidFill>
                  <a:srgbClr val="FF0000"/>
                </a:solidFill>
              </a:rPr>
              <a:t>Lists </a:t>
            </a:r>
            <a:r>
              <a:rPr lang="en-US" sz="2000" b="1" dirty="0">
                <a:solidFill>
                  <a:srgbClr val="FF0000"/>
                </a:solidFill>
              </a:rPr>
              <a:t>can never be used as dictionary keys</a:t>
            </a:r>
            <a:r>
              <a:rPr lang="en-US" sz="2000" dirty="0"/>
              <a:t>, </a:t>
            </a:r>
            <a:r>
              <a:rPr lang="en-US" sz="2000" b="1" dirty="0"/>
              <a:t>because lists are not </a:t>
            </a:r>
            <a:r>
              <a:rPr lang="en-US" sz="2000" b="1" dirty="0">
                <a:solidFill>
                  <a:srgbClr val="FF0000"/>
                </a:solidFill>
              </a:rPr>
              <a:t>immutable</a:t>
            </a:r>
            <a:r>
              <a:rPr lang="en-US" sz="2000" dirty="0"/>
              <a:t>.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Tuples </a:t>
            </a:r>
            <a:r>
              <a:rPr lang="en-US" sz="2000" b="1" dirty="0"/>
              <a:t>can be converted into lists, and vice-versa</a:t>
            </a:r>
            <a:r>
              <a:rPr lang="en-US" sz="2000" dirty="0"/>
              <a:t>. The built-in </a:t>
            </a:r>
            <a:r>
              <a:rPr lang="en-US" sz="2000" b="1" i="1" dirty="0">
                <a:solidFill>
                  <a:srgbClr val="0070C0"/>
                </a:solidFill>
                <a:latin typeface="Consolas" panose="020B0609020204030204" pitchFamily="49" charset="0"/>
                <a:cs typeface="Consolas" panose="020B0609020204030204" pitchFamily="49" charset="0"/>
              </a:rPr>
              <a:t>tuple() </a:t>
            </a:r>
            <a:r>
              <a:rPr lang="en-US" sz="2000" dirty="0"/>
              <a:t>function takes a list and returns a tuple with the same elements, and the </a:t>
            </a:r>
            <a:r>
              <a:rPr lang="en-US" sz="2000" b="1" i="1" dirty="0">
                <a:solidFill>
                  <a:srgbClr val="0070C0"/>
                </a:solidFill>
                <a:latin typeface="Consolas" panose="020B0609020204030204" pitchFamily="49" charset="0"/>
                <a:cs typeface="Consolas" panose="020B0609020204030204" pitchFamily="49" charset="0"/>
              </a:rPr>
              <a:t>list() </a:t>
            </a:r>
            <a:r>
              <a:rPr lang="en-US" sz="2000" dirty="0"/>
              <a:t>function takes a tuple and returns a list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 </a:t>
            </a:r>
            <a:r>
              <a:rPr lang="en-US" sz="2000" b="1" dirty="0"/>
              <a:t>In effect, </a:t>
            </a:r>
            <a:r>
              <a:rPr lang="en-US" sz="2000" b="1" i="1" dirty="0">
                <a:solidFill>
                  <a:srgbClr val="0070C0"/>
                </a:solidFill>
                <a:latin typeface="Consolas" panose="020B0609020204030204" pitchFamily="49" charset="0"/>
                <a:cs typeface="Consolas" panose="020B0609020204030204" pitchFamily="49" charset="0"/>
              </a:rPr>
              <a:t>tuple() </a:t>
            </a:r>
            <a:r>
              <a:rPr lang="en-US" sz="2000" b="1" dirty="0"/>
              <a:t>freezes a list, and </a:t>
            </a:r>
            <a:r>
              <a:rPr lang="en-US" sz="2000" b="1" i="1" dirty="0">
                <a:solidFill>
                  <a:srgbClr val="0070C0"/>
                </a:solidFill>
                <a:latin typeface="Consolas" panose="020B0609020204030204" pitchFamily="49" charset="0"/>
                <a:cs typeface="Consolas" panose="020B0609020204030204" pitchFamily="49" charset="0"/>
              </a:rPr>
              <a:t>list() </a:t>
            </a:r>
            <a:r>
              <a:rPr lang="en-US" sz="2000" b="1" dirty="0"/>
              <a:t>thaws a tuple. </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4667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 </a:t>
            </a:r>
            <a:r>
              <a:rPr lang="en-US" b="1" dirty="0">
                <a:effectLst>
                  <a:outerShdw blurRad="38100" dist="38100" dir="2700000" algn="tl">
                    <a:srgbClr val="000000">
                      <a:alpha val="43137"/>
                    </a:srgbClr>
                  </a:outerShdw>
                </a:effectLst>
              </a:rPr>
              <a:t>In A Boolean Context</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727113"/>
            <a:ext cx="11357113" cy="46166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You </a:t>
            </a:r>
            <a:r>
              <a:rPr lang="en-US" sz="2000" dirty="0"/>
              <a:t>can use tuples in a boolean context, such as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12644" y="1356153"/>
            <a:ext cx="3141346" cy="5447421"/>
          </a:xfrm>
          <a:prstGeom prst="rect">
            <a:avLst/>
          </a:prstGeom>
        </p:spPr>
      </p:pic>
    </p:spTree>
    <p:extLst>
      <p:ext uri="{BB962C8B-B14F-4D97-AF65-F5344CB8AC3E}">
        <p14:creationId xmlns:p14="http://schemas.microsoft.com/office/powerpoint/2010/main" val="1387804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Tuples In A Boolean Context</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a:t>
            </a:r>
            <a:r>
              <a:rPr lang="en-US" sz="2000" dirty="0"/>
              <a:t>	</a:t>
            </a:r>
            <a:r>
              <a:rPr lang="en-US" sz="2000" b="1" dirty="0"/>
              <a:t>In a boolean context, an empty tuple is false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tuple with at least one item is true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Any tuple with at least one item is true. The value of the items is irrelevant. But what’s that comma doing there?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solidFill>
                  <a:srgbClr val="FF0000"/>
                </a:solidFill>
              </a:rPr>
              <a:t>To create a tuple of one item, you need a comma after the value. Without the comma, Python just assumes you have an extra pair of parentheses</a:t>
            </a:r>
            <a:r>
              <a:rPr lang="en-US" sz="2000" dirty="0"/>
              <a:t>, </a:t>
            </a:r>
            <a:r>
              <a:rPr lang="en-US" sz="2000" b="1" dirty="0"/>
              <a:t>which is harmless, but it doesn’t create a tuple</a:t>
            </a:r>
            <a:r>
              <a:rPr lang="en-US" sz="2000" dirty="0"/>
              <a:t>. </a:t>
            </a:r>
            <a:endParaRPr lang="en-US" sz="2000" dirty="0" smtClean="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8925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Assigning Multiple Values At Once</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Here’s </a:t>
            </a:r>
            <a:r>
              <a:rPr lang="en-US" sz="2000" dirty="0"/>
              <a:t>a cool programming shortcut: </a:t>
            </a:r>
            <a:r>
              <a:rPr lang="en-US" sz="2000" b="1" dirty="0"/>
              <a:t>in Python, you can use a tuple to assign multiple values at once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v</a:t>
            </a:r>
            <a:r>
              <a:rPr lang="en-US" sz="2000" dirty="0"/>
              <a:t> is a tuple of three elements, and </a:t>
            </a:r>
            <a:r>
              <a:rPr lang="en-US" sz="2000" b="1" i="1" dirty="0">
                <a:solidFill>
                  <a:srgbClr val="0070C0"/>
                </a:solidFill>
                <a:latin typeface="Consolas" panose="020B0609020204030204" pitchFamily="49" charset="0"/>
                <a:cs typeface="Consolas" panose="020B0609020204030204" pitchFamily="49" charset="0"/>
              </a:rPr>
              <a:t>(x, y, z) </a:t>
            </a:r>
            <a:r>
              <a:rPr lang="en-US" sz="2000" dirty="0"/>
              <a:t>is a tuple of three variables. </a:t>
            </a:r>
            <a:r>
              <a:rPr lang="en-US" sz="2000" b="1" dirty="0"/>
              <a:t>Assigning one to the other assigns each of the values of </a:t>
            </a:r>
            <a:r>
              <a:rPr lang="en-US" sz="2000" b="1" i="1" dirty="0">
                <a:solidFill>
                  <a:srgbClr val="0070C0"/>
                </a:solidFill>
                <a:latin typeface="Consolas" panose="020B0609020204030204" pitchFamily="49" charset="0"/>
                <a:cs typeface="Consolas" panose="020B0609020204030204" pitchFamily="49" charset="0"/>
              </a:rPr>
              <a:t>v </a:t>
            </a:r>
            <a:r>
              <a:rPr lang="en-US" sz="2000" b="1" dirty="0"/>
              <a:t>to each of the variables, in order. </a:t>
            </a:r>
            <a:endParaRPr lang="en-US" sz="2000" b="1"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415960" y="1443837"/>
            <a:ext cx="3652429" cy="3183924"/>
          </a:xfrm>
          <a:prstGeom prst="rect">
            <a:avLst/>
          </a:prstGeom>
        </p:spPr>
      </p:pic>
    </p:spTree>
    <p:extLst>
      <p:ext uri="{BB962C8B-B14F-4D97-AF65-F5344CB8AC3E}">
        <p14:creationId xmlns:p14="http://schemas.microsoft.com/office/powerpoint/2010/main" val="159563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Assigning Multiple Values At Once</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This has all kinds of uses. Suppose you want to assign names to a range of values. You can use the built-in </a:t>
            </a:r>
            <a:r>
              <a:rPr lang="en-US" sz="2000" b="1" i="1" dirty="0" smtClean="0">
                <a:solidFill>
                  <a:srgbClr val="0070C0"/>
                </a:solidFill>
                <a:latin typeface="Consolas" panose="020B0609020204030204" pitchFamily="49" charset="0"/>
                <a:cs typeface="Consolas" panose="020B0609020204030204" pitchFamily="49" charset="0"/>
              </a:rPr>
              <a:t>range() </a:t>
            </a:r>
            <a:r>
              <a:rPr lang="en-US" sz="2000" dirty="0" smtClean="0"/>
              <a:t>function with multi-variable assignment to quickly assign consecutive values.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266190" y="2188638"/>
            <a:ext cx="8724900" cy="2838450"/>
          </a:xfrm>
          <a:prstGeom prst="rect">
            <a:avLst/>
          </a:prstGeom>
        </p:spPr>
      </p:pic>
    </p:spTree>
    <p:extLst>
      <p:ext uri="{BB962C8B-B14F-4D97-AF65-F5344CB8AC3E}">
        <p14:creationId xmlns:p14="http://schemas.microsoft.com/office/powerpoint/2010/main" val="2627689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Assigning Multiple Values At Once</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built-in </a:t>
            </a:r>
            <a:r>
              <a:rPr lang="en-US" sz="2000" b="1" i="1" dirty="0">
                <a:solidFill>
                  <a:srgbClr val="0070C0"/>
                </a:solidFill>
                <a:latin typeface="Consolas" panose="020B0609020204030204" pitchFamily="49" charset="0"/>
                <a:cs typeface="Consolas" panose="020B0609020204030204" pitchFamily="49" charset="0"/>
              </a:rPr>
              <a:t>range() </a:t>
            </a:r>
            <a:r>
              <a:rPr lang="en-US" sz="2000" dirty="0"/>
              <a:t>function constructs a sequence of integers. (Technically, the </a:t>
            </a:r>
            <a:r>
              <a:rPr lang="en-US" sz="2000" b="1" i="1" dirty="0">
                <a:solidFill>
                  <a:srgbClr val="0070C0"/>
                </a:solidFill>
                <a:latin typeface="Consolas" panose="020B0609020204030204" pitchFamily="49" charset="0"/>
                <a:cs typeface="Consolas" panose="020B0609020204030204" pitchFamily="49" charset="0"/>
              </a:rPr>
              <a:t>range() </a:t>
            </a:r>
            <a:r>
              <a:rPr lang="en-US" sz="2000" dirty="0"/>
              <a:t>function returns an iterator, not a list or a tuple, but you’ll learn about that distinction later.)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MONDAY</a:t>
            </a:r>
            <a:r>
              <a:rPr lang="en-US" sz="2000" dirty="0"/>
              <a:t>, </a:t>
            </a:r>
            <a:r>
              <a:rPr lang="en-US" sz="2000" b="1" i="1" dirty="0">
                <a:solidFill>
                  <a:srgbClr val="0070C0"/>
                </a:solidFill>
                <a:latin typeface="Consolas" panose="020B0609020204030204" pitchFamily="49" charset="0"/>
                <a:cs typeface="Consolas" panose="020B0609020204030204" pitchFamily="49" charset="0"/>
              </a:rPr>
              <a:t>TUESDAY</a:t>
            </a:r>
            <a:r>
              <a:rPr lang="en-US" sz="2000" dirty="0"/>
              <a:t>, </a:t>
            </a:r>
            <a:r>
              <a:rPr lang="en-US" sz="2000" b="1" i="1" dirty="0">
                <a:solidFill>
                  <a:srgbClr val="0070C0"/>
                </a:solidFill>
                <a:latin typeface="Consolas" panose="020B0609020204030204" pitchFamily="49" charset="0"/>
                <a:cs typeface="Consolas" panose="020B0609020204030204" pitchFamily="49" charset="0"/>
              </a:rPr>
              <a:t>WEDNESDAY</a:t>
            </a:r>
            <a:r>
              <a:rPr lang="en-US" sz="2000" dirty="0"/>
              <a:t>, </a:t>
            </a:r>
            <a:r>
              <a:rPr lang="en-US" sz="2000" b="1" i="1" dirty="0">
                <a:solidFill>
                  <a:srgbClr val="0070C0"/>
                </a:solidFill>
                <a:latin typeface="Consolas" panose="020B0609020204030204" pitchFamily="49" charset="0"/>
                <a:cs typeface="Consolas" panose="020B0609020204030204" pitchFamily="49" charset="0"/>
              </a:rPr>
              <a:t>THURSDAY</a:t>
            </a:r>
            <a:r>
              <a:rPr lang="en-US" sz="2000" dirty="0"/>
              <a:t>, </a:t>
            </a:r>
            <a:r>
              <a:rPr lang="en-US" sz="2000" b="1" i="1" dirty="0">
                <a:solidFill>
                  <a:srgbClr val="0070C0"/>
                </a:solidFill>
                <a:latin typeface="Consolas" panose="020B0609020204030204" pitchFamily="49" charset="0"/>
                <a:cs typeface="Consolas" panose="020B0609020204030204" pitchFamily="49" charset="0"/>
              </a:rPr>
              <a:t>FRIDAY</a:t>
            </a:r>
            <a:r>
              <a:rPr lang="en-US" sz="2000" dirty="0"/>
              <a:t>, </a:t>
            </a:r>
            <a:r>
              <a:rPr lang="en-US" sz="2000" b="1" i="1" dirty="0">
                <a:solidFill>
                  <a:srgbClr val="0070C0"/>
                </a:solidFill>
                <a:latin typeface="Consolas" panose="020B0609020204030204" pitchFamily="49" charset="0"/>
                <a:cs typeface="Consolas" panose="020B0609020204030204" pitchFamily="49" charset="0"/>
              </a:rPr>
              <a:t>SATURDAY</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SUNDAY</a:t>
            </a:r>
            <a:r>
              <a:rPr lang="en-US" sz="2000" dirty="0"/>
              <a:t> are the variables you’re defining. (This example came from the </a:t>
            </a:r>
            <a:r>
              <a:rPr lang="en-US" sz="2000" b="1" i="1" dirty="0">
                <a:solidFill>
                  <a:srgbClr val="0070C0"/>
                </a:solidFill>
                <a:latin typeface="Consolas" panose="020B0609020204030204" pitchFamily="49" charset="0"/>
                <a:cs typeface="Consolas" panose="020B0609020204030204" pitchFamily="49" charset="0"/>
              </a:rPr>
              <a:t>calendar</a:t>
            </a:r>
            <a:r>
              <a:rPr lang="en-US" sz="2000" dirty="0"/>
              <a:t> module, a fun little module that prints calendars, like the UNIX program cal. The </a:t>
            </a:r>
            <a:r>
              <a:rPr lang="en-US" sz="2000" b="1" i="1" dirty="0">
                <a:solidFill>
                  <a:srgbClr val="0070C0"/>
                </a:solidFill>
                <a:latin typeface="Consolas" panose="020B0609020204030204" pitchFamily="49" charset="0"/>
                <a:cs typeface="Consolas" panose="020B0609020204030204" pitchFamily="49" charset="0"/>
              </a:rPr>
              <a:t>calendar</a:t>
            </a:r>
            <a:r>
              <a:rPr lang="en-US" sz="2000" dirty="0"/>
              <a:t> module defines integer constants for days of the week.)</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Now each variable has its value: </a:t>
            </a:r>
            <a:r>
              <a:rPr lang="en-US" sz="2000" b="1" i="1" dirty="0">
                <a:solidFill>
                  <a:srgbClr val="0070C0"/>
                </a:solidFill>
                <a:latin typeface="Consolas" panose="020B0609020204030204" pitchFamily="49" charset="0"/>
                <a:cs typeface="Consolas" panose="020B0609020204030204" pitchFamily="49" charset="0"/>
              </a:rPr>
              <a:t>MONDAY </a:t>
            </a:r>
            <a:r>
              <a:rPr lang="en-US" sz="2000" dirty="0"/>
              <a:t>is </a:t>
            </a:r>
            <a:r>
              <a:rPr lang="en-US" sz="2000" b="1" i="1" dirty="0">
                <a:solidFill>
                  <a:srgbClr val="0070C0"/>
                </a:solidFill>
                <a:latin typeface="Consolas" panose="020B0609020204030204" pitchFamily="49" charset="0"/>
                <a:cs typeface="Consolas" panose="020B0609020204030204" pitchFamily="49" charset="0"/>
              </a:rPr>
              <a:t>0</a:t>
            </a:r>
            <a:r>
              <a:rPr lang="en-US" sz="2000" dirty="0"/>
              <a:t>, </a:t>
            </a:r>
            <a:r>
              <a:rPr lang="en-US" sz="2000" b="1" i="1" dirty="0">
                <a:solidFill>
                  <a:srgbClr val="0070C0"/>
                </a:solidFill>
                <a:latin typeface="Consolas" panose="020B0609020204030204" pitchFamily="49" charset="0"/>
                <a:cs typeface="Consolas" panose="020B0609020204030204" pitchFamily="49" charset="0"/>
              </a:rPr>
              <a:t>TUESDAY</a:t>
            </a:r>
            <a:r>
              <a:rPr lang="en-US" sz="2000" dirty="0"/>
              <a:t> is </a:t>
            </a:r>
            <a:r>
              <a:rPr lang="en-US" sz="2000" b="1" i="1" dirty="0">
                <a:solidFill>
                  <a:srgbClr val="0070C0"/>
                </a:solidFill>
                <a:latin typeface="Consolas" panose="020B0609020204030204" pitchFamily="49" charset="0"/>
                <a:cs typeface="Consolas" panose="020B0609020204030204" pitchFamily="49" charset="0"/>
              </a:rPr>
              <a:t>1</a:t>
            </a:r>
            <a:r>
              <a:rPr lang="en-US" sz="2000" dirty="0"/>
              <a:t>, and so forth</a:t>
            </a:r>
            <a:r>
              <a:rPr lang="en-US" sz="2000" dirty="0" smtClean="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1570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Returning </a:t>
            </a:r>
            <a:r>
              <a:rPr lang="en-US" b="1" dirty="0">
                <a:effectLst>
                  <a:outerShdw blurRad="38100" dist="38100" dir="2700000" algn="tl">
                    <a:srgbClr val="000000">
                      <a:alpha val="43137"/>
                    </a:srgbClr>
                  </a:outerShdw>
                </a:effectLst>
              </a:rPr>
              <a:t>More Than One Value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Return </a:t>
            </a:r>
            <a:r>
              <a:rPr lang="en-US" sz="2000" dirty="0"/>
              <a:t>a Python </a:t>
            </a:r>
            <a:r>
              <a:rPr lang="en-US" sz="2000" i="1" dirty="0">
                <a:effectLst>
                  <a:outerShdw blurRad="38100" dist="38100" dir="2700000" algn="tl">
                    <a:srgbClr val="000000">
                      <a:alpha val="43137"/>
                    </a:srgbClr>
                  </a:outerShdw>
                </a:effectLst>
              </a:rPr>
              <a:t>tuple</a:t>
            </a:r>
            <a:r>
              <a:rPr lang="en-US" sz="2000" dirty="0"/>
              <a:t> and use the multiple variable assignment syntax. </a:t>
            </a:r>
          </a:p>
          <a:p>
            <a:pPr marL="342900" indent="-342900">
              <a:buFont typeface="Arial" panose="020B0604020202020204" pitchFamily="34" charset="0"/>
              <a:buChar char="•"/>
            </a:pPr>
            <a:endParaRPr lang="en-US" sz="2000" b="1" dirty="0" smtClean="0">
              <a:solidFill>
                <a:srgbClr val="FF000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smtClean="0">
                <a:solidFill>
                  <a:srgbClr val="FF0000"/>
                </a:solidFill>
                <a:latin typeface="Consolas" panose="020B0609020204030204" pitchFamily="49" charset="0"/>
                <a:cs typeface="Consolas" panose="020B0609020204030204" pitchFamily="49" charset="0"/>
              </a:rPr>
              <a:t>Example</a:t>
            </a:r>
            <a:r>
              <a:rPr lang="en-US" sz="2000" b="1" dirty="0">
                <a:solidFill>
                  <a:srgbClr val="FF000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(kelvin):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kelvin - 273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f =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(340)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152.6</a:t>
            </a:r>
          </a:p>
          <a:p>
            <a:pPr marL="342900" indent="-342900">
              <a:buFont typeface="Arial" panose="020B0604020202020204" pitchFamily="34" charset="0"/>
              <a:buChar char="•"/>
            </a:pP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848361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Returning More Than One Value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You </a:t>
            </a:r>
            <a:r>
              <a:rPr lang="en-US" sz="2000" dirty="0"/>
              <a:t>can also use </a:t>
            </a:r>
            <a:r>
              <a:rPr lang="en-US" sz="2000" b="1" dirty="0"/>
              <a:t>multi-variable assignment to build functions that return multiple values</a:t>
            </a:r>
            <a:r>
              <a:rPr lang="en-US" sz="2000" dirty="0"/>
              <a:t>, </a:t>
            </a:r>
            <a:r>
              <a:rPr lang="en-US" sz="2000" b="1" dirty="0">
                <a:solidFill>
                  <a:srgbClr val="FF0000"/>
                </a:solidFill>
              </a:rPr>
              <a:t>simply by returning a tuple of all the values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The </a:t>
            </a:r>
            <a:r>
              <a:rPr lang="en-US" sz="2000" b="1" dirty="0"/>
              <a:t>caller can treat it as a single tuple, or it can assign the values to individual variables</a:t>
            </a:r>
            <a:r>
              <a:rPr lang="en-US" sz="2000" dirty="0"/>
              <a:t>. Many standard Python libraries do this, including the os module, which you'll learn about in the next chapter.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3348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Sets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435839"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 set is an </a:t>
            </a:r>
            <a:r>
              <a:rPr lang="en-US" sz="2000" b="1" dirty="0">
                <a:solidFill>
                  <a:srgbClr val="FF0000"/>
                </a:solidFill>
              </a:rPr>
              <a:t>unordered</a:t>
            </a:r>
            <a:r>
              <a:rPr lang="en-US" sz="2000" b="1" dirty="0"/>
              <a:t> “bag” of </a:t>
            </a:r>
            <a:r>
              <a:rPr lang="en-US" sz="2000" b="1" dirty="0">
                <a:solidFill>
                  <a:srgbClr val="FF0000"/>
                </a:solidFill>
              </a:rPr>
              <a:t>unique</a:t>
            </a:r>
            <a:r>
              <a:rPr lang="en-US" sz="2000" b="1" dirty="0"/>
              <a:t> values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A </a:t>
            </a:r>
            <a:r>
              <a:rPr lang="en-US" sz="2000" b="1" dirty="0"/>
              <a:t>single set can contain values of any </a:t>
            </a:r>
            <a:r>
              <a:rPr lang="en-US" sz="2000" b="1" dirty="0">
                <a:solidFill>
                  <a:srgbClr val="FF0000"/>
                </a:solidFill>
              </a:rPr>
              <a:t>immutable</a:t>
            </a:r>
            <a:r>
              <a:rPr lang="en-US" sz="2000" b="1" dirty="0"/>
              <a:t> datatype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Once </a:t>
            </a:r>
            <a:r>
              <a:rPr lang="en-US" sz="2000" dirty="0"/>
              <a:t>you have two sets, you can do </a:t>
            </a:r>
            <a:r>
              <a:rPr lang="en-US" sz="2000" b="1" dirty="0"/>
              <a:t>standard set operations</a:t>
            </a:r>
            <a:r>
              <a:rPr lang="en-US" sz="2000" dirty="0"/>
              <a:t> like </a:t>
            </a:r>
            <a:r>
              <a:rPr lang="en-US" sz="2000" b="1" i="1" dirty="0">
                <a:solidFill>
                  <a:srgbClr val="0070C0"/>
                </a:solidFill>
                <a:latin typeface="Consolas" panose="020B0609020204030204" pitchFamily="49" charset="0"/>
                <a:cs typeface="Consolas" panose="020B0609020204030204" pitchFamily="49" charset="0"/>
              </a:rPr>
              <a:t>union</a:t>
            </a:r>
            <a:r>
              <a:rPr lang="en-US" sz="2000" dirty="0"/>
              <a:t>, </a:t>
            </a:r>
            <a:r>
              <a:rPr lang="en-US" sz="2000" b="1" i="1" dirty="0">
                <a:solidFill>
                  <a:srgbClr val="0070C0"/>
                </a:solidFill>
                <a:latin typeface="Consolas" panose="020B0609020204030204" pitchFamily="49" charset="0"/>
                <a:cs typeface="Consolas" panose="020B0609020204030204" pitchFamily="49" charset="0"/>
              </a:rPr>
              <a:t>intersection</a:t>
            </a:r>
            <a:r>
              <a:rPr lang="en-US" sz="2000" dirty="0"/>
              <a:t>, and </a:t>
            </a:r>
            <a:r>
              <a:rPr lang="en-US" sz="2000" b="1" i="1" dirty="0" smtClean="0">
                <a:solidFill>
                  <a:srgbClr val="0070C0"/>
                </a:solidFill>
                <a:latin typeface="Consolas" panose="020B0609020204030204" pitchFamily="49" charset="0"/>
                <a:cs typeface="Consolas" panose="020B0609020204030204" pitchFamily="49" charset="0"/>
              </a:rPr>
              <a:t>set</a:t>
            </a:r>
            <a:r>
              <a:rPr lang="en-US" sz="2000" dirty="0" smtClean="0"/>
              <a:t> </a:t>
            </a:r>
            <a:r>
              <a:rPr lang="en-US" sz="2000" b="1" i="1" dirty="0" smtClean="0">
                <a:solidFill>
                  <a:srgbClr val="0070C0"/>
                </a:solidFill>
                <a:latin typeface="Consolas" panose="020B0609020204030204" pitchFamily="49" charset="0"/>
                <a:cs typeface="Consolas" panose="020B0609020204030204" pitchFamily="49" charset="0"/>
              </a:rPr>
              <a:t>difference</a:t>
            </a:r>
            <a:r>
              <a:rPr lang="en-US" sz="2000" dirty="0" smtClean="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29283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300445" y="4883686"/>
            <a:ext cx="12435839"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①	To create a set with one value, put the value in curly brackets (</a:t>
            </a:r>
            <a:r>
              <a:rPr lang="en-US" sz="2000" b="1" i="1" dirty="0">
                <a:solidFill>
                  <a:srgbClr val="0070C0"/>
                </a:solidFill>
                <a:latin typeface="Consolas" panose="020B0609020204030204" pitchFamily="49" charset="0"/>
                <a:cs typeface="Consolas" panose="020B0609020204030204" pitchFamily="49" charset="0"/>
              </a:rPr>
              <a:t>{}</a:t>
            </a:r>
            <a:r>
              <a:rPr lang="en-US" sz="2000"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②</a:t>
            </a:r>
            <a:r>
              <a:rPr lang="en-US" sz="2000" b="1" dirty="0"/>
              <a:t>	Sets are actually implemented as classes, but don’t worry about that for now.</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③</a:t>
            </a:r>
            <a:r>
              <a:rPr lang="en-US" sz="2000" b="1" dirty="0"/>
              <a:t>	To create a set with multiple values, separate the values with commas and wrap it all up with curly brackets.</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38472" y="857743"/>
            <a:ext cx="2990850" cy="3619500"/>
          </a:xfrm>
          <a:prstGeom prst="rect">
            <a:avLst/>
          </a:prstGeom>
        </p:spPr>
      </p:pic>
    </p:spTree>
    <p:extLst>
      <p:ext uri="{BB962C8B-B14F-4D97-AF65-F5344CB8AC3E}">
        <p14:creationId xmlns:p14="http://schemas.microsoft.com/office/powerpoint/2010/main" val="211533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Elements of a List </a:t>
            </a:r>
            <a:endParaRPr lang="en-US" b="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428353" y="883102"/>
            <a:ext cx="7798014" cy="5713639"/>
          </a:xfrm>
          <a:prstGeom prst="rect">
            <a:avLst/>
          </a:prstGeom>
        </p:spPr>
      </p:pic>
    </p:spTree>
    <p:extLst>
      <p:ext uri="{BB962C8B-B14F-4D97-AF65-F5344CB8AC3E}">
        <p14:creationId xmlns:p14="http://schemas.microsoft.com/office/powerpoint/2010/main" val="3784027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261257" y="786532"/>
            <a:ext cx="12435839"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You can also create a set out of a list.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097553" y="1611312"/>
            <a:ext cx="6496050" cy="2847975"/>
          </a:xfrm>
          <a:prstGeom prst="rect">
            <a:avLst/>
          </a:prstGeom>
        </p:spPr>
      </p:pic>
    </p:spTree>
    <p:extLst>
      <p:ext uri="{BB962C8B-B14F-4D97-AF65-F5344CB8AC3E}">
        <p14:creationId xmlns:p14="http://schemas.microsoft.com/office/powerpoint/2010/main" val="2455063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To create a set from a list, use the </a:t>
            </a:r>
            <a:r>
              <a:rPr lang="en-US" sz="2000" b="1" i="1" dirty="0">
                <a:solidFill>
                  <a:srgbClr val="0070C0"/>
                </a:solidFill>
                <a:latin typeface="Consolas" panose="020B0609020204030204" pitchFamily="49" charset="0"/>
                <a:cs typeface="Consolas" panose="020B0609020204030204" pitchFamily="49" charset="0"/>
              </a:rPr>
              <a:t>set() </a:t>
            </a:r>
            <a:r>
              <a:rPr lang="en-US" sz="2000" b="1" dirty="0"/>
              <a:t>function</a:t>
            </a:r>
            <a:r>
              <a:rPr lang="en-US" sz="2000" dirty="0"/>
              <a:t>. (Pedants who know about how sets are implemented will point out that this is not really calling a function, but instantiating a </a:t>
            </a:r>
            <a:r>
              <a:rPr lang="en-US" sz="2000" dirty="0" smtClean="0"/>
              <a:t>class)</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As I mentioned earlier, </a:t>
            </a:r>
            <a:r>
              <a:rPr lang="en-US" sz="2000" b="1" dirty="0"/>
              <a:t>a single set can contain values of </a:t>
            </a:r>
            <a:r>
              <a:rPr lang="en-US" sz="2000" b="1" dirty="0">
                <a:solidFill>
                  <a:srgbClr val="FF0000"/>
                </a:solidFill>
              </a:rPr>
              <a:t>any datatype</a:t>
            </a:r>
            <a:r>
              <a:rPr lang="en-US" sz="2000" dirty="0"/>
              <a:t>. And, as I mentioned earlier, </a:t>
            </a:r>
            <a:r>
              <a:rPr lang="en-US" sz="2000" b="1" dirty="0"/>
              <a:t>sets are </a:t>
            </a:r>
            <a:r>
              <a:rPr lang="en-US" sz="2000" b="1" dirty="0">
                <a:solidFill>
                  <a:srgbClr val="FF0000"/>
                </a:solidFill>
              </a:rPr>
              <a:t>unordered</a:t>
            </a:r>
            <a:r>
              <a:rPr lang="en-US" sz="2000" dirty="0"/>
              <a:t>. This set does not remember the original order of the list that was used to create it. If you were to add items to this set, it would not remember the order in which you added them.</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original list is unchanged.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9611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Don’t </a:t>
            </a:r>
            <a:r>
              <a:rPr lang="en-US" sz="2000" dirty="0"/>
              <a:t>have any values yet? Not a problem. You can create an empty set</a:t>
            </a:r>
            <a:r>
              <a:rPr lang="en-US" sz="2000" dirty="0" smtClean="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7180" y="1430382"/>
            <a:ext cx="3973013" cy="5045096"/>
          </a:xfrm>
          <a:prstGeom prst="rect">
            <a:avLst/>
          </a:prstGeom>
        </p:spPr>
      </p:pic>
    </p:spTree>
    <p:extLst>
      <p:ext uri="{BB962C8B-B14F-4D97-AF65-F5344CB8AC3E}">
        <p14:creationId xmlns:p14="http://schemas.microsoft.com/office/powerpoint/2010/main" val="2524026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a:t>
            </a:r>
            <a:r>
              <a:rPr lang="en-US" sz="2000" dirty="0"/>
              <a:t>	</a:t>
            </a:r>
            <a:r>
              <a:rPr lang="en-US" sz="2000" b="1" dirty="0"/>
              <a:t>To create an empty set, call </a:t>
            </a:r>
            <a:r>
              <a:rPr lang="en-US" sz="2000" b="1" i="1" dirty="0">
                <a:solidFill>
                  <a:srgbClr val="0070C0"/>
                </a:solidFill>
                <a:latin typeface="Consolas" panose="020B0609020204030204" pitchFamily="49" charset="0"/>
                <a:cs typeface="Consolas" panose="020B0609020204030204" pitchFamily="49" charset="0"/>
              </a:rPr>
              <a:t>set() </a:t>
            </a:r>
            <a:r>
              <a:rPr lang="en-US" sz="2000" b="1" dirty="0"/>
              <a:t>with no arguments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printed representation of an empty set looks a bit strange. Were you expecting </a:t>
            </a:r>
            <a:r>
              <a:rPr lang="en-US" sz="2000" b="1" i="1" dirty="0">
                <a:solidFill>
                  <a:srgbClr val="0070C0"/>
                </a:solidFill>
                <a:latin typeface="Consolas" panose="020B0609020204030204" pitchFamily="49" charset="0"/>
                <a:cs typeface="Consolas" panose="020B0609020204030204" pitchFamily="49" charset="0"/>
              </a:rPr>
              <a:t>{}</a:t>
            </a:r>
            <a:r>
              <a:rPr lang="en-US" sz="2000" dirty="0"/>
              <a:t>, perhaps? </a:t>
            </a:r>
            <a:r>
              <a:rPr lang="en-US" sz="2000" b="1" dirty="0"/>
              <a:t>That would denote an empty dictionary</a:t>
            </a:r>
            <a:r>
              <a:rPr lang="en-US" sz="2000" dirty="0"/>
              <a:t>, not an empty set. You’ll learn about dictionaries later in this chapter.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Despite the strange printed representation, this is a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…and this set has no members.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dirty="0"/>
              <a:t>Due to historical quirks carried over from Python 2, </a:t>
            </a:r>
            <a:r>
              <a:rPr lang="en-US" sz="2000" b="1" dirty="0">
                <a:solidFill>
                  <a:srgbClr val="FF0000"/>
                </a:solidFill>
              </a:rPr>
              <a:t>you can not create an empty set with two curly brackets</a:t>
            </a:r>
            <a:r>
              <a:rPr lang="en-US" sz="2000" b="1" dirty="0"/>
              <a:t>. This actually creates an empty dictionary, not an empty set.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70000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a:t>
            </a:r>
            <a:r>
              <a:rPr lang="en-US" sz="2000" b="1" dirty="0"/>
              <a:t>two different ways </a:t>
            </a:r>
            <a:r>
              <a:rPr lang="en-US" sz="2000" dirty="0"/>
              <a:t>to add values to an existing set: the </a:t>
            </a:r>
            <a:r>
              <a:rPr lang="en-US" sz="2000" b="1" i="1" dirty="0">
                <a:solidFill>
                  <a:srgbClr val="0070C0"/>
                </a:solidFill>
                <a:latin typeface="Consolas" panose="020B0609020204030204" pitchFamily="49" charset="0"/>
                <a:cs typeface="Consolas" panose="020B0609020204030204" pitchFamily="49" charset="0"/>
              </a:rPr>
              <a:t>add() </a:t>
            </a:r>
            <a:r>
              <a:rPr lang="en-US" sz="2000" dirty="0"/>
              <a:t>method, and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49518" y="1394379"/>
            <a:ext cx="3248025" cy="5029200"/>
          </a:xfrm>
          <a:prstGeom prst="rect">
            <a:avLst/>
          </a:prstGeom>
        </p:spPr>
      </p:pic>
    </p:spTree>
    <p:extLst>
      <p:ext uri="{BB962C8B-B14F-4D97-AF65-F5344CB8AC3E}">
        <p14:creationId xmlns:p14="http://schemas.microsoft.com/office/powerpoint/2010/main" val="2171698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add() </a:t>
            </a:r>
            <a:r>
              <a:rPr lang="en-US" sz="2000" dirty="0"/>
              <a:t>method takes a single argument, which can be any datatype, and adds the given value to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set now has 3 members.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solidFill>
                  <a:srgbClr val="FF0000"/>
                </a:solidFill>
              </a:rPr>
              <a:t>Sets are bags of unique values</a:t>
            </a:r>
            <a:r>
              <a:rPr lang="en-US" sz="2000" dirty="0"/>
              <a:t>. </a:t>
            </a:r>
            <a:r>
              <a:rPr lang="en-US" sz="2000" b="1" dirty="0"/>
              <a:t>If you try to add a value that already exists in the set, it will do nothing</a:t>
            </a:r>
            <a:r>
              <a:rPr lang="en-US" sz="2000" dirty="0"/>
              <a:t>. </a:t>
            </a:r>
            <a:r>
              <a:rPr lang="en-US" sz="2000" b="1" dirty="0"/>
              <a:t>It won’t raise an error;</a:t>
            </a:r>
            <a:r>
              <a:rPr lang="en-US" sz="2000" dirty="0"/>
              <a:t> </a:t>
            </a:r>
            <a:r>
              <a:rPr lang="en-US" sz="2000" b="1" dirty="0"/>
              <a:t>it’s just a no-op</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This set still has 3 members.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5845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46921" y="857743"/>
            <a:ext cx="6676516" cy="5895754"/>
          </a:xfrm>
          <a:prstGeom prst="rect">
            <a:avLst/>
          </a:prstGeom>
        </p:spPr>
      </p:pic>
    </p:spTree>
    <p:extLst>
      <p:ext uri="{BB962C8B-B14F-4D97-AF65-F5344CB8AC3E}">
        <p14:creationId xmlns:p14="http://schemas.microsoft.com/office/powerpoint/2010/main" val="3265868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takes one argument, a set, </a:t>
            </a:r>
            <a:r>
              <a:rPr lang="en-US" sz="2000" b="1" dirty="0"/>
              <a:t>and adds all its members to the original set</a:t>
            </a:r>
            <a:r>
              <a:rPr lang="en-US" sz="2000" dirty="0"/>
              <a:t>. </a:t>
            </a:r>
            <a:endParaRPr lang="en-US" sz="2000" dirty="0" smtClean="0"/>
          </a:p>
          <a:p>
            <a:pPr marL="342900" indent="-342900">
              <a:buFont typeface="Arial" panose="020B0604020202020204" pitchFamily="34" charset="0"/>
              <a:buChar char="•"/>
            </a:pPr>
            <a:r>
              <a:rPr lang="en-US" sz="2000" b="1" dirty="0" smtClean="0"/>
              <a:t>It’s </a:t>
            </a:r>
            <a:r>
              <a:rPr lang="en-US" sz="2000" b="1" dirty="0"/>
              <a:t>as if you called the </a:t>
            </a:r>
            <a:r>
              <a:rPr lang="en-US" sz="2000" b="1" i="1" dirty="0">
                <a:solidFill>
                  <a:srgbClr val="0070C0"/>
                </a:solidFill>
                <a:latin typeface="Consolas" panose="020B0609020204030204" pitchFamily="49" charset="0"/>
                <a:cs typeface="Consolas" panose="020B0609020204030204" pitchFamily="49" charset="0"/>
              </a:rPr>
              <a:t>add() </a:t>
            </a:r>
            <a:r>
              <a:rPr lang="en-US" sz="2000" b="1" dirty="0"/>
              <a:t>method with each member of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Duplicate values are ignored, since sets can not contain duplicates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You can actually call the </a:t>
            </a:r>
            <a:r>
              <a:rPr lang="en-US" sz="2000" b="1" i="1" dirty="0">
                <a:solidFill>
                  <a:srgbClr val="0070C0"/>
                </a:solidFill>
                <a:latin typeface="Consolas" panose="020B0609020204030204" pitchFamily="49" charset="0"/>
                <a:cs typeface="Consolas" panose="020B0609020204030204" pitchFamily="49" charset="0"/>
              </a:rPr>
              <a:t>update() </a:t>
            </a:r>
            <a:r>
              <a:rPr lang="en-US" sz="2000" b="1" dirty="0"/>
              <a:t>method with any number of arguments</a:t>
            </a:r>
            <a:r>
              <a:rPr lang="en-US" sz="2000" dirty="0"/>
              <a:t>. When called with two sets,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adds all the members of each set to the original set (dropping duplicates).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smtClean="0"/>
              <a:t>The </a:t>
            </a:r>
            <a:r>
              <a:rPr lang="en-US" sz="2000" b="1" i="1" dirty="0" smtClean="0">
                <a:solidFill>
                  <a:srgbClr val="0070C0"/>
                </a:solidFill>
                <a:latin typeface="Consolas" panose="020B0609020204030204" pitchFamily="49" charset="0"/>
                <a:cs typeface="Consolas" panose="020B0609020204030204" pitchFamily="49" charset="0"/>
              </a:rPr>
              <a:t>update() </a:t>
            </a:r>
            <a:r>
              <a:rPr lang="en-US" sz="2000" b="1" dirty="0" smtClean="0"/>
              <a:t>method can take objects of a number of </a:t>
            </a:r>
            <a:r>
              <a:rPr lang="en-US" sz="2000" b="1" dirty="0" smtClean="0">
                <a:solidFill>
                  <a:srgbClr val="FF0000"/>
                </a:solidFill>
              </a:rPr>
              <a:t>different datatypes</a:t>
            </a:r>
            <a:r>
              <a:rPr lang="en-US" sz="2000" dirty="0" smtClean="0"/>
              <a:t>, </a:t>
            </a:r>
            <a:r>
              <a:rPr lang="en-US" sz="2000" dirty="0"/>
              <a:t>including lists. When called with a list,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adds all the items of the list to the original </a:t>
            </a:r>
            <a:r>
              <a:rPr lang="en-US" sz="2000" dirty="0" smtClean="0"/>
              <a:t>set</a:t>
            </a:r>
            <a:r>
              <a:rPr lang="en-US" sz="2000" dirty="0"/>
              <a: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62940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Removing </a:t>
            </a:r>
            <a:r>
              <a:rPr lang="en-US" b="1" dirty="0">
                <a:effectLst>
                  <a:outerShdw blurRad="38100" dist="38100" dir="2700000" algn="tl">
                    <a:srgbClr val="000000">
                      <a:alpha val="43137"/>
                    </a:srgbClr>
                  </a:outerShdw>
                </a:effectLst>
              </a:rPr>
              <a:t>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287384" y="747180"/>
            <a:ext cx="13102047" cy="353943"/>
          </a:xfrm>
          <a:prstGeom prst="rect">
            <a:avLst/>
          </a:prstGeom>
          <a:noFill/>
        </p:spPr>
        <p:txBody>
          <a:bodyPr wrap="square" rtlCol="0">
            <a:spAutoFit/>
          </a:bodyPr>
          <a:lstStyle/>
          <a:p>
            <a:pPr marL="342900" indent="-342900">
              <a:buFont typeface="Arial" panose="020B0604020202020204" pitchFamily="34" charset="0"/>
              <a:buChar char="•"/>
            </a:pPr>
            <a:r>
              <a:rPr lang="en-US" sz="1700" dirty="0"/>
              <a:t>There </a:t>
            </a:r>
            <a:r>
              <a:rPr lang="en-US" sz="1700" b="1" dirty="0"/>
              <a:t>are three ways to remove individual values from a set</a:t>
            </a:r>
            <a:r>
              <a:rPr lang="en-US" sz="1700" dirty="0"/>
              <a:t>. The first two, </a:t>
            </a:r>
            <a:r>
              <a:rPr lang="en-US" sz="1700" b="1" i="1" dirty="0">
                <a:solidFill>
                  <a:srgbClr val="0070C0"/>
                </a:solidFill>
                <a:latin typeface="Consolas" panose="020B0609020204030204" pitchFamily="49" charset="0"/>
                <a:cs typeface="Consolas" panose="020B0609020204030204" pitchFamily="49" charset="0"/>
              </a:rPr>
              <a:t>discard() </a:t>
            </a:r>
            <a:r>
              <a:rPr lang="en-US" sz="1700" dirty="0"/>
              <a:t>and </a:t>
            </a:r>
            <a:r>
              <a:rPr lang="en-US" sz="1700" b="1" i="1" dirty="0">
                <a:solidFill>
                  <a:srgbClr val="0070C0"/>
                </a:solidFill>
                <a:latin typeface="Consolas" panose="020B0609020204030204" pitchFamily="49" charset="0"/>
                <a:cs typeface="Consolas" panose="020B0609020204030204" pitchFamily="49" charset="0"/>
              </a:rPr>
              <a:t>remove()</a:t>
            </a:r>
            <a:r>
              <a:rPr lang="en-US" sz="1700" dirty="0"/>
              <a:t>, have one subtle difference.</a:t>
            </a:r>
            <a:endParaRPr lang="en-US" sz="17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88274" y="1145143"/>
            <a:ext cx="4340200" cy="5589652"/>
          </a:xfrm>
          <a:prstGeom prst="rect">
            <a:avLst/>
          </a:prstGeom>
        </p:spPr>
      </p:pic>
    </p:spTree>
    <p:extLst>
      <p:ext uri="{BB962C8B-B14F-4D97-AF65-F5344CB8AC3E}">
        <p14:creationId xmlns:p14="http://schemas.microsoft.com/office/powerpoint/2010/main" val="2381759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Removing 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discard() </a:t>
            </a:r>
            <a:r>
              <a:rPr lang="en-US" sz="2000" dirty="0"/>
              <a:t>method takes a single value as an argument and removes that value from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If you call the </a:t>
            </a:r>
            <a:r>
              <a:rPr lang="en-US" sz="2000" b="1" i="1" dirty="0">
                <a:solidFill>
                  <a:srgbClr val="0070C0"/>
                </a:solidFill>
                <a:latin typeface="Consolas" panose="020B0609020204030204" pitchFamily="49" charset="0"/>
                <a:cs typeface="Consolas" panose="020B0609020204030204" pitchFamily="49" charset="0"/>
              </a:rPr>
              <a:t>discard() </a:t>
            </a:r>
            <a:r>
              <a:rPr lang="en-US" sz="2000" dirty="0"/>
              <a:t>method with a value that doesn’t exist in the set, it does nothing. </a:t>
            </a:r>
            <a:r>
              <a:rPr lang="en-US" sz="2000" b="1" dirty="0">
                <a:solidFill>
                  <a:srgbClr val="FF0000"/>
                </a:solidFill>
              </a:rPr>
              <a:t>No error; it’s just a no-op</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also takes a single value as an argument, and it also removes that value from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Here’s the difference: if the value doesn’t exist in the set, the </a:t>
            </a:r>
            <a:r>
              <a:rPr lang="en-US" sz="2000" b="1" i="1" dirty="0">
                <a:solidFill>
                  <a:srgbClr val="0070C0"/>
                </a:solidFill>
                <a:latin typeface="Consolas" panose="020B0609020204030204" pitchFamily="49" charset="0"/>
                <a:cs typeface="Consolas" panose="020B0609020204030204" pitchFamily="49" charset="0"/>
              </a:rPr>
              <a:t>remove() </a:t>
            </a:r>
            <a:r>
              <a:rPr lang="en-US" sz="2000" b="1" dirty="0"/>
              <a:t>method raises a </a:t>
            </a:r>
            <a:r>
              <a:rPr lang="en-US" sz="2000" b="1" i="1" dirty="0">
                <a:solidFill>
                  <a:srgbClr val="0070C0"/>
                </a:solidFill>
                <a:latin typeface="Consolas" panose="020B0609020204030204" pitchFamily="49" charset="0"/>
                <a:cs typeface="Consolas" panose="020B0609020204030204" pitchFamily="49" charset="0"/>
              </a:rPr>
              <a:t>KeyError</a:t>
            </a:r>
            <a:r>
              <a:rPr lang="en-US" sz="2000" b="1" dirty="0"/>
              <a:t> exception.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55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Elements of a List </a:t>
            </a:r>
          </a:p>
        </p:txBody>
      </p:sp>
      <p:sp>
        <p:nvSpPr>
          <p:cNvPr id="2" name="TextBox 1"/>
          <p:cNvSpPr txBox="1"/>
          <p:nvPr/>
        </p:nvSpPr>
        <p:spPr>
          <a:xfrm>
            <a:off x="0" y="884069"/>
            <a:ext cx="12191999"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First, you define a list of five items. </a:t>
            </a:r>
            <a:r>
              <a:rPr lang="en-US" sz="2000" b="1" dirty="0">
                <a:solidFill>
                  <a:srgbClr val="FF0000"/>
                </a:solidFill>
              </a:rPr>
              <a:t>Note that they retain their original order</a:t>
            </a:r>
            <a:r>
              <a:rPr lang="en-US" sz="2000" dirty="0"/>
              <a:t>. This is not an accident. </a:t>
            </a:r>
            <a:r>
              <a:rPr lang="en-US" sz="2000" b="1" dirty="0"/>
              <a:t>A list is an ordered set of items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 list can be used like a </a:t>
            </a:r>
            <a:r>
              <a:rPr lang="en-US" sz="2000" b="1" dirty="0"/>
              <a:t>zero-based array</a:t>
            </a:r>
            <a:r>
              <a:rPr lang="en-US" sz="2000" dirty="0"/>
              <a:t>. The first item of any non-empty list is always </a:t>
            </a:r>
            <a:r>
              <a:rPr lang="en-US" sz="2000" b="1" i="1" dirty="0">
                <a:solidFill>
                  <a:srgbClr val="0070C0"/>
                </a:solidFill>
                <a:latin typeface="Consolas" panose="020B0609020204030204" pitchFamily="49" charset="0"/>
                <a:cs typeface="Consolas" panose="020B0609020204030204" pitchFamily="49" charset="0"/>
              </a:rPr>
              <a:t>a_list[0]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last item of this five-item list is </a:t>
            </a:r>
            <a:r>
              <a:rPr lang="en-US" sz="2000" b="1" i="1" dirty="0">
                <a:solidFill>
                  <a:srgbClr val="0070C0"/>
                </a:solidFill>
                <a:latin typeface="Consolas" panose="020B0609020204030204" pitchFamily="49" charset="0"/>
                <a:cs typeface="Consolas" panose="020B0609020204030204" pitchFamily="49" charset="0"/>
              </a:rPr>
              <a:t>a_list[4]</a:t>
            </a:r>
            <a:r>
              <a:rPr lang="en-US" sz="2000" dirty="0"/>
              <a:t>, because lists are always zero-based.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A negative index accesses items from the end of the list counting backwards</a:t>
            </a:r>
            <a:r>
              <a:rPr lang="en-US" sz="2000" dirty="0"/>
              <a:t>. The last item of any non-empty list is always </a:t>
            </a:r>
            <a:r>
              <a:rPr lang="en-US" sz="2000" b="1" i="1" dirty="0">
                <a:solidFill>
                  <a:srgbClr val="0070C0"/>
                </a:solidFill>
                <a:latin typeface="Consolas" panose="020B0609020204030204" pitchFamily="49" charset="0"/>
                <a:cs typeface="Consolas" panose="020B0609020204030204" pitchFamily="49" charset="0"/>
              </a:rPr>
              <a:t>a_list[-1]</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If the negative index is confusing to you, think of it this way: </a:t>
            </a:r>
            <a:endParaRPr lang="en-US" sz="2000" dirty="0" smtClean="0"/>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a_list</a:t>
            </a:r>
            <a:r>
              <a:rPr lang="en-US" sz="2000" b="1" i="1" dirty="0">
                <a:solidFill>
                  <a:srgbClr val="0070C0"/>
                </a:solidFill>
                <a:latin typeface="Consolas" panose="020B0609020204030204" pitchFamily="49" charset="0"/>
                <a:cs typeface="Consolas" panose="020B0609020204030204" pitchFamily="49" charset="0"/>
              </a:rPr>
              <a:t>[-n] == a_list[len(a_list) - n]</a:t>
            </a:r>
            <a:r>
              <a:rPr lang="en-US" sz="2000" dirty="0"/>
              <a:t>. </a:t>
            </a:r>
            <a:endParaRPr lang="en-US" sz="2000" dirty="0" smtClean="0"/>
          </a:p>
          <a:p>
            <a:pPr marL="342900" indent="-342900">
              <a:buFont typeface="Arial" panose="020B0604020202020204" pitchFamily="34" charset="0"/>
              <a:buChar char="•"/>
            </a:pPr>
            <a:r>
              <a:rPr lang="en-US" sz="2000" dirty="0" smtClean="0"/>
              <a:t>So </a:t>
            </a:r>
            <a:r>
              <a:rPr lang="en-US" sz="2000" dirty="0"/>
              <a:t>in this list, </a:t>
            </a:r>
            <a:r>
              <a:rPr lang="en-US" sz="2000" b="1" i="1" dirty="0">
                <a:solidFill>
                  <a:srgbClr val="0070C0"/>
                </a:solidFill>
                <a:latin typeface="Consolas" panose="020B0609020204030204" pitchFamily="49" charset="0"/>
                <a:cs typeface="Consolas" panose="020B0609020204030204" pitchFamily="49" charset="0"/>
              </a:rPr>
              <a:t>a_list[-3] == a_list[5 - 3] == a_list[2]</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31054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Removing </a:t>
            </a:r>
            <a:r>
              <a:rPr lang="en-US" b="1" dirty="0">
                <a:effectLst>
                  <a:outerShdw blurRad="38100" dist="38100" dir="2700000" algn="tl">
                    <a:srgbClr val="000000">
                      <a:alpha val="43137"/>
                    </a:srgbClr>
                  </a:outerShdw>
                </a:effectLst>
              </a:rPr>
              <a:t>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57089" y="857743"/>
            <a:ext cx="4737871" cy="5919876"/>
          </a:xfrm>
          <a:prstGeom prst="rect">
            <a:avLst/>
          </a:prstGeom>
        </p:spPr>
      </p:pic>
    </p:spTree>
    <p:extLst>
      <p:ext uri="{BB962C8B-B14F-4D97-AF65-F5344CB8AC3E}">
        <p14:creationId xmlns:p14="http://schemas.microsoft.com/office/powerpoint/2010/main" val="6730546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Removing 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pop() </a:t>
            </a:r>
            <a:r>
              <a:rPr lang="en-US" sz="2000" b="1" dirty="0"/>
              <a:t>method removes a single value from a set and returns the value</a:t>
            </a:r>
            <a:r>
              <a:rPr lang="en-US" sz="2000" dirty="0"/>
              <a:t>. </a:t>
            </a:r>
            <a:r>
              <a:rPr lang="en-US" sz="2000" b="1" dirty="0"/>
              <a:t>However, since sets are </a:t>
            </a:r>
            <a:r>
              <a:rPr lang="en-US" sz="2000" b="1" dirty="0">
                <a:solidFill>
                  <a:srgbClr val="FF0000"/>
                </a:solidFill>
              </a:rPr>
              <a:t>unordered</a:t>
            </a:r>
            <a:r>
              <a:rPr lang="en-US" sz="2000" b="1" dirty="0"/>
              <a:t>, there is no </a:t>
            </a:r>
            <a:r>
              <a:rPr lang="en-US" sz="2000" b="1" dirty="0">
                <a:solidFill>
                  <a:srgbClr val="FF0000"/>
                </a:solidFill>
              </a:rPr>
              <a:t>“last” </a:t>
            </a:r>
            <a:r>
              <a:rPr lang="en-US" sz="2000" b="1" dirty="0"/>
              <a:t>value in a set, so there is no way to control which value gets removed. It is </a:t>
            </a:r>
            <a:r>
              <a:rPr lang="en-US" sz="2000" b="1" dirty="0">
                <a:solidFill>
                  <a:srgbClr val="FF0000"/>
                </a:solidFill>
              </a:rPr>
              <a:t>completely arbitrary</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clear() </a:t>
            </a:r>
            <a:r>
              <a:rPr lang="en-US" sz="2000" b="1" dirty="0"/>
              <a:t>method removes all values from a set</a:t>
            </a:r>
            <a:r>
              <a:rPr lang="en-US" sz="2000" dirty="0"/>
              <a:t>, leaving you with an empty set. This is equivalent to </a:t>
            </a:r>
            <a:r>
              <a:rPr lang="en-US" sz="2000" b="1" i="1" dirty="0">
                <a:solidFill>
                  <a:srgbClr val="0070C0"/>
                </a:solidFill>
                <a:latin typeface="Consolas" panose="020B0609020204030204" pitchFamily="49" charset="0"/>
                <a:cs typeface="Consolas" panose="020B0609020204030204" pitchFamily="49" charset="0"/>
              </a:rPr>
              <a:t>a_set = set()</a:t>
            </a:r>
            <a:r>
              <a:rPr lang="en-US" sz="2000" dirty="0"/>
              <a:t>, which would create a new empty set and overwrite the previous value of the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variable.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Attempting to </a:t>
            </a:r>
            <a:r>
              <a:rPr lang="en-US" sz="2000" b="1" i="1" dirty="0">
                <a:solidFill>
                  <a:srgbClr val="0070C0"/>
                </a:solidFill>
                <a:latin typeface="Consolas" panose="020B0609020204030204" pitchFamily="49" charset="0"/>
                <a:cs typeface="Consolas" panose="020B0609020204030204" pitchFamily="49" charset="0"/>
              </a:rPr>
              <a:t>pop</a:t>
            </a:r>
            <a:r>
              <a:rPr lang="en-US" sz="2000" b="1" dirty="0"/>
              <a:t> a value from an empty set will raise a </a:t>
            </a:r>
            <a:r>
              <a:rPr lang="en-US" sz="2000" b="1" i="1" dirty="0">
                <a:solidFill>
                  <a:srgbClr val="0070C0"/>
                </a:solidFill>
                <a:latin typeface="Consolas" panose="020B0609020204030204" pitchFamily="49" charset="0"/>
                <a:cs typeface="Consolas" panose="020B0609020204030204" pitchFamily="49" charset="0"/>
              </a:rPr>
              <a:t>KeyErro</a:t>
            </a:r>
            <a:r>
              <a:rPr lang="en-US" sz="2000" b="1" dirty="0"/>
              <a:t>r exception.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79535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Common </a:t>
            </a:r>
            <a:r>
              <a:rPr lang="en-US" b="1" dirty="0">
                <a:effectLst>
                  <a:outerShdw blurRad="38100" dist="38100" dir="2700000" algn="tl">
                    <a:srgbClr val="000000">
                      <a:alpha val="43137"/>
                    </a:srgbClr>
                  </a:outerShdw>
                </a:effectLst>
              </a:rPr>
              <a:t>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Python’s </a:t>
            </a:r>
            <a:r>
              <a:rPr lang="en-US" sz="2000" b="1" i="1" dirty="0">
                <a:solidFill>
                  <a:srgbClr val="0070C0"/>
                </a:solidFill>
                <a:latin typeface="Consolas" panose="020B0609020204030204" pitchFamily="49" charset="0"/>
                <a:cs typeface="Consolas" panose="020B0609020204030204" pitchFamily="49" charset="0"/>
              </a:rPr>
              <a:t>set</a:t>
            </a:r>
            <a:r>
              <a:rPr lang="en-US" sz="2000" dirty="0"/>
              <a:t> type supports several common </a:t>
            </a:r>
            <a:r>
              <a:rPr lang="en-US" sz="2000" b="1" i="1" dirty="0">
                <a:solidFill>
                  <a:srgbClr val="0070C0"/>
                </a:solidFill>
                <a:latin typeface="Consolas" panose="020B0609020204030204" pitchFamily="49" charset="0"/>
                <a:cs typeface="Consolas" panose="020B0609020204030204" pitchFamily="49" charset="0"/>
              </a:rPr>
              <a:t>set</a:t>
            </a:r>
            <a:r>
              <a:rPr lang="en-US" sz="2000" dirty="0"/>
              <a:t> operations.</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01868" y="1394378"/>
            <a:ext cx="6957469" cy="5394337"/>
          </a:xfrm>
          <a:prstGeom prst="rect">
            <a:avLst/>
          </a:prstGeom>
        </p:spPr>
      </p:pic>
    </p:spTree>
    <p:extLst>
      <p:ext uri="{BB962C8B-B14F-4D97-AF65-F5344CB8AC3E}">
        <p14:creationId xmlns:p14="http://schemas.microsoft.com/office/powerpoint/2010/main" val="134781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test whether a value is a member of a set, use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operator. This works the same as lists.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union() </a:t>
            </a:r>
            <a:r>
              <a:rPr lang="en-US" sz="2000" b="1" dirty="0"/>
              <a:t>method returns a new set containing all the elements </a:t>
            </a:r>
            <a:r>
              <a:rPr lang="en-US" sz="2000" b="1" dirty="0">
                <a:solidFill>
                  <a:srgbClr val="FF0000"/>
                </a:solidFill>
              </a:rPr>
              <a:t>that are in either 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intersection() </a:t>
            </a:r>
            <a:r>
              <a:rPr lang="en-US" sz="2000" b="1" dirty="0"/>
              <a:t>method returns a new set containing all the elements </a:t>
            </a:r>
            <a:r>
              <a:rPr lang="en-US" sz="2000" b="1" dirty="0">
                <a:solidFill>
                  <a:srgbClr val="FF0000"/>
                </a:solidFill>
              </a:rPr>
              <a:t>that are in both sets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difference()</a:t>
            </a:r>
            <a:r>
              <a:rPr lang="en-US" sz="2000" b="1" dirty="0"/>
              <a:t> method returns a new set containing all the elements </a:t>
            </a:r>
            <a:r>
              <a:rPr lang="en-US" sz="2000" b="1" dirty="0">
                <a:solidFill>
                  <a:srgbClr val="FF0000"/>
                </a:solidFill>
              </a:rPr>
              <a:t>that are in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a:t>
            </a:r>
            <a:r>
              <a:rPr lang="en-US" sz="2000" b="1" dirty="0">
                <a:solidFill>
                  <a:srgbClr val="FF0000"/>
                </a:solidFill>
              </a:rPr>
              <a:t>but not</a:t>
            </a:r>
            <a:r>
              <a:rPr lang="en-US" sz="2000" b="1" dirty="0"/>
              <a:t>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symmetric_difference()</a:t>
            </a:r>
            <a:r>
              <a:rPr lang="en-US" sz="2000" b="1" dirty="0"/>
              <a:t> method returns a new set containing all the elements </a:t>
            </a:r>
            <a:r>
              <a:rPr lang="en-US" sz="2000" b="1" dirty="0">
                <a:solidFill>
                  <a:srgbClr val="FF0000"/>
                </a:solidFill>
              </a:rPr>
              <a:t>that are in exactly one of the sets</a:t>
            </a:r>
            <a:r>
              <a:rPr lang="en-US" sz="2000" b="1"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311396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Three of these methods are symmetric.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57600" y="1538324"/>
            <a:ext cx="9142050" cy="4929180"/>
          </a:xfrm>
          <a:prstGeom prst="rect">
            <a:avLst/>
          </a:prstGeom>
        </p:spPr>
      </p:pic>
    </p:spTree>
    <p:extLst>
      <p:ext uri="{BB962C8B-B14F-4D97-AF65-F5344CB8AC3E}">
        <p14:creationId xmlns:p14="http://schemas.microsoft.com/office/powerpoint/2010/main" val="5259056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symmetric difference of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from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looks different than the symmetric difference of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from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but remember, </a:t>
            </a:r>
            <a:r>
              <a:rPr lang="en-US" sz="2000" b="1" dirty="0"/>
              <a:t>sets are unordered</a:t>
            </a:r>
            <a:r>
              <a:rPr lang="en-US" sz="2000" dirty="0"/>
              <a:t>. </a:t>
            </a:r>
            <a:r>
              <a:rPr lang="en-US" sz="2000" b="1" dirty="0"/>
              <a:t>Any two sets that contain all the same values (with none left over) are considered equal.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And that’s exactly what happens here. Don’t be fooled by the Python Shell’s printed representation of these sets. </a:t>
            </a:r>
            <a:r>
              <a:rPr lang="en-US" sz="2000" b="1" dirty="0"/>
              <a:t>They contain the same values, so they are equal.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The union of two sets is also symmetric.</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The intersection of two sets is also symmetric.</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dirty="0"/>
              <a:t>The difference of two sets is </a:t>
            </a:r>
            <a:r>
              <a:rPr lang="en-US" sz="2000" b="1" dirty="0">
                <a:solidFill>
                  <a:srgbClr val="FF0000"/>
                </a:solidFill>
              </a:rPr>
              <a:t>not symmetric</a:t>
            </a:r>
            <a:r>
              <a:rPr lang="en-US" sz="2000" dirty="0"/>
              <a:t>. That makes sense; </a:t>
            </a:r>
            <a:r>
              <a:rPr lang="en-US" sz="2000" b="1" dirty="0"/>
              <a:t>it’s analogous to subtracting one number from another</a:t>
            </a:r>
            <a:r>
              <a:rPr lang="en-US" sz="2000" dirty="0"/>
              <a:t>. </a:t>
            </a:r>
            <a:r>
              <a:rPr lang="en-US" sz="2000" b="1" dirty="0"/>
              <a:t>The order of the operands matters</a:t>
            </a:r>
            <a:r>
              <a:rPr lang="en-US" sz="2000" dirty="0"/>
              <a: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31129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Finally, there are a few questions you can ask of sets.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48417" y="1515612"/>
            <a:ext cx="3884840" cy="5048097"/>
          </a:xfrm>
          <a:prstGeom prst="rect">
            <a:avLst/>
          </a:prstGeom>
        </p:spPr>
      </p:pic>
    </p:spTree>
    <p:extLst>
      <p:ext uri="{BB962C8B-B14F-4D97-AF65-F5344CB8AC3E}">
        <p14:creationId xmlns:p14="http://schemas.microsoft.com/office/powerpoint/2010/main" val="1682838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is a subset of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 — all the members of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are also members of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Asking the same question in reverse,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is a superset of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a:t>
            </a:r>
            <a:r>
              <a:rPr lang="en-US" sz="2000" b="1" dirty="0"/>
              <a:t>because all the members of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are also members of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As soon as you add a value to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that is not in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both tests return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597861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Sets 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sets in a boolean context, such as an </a:t>
            </a:r>
            <a:r>
              <a:rPr lang="en-US" sz="2000" b="1" i="1" dirty="0">
                <a:solidFill>
                  <a:srgbClr val="0070C0"/>
                </a:solidFill>
                <a:latin typeface="Consolas" panose="020B0609020204030204" pitchFamily="49" charset="0"/>
                <a:cs typeface="Consolas" panose="020B0609020204030204" pitchFamily="49" charset="0"/>
              </a:rPr>
              <a:t>if</a:t>
            </a:r>
            <a:r>
              <a:rPr lang="en-US" sz="2000" dirty="0"/>
              <a:t> statement.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44483" y="1394379"/>
            <a:ext cx="3945527" cy="5387162"/>
          </a:xfrm>
          <a:prstGeom prst="rect">
            <a:avLst/>
          </a:prstGeom>
        </p:spPr>
      </p:pic>
    </p:spTree>
    <p:extLst>
      <p:ext uri="{BB962C8B-B14F-4D97-AF65-F5344CB8AC3E}">
        <p14:creationId xmlns:p14="http://schemas.microsoft.com/office/powerpoint/2010/main" val="2603751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In a boolean context, an empty set is false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set with at least one item is true.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Any set with at least one item is true. The value of the items is irrelevant.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619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Find </a:t>
            </a:r>
            <a:r>
              <a:rPr lang="en-US" b="1" dirty="0">
                <a:effectLst>
                  <a:outerShdw blurRad="38100" dist="38100" dir="2700000" algn="tl">
                    <a:srgbClr val="000000">
                      <a:alpha val="43137"/>
                    </a:srgbClr>
                  </a:outerShdw>
                </a:effectLst>
              </a:rPr>
              <a:t>the Length of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strings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Dictionary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lookup table where you associate </a:t>
            </a:r>
            <a:r>
              <a:rPr lang="en-US" sz="2000" b="1" dirty="0">
                <a:solidFill>
                  <a:srgbClr val="FF0000"/>
                </a:solidFill>
              </a:rPr>
              <a:t>values with keys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 Python dictionary.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dictionary stores </a:t>
            </a:r>
            <a:r>
              <a:rPr lang="en-US" sz="2000" i="1" dirty="0">
                <a:effectLst>
                  <a:outerShdw blurRad="38100" dist="38100" dir="2700000" algn="tl">
                    <a:srgbClr val="000000">
                      <a:alpha val="43137"/>
                    </a:srgbClr>
                  </a:outerShdw>
                </a:effectLst>
              </a:rPr>
              <a:t>key/value</a:t>
            </a:r>
            <a:r>
              <a:rPr lang="en-US" sz="2000" dirty="0"/>
              <a:t> pairs in such a way that you can use the key to retrieve that value very efficiently and without having to search the whole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create a dictionary, you 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r>
              <a:rPr lang="en-US" sz="2000" b="1" dirty="0" err="1">
                <a:solidFill>
                  <a:srgbClr val="0070C0"/>
                </a:solidFill>
                <a:latin typeface="Consolas" panose="020B0609020204030204" pitchFamily="49" charset="0"/>
                <a:cs typeface="Consolas" panose="020B0609020204030204" pitchFamily="49" charset="0"/>
              </a:rPr>
              <a:t>phone_numbers</a:t>
            </a:r>
            <a:r>
              <a:rPr lang="en-US" sz="2000" b="1" dirty="0">
                <a:solidFill>
                  <a:srgbClr val="0070C0"/>
                </a:solidFill>
                <a:latin typeface="Consolas" panose="020B0609020204030204" pitchFamily="49" charset="0"/>
                <a:cs typeface="Consolas" panose="020B0609020204030204" pitchFamily="49" charset="0"/>
              </a:rPr>
              <a:t> = {'Simon':'01234 567899', 'Jane':'01234 666666'} </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4528839"/>
            <a:ext cx="11249025" cy="2162175"/>
          </a:xfrm>
          <a:prstGeom prst="rect">
            <a:avLst/>
          </a:prstGeom>
        </p:spPr>
      </p:pic>
    </p:spTree>
    <p:extLst>
      <p:ext uri="{BB962C8B-B14F-4D97-AF65-F5344CB8AC3E}">
        <p14:creationId xmlns:p14="http://schemas.microsoft.com/office/powerpoint/2010/main" val="37830852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Creating a Dictionary </a:t>
            </a:r>
          </a:p>
        </p:txBody>
      </p:sp>
      <p:sp>
        <p:nvSpPr>
          <p:cNvPr id="2" name="TextBox 1"/>
          <p:cNvSpPr txBox="1"/>
          <p:nvPr/>
        </p:nvSpPr>
        <p:spPr>
          <a:xfrm>
            <a:off x="417443" y="857743"/>
            <a:ext cx="11357113" cy="6863417"/>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example, the </a:t>
            </a:r>
            <a:r>
              <a:rPr lang="en-US" sz="2000" b="1" dirty="0">
                <a:solidFill>
                  <a:srgbClr val="FF0000"/>
                </a:solidFill>
              </a:rPr>
              <a:t>keys</a:t>
            </a:r>
            <a:r>
              <a:rPr lang="en-US" sz="2000" dirty="0"/>
              <a:t> of the dictionary are strings, but they do not have to be; </a:t>
            </a:r>
            <a:r>
              <a:rPr lang="en-US" sz="2000" b="1" dirty="0">
                <a:solidFill>
                  <a:srgbClr val="FF0000"/>
                </a:solidFill>
              </a:rPr>
              <a:t>they could be numbers or in fact any data type</a:t>
            </a:r>
            <a:r>
              <a:rPr lang="en-US" sz="2000" dirty="0"/>
              <a:t>, although strings are most commonly used.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The values can also be of any data type</a:t>
            </a:r>
            <a:r>
              <a:rPr lang="en-US" sz="2000" dirty="0"/>
              <a:t>, </a:t>
            </a:r>
            <a:r>
              <a:rPr lang="en-US" sz="2000" b="1" dirty="0">
                <a:solidFill>
                  <a:srgbClr val="FF0000"/>
                </a:solidFill>
              </a:rPr>
              <a:t>including other dictionaries or lists</a:t>
            </a:r>
            <a:r>
              <a:rPr lang="en-US" sz="2000" dirty="0"/>
              <a:t>. The following example creates one dictionary (a) and then uses it as a value in a second dictionary (b):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{'key1':'value1', 'key2':2}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{'key2': 2, 'key1': 'value1'}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{'b_key1':a}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{'b_key1': {'key2': 2, 'key1': 'value1'}}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display the contents of a dictionary, you will notice that the order of the items in the dictionary may not match the order in which they were specified when the dictionary was created and initialized with some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reason the order appears to be random is that the underlying data structure that is a </a:t>
            </a:r>
            <a:r>
              <a:rPr lang="en-US" sz="2000" i="1" dirty="0">
                <a:effectLst>
                  <a:outerShdw blurRad="38100" dist="38100" dir="2700000" algn="tl">
                    <a:srgbClr val="000000">
                      <a:alpha val="43137"/>
                    </a:srgbClr>
                  </a:outerShdw>
                </a:effectLst>
              </a:rPr>
              <a:t>hash table</a:t>
            </a:r>
            <a:r>
              <a:rPr lang="en-US" sz="2000" dirty="0"/>
              <a:t>. </a:t>
            </a:r>
            <a:r>
              <a:rPr lang="en-US" sz="2000" i="1" dirty="0">
                <a:effectLst>
                  <a:outerShdw blurRad="38100" dist="38100" dir="2700000" algn="tl">
                    <a:srgbClr val="000000">
                      <a:alpha val="43137"/>
                    </a:srgbClr>
                  </a:outerShdw>
                </a:effectLst>
              </a:rPr>
              <a:t>Hash tables </a:t>
            </a:r>
            <a:r>
              <a:rPr lang="en-US" sz="2000" dirty="0"/>
              <a:t>use a hashing function to decide where to store the value; the hashing function calculates a numeric equivalent to any object.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Accessing a Dictionary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Use the key of the entry to which you need access inside the brackets:</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567899'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endParaRPr lang="en-US" sz="2000" dirty="0"/>
          </a:p>
          <a:p>
            <a:pPr marL="342900" indent="-342900">
              <a:buFont typeface="Arial" panose="020B0604020202020204" pitchFamily="34" charset="0"/>
              <a:buChar char="•"/>
            </a:pPr>
            <a:r>
              <a:rPr lang="en-US" sz="2000" dirty="0"/>
              <a:t>As well as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to read values from a dictionary, </a:t>
            </a:r>
            <a:r>
              <a:rPr lang="en-US" sz="2000" b="1" dirty="0">
                <a:solidFill>
                  <a:srgbClr val="FF0000"/>
                </a:solidFill>
              </a:rPr>
              <a:t>you can also use it to add new values or overwrite existing ones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 '01234 777555'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777555'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the key is not in use in the dictionary, a new entry is automatically added. If the key is already present, then whatever value was there before will be overwritten by the new value.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Removing Things from a Dictionary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8543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specifying the key for the item that you want to remove: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phone_numbers.pop</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{'Simon': '01234 567899'}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returns the value of the item removed from the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Iterating over Dictionaries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do something to each of the items in the dictionary in turn.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to iterate over the keys of the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in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a couple of other techniques that you can use to iterate over a dictionary. The following form can be useful if you need access to the values as well as the keys: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in </a:t>
            </a:r>
            <a:r>
              <a:rPr lang="en-US" b="1" i="1" dirty="0" err="1">
                <a:solidFill>
                  <a:srgbClr val="0070C0"/>
                </a:solidFill>
                <a:latin typeface="Consolas" panose="020B0609020204030204" pitchFamily="49" charset="0"/>
                <a:cs typeface="Consolas" panose="020B0609020204030204" pitchFamily="49" charset="0"/>
              </a:rPr>
              <a:t>phone_numbers.items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 " " +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01234 567899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or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Python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add a single item to the end of a list, use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a.append</a:t>
            </a:r>
            <a:r>
              <a:rPr lang="en-US" sz="2000" b="1" i="1" dirty="0">
                <a:solidFill>
                  <a:srgbClr val="0070C0"/>
                </a:solidFill>
                <a:latin typeface="Consolas" panose="020B0609020204030204" pitchFamily="49" charset="0"/>
                <a:cs typeface="Consolas" panose="020B0609020204030204" pitchFamily="49" charset="0"/>
              </a:rPr>
              <a:t>("new")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72.3, 'new']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Sometimes you don’t want to add the new elements to the end of a list, but rather you want to insert them at a certain position in the list. For this, use the insert command. The first argument is the index where the item should be inserted, and the second argument is the item to be inserted: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a.insert</a:t>
            </a:r>
            <a:r>
              <a:rPr lang="en-US" sz="2000" b="1" i="1" dirty="0">
                <a:solidFill>
                  <a:srgbClr val="0070C0"/>
                </a:solidFill>
                <a:latin typeface="Consolas" panose="020B0609020204030204" pitchFamily="49" charset="0"/>
                <a:cs typeface="Consolas" panose="020B0609020204030204" pitchFamily="49" charset="0"/>
              </a:rPr>
              <a:t>(2, "new2")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'new2', 12, False, 72.3]</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616101"/>
          </a:xfrm>
          <a:prstGeom prst="rect">
            <a:avLst/>
          </a:prstGeom>
          <a:noFill/>
        </p:spPr>
        <p:txBody>
          <a:bodyPr wrap="square" rtlCol="0">
            <a:spAutoFit/>
          </a:bodyPr>
          <a:lstStyle/>
          <a:p>
            <a:pPr marL="342900" indent="-342900">
              <a:buFont typeface="Arial" panose="020B0604020202020204" pitchFamily="34" charset="0"/>
              <a:buChar char="•"/>
            </a:pPr>
            <a:r>
              <a:rPr lang="en-US" sz="2000" dirty="0"/>
              <a:t>Both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add only one element to a list. The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function adds all the elements of one list to the end of another: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b = [74, 75]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a.extend(b)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[34, 'Fred', 12, False, 72.3, 74, 75]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4935</TotalTime>
  <Words>3206</Words>
  <Application>Microsoft Office PowerPoint</Application>
  <PresentationFormat>Widescreen</PresentationFormat>
  <Paragraphs>576</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Consolas</vt:lpstr>
      <vt:lpstr>Office Theme</vt:lpstr>
      <vt:lpstr>Python  Lists and Dictionaries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1387</cp:revision>
  <dcterms:created xsi:type="dcterms:W3CDTF">2015-08-06T11:05:05Z</dcterms:created>
  <dcterms:modified xsi:type="dcterms:W3CDTF">2018-02-10T20:24:39Z</dcterms:modified>
  <cp:contentStatus/>
</cp:coreProperties>
</file>