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383" r:id="rId21"/>
    <p:sldId id="335" r:id="rId22"/>
    <p:sldId id="334" r:id="rId23"/>
    <p:sldId id="367" r:id="rId24"/>
    <p:sldId id="337" r:id="rId25"/>
    <p:sldId id="338" r:id="rId26"/>
    <p:sldId id="368" r:id="rId27"/>
    <p:sldId id="339" r:id="rId28"/>
    <p:sldId id="369" r:id="rId29"/>
    <p:sldId id="341" r:id="rId30"/>
    <p:sldId id="371" r:id="rId31"/>
    <p:sldId id="349" r:id="rId32"/>
    <p:sldId id="372" r:id="rId33"/>
    <p:sldId id="374" r:id="rId34"/>
    <p:sldId id="380" r:id="rId35"/>
    <p:sldId id="379" r:id="rId36"/>
    <p:sldId id="375" r:id="rId37"/>
    <p:sldId id="376" r:id="rId38"/>
    <p:sldId id="382" r:id="rId39"/>
    <p:sldId id="377" r:id="rId40"/>
    <p:sldId id="378" r:id="rId41"/>
    <p:sldId id="26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57"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Master" Target="slideMasters/slideMaster1.xml"/><Relationship Id="rId31" Type="http://schemas.openxmlformats.org/officeDocument/2006/relationships/slide" Target="slides/slide12.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tableStyles" Target="tableStyles.xml"/><Relationship Id="rId20" Type="http://schemas.openxmlformats.org/officeDocument/2006/relationships/slide" Target="slides/slide1.xml"/><Relationship Id="rId41"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Python </a:t>
            </a:r>
            <a:br>
              <a:rPr lang="en-US" dirty="0"/>
            </a:br>
            <a:r>
              <a:rPr lang="en-US" dirty="0"/>
              <a:t>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object-oriented Python, reading and writing files, handling exceptions, using modules, and Internet programming.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Web Requests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38554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You need to read the contents of a web page into a string using Python 2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has an extensive library for making HTTP requests.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reads the contents of the Google home page into the string </a:t>
            </a:r>
            <a:r>
              <a:rPr lang="en-US" sz="2000" b="1" i="1" dirty="0">
                <a:solidFill>
                  <a:srgbClr val="0070C0"/>
                </a:solidFill>
                <a:latin typeface="Consolas" panose="020B0609020204030204" pitchFamily="49" charset="0"/>
                <a:cs typeface="Consolas" panose="020B0609020204030204" pitchFamily="49" charset="0"/>
              </a:rPr>
              <a:t>contents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import urllib2 </a:t>
            </a:r>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contents = urllib2.urlopen("https://www.google.com/").read() </a:t>
            </a:r>
          </a:p>
          <a:p>
            <a:pPr marL="342900" indent="-342900">
              <a:buFont typeface="Arial" panose="020B0604020202020204" pitchFamily="34" charset="0"/>
              <a:buChar char="•"/>
            </a:pPr>
            <a:r>
              <a:rPr lang="fr-FR" b="1" i="1" dirty="0" err="1">
                <a:solidFill>
                  <a:srgbClr val="0070C0"/>
                </a:solidFill>
                <a:latin typeface="Consolas" panose="020B0609020204030204" pitchFamily="49" charset="0"/>
                <a:cs typeface="Consolas" panose="020B0609020204030204" pitchFamily="49" charset="0"/>
              </a:rPr>
              <a:t>print</a:t>
            </a:r>
            <a:r>
              <a:rPr lang="fr-FR" b="1" i="1" dirty="0">
                <a:solidFill>
                  <a:srgbClr val="0070C0"/>
                </a:solidFill>
                <a:latin typeface="Consolas" panose="020B0609020204030204" pitchFamily="49" charset="0"/>
                <a:cs typeface="Consolas" panose="020B0609020204030204" pitchFamily="49" charset="0"/>
              </a:rPr>
              <a:t>(contents)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Command-Line Arguments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02995"/>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send an email message from a Python program.</a:t>
            </a:r>
          </a:p>
          <a:p>
            <a:pPr marL="342900" indent="-342900">
              <a:buFont typeface="Arial" panose="020B0604020202020204" pitchFamily="34" charset="0"/>
              <a:buChar char="•"/>
            </a:pPr>
            <a:r>
              <a:rPr lang="en-US" sz="2000" dirty="0"/>
              <a:t>Python has a library for the Simple Mail Transfer Protocol (SMTP) that you can use to send emails:</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Attach library to your code:</a:t>
            </a:r>
            <a:br>
              <a:rPr lang="en-US" sz="2000" dirty="0"/>
            </a:b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Create SMTP Session Client Object: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smtplib.SMTP</a:t>
            </a:r>
            <a:r>
              <a:rPr lang="en-US" sz="2000" b="1" i="1" dirty="0">
                <a:solidFill>
                  <a:srgbClr val="0070C0"/>
                </a:solidFill>
                <a:latin typeface="Consolas" panose="020B0609020204030204" pitchFamily="49" charset="0"/>
                <a:cs typeface="Consolas" panose="020B0609020204030204" pitchFamily="49" charset="0"/>
              </a:rPr>
              <a:t>(SMTP_SERVER, SMTP_PORT)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Start Security connection: SSL or TLS:</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smtpserver.starttls</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Login to </a:t>
            </a:r>
            <a:r>
              <a:rPr lang="en-US" sz="2000" dirty="0" err="1"/>
              <a:t>smtp</a:t>
            </a:r>
            <a:r>
              <a:rPr lang="en-US" sz="2000" dirty="0"/>
              <a:t> server:</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smtpserver.login</a:t>
            </a:r>
            <a:r>
              <a:rPr lang="en-US" sz="2000" b="1" i="1" dirty="0">
                <a:solidFill>
                  <a:srgbClr val="0070C0"/>
                </a:solidFill>
                <a:latin typeface="Consolas" panose="020B0609020204030204" pitchFamily="49" charset="0"/>
                <a:cs typeface="Consolas" panose="020B0609020204030204" pitchFamily="49" charset="0"/>
              </a:rPr>
              <a:t>(GMAIL_USER, GMAIL_PASS)</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Send email to your recipient: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smtpserver.sendmail</a:t>
            </a:r>
            <a:r>
              <a:rPr lang="en-US" sz="2000" b="1" i="1" dirty="0">
                <a:solidFill>
                  <a:srgbClr val="0070C0"/>
                </a:solidFill>
                <a:latin typeface="Consolas" panose="020B0609020204030204" pitchFamily="49" charset="0"/>
                <a:cs typeface="Consolas" panose="020B0609020204030204" pitchFamily="49" charset="0"/>
              </a:rPr>
              <a:t>(GMAIL_USER, recipient,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Close Connection:</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smtpserver.quit</a:t>
            </a:r>
            <a:r>
              <a:rPr lang="en-US" sz="20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0894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GMAIL_USER = ‘YOUR_RASPBERY_PI_GMAIL' </a:t>
            </a:r>
          </a:p>
          <a:p>
            <a:pPr lvl="1"/>
            <a:r>
              <a:rPr lang="en-US" sz="2000" b="1" i="1" dirty="0">
                <a:solidFill>
                  <a:srgbClr val="0070C0"/>
                </a:solidFill>
                <a:latin typeface="Consolas" panose="020B0609020204030204" pitchFamily="49" charset="0"/>
                <a:cs typeface="Consolas" panose="020B0609020204030204" pitchFamily="49" charset="0"/>
              </a:rPr>
              <a:t>GMAIL_PASS = ‘YOUR_GMAIL_PASSWORD' </a:t>
            </a:r>
          </a:p>
          <a:p>
            <a:pPr lvl="1"/>
            <a:r>
              <a:rPr lang="en-US" sz="2000" b="1" i="1" dirty="0">
                <a:solidFill>
                  <a:srgbClr val="0070C0"/>
                </a:solidFill>
                <a:latin typeface="Consolas" panose="020B0609020204030204" pitchFamily="49" charset="0"/>
                <a:cs typeface="Consolas" panose="020B0609020204030204" pitchFamily="49" charset="0"/>
              </a:rPr>
              <a:t>SMTP_SERVER = 'smtp.gmail.com' </a:t>
            </a:r>
          </a:p>
          <a:p>
            <a:pPr lvl="1"/>
            <a:r>
              <a:rPr lang="en-US" sz="2000" b="1" i="1" dirty="0">
                <a:solidFill>
                  <a:srgbClr val="0070C0"/>
                </a:solidFill>
                <a:latin typeface="Consolas" panose="020B0609020204030204" pitchFamily="49" charset="0"/>
                <a:cs typeface="Consolas" panose="020B0609020204030204" pitchFamily="49" charset="0"/>
              </a:rPr>
              <a:t>SMTP_PORT = 587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(18,GPIO.IN,pull_up_down=GPIO.PUD_UP)</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3686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1" y="857743"/>
            <a:ext cx="13047261" cy="5355312"/>
          </a:xfrm>
          <a:prstGeom prst="rect">
            <a:avLst/>
          </a:prstGeom>
          <a:noFill/>
        </p:spPr>
        <p:txBody>
          <a:bodyPr wrap="square" rtlCol="0">
            <a:spAutoFit/>
          </a:bodyPr>
          <a:lstStyle/>
          <a:p>
            <a:r>
              <a:rPr lang="en-US" sz="1900" b="1" i="1" dirty="0" err="1">
                <a:solidFill>
                  <a:srgbClr val="0070C0"/>
                </a:solidFill>
                <a:latin typeface="Consolas" panose="020B0609020204030204" pitchFamily="49" charset="0"/>
                <a:cs typeface="Consolas" panose="020B0609020204030204" pitchFamily="49" charset="0"/>
              </a:rPr>
              <a:t>def</a:t>
            </a:r>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send_email</a:t>
            </a:r>
            <a:r>
              <a:rPr lang="en-US" sz="1900" b="1" i="1" dirty="0">
                <a:solidFill>
                  <a:srgbClr val="0070C0"/>
                </a:solidFill>
                <a:latin typeface="Consolas" panose="020B0609020204030204" pitchFamily="49" charset="0"/>
                <a:cs typeface="Consolas" panose="020B0609020204030204" pitchFamily="49" charset="0"/>
              </a:rPr>
              <a:t>(recipient, subject, text):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a:t>
            </a:r>
            <a:r>
              <a:rPr lang="en-US" sz="1900" b="1" i="1" dirty="0">
                <a:solidFill>
                  <a:srgbClr val="0070C0"/>
                </a:solidFill>
                <a:latin typeface="Consolas" panose="020B0609020204030204" pitchFamily="49" charset="0"/>
                <a:cs typeface="Consolas" panose="020B0609020204030204" pitchFamily="49" charset="0"/>
              </a:rPr>
              <a:t> = </a:t>
            </a:r>
            <a:r>
              <a:rPr lang="en-US" sz="1900" b="1" i="1" dirty="0" err="1">
                <a:solidFill>
                  <a:srgbClr val="0070C0"/>
                </a:solidFill>
                <a:latin typeface="Consolas" panose="020B0609020204030204" pitchFamily="49" charset="0"/>
                <a:cs typeface="Consolas" panose="020B0609020204030204" pitchFamily="49" charset="0"/>
              </a:rPr>
              <a:t>smtplib.SMTP</a:t>
            </a:r>
            <a:r>
              <a:rPr lang="en-US" sz="1900" b="1" i="1" dirty="0">
                <a:solidFill>
                  <a:srgbClr val="0070C0"/>
                </a:solidFill>
                <a:latin typeface="Consolas" panose="020B0609020204030204" pitchFamily="49" charset="0"/>
                <a:cs typeface="Consolas" panose="020B0609020204030204" pitchFamily="49" charset="0"/>
              </a:rPr>
              <a:t>(SMTP_SERVER, SMTP_PORT)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smtpserver.starttls</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smtpserver.login</a:t>
            </a:r>
            <a:r>
              <a:rPr lang="en-US" sz="1900" b="1" i="1" dirty="0">
                <a:solidFill>
                  <a:srgbClr val="0070C0"/>
                </a:solidFill>
                <a:latin typeface="Consolas" panose="020B0609020204030204" pitchFamily="49" charset="0"/>
                <a:cs typeface="Consolas" panose="020B0609020204030204" pitchFamily="49" charset="0"/>
              </a:rPr>
              <a:t>(GMAIL_USER, GMAIL_PASS)    </a:t>
            </a:r>
          </a:p>
          <a:p>
            <a:r>
              <a:rPr lang="en-US" sz="1900" b="1" i="1" dirty="0">
                <a:solidFill>
                  <a:srgbClr val="0070C0"/>
                </a:solidFill>
                <a:latin typeface="Consolas" panose="020B0609020204030204" pitchFamily="49" charset="0"/>
                <a:cs typeface="Consolas" panose="020B0609020204030204" pitchFamily="49" charset="0"/>
              </a:rPr>
              <a:t>    header = 'To:' + recipient + '\n' + 'From: ' + GMAIL_USER    </a:t>
            </a:r>
          </a:p>
          <a:p>
            <a:r>
              <a:rPr lang="en-US" sz="1900" b="1" i="1" dirty="0">
                <a:solidFill>
                  <a:srgbClr val="0070C0"/>
                </a:solidFill>
                <a:latin typeface="Consolas" panose="020B0609020204030204" pitchFamily="49" charset="0"/>
                <a:cs typeface="Consolas" panose="020B0609020204030204" pitchFamily="49" charset="0"/>
              </a:rPr>
              <a:t>    header = header + '\n' + 'Subject:' + subject + '\n'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 header + '\n' + text + ' \n\n'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smtpserver.sendmail</a:t>
            </a:r>
            <a:r>
              <a:rPr lang="en-US" sz="1900" b="1" i="1" dirty="0">
                <a:solidFill>
                  <a:srgbClr val="0070C0"/>
                </a:solidFill>
                <a:latin typeface="Consolas" panose="020B0609020204030204" pitchFamily="49" charset="0"/>
                <a:cs typeface="Consolas" panose="020B0609020204030204" pitchFamily="49" charset="0"/>
              </a:rPr>
              <a:t>(GMAIL_USER, recipient,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smtpserver.quit</a:t>
            </a:r>
            <a:r>
              <a:rPr lang="en-US" sz="1900" b="1" i="1" dirty="0">
                <a:solidFill>
                  <a:srgbClr val="0070C0"/>
                </a:solidFill>
                <a:latin typeface="Consolas" panose="020B0609020204030204" pitchFamily="49" charset="0"/>
                <a:cs typeface="Consolas" panose="020B0609020204030204" pitchFamily="49" charset="0"/>
              </a:rPr>
              <a:t>()</a:t>
            </a:r>
          </a:p>
          <a:p>
            <a:endParaRPr lang="en-US" sz="1900" b="1" i="1" dirty="0">
              <a:solidFill>
                <a:srgbClr val="0070C0"/>
              </a:solidFill>
              <a:latin typeface="Consolas" panose="020B0609020204030204" pitchFamily="49" charset="0"/>
              <a:cs typeface="Consolas" panose="020B0609020204030204" pitchFamily="49" charset="0"/>
            </a:endParaRPr>
          </a:p>
          <a:p>
            <a:r>
              <a:rPr lang="en-US" sz="1900" b="1" i="1" dirty="0">
                <a:solidFill>
                  <a:srgbClr val="0070C0"/>
                </a:solidFill>
                <a:latin typeface="Consolas" panose="020B0609020204030204" pitchFamily="49" charset="0"/>
                <a:cs typeface="Consolas" panose="020B0609020204030204" pitchFamily="49" charset="0"/>
              </a:rPr>
              <a:t>counter=0</a:t>
            </a:r>
          </a:p>
          <a:p>
            <a:r>
              <a:rPr lang="en-US" sz="1900" b="1" i="1" dirty="0">
                <a:solidFill>
                  <a:srgbClr val="0070C0"/>
                </a:solidFill>
                <a:latin typeface="Consolas" panose="020B0609020204030204" pitchFamily="49" charset="0"/>
                <a:cs typeface="Consolas" panose="020B0609020204030204" pitchFamily="49" charset="0"/>
              </a:rPr>
              <a:t>while(1):</a:t>
            </a:r>
          </a:p>
          <a:p>
            <a:r>
              <a:rPr lang="en-US" sz="1900" b="1" i="1" dirty="0">
                <a:solidFill>
                  <a:srgbClr val="0070C0"/>
                </a:solidFill>
                <a:latin typeface="Consolas" panose="020B0609020204030204" pitchFamily="49" charset="0"/>
                <a:cs typeface="Consolas" panose="020B0609020204030204" pitchFamily="49" charset="0"/>
              </a:rPr>
              <a:t>    if(</a:t>
            </a:r>
            <a:r>
              <a:rPr lang="en-US" sz="1900" b="1" i="1" dirty="0" err="1">
                <a:solidFill>
                  <a:srgbClr val="0070C0"/>
                </a:solidFill>
                <a:latin typeface="Consolas" panose="020B0609020204030204" pitchFamily="49" charset="0"/>
                <a:cs typeface="Consolas" panose="020B0609020204030204" pitchFamily="49" charset="0"/>
              </a:rPr>
              <a:t>GPIO.input</a:t>
            </a:r>
            <a:r>
              <a:rPr lang="en-US" sz="1900" b="1" i="1" dirty="0">
                <a:solidFill>
                  <a:srgbClr val="0070C0"/>
                </a:solidFill>
                <a:latin typeface="Consolas" panose="020B0609020204030204" pitchFamily="49" charset="0"/>
                <a:cs typeface="Consolas" panose="020B0609020204030204" pitchFamily="49" charset="0"/>
              </a:rPr>
              <a:t>(18)==0):</a:t>
            </a:r>
          </a:p>
          <a:p>
            <a:r>
              <a:rPr lang="en-US" sz="1900" b="1" i="1" dirty="0">
                <a:solidFill>
                  <a:srgbClr val="0070C0"/>
                </a:solidFill>
                <a:latin typeface="Consolas" panose="020B0609020204030204" pitchFamily="49" charset="0"/>
                <a:cs typeface="Consolas" panose="020B0609020204030204" pitchFamily="49" charset="0"/>
              </a:rPr>
              <a:t>        print("Danger!!!!!!")</a:t>
            </a:r>
          </a:p>
          <a:p>
            <a:r>
              <a:rPr lang="en-US" sz="1900" b="1" i="1" dirty="0">
                <a:solidFill>
                  <a:srgbClr val="0070C0"/>
                </a:solidFill>
                <a:latin typeface="Consolas" panose="020B0609020204030204" pitchFamily="49" charset="0"/>
                <a:cs typeface="Consolas" panose="020B0609020204030204" pitchFamily="49" charset="0"/>
              </a:rPr>
              <a:t>        print("sending email...")</a:t>
            </a:r>
          </a:p>
          <a:p>
            <a:r>
              <a:rPr lang="en-US" sz="19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send_email</a:t>
            </a:r>
            <a:r>
              <a:rPr lang="en-US" sz="1500" b="1" i="1" dirty="0">
                <a:solidFill>
                  <a:srgbClr val="0070C0"/>
                </a:solidFill>
                <a:latin typeface="Consolas" panose="020B0609020204030204" pitchFamily="49" charset="0"/>
                <a:cs typeface="Consolas" panose="020B0609020204030204" pitchFamily="49" charset="0"/>
              </a:rPr>
              <a:t>('arjmandi.re@gmail.com', 'Danger: home security!', 'Button Pressed-number: ' + </a:t>
            </a:r>
            <a:r>
              <a:rPr lang="en-US" sz="1500" b="1" i="1" dirty="0" err="1">
                <a:solidFill>
                  <a:srgbClr val="0070C0"/>
                </a:solidFill>
                <a:latin typeface="Consolas" panose="020B0609020204030204" pitchFamily="49" charset="0"/>
                <a:cs typeface="Consolas" panose="020B0609020204030204" pitchFamily="49" charset="0"/>
              </a:rPr>
              <a:t>str</a:t>
            </a:r>
            <a:r>
              <a:rPr lang="en-US" sz="1500" b="1" i="1" dirty="0">
                <a:solidFill>
                  <a:srgbClr val="0070C0"/>
                </a:solidFill>
                <a:latin typeface="Consolas" panose="020B0609020204030204" pitchFamily="49" charset="0"/>
                <a:cs typeface="Consolas" panose="020B0609020204030204" pitchFamily="49" charset="0"/>
              </a:rPr>
              <a:t>(counter))</a:t>
            </a:r>
          </a:p>
          <a:p>
            <a:r>
              <a:rPr lang="en-US" sz="1900" b="1" i="1" dirty="0">
                <a:solidFill>
                  <a:srgbClr val="0070C0"/>
                </a:solidFill>
                <a:latin typeface="Consolas" panose="020B0609020204030204" pitchFamily="49" charset="0"/>
                <a:cs typeface="Consolas" panose="020B0609020204030204" pitchFamily="49" charset="0"/>
              </a:rPr>
              <a:t>        print("send complete")</a:t>
            </a:r>
          </a:p>
          <a:p>
            <a:r>
              <a:rPr lang="en-US" sz="1900" b="1" i="1" dirty="0">
                <a:solidFill>
                  <a:srgbClr val="0070C0"/>
                </a:solidFill>
                <a:latin typeface="Consolas" panose="020B0609020204030204" pitchFamily="49" charset="0"/>
                <a:cs typeface="Consolas" panose="020B0609020204030204" pitchFamily="49" charset="0"/>
              </a:rPr>
              <a:t>        counter = counter + 1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531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If you are not using Gmail, then you will also need to change the values of the </a:t>
            </a:r>
            <a:r>
              <a:rPr lang="en-US" sz="2400" b="1" i="1" dirty="0">
                <a:solidFill>
                  <a:srgbClr val="0070C0"/>
                </a:solidFill>
                <a:latin typeface="Consolas" panose="020B0609020204030204" pitchFamily="49" charset="0"/>
                <a:cs typeface="Consolas" panose="020B0609020204030204" pitchFamily="49" charset="0"/>
              </a:rPr>
              <a:t>SMTP_SERVER</a:t>
            </a:r>
            <a:r>
              <a:rPr lang="en-US" sz="2000" dirty="0"/>
              <a:t> and possibly </a:t>
            </a:r>
            <a:r>
              <a:rPr lang="en-US" sz="2400" b="1" i="1" dirty="0">
                <a:solidFill>
                  <a:srgbClr val="0070C0"/>
                </a:solidFill>
                <a:latin typeface="Consolas" panose="020B0609020204030204" pitchFamily="49" charset="0"/>
                <a:cs typeface="Consolas" panose="020B0609020204030204" pitchFamily="49" charset="0"/>
              </a:rPr>
              <a:t>SMTP_PORT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send_email</a:t>
            </a:r>
            <a:r>
              <a:rPr lang="en-US" sz="2000" dirty="0"/>
              <a:t> message simplifies the use of the </a:t>
            </a:r>
            <a:r>
              <a:rPr lang="en-US" sz="2400" b="1" i="1" dirty="0" err="1">
                <a:solidFill>
                  <a:srgbClr val="0070C0"/>
                </a:solidFill>
                <a:latin typeface="Consolas" panose="020B0609020204030204" pitchFamily="49" charset="0"/>
                <a:cs typeface="Consolas" panose="020B0609020204030204" pitchFamily="49" charset="0"/>
              </a:rPr>
              <a:t>smtplib</a:t>
            </a:r>
            <a:r>
              <a:rPr lang="en-US" sz="2000" dirty="0"/>
              <a:t> library into a single function that you can reuse in your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605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 Service</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1" y="810870"/>
            <a:ext cx="10859868" cy="6047130"/>
          </a:xfrm>
          <a:prstGeom prst="rect">
            <a:avLst/>
          </a:prstGeom>
        </p:spPr>
      </p:pic>
    </p:spTree>
    <p:extLst>
      <p:ext uri="{BB962C8B-B14F-4D97-AF65-F5344CB8AC3E}">
        <p14:creationId xmlns:p14="http://schemas.microsoft.com/office/powerpoint/2010/main" val="88117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simple Python web server, but don’t want to have to run a full web server stack.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Python library to run a pure Python web server that will respond to HTTP requests.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install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use the following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sudo</a:t>
            </a:r>
            <a:r>
              <a:rPr lang="en-US" sz="2400" b="1" i="1" dirty="0">
                <a:solidFill>
                  <a:srgbClr val="0070C0"/>
                </a:solidFill>
                <a:latin typeface="Consolas" panose="020B0609020204030204" pitchFamily="49" charset="0"/>
                <a:cs typeface="Consolas" panose="020B0609020204030204" pitchFamily="49" charset="0"/>
              </a:rPr>
              <a:t> apt-get install python-bottle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Following Figure shows the page you see if you connect to the Raspberry Pi from a browser anywhere on your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4270744"/>
            <a:ext cx="11376726" cy="2493699"/>
          </a:xfrm>
          <a:prstGeom prst="rect">
            <a:avLst/>
          </a:prstGeom>
        </p:spPr>
      </p:pic>
    </p:spTree>
    <p:extLst>
      <p:ext uri="{BB962C8B-B14F-4D97-AF65-F5344CB8AC3E}">
        <p14:creationId xmlns:p14="http://schemas.microsoft.com/office/powerpoint/2010/main" val="1260239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Simple_Webserver</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from bottle import </a:t>
            </a:r>
            <a:r>
              <a:rPr lang="en-US" sz="2000" b="1" i="1" dirty="0" err="1">
                <a:solidFill>
                  <a:srgbClr val="0070C0"/>
                </a:solidFill>
                <a:latin typeface="Consolas" panose="020B0609020204030204" pitchFamily="49" charset="0"/>
                <a:cs typeface="Consolas" panose="020B0609020204030204" pitchFamily="49" charset="0"/>
              </a:rPr>
              <a:t>route,run,template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@route('/') </a:t>
            </a:r>
          </a:p>
          <a:p>
            <a:r>
              <a:rPr lang="en-US" sz="2000" b="1" i="1" dirty="0">
                <a:solidFill>
                  <a:srgbClr val="0070C0"/>
                </a:solidFill>
                <a:latin typeface="Consolas" panose="020B0609020204030204" pitchFamily="49" charset="0"/>
                <a:cs typeface="Consolas" panose="020B0609020204030204" pitchFamily="49" charset="0"/>
              </a:rPr>
              <a:t>def index():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time = "{:%Y-%m-%d %H:%M:%S}".format(</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return template('&lt;b&gt;Pi thinks the date/time is: {{t}}&lt;/b&gt;',t=time)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run(host='192.168.43.189', port=90)</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dirty="0"/>
              <a:t>To start the program, you need to run it with </a:t>
            </a:r>
            <a:r>
              <a:rPr lang="en-US" sz="2000" dirty="0" err="1"/>
              <a:t>superuser</a:t>
            </a:r>
            <a:r>
              <a:rPr lang="en-US" sz="2000" dirty="0"/>
              <a:t> privileges:</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bottle_test.py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092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import</a:t>
            </a:r>
            <a:r>
              <a:rPr lang="en-US" sz="2400" dirty="0"/>
              <a:t> </a:t>
            </a:r>
            <a:r>
              <a:rPr lang="en-US" sz="2000" dirty="0"/>
              <a:t>commands, the </a:t>
            </a:r>
            <a:r>
              <a:rPr lang="en-US" sz="2400" b="1" i="1" dirty="0">
                <a:solidFill>
                  <a:srgbClr val="0070C0"/>
                </a:solidFill>
                <a:latin typeface="Consolas" panose="020B0609020204030204" pitchFamily="49" charset="0"/>
                <a:cs typeface="Consolas" panose="020B0609020204030204" pitchFamily="49" charset="0"/>
              </a:rPr>
              <a:t>@route </a:t>
            </a:r>
            <a:r>
              <a:rPr lang="en-US" sz="2000" dirty="0"/>
              <a:t>command links the URL path </a:t>
            </a:r>
            <a:r>
              <a:rPr lang="en-US" sz="2400" b="1" i="1" dirty="0">
                <a:solidFill>
                  <a:srgbClr val="0070C0"/>
                </a:solidFill>
                <a:latin typeface="Consolas" panose="020B0609020204030204" pitchFamily="49" charset="0"/>
                <a:cs typeface="Consolas" panose="020B0609020204030204" pitchFamily="49" charset="0"/>
              </a:rPr>
              <a:t>/</a:t>
            </a:r>
            <a:r>
              <a:rPr lang="en-US" sz="2000" dirty="0"/>
              <a:t> with the handler function that follows it.</a:t>
            </a:r>
          </a:p>
          <a:p>
            <a:endParaRPr lang="en-US" sz="2000" dirty="0"/>
          </a:p>
          <a:p>
            <a:pPr marL="342900" indent="-342900">
              <a:buFont typeface="Arial" panose="020B0604020202020204" pitchFamily="34" charset="0"/>
              <a:buChar char="•"/>
            </a:pPr>
            <a:r>
              <a:rPr lang="en-US" sz="2000" dirty="0"/>
              <a:t>That handler function formats the date and time and then returns a string of the HTML to be rendered by the browser. In this case, it uses a template into which values can be substituted.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a:t>
            </a:r>
            <a:r>
              <a:rPr lang="en-US" sz="2400" b="1" i="1" dirty="0">
                <a:solidFill>
                  <a:srgbClr val="0070C0"/>
                </a:solidFill>
                <a:latin typeface="Consolas" panose="020B0609020204030204" pitchFamily="49" charset="0"/>
                <a:cs typeface="Consolas" panose="020B0609020204030204" pitchFamily="49" charset="0"/>
              </a:rPr>
              <a:t>run</a:t>
            </a:r>
            <a:r>
              <a:rPr lang="en-US" sz="2000" dirty="0"/>
              <a:t> line actually starts the web serving process. Note that you need to specify the hostname and port. Port 80 is the default port for web serving, so if you wish to use a different port, then you need to add the port number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after the server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define as many routes and handlers as you like within the program.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2032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Dates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self.name = name        </a:t>
            </a:r>
          </a:p>
          <a:p>
            <a:pPr lvl="3"/>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Method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
  <Id Name="System.Storyboarding.Backgrounds.DesktopTaskbar" Revision="1" Stencil="System.Storyboarding.Backgrounds" StencilVersion="0.1"/>
</Control>
</file>

<file path=customXml/item11.xml><?xml version="1.0" encoding="utf-8"?>
<Control xmlns="http://schemas.microsoft.com/VisualStudio/2011/storyboarding/control">
  <Id Name="System.Storyboarding.WindowsDesktop.Group" Revision="1" Stencil="System.Storyboarding.WindowsDesktop" StencilVersion="0.1"/>
</Control>
</file>

<file path=customXml/item12.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3.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7.xml><?xml version="1.0" encoding="utf-8"?>
<Control xmlns="http://schemas.microsoft.com/VisualStudio/2011/storyboarding/control">
  <Id Name="System.Storyboarding.WindowsDesktop.Keyboard" Revision="1" Stencil="System.Storyboarding.WindowsDesktop" StencilVersion="0.1"/>
</Control>
</file>

<file path=customXml/item1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6.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8.xml><?xml version="1.0" encoding="utf-8"?>
<Control xmlns="http://schemas.microsoft.com/VisualStudio/2011/storyboarding/control">
  <Id Name="System.Storyboarding.Backgrounds.SharePoint" Revision="1" Stencil="System.Storyboarding.Backgrounds" StencilVersion="0.1"/>
</Control>
</file>

<file path=customXml/item9.xml><?xml version="1.0" encoding="utf-8"?>
<Control xmlns="http://schemas.microsoft.com/VisualStudio/2011/storyboarding/control">
  <Id Name="System.Storyboarding.Media.MapMarker" Revision="1" Stencil="System.Storyboarding.Media" StencilVersion="0.1"/>
</Control>
</file>

<file path=customXml/itemProps1.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customXml/itemProps10.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customXml/itemProps11.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customXml/itemProps12.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13.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14.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15.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16.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17.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18.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2.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3.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4.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5.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6.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7.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8.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customXml/itemProps9.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6309</TotalTime>
  <Words>1788</Words>
  <Application>Microsoft Office PowerPoint</Application>
  <PresentationFormat>Widescreen</PresentationFormat>
  <Paragraphs>266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1365</cp:revision>
  <dcterms:created xsi:type="dcterms:W3CDTF">2015-08-06T11:05:05Z</dcterms:created>
  <dcterms:modified xsi:type="dcterms:W3CDTF">2018-02-10T19:14:58Z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