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25" r:id="rId3"/>
    <p:sldId id="426" r:id="rId4"/>
    <p:sldId id="447" r:id="rId5"/>
    <p:sldId id="427" r:id="rId6"/>
    <p:sldId id="428" r:id="rId7"/>
    <p:sldId id="448" r:id="rId8"/>
    <p:sldId id="449" r:id="rId9"/>
    <p:sldId id="450" r:id="rId10"/>
    <p:sldId id="451" r:id="rId11"/>
    <p:sldId id="452" r:id="rId12"/>
    <p:sldId id="496" r:id="rId13"/>
    <p:sldId id="498" r:id="rId14"/>
    <p:sldId id="497" r:id="rId15"/>
    <p:sldId id="499" r:id="rId16"/>
    <p:sldId id="500" r:id="rId17"/>
    <p:sldId id="453" r:id="rId18"/>
    <p:sldId id="454" r:id="rId19"/>
    <p:sldId id="455" r:id="rId20"/>
    <p:sldId id="456" r:id="rId21"/>
    <p:sldId id="457" r:id="rId22"/>
    <p:sldId id="458" r:id="rId23"/>
    <p:sldId id="489" r:id="rId24"/>
    <p:sldId id="490" r:id="rId25"/>
    <p:sldId id="491" r:id="rId26"/>
    <p:sldId id="492" r:id="rId27"/>
    <p:sldId id="493" r:id="rId28"/>
    <p:sldId id="494" r:id="rId29"/>
    <p:sldId id="495" r:id="rId30"/>
    <p:sldId id="487" r:id="rId31"/>
    <p:sldId id="488" r:id="rId32"/>
    <p:sldId id="501" r:id="rId33"/>
    <p:sldId id="486" r:id="rId34"/>
    <p:sldId id="466" r:id="rId35"/>
    <p:sldId id="485" r:id="rId36"/>
    <p:sldId id="474" r:id="rId37"/>
    <p:sldId id="475" r:id="rId38"/>
    <p:sldId id="476" r:id="rId39"/>
    <p:sldId id="477" r:id="rId40"/>
    <p:sldId id="478" r:id="rId41"/>
    <p:sldId id="479" r:id="rId42"/>
    <p:sldId id="480" r:id="rId43"/>
    <p:sldId id="481" r:id="rId44"/>
    <p:sldId id="482" r:id="rId45"/>
    <p:sldId id="483" r:id="rId46"/>
    <p:sldId id="484" r:id="rId47"/>
    <p:sldId id="26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snapToGrid="0">
      <p:cViewPr varScale="1">
        <p:scale>
          <a:sx n="69" d="100"/>
          <a:sy n="69"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Raspberry pi</a:t>
            </a:r>
            <a:br>
              <a:rPr lang="en-US" dirty="0"/>
            </a:br>
            <a:r>
              <a:rPr lang="en-US" dirty="0"/>
              <a:t>Sensors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7272996"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look at recipes for using sensors of various types that will allow the Raspberry Pi to measure temperature, light, and more.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Keypad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63231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rows = [17, 27, 22, 18]</a:t>
            </a:r>
          </a:p>
          <a:p>
            <a:pPr lvl="1"/>
            <a:r>
              <a:rPr lang="en-US" sz="2000" b="1" i="1" dirty="0">
                <a:solidFill>
                  <a:srgbClr val="0070C0"/>
                </a:solidFill>
                <a:latin typeface="Consolas" panose="020B0609020204030204" pitchFamily="49" charset="0"/>
                <a:cs typeface="Consolas" panose="020B0609020204030204" pitchFamily="49" charset="0"/>
              </a:rPr>
              <a:t>cols = [23, 24, 25, 8]</a:t>
            </a:r>
          </a:p>
          <a:p>
            <a:pPr lvl="1"/>
            <a:r>
              <a:rPr lang="en-US" sz="2000" b="1" i="1" dirty="0">
                <a:solidFill>
                  <a:srgbClr val="0070C0"/>
                </a:solidFill>
                <a:latin typeface="Consolas" panose="020B0609020204030204" pitchFamily="49" charset="0"/>
                <a:cs typeface="Consolas" panose="020B0609020204030204" pitchFamily="49" charset="0"/>
              </a:rPr>
              <a:t>keys = [</a:t>
            </a:r>
          </a:p>
          <a:p>
            <a:pPr lvl="1"/>
            <a:r>
              <a:rPr lang="en-US" sz="2000" b="1" i="1" dirty="0">
                <a:solidFill>
                  <a:srgbClr val="0070C0"/>
                </a:solidFill>
                <a:latin typeface="Consolas" panose="020B0609020204030204" pitchFamily="49" charset="0"/>
                <a:cs typeface="Consolas" panose="020B0609020204030204" pitchFamily="49" charset="0"/>
              </a:rPr>
              <a:t>    ['1', '2', '3','F1'],</a:t>
            </a:r>
          </a:p>
          <a:p>
            <a:pPr lvl="1"/>
            <a:r>
              <a:rPr lang="en-US" sz="2000" b="1" i="1" dirty="0">
                <a:solidFill>
                  <a:srgbClr val="0070C0"/>
                </a:solidFill>
                <a:latin typeface="Consolas" panose="020B0609020204030204" pitchFamily="49" charset="0"/>
                <a:cs typeface="Consolas" panose="020B0609020204030204" pitchFamily="49" charset="0"/>
              </a:rPr>
              <a:t>    ['4', '5', '6','F2'],</a:t>
            </a:r>
          </a:p>
          <a:p>
            <a:pPr lvl="1"/>
            <a:r>
              <a:rPr lang="en-US" sz="2000" b="1" i="1" dirty="0">
                <a:solidFill>
                  <a:srgbClr val="0070C0"/>
                </a:solidFill>
                <a:latin typeface="Consolas" panose="020B0609020204030204" pitchFamily="49" charset="0"/>
                <a:cs typeface="Consolas" panose="020B0609020204030204" pitchFamily="49" charset="0"/>
              </a:rPr>
              <a:t>    ['7', '8', '9','F3'],</a:t>
            </a:r>
          </a:p>
          <a:p>
            <a:pPr lvl="1"/>
            <a:r>
              <a:rPr lang="en-US" sz="2000" b="1" i="1" dirty="0">
                <a:solidFill>
                  <a:srgbClr val="0070C0"/>
                </a:solidFill>
                <a:latin typeface="Consolas" panose="020B0609020204030204" pitchFamily="49" charset="0"/>
                <a:cs typeface="Consolas" panose="020B0609020204030204" pitchFamily="49" charset="0"/>
              </a:rPr>
              <a:t>    ['Stop', '0', '</a:t>
            </a:r>
            <a:r>
              <a:rPr lang="en-US" sz="2000" b="1" i="1" dirty="0" err="1">
                <a:solidFill>
                  <a:srgbClr val="0070C0"/>
                </a:solidFill>
                <a:latin typeface="Consolas" panose="020B0609020204030204" pitchFamily="49" charset="0"/>
                <a:cs typeface="Consolas" panose="020B0609020204030204" pitchFamily="49" charset="0"/>
              </a:rPr>
              <a:t>Start','Enter</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rowPin</a:t>
            </a:r>
            <a:r>
              <a:rPr lang="en-US" sz="2000" b="1" i="1" dirty="0">
                <a:solidFill>
                  <a:srgbClr val="0070C0"/>
                </a:solidFill>
                <a:latin typeface="Consolas" panose="020B0609020204030204" pitchFamily="49" charset="0"/>
                <a:cs typeface="Consolas" panose="020B0609020204030204" pitchFamily="49" charset="0"/>
              </a:rPr>
              <a:t> in rows:</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rowPin</a:t>
            </a:r>
            <a:r>
              <a:rPr lang="en-US" sz="2000" b="1" i="1" dirty="0">
                <a:solidFill>
                  <a:srgbClr val="0070C0"/>
                </a:solidFill>
                <a:latin typeface="Consolas" panose="020B0609020204030204" pitchFamily="49" charset="0"/>
                <a:cs typeface="Consolas" panose="020B0609020204030204" pitchFamily="49" charset="0"/>
              </a:rPr>
              <a:t>,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 = GPIO.PUD_DOWN)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in cols:</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GPIO.OUT)</a:t>
            </a:r>
          </a:p>
        </p:txBody>
      </p:sp>
    </p:spTree>
    <p:extLst>
      <p:ext uri="{BB962C8B-B14F-4D97-AF65-F5344CB8AC3E}">
        <p14:creationId xmlns:p14="http://schemas.microsoft.com/office/powerpoint/2010/main" val="301245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Keypad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70898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GetKey</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key = 0</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colNum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in enumerate(cols):</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1)</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rowNum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rowPin</a:t>
            </a:r>
            <a:r>
              <a:rPr lang="en-US" sz="2000" b="1" i="1" dirty="0">
                <a:solidFill>
                  <a:srgbClr val="0070C0"/>
                </a:solidFill>
                <a:latin typeface="Consolas" panose="020B0609020204030204" pitchFamily="49" charset="0"/>
                <a:cs typeface="Consolas" panose="020B0609020204030204" pitchFamily="49" charset="0"/>
              </a:rPr>
              <a:t> in enumerate(rows):</a:t>
            </a:r>
          </a:p>
          <a:p>
            <a:pPr lvl="1"/>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rowPin</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key = keys[</a:t>
            </a:r>
            <a:r>
              <a:rPr lang="en-US" sz="2000" b="1" i="1" dirty="0" err="1">
                <a:solidFill>
                  <a:srgbClr val="0070C0"/>
                </a:solidFill>
                <a:latin typeface="Consolas" panose="020B0609020204030204" pitchFamily="49" charset="0"/>
                <a:cs typeface="Consolas" panose="020B0609020204030204" pitchFamily="49" charset="0"/>
              </a:rPr>
              <a:t>rowNum</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colNum</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0)</a:t>
            </a:r>
          </a:p>
          <a:p>
            <a:pPr lvl="1"/>
            <a:r>
              <a:rPr lang="en-US" sz="2000" b="1" i="1" dirty="0">
                <a:solidFill>
                  <a:srgbClr val="0070C0"/>
                </a:solidFill>
                <a:latin typeface="Consolas" panose="020B0609020204030204" pitchFamily="49" charset="0"/>
                <a:cs typeface="Consolas" panose="020B0609020204030204" pitchFamily="49" charset="0"/>
              </a:rPr>
              <a:t>    return key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key = </a:t>
            </a:r>
            <a:r>
              <a:rPr lang="en-US" sz="2000" b="1" i="1" dirty="0" err="1">
                <a:solidFill>
                  <a:srgbClr val="0070C0"/>
                </a:solidFill>
                <a:latin typeface="Consolas" panose="020B0609020204030204" pitchFamily="49" charset="0"/>
                <a:cs typeface="Consolas" panose="020B0609020204030204" pitchFamily="49" charset="0"/>
              </a:rPr>
              <a:t>GetKey</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 key :</a:t>
            </a:r>
          </a:p>
          <a:p>
            <a:pPr lvl="1"/>
            <a:r>
              <a:rPr lang="en-US" sz="2000" b="1" i="1" dirty="0">
                <a:solidFill>
                  <a:srgbClr val="0070C0"/>
                </a:solidFill>
                <a:latin typeface="Consolas" panose="020B0609020204030204" pitchFamily="49" charset="0"/>
                <a:cs typeface="Consolas" panose="020B0609020204030204" pitchFamily="49" charset="0"/>
              </a:rPr>
              <a:t>        print(key)</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(0.3)</a:t>
            </a:r>
          </a:p>
        </p:txBody>
      </p:sp>
    </p:spTree>
    <p:extLst>
      <p:ext uri="{BB962C8B-B14F-4D97-AF65-F5344CB8AC3E}">
        <p14:creationId xmlns:p14="http://schemas.microsoft.com/office/powerpoint/2010/main" val="315031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Capacitive Touch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Arduino-TTP229-16-channel-Digital-Touch-Capacitive-Touch-Switch.jpg (1600×1600)"/>
          <p:cNvPicPr>
            <a:picLocks noChangeAspect="1" noChangeArrowheads="1"/>
          </p:cNvPicPr>
          <p:nvPr/>
        </p:nvPicPr>
        <p:blipFill rotWithShape="1">
          <a:blip r:embed="rId2">
            <a:extLst>
              <a:ext uri="{28A0092B-C50C-407E-A947-70E740481C1C}">
                <a14:useLocalDpi xmlns:a14="http://schemas.microsoft.com/office/drawing/2010/main" val="0"/>
              </a:ext>
            </a:extLst>
          </a:blip>
          <a:srcRect t="10177" b="9905"/>
          <a:stretch/>
        </p:blipFill>
        <p:spPr bwMode="auto">
          <a:xfrm>
            <a:off x="2407692" y="857743"/>
            <a:ext cx="7169150" cy="5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42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Touch_Keypad</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618" y="686046"/>
            <a:ext cx="4869392" cy="6171954"/>
          </a:xfrm>
          <a:prstGeom prst="rect">
            <a:avLst/>
          </a:prstGeom>
        </p:spPr>
      </p:pic>
    </p:spTree>
    <p:extLst>
      <p:ext uri="{BB962C8B-B14F-4D97-AF65-F5344CB8AC3E}">
        <p14:creationId xmlns:p14="http://schemas.microsoft.com/office/powerpoint/2010/main" val="317612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Touch_Keypad</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894632" y="3056770"/>
            <a:ext cx="932360" cy="12010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654" y="857743"/>
            <a:ext cx="8502055" cy="5713381"/>
          </a:xfrm>
          <a:prstGeom prst="rect">
            <a:avLst/>
          </a:prstGeom>
        </p:spPr>
      </p:pic>
    </p:spTree>
    <p:extLst>
      <p:ext uri="{BB962C8B-B14F-4D97-AF65-F5344CB8AC3E}">
        <p14:creationId xmlns:p14="http://schemas.microsoft.com/office/powerpoint/2010/main" val="271226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Touch_Keypad</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45476" y="721217"/>
            <a:ext cx="11301047" cy="4678204"/>
          </a:xfrm>
          <a:prstGeom prst="rect">
            <a:avLst/>
          </a:prstGeom>
        </p:spPr>
        <p:txBody>
          <a:bodyPr wrap="square">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(23,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 = GPIO.PUD_UP)</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ReadKeyPad</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keyState</a:t>
            </a:r>
            <a:r>
              <a:rPr lang="en-US" sz="2000" b="1" i="1" dirty="0">
                <a:solidFill>
                  <a:srgbClr val="0070C0"/>
                </a:solidFill>
                <a:latin typeface="Consolas" panose="020B0609020204030204" pitchFamily="49" charset="0"/>
                <a:cs typeface="Consolas" panose="020B0609020204030204" pitchFamily="49" charset="0"/>
              </a:rPr>
              <a:t> = 0</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17):</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(18, 0)</a:t>
            </a:r>
          </a:p>
          <a:p>
            <a:pPr lvl="1"/>
            <a:r>
              <a:rPr lang="en-US" sz="2000" b="1" i="1" dirty="0">
                <a:solidFill>
                  <a:srgbClr val="0070C0"/>
                </a:solidFill>
                <a:latin typeface="Consolas" panose="020B0609020204030204" pitchFamily="49" charset="0"/>
                <a:cs typeface="Consolas" panose="020B0609020204030204" pitchFamily="49" charset="0"/>
              </a:rPr>
              <a:t>		if(</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(23) == 0):</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keyState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(18, 1)</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keyState</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87304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Touch_Keypad</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45476" y="721217"/>
            <a:ext cx="11301047" cy="2862322"/>
          </a:xfrm>
          <a:prstGeom prst="rect">
            <a:avLst/>
          </a:prstGeom>
        </p:spPr>
        <p:txBody>
          <a:bodyPr wrap="square">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lastKey</a:t>
            </a:r>
            <a:r>
              <a:rPr lang="en-US" sz="2000" b="1" i="1" dirty="0">
                <a:solidFill>
                  <a:srgbClr val="0070C0"/>
                </a:solidFill>
                <a:latin typeface="Consolas" panose="020B0609020204030204" pitchFamily="49" charset="0"/>
                <a:cs typeface="Consolas" panose="020B0609020204030204" pitchFamily="49" charset="0"/>
              </a:rPr>
              <a:t> = -1</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1:</a:t>
            </a:r>
          </a:p>
          <a:p>
            <a:pPr lvl="1"/>
            <a:r>
              <a:rPr lang="en-US" sz="2000" b="1" i="1" dirty="0">
                <a:solidFill>
                  <a:srgbClr val="0070C0"/>
                </a:solidFill>
                <a:latin typeface="Consolas" panose="020B0609020204030204" pitchFamily="49" charset="0"/>
                <a:cs typeface="Consolas" panose="020B0609020204030204" pitchFamily="49" charset="0"/>
              </a:rPr>
              <a:t>	key = </a:t>
            </a:r>
            <a:r>
              <a:rPr lang="en-US" sz="2000" b="1" i="1" dirty="0" err="1">
                <a:solidFill>
                  <a:srgbClr val="0070C0"/>
                </a:solidFill>
                <a:latin typeface="Consolas" panose="020B0609020204030204" pitchFamily="49" charset="0"/>
                <a:cs typeface="Consolas" panose="020B0609020204030204" pitchFamily="49" charset="0"/>
              </a:rPr>
              <a:t>ReadKeyPad</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if(key != </a:t>
            </a:r>
            <a:r>
              <a:rPr lang="en-US" sz="2000" b="1" i="1" dirty="0" err="1">
                <a:solidFill>
                  <a:srgbClr val="0070C0"/>
                </a:solidFill>
                <a:latin typeface="Consolas" panose="020B0609020204030204" pitchFamily="49" charset="0"/>
                <a:cs typeface="Consolas" panose="020B0609020204030204" pitchFamily="49" charset="0"/>
              </a:rPr>
              <a:t>lastKey</a:t>
            </a:r>
            <a:r>
              <a:rPr lang="en-US" sz="2000" b="1" i="1" dirty="0">
                <a:solidFill>
                  <a:srgbClr val="0070C0"/>
                </a:solidFill>
                <a:latin typeface="Consolas" panose="020B0609020204030204" pitchFamily="49" charset="0"/>
                <a:cs typeface="Consolas" panose="020B0609020204030204" pitchFamily="49" charset="0"/>
              </a:rPr>
              <a:t> and key &gt; 0):</a:t>
            </a:r>
          </a:p>
          <a:p>
            <a:pPr lvl="1"/>
            <a:r>
              <a:rPr lang="en-US" sz="2000" b="1" i="1" dirty="0">
                <a:solidFill>
                  <a:srgbClr val="0070C0"/>
                </a:solidFill>
                <a:latin typeface="Consolas" panose="020B0609020204030204" pitchFamily="49" charset="0"/>
                <a:cs typeface="Consolas" panose="020B0609020204030204" pitchFamily="49" charset="0"/>
              </a:rPr>
              <a:t>		print(key)</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lastKey</a:t>
            </a:r>
            <a:r>
              <a:rPr lang="en-US" sz="2000" b="1" i="1" dirty="0">
                <a:solidFill>
                  <a:srgbClr val="0070C0"/>
                </a:solidFill>
                <a:latin typeface="Consolas" panose="020B0609020204030204" pitchFamily="49" charset="0"/>
                <a:cs typeface="Consolas" panose="020B0609020204030204" pitchFamily="49" charset="0"/>
              </a:rPr>
              <a:t> = key</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a:t>
            </a:r>
          </a:p>
        </p:txBody>
      </p:sp>
    </p:spTree>
    <p:extLst>
      <p:ext uri="{BB962C8B-B14F-4D97-AF65-F5344CB8AC3E}">
        <p14:creationId xmlns:p14="http://schemas.microsoft.com/office/powerpoint/2010/main" val="327985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Unipolar Stepper Motor </a:t>
            </a: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drive a five-lead unipolar stepper motor using a Raspberry Pi.</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a ULN2803 Darlington driver chip.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Stepper motors fit somewhere between DC motors and servo motors in the world of motor technologies. Like a regular DC motor, they can rotate continuously, but you can also very accurately position them by moving them a step at a time in either direction.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you’re using Python 3, change the command </a:t>
            </a:r>
            <a:r>
              <a:rPr lang="en-US" sz="2400" b="1" i="1" dirty="0" err="1">
                <a:solidFill>
                  <a:srgbClr val="0070C0"/>
                </a:solidFill>
                <a:latin typeface="Consolas" panose="020B0609020204030204" pitchFamily="49" charset="0"/>
                <a:cs typeface="Consolas" panose="020B0609020204030204" pitchFamily="49" charset="0"/>
              </a:rPr>
              <a:t>raw_input</a:t>
            </a:r>
            <a:r>
              <a:rPr lang="en-US" sz="2000" dirty="0"/>
              <a:t> to just </a:t>
            </a:r>
            <a:r>
              <a:rPr lang="en-US" sz="2400" b="1" i="1" dirty="0">
                <a:solidFill>
                  <a:srgbClr val="0070C0"/>
                </a:solidFill>
                <a:latin typeface="Consolas" panose="020B0609020204030204" pitchFamily="49" charset="0"/>
                <a:cs typeface="Consolas" panose="020B0609020204030204" pitchFamily="49" charset="0"/>
              </a:rPr>
              <a:t>input</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5198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Stepper_Motor</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514350" y="1473200"/>
            <a:ext cx="11163300" cy="4733925"/>
          </a:xfrm>
          <a:prstGeom prst="rect">
            <a:avLst/>
          </a:prstGeom>
        </p:spPr>
      </p:pic>
    </p:spTree>
    <p:extLst>
      <p:ext uri="{BB962C8B-B14F-4D97-AF65-F5344CB8AC3E}">
        <p14:creationId xmlns:p14="http://schemas.microsoft.com/office/powerpoint/2010/main" val="337410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Stepper_Motor</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63231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coilA1Pin = 18</a:t>
            </a:r>
          </a:p>
          <a:p>
            <a:pPr lvl="1"/>
            <a:r>
              <a:rPr lang="en-US" sz="2000" b="1" i="1" dirty="0">
                <a:solidFill>
                  <a:srgbClr val="0070C0"/>
                </a:solidFill>
                <a:latin typeface="Consolas" panose="020B0609020204030204" pitchFamily="49" charset="0"/>
                <a:cs typeface="Consolas" panose="020B0609020204030204" pitchFamily="49" charset="0"/>
              </a:rPr>
              <a:t>coilA2Pin = 23</a:t>
            </a:r>
          </a:p>
          <a:p>
            <a:pPr lvl="1"/>
            <a:r>
              <a:rPr lang="en-US" sz="2000" b="1" i="1" dirty="0">
                <a:solidFill>
                  <a:srgbClr val="0070C0"/>
                </a:solidFill>
                <a:latin typeface="Consolas" panose="020B0609020204030204" pitchFamily="49" charset="0"/>
                <a:cs typeface="Consolas" panose="020B0609020204030204" pitchFamily="49" charset="0"/>
              </a:rPr>
              <a:t>coilB1Pin = 24</a:t>
            </a:r>
          </a:p>
          <a:p>
            <a:pPr lvl="1"/>
            <a:r>
              <a:rPr lang="en-US" sz="2000" b="1" i="1" dirty="0">
                <a:solidFill>
                  <a:srgbClr val="0070C0"/>
                </a:solidFill>
                <a:latin typeface="Consolas" panose="020B0609020204030204" pitchFamily="49" charset="0"/>
                <a:cs typeface="Consolas" panose="020B0609020204030204" pitchFamily="49" charset="0"/>
              </a:rPr>
              <a:t>coilB2Pin = 17</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(coilA1Pin,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(coilA2Pin,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(coilB1Pin,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(coilB2Pin, GPIO.OUT)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forwardSeq</a:t>
            </a:r>
            <a:r>
              <a:rPr lang="en-US" sz="2000" b="1" i="1" dirty="0">
                <a:solidFill>
                  <a:srgbClr val="0070C0"/>
                </a:solidFill>
                <a:latin typeface="Consolas" panose="020B0609020204030204" pitchFamily="49" charset="0"/>
                <a:cs typeface="Consolas" panose="020B0609020204030204" pitchFamily="49" charset="0"/>
              </a:rPr>
              <a:t> = ['1010', '0110', '0101', '1001']</a:t>
            </a:r>
          </a:p>
          <a:p>
            <a:pPr lvl="1"/>
            <a:r>
              <a:rPr lang="en-US" sz="2000" b="1" i="1" dirty="0" err="1">
                <a:solidFill>
                  <a:srgbClr val="0070C0"/>
                </a:solidFill>
                <a:latin typeface="Consolas" panose="020B0609020204030204" pitchFamily="49" charset="0"/>
                <a:cs typeface="Consolas" panose="020B0609020204030204" pitchFamily="49" charset="0"/>
              </a:rPr>
              <a:t>reverseSeq</a:t>
            </a:r>
            <a:r>
              <a:rPr lang="en-US" sz="2000" b="1" i="1" dirty="0">
                <a:solidFill>
                  <a:srgbClr val="0070C0"/>
                </a:solidFill>
                <a:latin typeface="Consolas" panose="020B0609020204030204" pitchFamily="49" charset="0"/>
                <a:cs typeface="Consolas" panose="020B0609020204030204" pitchFamily="49" charset="0"/>
              </a:rPr>
              <a:t> = list(</a:t>
            </a:r>
            <a:r>
              <a:rPr lang="en-US" sz="2000" b="1" i="1" dirty="0" err="1">
                <a:solidFill>
                  <a:srgbClr val="0070C0"/>
                </a:solidFill>
                <a:latin typeface="Consolas" panose="020B0609020204030204" pitchFamily="49" charset="0"/>
                <a:cs typeface="Consolas" panose="020B0609020204030204" pitchFamily="49" charset="0"/>
              </a:rPr>
              <a:t>forwardSeq</a:t>
            </a:r>
            <a:r>
              <a:rPr lang="en-US" sz="2000" b="1" i="1" dirty="0">
                <a:solidFill>
                  <a:srgbClr val="0070C0"/>
                </a:solidFill>
                <a:latin typeface="Consolas" panose="020B0609020204030204" pitchFamily="49" charset="0"/>
                <a:cs typeface="Consolas" panose="020B0609020204030204" pitchFamily="49" charset="0"/>
              </a:rPr>
              <a:t>) # to copy the list</a:t>
            </a:r>
          </a:p>
          <a:p>
            <a:pPr lvl="1"/>
            <a:r>
              <a:rPr lang="en-US" sz="2000" b="1" i="1" dirty="0" err="1">
                <a:solidFill>
                  <a:srgbClr val="0070C0"/>
                </a:solidFill>
                <a:latin typeface="Consolas" panose="020B0609020204030204" pitchFamily="49" charset="0"/>
                <a:cs typeface="Consolas" panose="020B0609020204030204" pitchFamily="49" charset="0"/>
              </a:rPr>
              <a:t>reverseSeq.reverse</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2310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Distance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83648" y="1737279"/>
            <a:ext cx="11824702" cy="4808533"/>
          </a:xfrm>
          <a:prstGeom prst="rect">
            <a:avLst/>
          </a:prstGeom>
        </p:spPr>
      </p:pic>
      <p:sp>
        <p:nvSpPr>
          <p:cNvPr id="6" name="Rectangle 5"/>
          <p:cNvSpPr/>
          <p:nvPr/>
        </p:nvSpPr>
        <p:spPr>
          <a:xfrm>
            <a:off x="445476" y="787403"/>
            <a:ext cx="11301047" cy="400110"/>
          </a:xfrm>
          <a:prstGeom prst="rect">
            <a:avLst/>
          </a:prstGeom>
        </p:spPr>
        <p:txBody>
          <a:bodyPr wrap="square">
            <a:spAutoFit/>
          </a:bodyPr>
          <a:lstStyle/>
          <a:p>
            <a:pPr marL="342900" indent="-342900">
              <a:buFont typeface="Arial" panose="020B0604020202020204" pitchFamily="34" charset="0"/>
              <a:buChar char="•"/>
            </a:pPr>
            <a:r>
              <a:rPr lang="en-US" sz="2000" dirty="0"/>
              <a:t> The resistors are necessary to reduce the echo output of the rangefinder from 5V to 3.3V</a:t>
            </a:r>
          </a:p>
        </p:txBody>
      </p:sp>
    </p:spTree>
    <p:extLst>
      <p:ext uri="{BB962C8B-B14F-4D97-AF65-F5344CB8AC3E}">
        <p14:creationId xmlns:p14="http://schemas.microsoft.com/office/powerpoint/2010/main" val="172552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Stepper_Motor</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94008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def Forward(delay, steps):</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range(steps):</a:t>
            </a:r>
          </a:p>
          <a:p>
            <a:pPr lvl="1"/>
            <a:r>
              <a:rPr lang="en-US" sz="2000" b="1" i="1" dirty="0">
                <a:solidFill>
                  <a:srgbClr val="0070C0"/>
                </a:solidFill>
                <a:latin typeface="Consolas" panose="020B0609020204030204" pitchFamily="49" charset="0"/>
                <a:cs typeface="Consolas" panose="020B0609020204030204" pitchFamily="49" charset="0"/>
              </a:rPr>
              <a:t>    for step in </a:t>
            </a:r>
            <a:r>
              <a:rPr lang="en-US" sz="2000" b="1" i="1" dirty="0" err="1">
                <a:solidFill>
                  <a:srgbClr val="0070C0"/>
                </a:solidFill>
                <a:latin typeface="Consolas" panose="020B0609020204030204" pitchFamily="49" charset="0"/>
                <a:cs typeface="Consolas" panose="020B0609020204030204" pitchFamily="49" charset="0"/>
              </a:rPr>
              <a:t>forwardSeq</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(step)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Backward(delay, steps):</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range(steps):</a:t>
            </a:r>
          </a:p>
          <a:p>
            <a:pPr lvl="1"/>
            <a:r>
              <a:rPr lang="en-US" sz="2000" b="1" i="1" dirty="0">
                <a:solidFill>
                  <a:srgbClr val="0070C0"/>
                </a:solidFill>
                <a:latin typeface="Consolas" panose="020B0609020204030204" pitchFamily="49" charset="0"/>
                <a:cs typeface="Consolas" panose="020B0609020204030204" pitchFamily="49" charset="0"/>
              </a:rPr>
              <a:t>    for step in </a:t>
            </a:r>
            <a:r>
              <a:rPr lang="en-US" sz="2000" b="1" i="1" dirty="0" err="1">
                <a:solidFill>
                  <a:srgbClr val="0070C0"/>
                </a:solidFill>
                <a:latin typeface="Consolas" panose="020B0609020204030204" pitchFamily="49" charset="0"/>
                <a:cs typeface="Consolas" panose="020B0609020204030204" pitchFamily="49" charset="0"/>
              </a:rPr>
              <a:t>reverseSeq</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(step)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(step):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(coilA1Pin, step[0] == '1')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(coilA2Pin, step[1] == '1')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(coilB1Pin, step[2] == '1')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(coilB2Pin, step[3] == '1')</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9222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Stepper_Motor</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91557"/>
            <a:ext cx="11357113" cy="470898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('0000')</a:t>
            </a:r>
          </a:p>
          <a:p>
            <a:pPr lvl="1"/>
            <a:r>
              <a:rPr lang="en-US" sz="2000" b="1" i="1" dirty="0">
                <a:solidFill>
                  <a:srgbClr val="0070C0"/>
                </a:solidFill>
                <a:latin typeface="Consolas" panose="020B0609020204030204" pitchFamily="49" charset="0"/>
                <a:cs typeface="Consolas" panose="020B0609020204030204" pitchFamily="49" charset="0"/>
              </a:rPr>
              <a:t>  delay =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b="1" i="1" dirty="0">
                <a:solidFill>
                  <a:srgbClr val="0070C0"/>
                </a:solidFill>
                <a:latin typeface="Consolas" panose="020B0609020204030204" pitchFamily="49" charset="0"/>
                <a:cs typeface="Consolas" panose="020B0609020204030204" pitchFamily="49" charset="0"/>
              </a:rPr>
              <a:t>("Delay between steps (milliseconds)?")</a:t>
            </a:r>
          </a:p>
          <a:p>
            <a:pPr lvl="1"/>
            <a:r>
              <a:rPr lang="en-US" sz="2000" b="1" i="1" dirty="0">
                <a:solidFill>
                  <a:srgbClr val="0070C0"/>
                </a:solidFill>
                <a:latin typeface="Consolas" panose="020B0609020204030204" pitchFamily="49" charset="0"/>
                <a:cs typeface="Consolas" panose="020B0609020204030204" pitchFamily="49" charset="0"/>
              </a:rPr>
              <a:t>  steps =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b="1" i="1" dirty="0">
                <a:solidFill>
                  <a:srgbClr val="0070C0"/>
                </a:solidFill>
                <a:latin typeface="Consolas" panose="020B0609020204030204" pitchFamily="49" charset="0"/>
                <a:cs typeface="Consolas" panose="020B0609020204030204" pitchFamily="49" charset="0"/>
              </a:rPr>
              <a:t>("How many steps forward? ")</a:t>
            </a:r>
          </a:p>
          <a:p>
            <a:pPr lvl="1"/>
            <a:r>
              <a:rPr lang="en-US" sz="2000" b="1" i="1" dirty="0">
                <a:solidFill>
                  <a:srgbClr val="0070C0"/>
                </a:solidFill>
                <a:latin typeface="Consolas" panose="020B0609020204030204" pitchFamily="49" charset="0"/>
                <a:cs typeface="Consolas" panose="020B0609020204030204" pitchFamily="49" charset="0"/>
              </a:rPr>
              <a:t>  Forward(</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(delay) / 1000.0,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(steps))</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('0000')</a:t>
            </a:r>
          </a:p>
          <a:p>
            <a:pPr lvl="1"/>
            <a:r>
              <a:rPr lang="en-US" sz="2000" b="1" i="1" dirty="0">
                <a:solidFill>
                  <a:srgbClr val="0070C0"/>
                </a:solidFill>
                <a:latin typeface="Consolas" panose="020B0609020204030204" pitchFamily="49" charset="0"/>
                <a:cs typeface="Consolas" panose="020B0609020204030204" pitchFamily="49" charset="0"/>
              </a:rPr>
              <a:t>  steps =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b="1" i="1" dirty="0">
                <a:solidFill>
                  <a:srgbClr val="0070C0"/>
                </a:solidFill>
                <a:latin typeface="Consolas" panose="020B0609020204030204" pitchFamily="49" charset="0"/>
                <a:cs typeface="Consolas" panose="020B0609020204030204" pitchFamily="49" charset="0"/>
              </a:rPr>
              <a:t>("How many steps backwards? ")</a:t>
            </a:r>
          </a:p>
          <a:p>
            <a:pPr lvl="1"/>
            <a:r>
              <a:rPr lang="en-US" sz="2000" b="1" i="1" dirty="0">
                <a:solidFill>
                  <a:srgbClr val="0070C0"/>
                </a:solidFill>
                <a:latin typeface="Consolas" panose="020B0609020204030204" pitchFamily="49" charset="0"/>
                <a:cs typeface="Consolas" panose="020B0609020204030204" pitchFamily="49" charset="0"/>
              </a:rPr>
              <a:t>  Backward(</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(delay) / 1000.0,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(steps))</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run the program, you will be prompted for a delay between steps. This should be two or more. You will then be prompted for the number of steps in each direction</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3667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Stepper_Motor</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1631216"/>
          </a:xfrm>
          <a:prstGeom prst="rect">
            <a:avLst/>
          </a:prstGeom>
        </p:spPr>
        <p:txBody>
          <a:bodyPr wrap="square">
            <a:spAutoFit/>
          </a:bodyPr>
          <a:lstStyle/>
          <a:p>
            <a:r>
              <a:rPr lang="en-US" sz="2000" dirty="0"/>
              <a:t>Stepper motors use a cogged rotor and electromagnets to nudge the wheel around a step at a time (following Figure). Note that the colors of the leads will vary.</a:t>
            </a:r>
          </a:p>
          <a:p>
            <a:endParaRPr lang="en-US" sz="2000" dirty="0"/>
          </a:p>
          <a:p>
            <a:r>
              <a:rPr lang="en-US" sz="2000" dirty="0"/>
              <a:t>Energizing the coils in a certain order drives the motor around. The number of steps that the stepper motor has in a 360-degree rotation is actually the number of teeth on the rotor. </a:t>
            </a:r>
          </a:p>
        </p:txBody>
      </p:sp>
      <p:pic>
        <p:nvPicPr>
          <p:cNvPr id="6" name="Picture 5"/>
          <p:cNvPicPr>
            <a:picLocks noChangeAspect="1"/>
          </p:cNvPicPr>
          <p:nvPr/>
        </p:nvPicPr>
        <p:blipFill>
          <a:blip r:embed="rId2"/>
          <a:stretch>
            <a:fillRect/>
          </a:stretch>
        </p:blipFill>
        <p:spPr>
          <a:xfrm>
            <a:off x="2122011" y="2488959"/>
            <a:ext cx="7947975" cy="4360197"/>
          </a:xfrm>
          <a:prstGeom prst="rect">
            <a:avLst/>
          </a:prstGeom>
        </p:spPr>
      </p:pic>
    </p:spTree>
    <p:extLst>
      <p:ext uri="{BB962C8B-B14F-4D97-AF65-F5344CB8AC3E}">
        <p14:creationId xmlns:p14="http://schemas.microsoft.com/office/powerpoint/2010/main" val="3545955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Setting Up I2C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554545"/>
          </a:xfrm>
          <a:prstGeom prst="rect">
            <a:avLst/>
          </a:prstGeom>
        </p:spPr>
        <p:txBody>
          <a:bodyPr wrap="square">
            <a:spAutoFit/>
          </a:bodyPr>
          <a:lstStyle/>
          <a:p>
            <a:r>
              <a:rPr lang="en-US" sz="2000" b="1" dirty="0"/>
              <a:t>For this recipe to work, you will also need to set up your Raspberry Pi for I2C, so follow recipe:</a:t>
            </a:r>
          </a:p>
          <a:p>
            <a:endParaRPr lang="en-US" sz="2000" dirty="0"/>
          </a:p>
          <a:p>
            <a:r>
              <a:rPr lang="en-US" sz="2000" dirty="0"/>
              <a:t>In the latest versions of </a:t>
            </a:r>
            <a:r>
              <a:rPr lang="en-US" sz="2000" dirty="0" err="1"/>
              <a:t>Raspbian</a:t>
            </a:r>
            <a:r>
              <a:rPr lang="en-US" sz="2000" dirty="0"/>
              <a:t>, enabling I2C is simply a matter of using the Raspberry Pi Configuration tool that you will find on the main menu under Preferences . Just check the box for I2C and click OK. You will be prompted to restart.</a:t>
            </a:r>
          </a:p>
          <a:p>
            <a:endParaRPr lang="en-US" sz="2000" dirty="0"/>
          </a:p>
          <a:p>
            <a:endParaRPr lang="en-US" sz="2000" dirty="0"/>
          </a:p>
          <a:p>
            <a:endParaRPr lang="en-US" sz="2000" dirty="0"/>
          </a:p>
        </p:txBody>
      </p:sp>
      <p:pic>
        <p:nvPicPr>
          <p:cNvPr id="2" name="Picture 1"/>
          <p:cNvPicPr>
            <a:picLocks noChangeAspect="1"/>
          </p:cNvPicPr>
          <p:nvPr/>
        </p:nvPicPr>
        <p:blipFill>
          <a:blip r:embed="rId2"/>
          <a:stretch>
            <a:fillRect/>
          </a:stretch>
        </p:blipFill>
        <p:spPr>
          <a:xfrm>
            <a:off x="3554949" y="2447778"/>
            <a:ext cx="5069528" cy="4410222"/>
          </a:xfrm>
          <a:prstGeom prst="rect">
            <a:avLst/>
          </a:prstGeom>
        </p:spPr>
      </p:pic>
    </p:spTree>
    <p:extLst>
      <p:ext uri="{BB962C8B-B14F-4D97-AF65-F5344CB8AC3E}">
        <p14:creationId xmlns:p14="http://schemas.microsoft.com/office/powerpoint/2010/main" val="4023068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Setting Up I2C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246769"/>
          </a:xfrm>
          <a:prstGeom prst="rect">
            <a:avLst/>
          </a:prstGeom>
        </p:spPr>
        <p:txBody>
          <a:bodyPr wrap="square">
            <a:spAutoFit/>
          </a:bodyPr>
          <a:lstStyle/>
          <a:p>
            <a:r>
              <a:rPr lang="en-US" sz="2000" b="1" dirty="0"/>
              <a:t>On older versions of </a:t>
            </a:r>
            <a:r>
              <a:rPr lang="en-US" sz="2000" b="1" dirty="0" err="1"/>
              <a:t>Raspbian</a:t>
            </a:r>
            <a:r>
              <a:rPr lang="en-US" sz="2000" b="1" dirty="0"/>
              <a:t>, the </a:t>
            </a:r>
            <a:r>
              <a:rPr lang="en-US" sz="2000" b="1" dirty="0" err="1"/>
              <a:t>raspi</a:t>
            </a:r>
            <a:r>
              <a:rPr lang="en-US" sz="2000" b="1" dirty="0"/>
              <a:t>-config tool does the same job</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a:t>
            </a:r>
            <a:r>
              <a:rPr lang="en-US" sz="2000" b="1" i="1" dirty="0">
                <a:solidFill>
                  <a:srgbClr val="0070C0"/>
                </a:solidFill>
                <a:latin typeface="Consolas" panose="020B0609020204030204" pitchFamily="49" charset="0"/>
                <a:cs typeface="Consolas" panose="020B0609020204030204" pitchFamily="49" charset="0"/>
              </a:rPr>
              <a:t>-config</a:t>
            </a:r>
          </a:p>
          <a:p>
            <a:endParaRPr lang="en-US" sz="2000" dirty="0"/>
          </a:p>
          <a:p>
            <a:r>
              <a:rPr lang="en-US" sz="2000" dirty="0"/>
              <a:t>Then select Advanced from the menu and scroll down to I2C </a:t>
            </a:r>
          </a:p>
          <a:p>
            <a:endParaRPr lang="en-US" sz="2000" dirty="0"/>
          </a:p>
          <a:p>
            <a:endParaRPr lang="en-US" sz="2000" dirty="0"/>
          </a:p>
        </p:txBody>
      </p:sp>
      <p:pic>
        <p:nvPicPr>
          <p:cNvPr id="6" name="Picture 5"/>
          <p:cNvPicPr>
            <a:picLocks noChangeAspect="1"/>
          </p:cNvPicPr>
          <p:nvPr/>
        </p:nvPicPr>
        <p:blipFill>
          <a:blip r:embed="rId2"/>
          <a:stretch>
            <a:fillRect/>
          </a:stretch>
        </p:blipFill>
        <p:spPr>
          <a:xfrm>
            <a:off x="1888147" y="2521922"/>
            <a:ext cx="8329979" cy="4077437"/>
          </a:xfrm>
          <a:prstGeom prst="rect">
            <a:avLst/>
          </a:prstGeom>
        </p:spPr>
      </p:pic>
    </p:spTree>
    <p:extLst>
      <p:ext uri="{BB962C8B-B14F-4D97-AF65-F5344CB8AC3E}">
        <p14:creationId xmlns:p14="http://schemas.microsoft.com/office/powerpoint/2010/main" val="418365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Setting Up I2C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1938992"/>
          </a:xfrm>
          <a:prstGeom prst="rect">
            <a:avLst/>
          </a:prstGeom>
        </p:spPr>
        <p:txBody>
          <a:bodyPr wrap="square">
            <a:spAutoFit/>
          </a:bodyPr>
          <a:lstStyle/>
          <a:p>
            <a:r>
              <a:rPr lang="en-US" sz="2000" b="1" dirty="0"/>
              <a:t>At this point, you will probably also want to </a:t>
            </a:r>
            <a:r>
              <a:rPr lang="en-US" sz="2000" b="1" dirty="0">
                <a:solidFill>
                  <a:srgbClr val="FF0000"/>
                </a:solidFill>
              </a:rPr>
              <a:t>install the Python I2C library</a:t>
            </a:r>
            <a:r>
              <a:rPr lang="en-US" sz="2000" b="1" dirty="0"/>
              <a:t> by using the command:</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python-</a:t>
            </a:r>
            <a:r>
              <a:rPr lang="en-US" sz="2000" b="1" i="1" dirty="0" err="1">
                <a:solidFill>
                  <a:srgbClr val="0070C0"/>
                </a:solidFill>
                <a:latin typeface="Consolas" panose="020B0609020204030204" pitchFamily="49" charset="0"/>
                <a:cs typeface="Consolas" panose="020B0609020204030204" pitchFamily="49" charset="0"/>
              </a:rPr>
              <a:t>smbus</a:t>
            </a:r>
            <a:r>
              <a:rPr lang="en-US" sz="2000" b="1" i="1" dirty="0">
                <a:solidFill>
                  <a:srgbClr val="0070C0"/>
                </a:solidFill>
                <a:latin typeface="Consolas" panose="020B0609020204030204" pitchFamily="49" charset="0"/>
                <a:cs typeface="Consolas" panose="020B0609020204030204" pitchFamily="49" charset="0"/>
              </a:rPr>
              <a:t> </a:t>
            </a:r>
          </a:p>
          <a:p>
            <a:endParaRPr lang="en-US" sz="2000" dirty="0"/>
          </a:p>
          <a:p>
            <a:r>
              <a:rPr lang="en-US" sz="2000" b="1" dirty="0"/>
              <a:t>You will then need to reboot the Raspberry Pi for the changes to take effect.</a:t>
            </a:r>
          </a:p>
          <a:p>
            <a:endParaRPr lang="en-US" sz="2000" dirty="0"/>
          </a:p>
        </p:txBody>
      </p:sp>
    </p:spTree>
    <p:extLst>
      <p:ext uri="{BB962C8B-B14F-4D97-AF65-F5344CB8AC3E}">
        <p14:creationId xmlns:p14="http://schemas.microsoft.com/office/powerpoint/2010/main" val="3218888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I2C Tools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554545"/>
          </a:xfrm>
          <a:prstGeom prst="rect">
            <a:avLst/>
          </a:prstGeom>
        </p:spPr>
        <p:txBody>
          <a:bodyPr wrap="square">
            <a:spAutoFit/>
          </a:bodyPr>
          <a:lstStyle/>
          <a:p>
            <a:r>
              <a:rPr lang="en-US" sz="2000" b="1" dirty="0">
                <a:solidFill>
                  <a:srgbClr val="FF0000"/>
                </a:solidFill>
              </a:rPr>
              <a:t>You have an I2C device attached to your Raspberry Pi, and you want to check that it’s attached and find its I2C address. </a:t>
            </a:r>
          </a:p>
          <a:p>
            <a:endParaRPr lang="en-US" sz="2000" dirty="0"/>
          </a:p>
          <a:p>
            <a:r>
              <a:rPr lang="en-US" sz="2000" b="1" dirty="0"/>
              <a:t>From a Terminal window on your Pi, type the following commands to fetch and install the </a:t>
            </a:r>
            <a:r>
              <a:rPr lang="en-US" sz="2000" b="1" i="1" dirty="0">
                <a:solidFill>
                  <a:srgbClr val="0070C0"/>
                </a:solidFill>
                <a:latin typeface="Consolas" panose="020B0609020204030204" pitchFamily="49" charset="0"/>
                <a:cs typeface="Consolas" panose="020B0609020204030204" pitchFamily="49" charset="0"/>
              </a:rPr>
              <a:t>i2c-tools</a:t>
            </a:r>
            <a:r>
              <a:rPr lang="en-US" sz="2000" b="1" dirty="0"/>
              <a:t>:</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i2c-tools</a:t>
            </a:r>
          </a:p>
          <a:p>
            <a:endParaRPr lang="en-US" sz="2000" dirty="0"/>
          </a:p>
          <a:p>
            <a:endParaRPr lang="en-US" sz="2000" dirty="0"/>
          </a:p>
        </p:txBody>
      </p:sp>
    </p:spTree>
    <p:extLst>
      <p:ext uri="{BB962C8B-B14F-4D97-AF65-F5344CB8AC3E}">
        <p14:creationId xmlns:p14="http://schemas.microsoft.com/office/powerpoint/2010/main" val="3131016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I2C Tools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3785652"/>
          </a:xfrm>
          <a:prstGeom prst="rect">
            <a:avLst/>
          </a:prstGeom>
        </p:spPr>
        <p:txBody>
          <a:bodyPr wrap="square">
            <a:spAutoFit/>
          </a:bodyPr>
          <a:lstStyle/>
          <a:p>
            <a:r>
              <a:rPr lang="en-US" sz="2000" b="1" dirty="0"/>
              <a:t>Attach your I2C device to the Pi and run the command:</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i2cdetect -y 1 </a:t>
            </a:r>
          </a:p>
          <a:p>
            <a:endParaRPr lang="en-US" sz="2000" dirty="0"/>
          </a:p>
          <a:p>
            <a:r>
              <a:rPr lang="en-US" sz="2000" b="1" dirty="0"/>
              <a:t>Note that if you are using a very old Raspberry Pi revision 1 board, you need to change 1 to 0 in the preceding line of code.</a:t>
            </a:r>
          </a:p>
          <a:p>
            <a:endParaRPr lang="en-US" sz="2000" dirty="0"/>
          </a:p>
          <a:p>
            <a:r>
              <a:rPr lang="en-US" sz="2000" dirty="0"/>
              <a:t>If I2C is available, you will see </a:t>
            </a:r>
            <a:br>
              <a:rPr lang="en-US" sz="2000" dirty="0"/>
            </a:br>
            <a:r>
              <a:rPr lang="en-US" sz="2000" dirty="0"/>
              <a:t>some output like that shown.</a:t>
            </a:r>
            <a:br>
              <a:rPr lang="en-US" sz="2000" dirty="0"/>
            </a:br>
            <a:r>
              <a:rPr lang="en-US" sz="2000" dirty="0"/>
              <a:t> This shows that two I2C addresses are </a:t>
            </a:r>
            <a:br>
              <a:rPr lang="en-US" sz="2000" dirty="0"/>
            </a:br>
            <a:r>
              <a:rPr lang="en-US" sz="2000" dirty="0"/>
              <a:t>in use—0x68 and 0x70.</a:t>
            </a:r>
          </a:p>
          <a:p>
            <a:endParaRPr lang="en-US" sz="2000" dirty="0"/>
          </a:p>
        </p:txBody>
      </p:sp>
      <p:pic>
        <p:nvPicPr>
          <p:cNvPr id="2" name="Picture 1"/>
          <p:cNvPicPr>
            <a:picLocks noChangeAspect="1"/>
          </p:cNvPicPr>
          <p:nvPr/>
        </p:nvPicPr>
        <p:blipFill>
          <a:blip r:embed="rId2"/>
          <a:stretch>
            <a:fillRect/>
          </a:stretch>
        </p:blipFill>
        <p:spPr>
          <a:xfrm>
            <a:off x="4822605" y="2933261"/>
            <a:ext cx="7286625" cy="3571875"/>
          </a:xfrm>
          <a:prstGeom prst="rect">
            <a:avLst/>
          </a:prstGeom>
        </p:spPr>
      </p:pic>
    </p:spTree>
    <p:extLst>
      <p:ext uri="{BB962C8B-B14F-4D97-AF65-F5344CB8AC3E}">
        <p14:creationId xmlns:p14="http://schemas.microsoft.com/office/powerpoint/2010/main" val="2251111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an OLED Graphical Display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4401205"/>
          </a:xfrm>
          <a:prstGeom prst="rect">
            <a:avLst/>
          </a:prstGeom>
        </p:spPr>
        <p:txBody>
          <a:bodyPr wrap="square">
            <a:spAutoFit/>
          </a:bodyPr>
          <a:lstStyle/>
          <a:p>
            <a:r>
              <a:rPr lang="en-US" sz="2000" b="1" dirty="0"/>
              <a:t>Some of these displays have just four pins, whereas others have eight pins</a:t>
            </a:r>
            <a:r>
              <a:rPr lang="en-US" sz="2000" dirty="0"/>
              <a:t>. The 8-pin varieties (including </a:t>
            </a:r>
            <a:r>
              <a:rPr lang="en-US" sz="2000" dirty="0" err="1"/>
              <a:t>Adafruit’s</a:t>
            </a:r>
            <a:r>
              <a:rPr lang="en-US" sz="2000" dirty="0"/>
              <a:t> displays) </a:t>
            </a:r>
            <a:r>
              <a:rPr lang="en-US" sz="2000" b="1" dirty="0"/>
              <a:t>have more pins because they have both an I2C and SPI interfaces</a:t>
            </a:r>
            <a:r>
              <a:rPr lang="en-US" sz="2000" dirty="0"/>
              <a:t>. </a:t>
            </a:r>
            <a:r>
              <a:rPr lang="en-US" sz="2000" b="1" dirty="0"/>
              <a:t>The 4-pin displays just have an I2C</a:t>
            </a:r>
            <a:r>
              <a:rPr lang="en-US" sz="2000" dirty="0"/>
              <a:t>.</a:t>
            </a:r>
          </a:p>
          <a:p>
            <a:endParaRPr lang="en-US" sz="2000" dirty="0"/>
          </a:p>
          <a:p>
            <a:r>
              <a:rPr lang="en-US" sz="2000" b="1" dirty="0">
                <a:solidFill>
                  <a:srgbClr val="FF0000"/>
                </a:solidFill>
              </a:rPr>
              <a:t>The I2C interface is better suited for use with the Raspberry Pi because the display operates at 5V, and both interface pins for I2C (SDA and SCL) are 3.3V outputs from the Raspberry Pi</a:t>
            </a:r>
            <a:r>
              <a:rPr lang="en-US" sz="2000" dirty="0"/>
              <a:t>, whereas the SPI interface’s MISO pin is a 3.3V input that requires level conversion before connecting to the Raspberry Pi.</a:t>
            </a:r>
          </a:p>
          <a:p>
            <a:endParaRPr lang="en-US" sz="2000" dirty="0"/>
          </a:p>
          <a:p>
            <a:r>
              <a:rPr lang="en-US" sz="2000" b="1" dirty="0">
                <a:solidFill>
                  <a:srgbClr val="FF0000"/>
                </a:solidFill>
              </a:rPr>
              <a:t>The connections between the Raspberry Pi and the module are as follows:</a:t>
            </a:r>
          </a:p>
          <a:p>
            <a:endParaRPr lang="en-US" sz="2000" b="1" dirty="0">
              <a:solidFill>
                <a:srgbClr val="FF0000"/>
              </a:solidFill>
            </a:endParaRPr>
          </a:p>
          <a:p>
            <a:r>
              <a:rPr lang="en-US" sz="2000" dirty="0"/>
              <a:t>• VCC on the display to 5V on the Raspberry Pi GPIO connector </a:t>
            </a:r>
          </a:p>
          <a:p>
            <a:r>
              <a:rPr lang="en-US" sz="2000" dirty="0"/>
              <a:t>• GND on the display to GND on the Raspberry Pi GPIO connector </a:t>
            </a:r>
          </a:p>
          <a:p>
            <a:r>
              <a:rPr lang="en-US" sz="2000" dirty="0"/>
              <a:t>• SDA on the display to GPIO 2 (SDA) on the Raspberry Pi GPIO connector </a:t>
            </a:r>
          </a:p>
          <a:p>
            <a:r>
              <a:rPr lang="en-US" sz="2000" dirty="0"/>
              <a:t>• SCL on the display to GPIO 3 (SCL) on the Raspberry Pi GPIO connector s</a:t>
            </a:r>
          </a:p>
        </p:txBody>
      </p:sp>
    </p:spTree>
    <p:extLst>
      <p:ext uri="{BB962C8B-B14F-4D97-AF65-F5344CB8AC3E}">
        <p14:creationId xmlns:p14="http://schemas.microsoft.com/office/powerpoint/2010/main" val="215424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an OLED Graphical Display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862322"/>
          </a:xfrm>
          <a:prstGeom prst="rect">
            <a:avLst/>
          </a:prstGeom>
        </p:spPr>
        <p:txBody>
          <a:bodyPr wrap="square">
            <a:spAutoFit/>
          </a:bodyPr>
          <a:lstStyle/>
          <a:p>
            <a:r>
              <a:rPr lang="en-US" sz="2000" b="1" dirty="0" err="1"/>
              <a:t>Adafruit</a:t>
            </a:r>
            <a:r>
              <a:rPr lang="en-US" sz="2000" b="1" dirty="0"/>
              <a:t> has a library for these displays. Install it by using these commands:</a:t>
            </a:r>
          </a:p>
          <a:p>
            <a:endParaRPr lang="en-US" sz="2000" b="1"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git</a:t>
            </a:r>
            <a:r>
              <a:rPr lang="en-US" sz="2000" b="1" i="1" dirty="0">
                <a:solidFill>
                  <a:srgbClr val="0070C0"/>
                </a:solidFill>
                <a:latin typeface="Consolas" panose="020B0609020204030204" pitchFamily="49" charset="0"/>
                <a:cs typeface="Consolas" panose="020B0609020204030204" pitchFamily="49" charset="0"/>
              </a:rPr>
              <a:t> clone https://github.com/adafruit/Adafruit_Python_SSD1306.git </a:t>
            </a:r>
          </a:p>
          <a:p>
            <a:r>
              <a:rPr lang="en-US" sz="2000" b="1" i="1" dirty="0">
                <a:solidFill>
                  <a:srgbClr val="0070C0"/>
                </a:solidFill>
                <a:latin typeface="Consolas" panose="020B0609020204030204" pitchFamily="49" charset="0"/>
                <a:cs typeface="Consolas" panose="020B0609020204030204" pitchFamily="49" charset="0"/>
              </a:rPr>
              <a:t>$ cd Adafruit_Python_SSD1306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setup.py install </a:t>
            </a:r>
          </a:p>
          <a:p>
            <a:endParaRPr lang="en-US" sz="2000" dirty="0"/>
          </a:p>
          <a:p>
            <a:r>
              <a:rPr lang="en-US" sz="2000" b="1" dirty="0"/>
              <a:t>This library uses the Python Image Library (PIL), which can be installed by using the command:</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pip install pillow</a:t>
            </a:r>
          </a:p>
        </p:txBody>
      </p:sp>
    </p:spTree>
    <p:extLst>
      <p:ext uri="{BB962C8B-B14F-4D97-AF65-F5344CB8AC3E}">
        <p14:creationId xmlns:p14="http://schemas.microsoft.com/office/powerpoint/2010/main" val="132974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HCSR04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5940088"/>
          </a:xfrm>
          <a:prstGeom prst="rect">
            <a:avLst/>
          </a:prstGeom>
        </p:spPr>
        <p:txBody>
          <a:bodyPr wrap="square">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trigPin</a:t>
            </a:r>
            <a:r>
              <a:rPr lang="en-US" sz="2000" b="1" i="1" dirty="0">
                <a:solidFill>
                  <a:srgbClr val="0070C0"/>
                </a:solidFill>
                <a:latin typeface="Consolas" panose="020B0609020204030204" pitchFamily="49" charset="0"/>
                <a:cs typeface="Consolas" panose="020B0609020204030204" pitchFamily="49" charset="0"/>
              </a:rPr>
              <a:t> = 18</a:t>
            </a:r>
          </a:p>
          <a:p>
            <a:pPr lvl="1"/>
            <a:r>
              <a:rPr lang="en-US" sz="2000" b="1" i="1" dirty="0" err="1">
                <a:solidFill>
                  <a:srgbClr val="0070C0"/>
                </a:solidFill>
                <a:latin typeface="Consolas" panose="020B0609020204030204" pitchFamily="49" charset="0"/>
                <a:cs typeface="Consolas" panose="020B0609020204030204" pitchFamily="49" charset="0"/>
              </a:rPr>
              <a:t>echoPin</a:t>
            </a:r>
            <a:r>
              <a:rPr lang="en-US" sz="2000" b="1" i="1" dirty="0">
                <a:solidFill>
                  <a:srgbClr val="0070C0"/>
                </a:solidFill>
                <a:latin typeface="Consolas" panose="020B0609020204030204" pitchFamily="49" charset="0"/>
                <a:cs typeface="Consolas" panose="020B0609020204030204" pitchFamily="49" charset="0"/>
              </a:rPr>
              <a:t> = 23</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trigPin</a:t>
            </a:r>
            <a:r>
              <a:rPr lang="en-US" sz="2000" b="1" i="1" dirty="0">
                <a:solidFill>
                  <a:srgbClr val="0070C0"/>
                </a:solidFill>
                <a:latin typeface="Consolas" panose="020B0609020204030204" pitchFamily="49" charset="0"/>
                <a:cs typeface="Consolas" panose="020B0609020204030204" pitchFamily="49" charset="0"/>
              </a:rPr>
              <a:t>,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echoPin</a:t>
            </a:r>
            <a:r>
              <a:rPr lang="en-US" sz="2000" b="1" i="1" dirty="0">
                <a:solidFill>
                  <a:srgbClr val="0070C0"/>
                </a:solidFill>
                <a:latin typeface="Consolas" panose="020B0609020204030204" pitchFamily="49" charset="0"/>
                <a:cs typeface="Consolas" panose="020B0609020204030204" pitchFamily="49" charset="0"/>
              </a:rPr>
              <a:t>, GPIO.IN)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SendTriggerPulse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trigPin</a:t>
            </a:r>
            <a:r>
              <a:rPr lang="en-US" sz="2000" b="1" i="1" dirty="0">
                <a:solidFill>
                  <a:srgbClr val="0070C0"/>
                </a:solidFill>
                <a:latin typeface="Consolas" panose="020B0609020204030204" pitchFamily="49" charset="0"/>
                <a:cs typeface="Consolas" panose="020B0609020204030204" pitchFamily="49" charset="0"/>
              </a:rPr>
              <a:t>, 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(0.0001)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trigPin</a:t>
            </a:r>
            <a:r>
              <a:rPr lang="en-US" sz="2000" b="1" i="1" dirty="0">
                <a:solidFill>
                  <a:srgbClr val="0070C0"/>
                </a:solidFill>
                <a:latin typeface="Consolas" panose="020B0609020204030204" pitchFamily="49" charset="0"/>
                <a:cs typeface="Consolas" panose="020B0609020204030204" pitchFamily="49" charset="0"/>
              </a:rPr>
              <a:t>, False)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WaitForEcho</a:t>
            </a:r>
            <a:r>
              <a:rPr lang="en-US" sz="2000" b="1" i="1" dirty="0">
                <a:solidFill>
                  <a:srgbClr val="0070C0"/>
                </a:solidFill>
                <a:latin typeface="Consolas" panose="020B0609020204030204" pitchFamily="49" charset="0"/>
                <a:cs typeface="Consolas" panose="020B0609020204030204" pitchFamily="49" charset="0"/>
              </a:rPr>
              <a:t>(value, timeout):</a:t>
            </a:r>
          </a:p>
          <a:p>
            <a:pPr lvl="1"/>
            <a:r>
              <a:rPr lang="en-US" sz="2000" b="1" i="1" dirty="0">
                <a:solidFill>
                  <a:srgbClr val="0070C0"/>
                </a:solidFill>
                <a:latin typeface="Consolas" panose="020B0609020204030204" pitchFamily="49" charset="0"/>
                <a:cs typeface="Consolas" panose="020B0609020204030204" pitchFamily="49" charset="0"/>
              </a:rPr>
              <a:t>    count = timeout</a:t>
            </a:r>
          </a:p>
          <a:p>
            <a:pPr lvl="1"/>
            <a:r>
              <a:rPr lang="en-US" sz="2000" b="1" i="1" dirty="0">
                <a:solidFill>
                  <a:srgbClr val="0070C0"/>
                </a:solidFill>
                <a:latin typeface="Consolas" panose="020B0609020204030204" pitchFamily="49" charset="0"/>
                <a:cs typeface="Consolas" panose="020B0609020204030204" pitchFamily="49" charset="0"/>
              </a:rPr>
              <a:t>    while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echoPin</a:t>
            </a:r>
            <a:r>
              <a:rPr lang="en-US" sz="2000" b="1" i="1" dirty="0">
                <a:solidFill>
                  <a:srgbClr val="0070C0"/>
                </a:solidFill>
                <a:latin typeface="Consolas" panose="020B0609020204030204" pitchFamily="49" charset="0"/>
                <a:cs typeface="Consolas" panose="020B0609020204030204" pitchFamily="49" charset="0"/>
              </a:rPr>
              <a:t>) != value and count &gt; 0:</a:t>
            </a:r>
          </a:p>
          <a:p>
            <a:pPr lvl="1"/>
            <a:r>
              <a:rPr lang="en-US" sz="2000" b="1" i="1" dirty="0">
                <a:solidFill>
                  <a:srgbClr val="0070C0"/>
                </a:solidFill>
                <a:latin typeface="Consolas" panose="020B0609020204030204" pitchFamily="49" charset="0"/>
                <a:cs typeface="Consolas" panose="020B0609020204030204" pitchFamily="49" charset="0"/>
              </a:rPr>
              <a:t>        count = count - 1</a:t>
            </a:r>
          </a:p>
        </p:txBody>
      </p:sp>
    </p:spTree>
    <p:extLst>
      <p:ext uri="{BB962C8B-B14F-4D97-AF65-F5344CB8AC3E}">
        <p14:creationId xmlns:p14="http://schemas.microsoft.com/office/powerpoint/2010/main" val="529021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OLED_Image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217"/>
            <a:ext cx="12192000" cy="6136783"/>
          </a:xfrm>
          <a:prstGeom prst="rect">
            <a:avLst/>
          </a:prstGeom>
        </p:spPr>
      </p:pic>
    </p:spTree>
    <p:extLst>
      <p:ext uri="{BB962C8B-B14F-4D97-AF65-F5344CB8AC3E}">
        <p14:creationId xmlns:p14="http://schemas.microsoft.com/office/powerpoint/2010/main" val="891448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OLED_Image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324535"/>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smtClean="0">
                <a:solidFill>
                  <a:srgbClr val="0070C0"/>
                </a:solidFill>
                <a:latin typeface="Consolas" panose="020B0609020204030204" pitchFamily="49" charset="0"/>
                <a:cs typeface="Consolas" panose="020B0609020204030204" pitchFamily="49" charset="0"/>
              </a:rPr>
              <a:t>time</a:t>
            </a:r>
          </a:p>
          <a:p>
            <a:r>
              <a:rPr lang="en-US" sz="2000" b="1" i="1" dirty="0" smtClean="0">
                <a:solidFill>
                  <a:srgbClr val="0070C0"/>
                </a:solidFill>
                <a:latin typeface="Consolas" panose="020B0609020204030204" pitchFamily="49" charset="0"/>
                <a:cs typeface="Consolas" panose="020B0609020204030204" pitchFamily="49" charset="0"/>
              </a:rPr>
              <a:t>import </a:t>
            </a:r>
            <a:r>
              <a:rPr lang="en-US" sz="2000" b="1" i="1" dirty="0">
                <a:solidFill>
                  <a:srgbClr val="0070C0"/>
                </a:solidFill>
                <a:latin typeface="Consolas" panose="020B0609020204030204" pitchFamily="49" charset="0"/>
                <a:cs typeface="Consolas" panose="020B0609020204030204" pitchFamily="49" charset="0"/>
              </a:rPr>
              <a:t>Adafruit_SSD1306</a:t>
            </a:r>
          </a:p>
          <a:p>
            <a:r>
              <a:rPr lang="en-US" sz="2000" b="1" i="1" dirty="0">
                <a:solidFill>
                  <a:srgbClr val="0070C0"/>
                </a:solidFill>
                <a:latin typeface="Consolas" panose="020B0609020204030204" pitchFamily="49" charset="0"/>
                <a:cs typeface="Consolas" panose="020B0609020204030204" pitchFamily="49" charset="0"/>
              </a:rPr>
              <a:t>from PIL import Image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Raspberry Pi pin configuration:</a:t>
            </a:r>
          </a:p>
          <a:p>
            <a:r>
              <a:rPr lang="en-US" sz="2000" b="1" i="1" dirty="0">
                <a:solidFill>
                  <a:srgbClr val="0070C0"/>
                </a:solidFill>
                <a:latin typeface="Consolas" panose="020B0609020204030204" pitchFamily="49" charset="0"/>
                <a:cs typeface="Consolas" panose="020B0609020204030204" pitchFamily="49" charset="0"/>
              </a:rPr>
              <a:t>RST = 24</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128x64 display with hardware I2C:</a:t>
            </a:r>
          </a:p>
          <a:p>
            <a:r>
              <a:rPr lang="en-US" sz="2000" b="1" i="1" dirty="0" err="1">
                <a:solidFill>
                  <a:srgbClr val="0070C0"/>
                </a:solidFill>
                <a:latin typeface="Consolas" panose="020B0609020204030204" pitchFamily="49" charset="0"/>
                <a:cs typeface="Consolas" panose="020B0609020204030204" pitchFamily="49" charset="0"/>
              </a:rPr>
              <a:t>disp</a:t>
            </a:r>
            <a:r>
              <a:rPr lang="en-US" sz="2000" b="1" i="1" dirty="0">
                <a:solidFill>
                  <a:srgbClr val="0070C0"/>
                </a:solidFill>
                <a:latin typeface="Consolas" panose="020B0609020204030204" pitchFamily="49" charset="0"/>
                <a:cs typeface="Consolas" panose="020B0609020204030204" pitchFamily="49" charset="0"/>
              </a:rPr>
              <a:t>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Initialize library.</a:t>
            </a:r>
          </a:p>
          <a:p>
            <a:r>
              <a:rPr lang="en-US" sz="2000" b="1" i="1" dirty="0" err="1">
                <a:solidFill>
                  <a:srgbClr val="0070C0"/>
                </a:solidFill>
                <a:latin typeface="Consolas" panose="020B0609020204030204" pitchFamily="49" charset="0"/>
                <a:cs typeface="Consolas" panose="020B0609020204030204" pitchFamily="49" charset="0"/>
              </a:rPr>
              <a:t>disp.begin</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Clear display.</a:t>
            </a:r>
          </a:p>
          <a:p>
            <a:r>
              <a:rPr lang="en-US" sz="2000" b="1" i="1" dirty="0" err="1">
                <a:solidFill>
                  <a:srgbClr val="0070C0"/>
                </a:solidFill>
                <a:latin typeface="Consolas" panose="020B0609020204030204" pitchFamily="49" charset="0"/>
                <a:cs typeface="Consolas" panose="020B0609020204030204" pitchFamily="49" charset="0"/>
              </a:rPr>
              <a:t>disp.clear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0576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OLED_Image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1938992"/>
          </a:xfrm>
          <a:prstGeom prst="rect">
            <a:avLst/>
          </a:prstGeom>
        </p:spPr>
        <p:txBody>
          <a:bodyPr wrap="square">
            <a:spAutoFit/>
          </a:bodyPr>
          <a:lstStyle/>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image = </a:t>
            </a:r>
            <a:r>
              <a:rPr lang="en-US" sz="2000" b="1" i="1" dirty="0" err="1">
                <a:solidFill>
                  <a:srgbClr val="0070C0"/>
                </a:solidFill>
                <a:latin typeface="Consolas" panose="020B0609020204030204" pitchFamily="49" charset="0"/>
                <a:cs typeface="Consolas" panose="020B0609020204030204" pitchFamily="49" charset="0"/>
              </a:rPr>
              <a:t>Image.open</a:t>
            </a:r>
            <a:r>
              <a:rPr lang="en-US" sz="2000" b="1" i="1" dirty="0">
                <a:solidFill>
                  <a:srgbClr val="0070C0"/>
                </a:solidFill>
                <a:latin typeface="Consolas" panose="020B0609020204030204" pitchFamily="49" charset="0"/>
                <a:cs typeface="Consolas" panose="020B0609020204030204" pitchFamily="49" charset="0"/>
              </a:rPr>
              <a:t>('happycat_oled_64.ppm').convert('1')</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Display image.</a:t>
            </a:r>
          </a:p>
          <a:p>
            <a:r>
              <a:rPr lang="en-US" sz="2000" b="1" i="1" dirty="0" err="1">
                <a:solidFill>
                  <a:srgbClr val="0070C0"/>
                </a:solidFill>
                <a:latin typeface="Consolas" panose="020B0609020204030204" pitchFamily="49" charset="0"/>
                <a:cs typeface="Consolas" panose="020B0609020204030204" pitchFamily="49" charset="0"/>
              </a:rPr>
              <a:t>disp.image</a:t>
            </a:r>
            <a:r>
              <a:rPr lang="en-US" sz="2000" b="1" i="1" dirty="0">
                <a:solidFill>
                  <a:srgbClr val="0070C0"/>
                </a:solidFill>
                <a:latin typeface="Consolas" panose="020B0609020204030204" pitchFamily="49" charset="0"/>
                <a:cs typeface="Consolas" panose="020B0609020204030204" pitchFamily="49" charset="0"/>
              </a:rPr>
              <a:t>(image)</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39659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68805"/>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OLED_Clock</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39096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OLED_Clock</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94008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Adafruit_SSD1306</a:t>
            </a:r>
          </a:p>
          <a:p>
            <a:r>
              <a:rPr lang="en-US" sz="2000" b="1" i="1" dirty="0">
                <a:solidFill>
                  <a:srgbClr val="0070C0"/>
                </a:solidFill>
                <a:latin typeface="Consolas" panose="020B0609020204030204" pitchFamily="49" charset="0"/>
                <a:cs typeface="Consolas" panose="020B0609020204030204" pitchFamily="49" charset="0"/>
              </a:rPr>
              <a:t>from datetime import datetime</a:t>
            </a:r>
          </a:p>
          <a:p>
            <a:r>
              <a:rPr lang="en-US" sz="2000" b="1" i="1" dirty="0">
                <a:solidFill>
                  <a:srgbClr val="0070C0"/>
                </a:solidFill>
                <a:latin typeface="Consolas" panose="020B0609020204030204" pitchFamily="49" charset="0"/>
                <a:cs typeface="Consolas" panose="020B0609020204030204" pitchFamily="49" charset="0"/>
              </a:rPr>
              <a:t>import time</a:t>
            </a:r>
          </a:p>
          <a:p>
            <a:r>
              <a:rPr lang="en-US" sz="2000" b="1" i="1" dirty="0">
                <a:solidFill>
                  <a:srgbClr val="0070C0"/>
                </a:solidFill>
                <a:latin typeface="Consolas" panose="020B0609020204030204" pitchFamily="49" charset="0"/>
                <a:cs typeface="Consolas" panose="020B0609020204030204" pitchFamily="49" charset="0"/>
              </a:rPr>
              <a:t>from PIL import Image</a:t>
            </a: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ImageDraw</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ImageFont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Setup Display</a:t>
            </a:r>
          </a:p>
          <a:p>
            <a:r>
              <a:rPr lang="en-US" sz="2000" b="1" i="1" dirty="0">
                <a:solidFill>
                  <a:srgbClr val="0070C0"/>
                </a:solidFill>
                <a:latin typeface="Consolas" panose="020B0609020204030204" pitchFamily="49" charset="0"/>
                <a:cs typeface="Consolas" panose="020B0609020204030204" pitchFamily="49" charset="0"/>
              </a:rPr>
              <a:t>RST=24</a:t>
            </a:r>
          </a:p>
          <a:p>
            <a:r>
              <a:rPr lang="en-US" sz="2000" b="1" i="1" dirty="0">
                <a:solidFill>
                  <a:srgbClr val="0070C0"/>
                </a:solidFill>
                <a:latin typeface="Consolas" panose="020B0609020204030204" pitchFamily="49" charset="0"/>
                <a:cs typeface="Consolas" panose="020B0609020204030204" pitchFamily="49" charset="0"/>
              </a:rPr>
              <a:t>device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r>
              <a:rPr lang="en-US" sz="2000" b="1" i="1" dirty="0" err="1">
                <a:solidFill>
                  <a:srgbClr val="0070C0"/>
                </a:solidFill>
                <a:latin typeface="Consolas" panose="020B0609020204030204" pitchFamily="49" charset="0"/>
                <a:cs typeface="Consolas" panose="020B0609020204030204" pitchFamily="49" charset="0"/>
              </a:rPr>
              <a:t>device.begin</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device.clear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device.display</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width = </a:t>
            </a:r>
            <a:r>
              <a:rPr lang="en-US" sz="2000" b="1" i="1" dirty="0" err="1">
                <a:solidFill>
                  <a:srgbClr val="0070C0"/>
                </a:solidFill>
                <a:latin typeface="Consolas" panose="020B0609020204030204" pitchFamily="49" charset="0"/>
                <a:cs typeface="Consolas" panose="020B0609020204030204" pitchFamily="49" charset="0"/>
              </a:rPr>
              <a:t>device.width</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height = </a:t>
            </a:r>
            <a:r>
              <a:rPr lang="en-US" sz="2000" b="1" i="1" dirty="0" err="1">
                <a:solidFill>
                  <a:srgbClr val="0070C0"/>
                </a:solidFill>
                <a:latin typeface="Consolas" panose="020B0609020204030204" pitchFamily="49" charset="0"/>
                <a:cs typeface="Consolas" panose="020B0609020204030204" pitchFamily="49" charset="0"/>
              </a:rPr>
              <a:t>device.height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err="1">
                <a:solidFill>
                  <a:srgbClr val="0070C0"/>
                </a:solidFill>
                <a:latin typeface="Consolas" panose="020B0609020204030204" pitchFamily="49" charset="0"/>
                <a:cs typeface="Consolas" panose="020B0609020204030204" pitchFamily="49" charset="0"/>
              </a:rPr>
              <a:t>fontFile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usr</a:t>
            </a:r>
            <a:r>
              <a:rPr lang="en-US" sz="2000" b="1" i="1" dirty="0">
                <a:solidFill>
                  <a:srgbClr val="0070C0"/>
                </a:solidFill>
                <a:latin typeface="Consolas" panose="020B0609020204030204" pitchFamily="49" charset="0"/>
                <a:cs typeface="Consolas" panose="020B0609020204030204" pitchFamily="49" charset="0"/>
              </a:rPr>
              <a:t>/share/fonts/</a:t>
            </a:r>
            <a:r>
              <a:rPr lang="en-US" sz="2000" b="1" i="1" dirty="0" err="1">
                <a:solidFill>
                  <a:srgbClr val="0070C0"/>
                </a:solidFill>
                <a:latin typeface="Consolas" panose="020B0609020204030204" pitchFamily="49" charset="0"/>
                <a:cs typeface="Consolas" panose="020B0609020204030204" pitchFamily="49" charset="0"/>
              </a:rPr>
              <a:t>truetype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freefont</a:t>
            </a:r>
            <a:r>
              <a:rPr lang="en-US" sz="2000" b="1" i="1" dirty="0">
                <a:solidFill>
                  <a:srgbClr val="0070C0"/>
                </a:solidFill>
                <a:latin typeface="Consolas" panose="020B0609020204030204" pitchFamily="49" charset="0"/>
                <a:cs typeface="Consolas" panose="020B0609020204030204" pitchFamily="49" charset="0"/>
              </a:rPr>
              <a:t>/FreeSansBold.ttf'</a:t>
            </a:r>
          </a:p>
          <a:p>
            <a:r>
              <a:rPr lang="en-US" sz="2000" b="1" i="1" dirty="0" err="1">
                <a:solidFill>
                  <a:srgbClr val="0070C0"/>
                </a:solidFill>
                <a:latin typeface="Consolas" panose="020B0609020204030204" pitchFamily="49" charset="0"/>
                <a:cs typeface="Consolas" panose="020B0609020204030204" pitchFamily="49" charset="0"/>
              </a:rPr>
              <a:t>smallFont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ImageFont.truetype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fontFile</a:t>
            </a:r>
            <a:r>
              <a:rPr lang="en-US" sz="2000" b="1" i="1" dirty="0">
                <a:solidFill>
                  <a:srgbClr val="0070C0"/>
                </a:solidFill>
                <a:latin typeface="Consolas" panose="020B0609020204030204" pitchFamily="49" charset="0"/>
                <a:cs typeface="Consolas" panose="020B0609020204030204" pitchFamily="49" charset="0"/>
              </a:rPr>
              <a:t>, 12)</a:t>
            </a:r>
          </a:p>
          <a:p>
            <a:r>
              <a:rPr lang="en-US" sz="2000" b="1" i="1" dirty="0" err="1">
                <a:solidFill>
                  <a:srgbClr val="0070C0"/>
                </a:solidFill>
                <a:latin typeface="Consolas" panose="020B0609020204030204" pitchFamily="49" charset="0"/>
                <a:cs typeface="Consolas" panose="020B0609020204030204" pitchFamily="49" charset="0"/>
              </a:rPr>
              <a:t>largeFont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ImageFont.truetype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fontFile</a:t>
            </a:r>
            <a:r>
              <a:rPr lang="en-US" sz="2000" b="1" i="1" dirty="0">
                <a:solidFill>
                  <a:srgbClr val="0070C0"/>
                </a:solidFill>
                <a:latin typeface="Consolas" panose="020B0609020204030204" pitchFamily="49" charset="0"/>
                <a:cs typeface="Consolas" panose="020B0609020204030204" pitchFamily="49" charset="0"/>
              </a:rPr>
              <a:t>, 33)</a:t>
            </a:r>
          </a:p>
        </p:txBody>
      </p:sp>
    </p:spTree>
    <p:extLst>
      <p:ext uri="{BB962C8B-B14F-4D97-AF65-F5344CB8AC3E}">
        <p14:creationId xmlns:p14="http://schemas.microsoft.com/office/powerpoint/2010/main" val="3536817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OLED_Clock</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01675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Display a message on 3 lines, first line big font        </a:t>
            </a:r>
          </a:p>
          <a:p>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DisplayMessage</a:t>
            </a:r>
            <a:r>
              <a:rPr lang="en-US" sz="2000" b="1" i="1" dirty="0">
                <a:solidFill>
                  <a:srgbClr val="0070C0"/>
                </a:solidFill>
                <a:latin typeface="Consolas" panose="020B0609020204030204" pitchFamily="49" charset="0"/>
                <a:cs typeface="Consolas" panose="020B0609020204030204" pitchFamily="49" charset="0"/>
              </a:rPr>
              <a:t>(line1, line2):</a:t>
            </a:r>
          </a:p>
          <a:p>
            <a:r>
              <a:rPr lang="en-US" sz="2000" b="1" i="1" dirty="0">
                <a:solidFill>
                  <a:srgbClr val="0070C0"/>
                </a:solidFill>
                <a:latin typeface="Consolas" panose="020B0609020204030204" pitchFamily="49" charset="0"/>
                <a:cs typeface="Consolas" panose="020B0609020204030204" pitchFamily="49" charset="0"/>
              </a:rPr>
              <a:t>    global device</a:t>
            </a:r>
          </a:p>
          <a:p>
            <a:r>
              <a:rPr lang="en-US" sz="2000" b="1" i="1" dirty="0">
                <a:solidFill>
                  <a:srgbClr val="0070C0"/>
                </a:solidFill>
                <a:latin typeface="Consolas" panose="020B0609020204030204" pitchFamily="49" charset="0"/>
                <a:cs typeface="Consolas" panose="020B0609020204030204" pitchFamily="49" charset="0"/>
              </a:rPr>
              <a:t>    image = </a:t>
            </a:r>
            <a:r>
              <a:rPr lang="en-US" sz="2000" b="1" i="1" dirty="0" err="1">
                <a:solidFill>
                  <a:srgbClr val="0070C0"/>
                </a:solidFill>
                <a:latin typeface="Consolas" panose="020B0609020204030204" pitchFamily="49" charset="0"/>
                <a:cs typeface="Consolas" panose="020B0609020204030204" pitchFamily="49" charset="0"/>
              </a:rPr>
              <a:t>Image.new</a:t>
            </a:r>
            <a:r>
              <a:rPr lang="en-US" sz="2000" b="1" i="1" dirty="0">
                <a:solidFill>
                  <a:srgbClr val="0070C0"/>
                </a:solidFill>
                <a:latin typeface="Consolas" panose="020B0609020204030204" pitchFamily="49" charset="0"/>
                <a:cs typeface="Consolas" panose="020B0609020204030204" pitchFamily="49" charset="0"/>
              </a:rPr>
              <a:t>('1', (width, height))</a:t>
            </a:r>
          </a:p>
          <a:p>
            <a:r>
              <a:rPr lang="en-US" sz="2000" b="1" i="1" dirty="0">
                <a:solidFill>
                  <a:srgbClr val="0070C0"/>
                </a:solidFill>
                <a:latin typeface="Consolas" panose="020B0609020204030204" pitchFamily="49" charset="0"/>
                <a:cs typeface="Consolas" panose="020B0609020204030204" pitchFamily="49" charset="0"/>
              </a:rPr>
              <a:t>    draw = ImageDraw.Draw(image</a:t>
            </a:r>
            <a:r>
              <a:rPr lang="en-US" sz="2000" b="1" i="1" dirty="0" smtClean="0">
                <a:solidFill>
                  <a:srgbClr val="0070C0"/>
                </a:solidFill>
                <a:latin typeface="Consolas" panose="020B0609020204030204" pitchFamily="49" charset="0"/>
                <a:cs typeface="Consolas" panose="020B0609020204030204" pitchFamily="49" charset="0"/>
              </a:rPr>
              <a:t>)</a:t>
            </a:r>
          </a:p>
          <a:p>
            <a:r>
              <a:rPr lang="en-US" sz="2000" b="1" i="1" dirty="0" smtClean="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draw.text((10, 0),  line1, font=smallFont, fill=255)</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((0, 20),  line2, font=</a:t>
            </a:r>
            <a:r>
              <a:rPr lang="en-US" sz="2000" b="1" i="1" dirty="0" err="1">
                <a:solidFill>
                  <a:srgbClr val="0070C0"/>
                </a:solidFill>
                <a:latin typeface="Consolas" panose="020B0609020204030204" pitchFamily="49" charset="0"/>
                <a:cs typeface="Consolas" panose="020B0609020204030204" pitchFamily="49" charset="0"/>
              </a:rPr>
              <a:t>largeFont</a:t>
            </a:r>
            <a:r>
              <a:rPr lang="en-US" sz="2000" b="1" i="1" dirty="0">
                <a:solidFill>
                  <a:srgbClr val="0070C0"/>
                </a:solidFill>
                <a:latin typeface="Consolas" panose="020B0609020204030204" pitchFamily="49" charset="0"/>
                <a:cs typeface="Consolas" panose="020B0609020204030204" pitchFamily="49" charset="0"/>
              </a:rPr>
              <a:t>, fill=255)</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device.image</a:t>
            </a:r>
            <a:r>
              <a:rPr lang="en-US" sz="2000" b="1" i="1" dirty="0">
                <a:solidFill>
                  <a:srgbClr val="0070C0"/>
                </a:solidFill>
                <a:latin typeface="Consolas" panose="020B0609020204030204" pitchFamily="49" charset="0"/>
                <a:cs typeface="Consolas" panose="020B0609020204030204" pitchFamily="49" charset="0"/>
              </a:rPr>
              <a:t>(image)</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device.display</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while True:</a:t>
            </a:r>
          </a:p>
          <a:p>
            <a:r>
              <a:rPr lang="en-US" sz="2000" b="1" i="1" dirty="0">
                <a:solidFill>
                  <a:srgbClr val="0070C0"/>
                </a:solidFill>
                <a:latin typeface="Consolas" panose="020B0609020204030204" pitchFamily="49" charset="0"/>
                <a:cs typeface="Consolas" panose="020B0609020204030204" pitchFamily="49" charset="0"/>
              </a:rPr>
              <a:t>    now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dateMessage</a:t>
            </a:r>
            <a:r>
              <a:rPr lang="en-US" sz="2000" b="1" i="1" dirty="0">
                <a:solidFill>
                  <a:srgbClr val="0070C0"/>
                </a:solidFill>
                <a:latin typeface="Consolas" panose="020B0609020204030204" pitchFamily="49" charset="0"/>
                <a:cs typeface="Consolas" panose="020B0609020204030204" pitchFamily="49" charset="0"/>
              </a:rPr>
              <a:t> = '{:%d %B %Y}'.format(now)</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timeMessage</a:t>
            </a:r>
            <a:r>
              <a:rPr lang="en-US" sz="2000" b="1" i="1" dirty="0">
                <a:solidFill>
                  <a:srgbClr val="0070C0"/>
                </a:solidFill>
                <a:latin typeface="Consolas" panose="020B0609020204030204" pitchFamily="49" charset="0"/>
                <a:cs typeface="Consolas" panose="020B0609020204030204" pitchFamily="49" charset="0"/>
              </a:rPr>
              <a:t> = '{:%H:%M:%S}'.format(now)</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DisplayMessage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dateMessage,timeMessage</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a:t>
            </a:r>
          </a:p>
        </p:txBody>
      </p:sp>
    </p:spTree>
    <p:extLst>
      <p:ext uri="{BB962C8B-B14F-4D97-AF65-F5344CB8AC3E}">
        <p14:creationId xmlns:p14="http://schemas.microsoft.com/office/powerpoint/2010/main" val="731168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OLED_Shapes</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1192"/>
            <a:ext cx="12192000" cy="6116808"/>
          </a:xfrm>
          <a:prstGeom prst="rect">
            <a:avLst/>
          </a:prstGeom>
        </p:spPr>
      </p:pic>
    </p:spTree>
    <p:extLst>
      <p:ext uri="{BB962C8B-B14F-4D97-AF65-F5344CB8AC3E}">
        <p14:creationId xmlns:p14="http://schemas.microsoft.com/office/powerpoint/2010/main" val="3383840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OLED_Shapes</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324535"/>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smtClean="0">
                <a:solidFill>
                  <a:srgbClr val="0070C0"/>
                </a:solidFill>
                <a:latin typeface="Consolas" panose="020B0609020204030204" pitchFamily="49" charset="0"/>
                <a:cs typeface="Consolas" panose="020B0609020204030204" pitchFamily="49" charset="0"/>
              </a:rPr>
              <a:t>time</a:t>
            </a:r>
          </a:p>
          <a:p>
            <a:r>
              <a:rPr lang="en-US" sz="2000" b="1" i="1" dirty="0" smtClean="0">
                <a:solidFill>
                  <a:srgbClr val="0070C0"/>
                </a:solidFill>
                <a:latin typeface="Consolas" panose="020B0609020204030204" pitchFamily="49" charset="0"/>
                <a:cs typeface="Consolas" panose="020B0609020204030204" pitchFamily="49" charset="0"/>
              </a:rPr>
              <a:t>import </a:t>
            </a:r>
            <a:r>
              <a:rPr lang="en-US" sz="2000" b="1" i="1" dirty="0">
                <a:solidFill>
                  <a:srgbClr val="0070C0"/>
                </a:solidFill>
                <a:latin typeface="Consolas" panose="020B0609020204030204" pitchFamily="49" charset="0"/>
                <a:cs typeface="Consolas" panose="020B0609020204030204" pitchFamily="49" charset="0"/>
              </a:rPr>
              <a:t>Adafruit_SSD1306</a:t>
            </a:r>
          </a:p>
          <a:p>
            <a:r>
              <a:rPr lang="en-US" sz="2000" b="1" i="1" dirty="0">
                <a:solidFill>
                  <a:srgbClr val="0070C0"/>
                </a:solidFill>
                <a:latin typeface="Consolas" panose="020B0609020204030204" pitchFamily="49" charset="0"/>
                <a:cs typeface="Consolas" panose="020B0609020204030204" pitchFamily="49" charset="0"/>
              </a:rPr>
              <a:t>from PIL import Image</a:t>
            </a: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ImageDraw</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ImageFont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Raspberry Pi pin configuration:</a:t>
            </a:r>
          </a:p>
          <a:p>
            <a:r>
              <a:rPr lang="en-US" sz="2000" b="1" i="1" dirty="0">
                <a:solidFill>
                  <a:srgbClr val="0070C0"/>
                </a:solidFill>
                <a:latin typeface="Consolas" panose="020B0609020204030204" pitchFamily="49" charset="0"/>
                <a:cs typeface="Consolas" panose="020B0609020204030204" pitchFamily="49" charset="0"/>
              </a:rPr>
              <a:t>RST = 24</a:t>
            </a:r>
          </a:p>
          <a:p>
            <a:r>
              <a:rPr lang="en-US" sz="2000" b="1" i="1" dirty="0">
                <a:solidFill>
                  <a:srgbClr val="0070C0"/>
                </a:solidFill>
                <a:latin typeface="Consolas" panose="020B0609020204030204" pitchFamily="49" charset="0"/>
                <a:cs typeface="Consolas" panose="020B0609020204030204" pitchFamily="49" charset="0"/>
              </a:rPr>
              <a:t># 128x32 display with hardware I2C:</a:t>
            </a:r>
          </a:p>
          <a:p>
            <a:r>
              <a:rPr lang="en-US" sz="2000" b="1" i="1" dirty="0" err="1">
                <a:solidFill>
                  <a:srgbClr val="0070C0"/>
                </a:solidFill>
                <a:latin typeface="Consolas" panose="020B0609020204030204" pitchFamily="49" charset="0"/>
                <a:cs typeface="Consolas" panose="020B0609020204030204" pitchFamily="49" charset="0"/>
              </a:rPr>
              <a:t>disp</a:t>
            </a:r>
            <a:r>
              <a:rPr lang="en-US" sz="2000" b="1" i="1" dirty="0">
                <a:solidFill>
                  <a:srgbClr val="0070C0"/>
                </a:solidFill>
                <a:latin typeface="Consolas" panose="020B0609020204030204" pitchFamily="49" charset="0"/>
                <a:cs typeface="Consolas" panose="020B0609020204030204" pitchFamily="49" charset="0"/>
              </a:rPr>
              <a:t>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Initialize library.</a:t>
            </a:r>
          </a:p>
          <a:p>
            <a:r>
              <a:rPr lang="en-US" sz="2000" b="1" i="1" dirty="0" err="1">
                <a:solidFill>
                  <a:srgbClr val="0070C0"/>
                </a:solidFill>
                <a:latin typeface="Consolas" panose="020B0609020204030204" pitchFamily="49" charset="0"/>
                <a:cs typeface="Consolas" panose="020B0609020204030204" pitchFamily="49" charset="0"/>
              </a:rPr>
              <a:t>disp.begin</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Clear display.</a:t>
            </a:r>
          </a:p>
          <a:p>
            <a:r>
              <a:rPr lang="en-US" sz="2000" b="1" i="1" dirty="0" err="1">
                <a:solidFill>
                  <a:srgbClr val="0070C0"/>
                </a:solidFill>
                <a:latin typeface="Consolas" panose="020B0609020204030204" pitchFamily="49" charset="0"/>
                <a:cs typeface="Consolas" panose="020B0609020204030204" pitchFamily="49" charset="0"/>
              </a:rPr>
              <a:t>disp.clear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13338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OLED_Shapes</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632311"/>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Create blank image for drawing.</a:t>
            </a:r>
          </a:p>
          <a:p>
            <a:r>
              <a:rPr lang="en-US" sz="2000" b="1" i="1" dirty="0">
                <a:solidFill>
                  <a:srgbClr val="0070C0"/>
                </a:solidFill>
                <a:latin typeface="Consolas" panose="020B0609020204030204" pitchFamily="49" charset="0"/>
                <a:cs typeface="Consolas" panose="020B0609020204030204" pitchFamily="49" charset="0"/>
              </a:rPr>
              <a:t># Make sure to create image with mode '1' for 1-bit color.</a:t>
            </a:r>
          </a:p>
          <a:p>
            <a:r>
              <a:rPr lang="en-US" sz="2000" b="1" i="1" dirty="0">
                <a:solidFill>
                  <a:srgbClr val="0070C0"/>
                </a:solidFill>
                <a:latin typeface="Consolas" panose="020B0609020204030204" pitchFamily="49" charset="0"/>
                <a:cs typeface="Consolas" panose="020B0609020204030204" pitchFamily="49" charset="0"/>
              </a:rPr>
              <a:t>width = </a:t>
            </a:r>
            <a:r>
              <a:rPr lang="en-US" sz="2000" b="1" i="1" dirty="0" err="1">
                <a:solidFill>
                  <a:srgbClr val="0070C0"/>
                </a:solidFill>
                <a:latin typeface="Consolas" panose="020B0609020204030204" pitchFamily="49" charset="0"/>
                <a:cs typeface="Consolas" panose="020B0609020204030204" pitchFamily="49" charset="0"/>
              </a:rPr>
              <a:t>disp.width</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height = </a:t>
            </a:r>
            <a:r>
              <a:rPr lang="en-US" sz="2000" b="1" i="1" dirty="0" err="1">
                <a:solidFill>
                  <a:srgbClr val="0070C0"/>
                </a:solidFill>
                <a:latin typeface="Consolas" panose="020B0609020204030204" pitchFamily="49" charset="0"/>
                <a:cs typeface="Consolas" panose="020B0609020204030204" pitchFamily="49" charset="0"/>
              </a:rPr>
              <a:t>disp.height</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image = </a:t>
            </a:r>
            <a:r>
              <a:rPr lang="en-US" sz="2000" b="1" i="1" dirty="0" err="1">
                <a:solidFill>
                  <a:srgbClr val="0070C0"/>
                </a:solidFill>
                <a:latin typeface="Consolas" panose="020B0609020204030204" pitchFamily="49" charset="0"/>
                <a:cs typeface="Consolas" panose="020B0609020204030204" pitchFamily="49" charset="0"/>
              </a:rPr>
              <a:t>Image.new</a:t>
            </a:r>
            <a:r>
              <a:rPr lang="en-US" sz="2000" b="1" i="1" dirty="0">
                <a:solidFill>
                  <a:srgbClr val="0070C0"/>
                </a:solidFill>
                <a:latin typeface="Consolas" panose="020B0609020204030204" pitchFamily="49" charset="0"/>
                <a:cs typeface="Consolas" panose="020B0609020204030204" pitchFamily="49" charset="0"/>
              </a:rPr>
              <a:t>('1', (width, height))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Get drawing object to draw on image.</a:t>
            </a:r>
          </a:p>
          <a:p>
            <a:r>
              <a:rPr lang="en-US" sz="2000" b="1" i="1" dirty="0">
                <a:solidFill>
                  <a:srgbClr val="0070C0"/>
                </a:solidFill>
                <a:latin typeface="Consolas" panose="020B0609020204030204" pitchFamily="49" charset="0"/>
                <a:cs typeface="Consolas" panose="020B0609020204030204" pitchFamily="49" charset="0"/>
              </a:rPr>
              <a:t>draw = </a:t>
            </a:r>
            <a:r>
              <a:rPr lang="en-US" sz="2000" b="1" i="1" dirty="0" err="1">
                <a:solidFill>
                  <a:srgbClr val="0070C0"/>
                </a:solidFill>
                <a:latin typeface="Consolas" panose="020B0609020204030204" pitchFamily="49" charset="0"/>
                <a:cs typeface="Consolas" panose="020B0609020204030204" pitchFamily="49" charset="0"/>
              </a:rPr>
              <a:t>ImageDraw.Draw</a:t>
            </a:r>
            <a:r>
              <a:rPr lang="en-US" sz="2000" b="1" i="1" dirty="0">
                <a:solidFill>
                  <a:srgbClr val="0070C0"/>
                </a:solidFill>
                <a:latin typeface="Consolas" panose="020B0609020204030204" pitchFamily="49" charset="0"/>
                <a:cs typeface="Consolas" panose="020B0609020204030204" pitchFamily="49" charset="0"/>
              </a:rPr>
              <a:t>(image)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Draw a black filled box to clear the image.</a:t>
            </a:r>
          </a:p>
          <a:p>
            <a:r>
              <a:rPr lang="en-US" sz="2000" b="1" i="1" dirty="0" err="1">
                <a:solidFill>
                  <a:srgbClr val="0070C0"/>
                </a:solidFill>
                <a:latin typeface="Consolas" panose="020B0609020204030204" pitchFamily="49" charset="0"/>
                <a:cs typeface="Consolas" panose="020B0609020204030204" pitchFamily="49" charset="0"/>
              </a:rPr>
              <a:t>draw.rectangle</a:t>
            </a:r>
            <a:r>
              <a:rPr lang="en-US" sz="2000" b="1" i="1" dirty="0">
                <a:solidFill>
                  <a:srgbClr val="0070C0"/>
                </a:solidFill>
                <a:latin typeface="Consolas" panose="020B0609020204030204" pitchFamily="49" charset="0"/>
                <a:cs typeface="Consolas" panose="020B0609020204030204" pitchFamily="49" charset="0"/>
              </a:rPr>
              <a:t>((0, 0, width, height), outline = 0, fill = 0)</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Draw some shapes.</a:t>
            </a:r>
          </a:p>
          <a:p>
            <a:r>
              <a:rPr lang="en-US" sz="2000" b="1" i="1" dirty="0">
                <a:solidFill>
                  <a:srgbClr val="0070C0"/>
                </a:solidFill>
                <a:latin typeface="Consolas" panose="020B0609020204030204" pitchFamily="49" charset="0"/>
                <a:cs typeface="Consolas" panose="020B0609020204030204" pitchFamily="49" charset="0"/>
              </a:rPr>
              <a:t># First define some constants to allow easy resizing of shapes.</a:t>
            </a:r>
          </a:p>
          <a:p>
            <a:r>
              <a:rPr lang="en-US" sz="2000" b="1" i="1" dirty="0">
                <a:solidFill>
                  <a:srgbClr val="0070C0"/>
                </a:solidFill>
                <a:latin typeface="Consolas" panose="020B0609020204030204" pitchFamily="49" charset="0"/>
                <a:cs typeface="Consolas" panose="020B0609020204030204" pitchFamily="49" charset="0"/>
              </a:rPr>
              <a:t>padding = 2</a:t>
            </a:r>
          </a:p>
          <a:p>
            <a:r>
              <a:rPr lang="en-US" sz="2000" b="1" i="1" dirty="0" err="1">
                <a:solidFill>
                  <a:srgbClr val="0070C0"/>
                </a:solidFill>
                <a:latin typeface="Consolas" panose="020B0609020204030204" pitchFamily="49" charset="0"/>
                <a:cs typeface="Consolas" panose="020B0609020204030204" pitchFamily="49" charset="0"/>
              </a:rPr>
              <a:t>shapeWidth</a:t>
            </a:r>
            <a:r>
              <a:rPr lang="en-US" sz="2000" b="1" i="1" dirty="0">
                <a:solidFill>
                  <a:srgbClr val="0070C0"/>
                </a:solidFill>
                <a:latin typeface="Consolas" panose="020B0609020204030204" pitchFamily="49" charset="0"/>
                <a:cs typeface="Consolas" panose="020B0609020204030204" pitchFamily="49" charset="0"/>
              </a:rPr>
              <a:t> = 20</a:t>
            </a:r>
          </a:p>
          <a:p>
            <a:r>
              <a:rPr lang="en-US" sz="2000" b="1" i="1" dirty="0">
                <a:solidFill>
                  <a:srgbClr val="0070C0"/>
                </a:solidFill>
                <a:latin typeface="Consolas" panose="020B0609020204030204" pitchFamily="49" charset="0"/>
                <a:cs typeface="Consolas" panose="020B0609020204030204" pitchFamily="49" charset="0"/>
              </a:rPr>
              <a:t>top = padding</a:t>
            </a:r>
          </a:p>
          <a:p>
            <a:r>
              <a:rPr lang="en-US" sz="2000" b="1" i="1" dirty="0">
                <a:solidFill>
                  <a:srgbClr val="0070C0"/>
                </a:solidFill>
                <a:latin typeface="Consolas" panose="020B0609020204030204" pitchFamily="49" charset="0"/>
                <a:cs typeface="Consolas" panose="020B0609020204030204" pitchFamily="49" charset="0"/>
              </a:rPr>
              <a:t>bottom = height - padding</a:t>
            </a:r>
          </a:p>
        </p:txBody>
      </p:sp>
    </p:spTree>
    <p:extLst>
      <p:ext uri="{BB962C8B-B14F-4D97-AF65-F5344CB8AC3E}">
        <p14:creationId xmlns:p14="http://schemas.microsoft.com/office/powerpoint/2010/main" val="1849501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OLED_Shapes</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 y="857743"/>
            <a:ext cx="12192001" cy="5632311"/>
          </a:xfrm>
          <a:prstGeom prst="rect">
            <a:avLst/>
          </a:prstGeom>
        </p:spPr>
        <p:txBody>
          <a:bodyPr wrap="square">
            <a:spAutoFit/>
          </a:bodyPr>
          <a:lstStyle/>
          <a:p>
            <a:r>
              <a:rPr lang="en-US" b="1" i="1" dirty="0">
                <a:solidFill>
                  <a:srgbClr val="0070C0"/>
                </a:solidFill>
                <a:latin typeface="Consolas" panose="020B0609020204030204" pitchFamily="49" charset="0"/>
                <a:cs typeface="Consolas" panose="020B0609020204030204" pitchFamily="49" charset="0"/>
              </a:rPr>
              <a:t># Move left to right keeping track of the current x position for drawing shapes.</a:t>
            </a:r>
          </a:p>
          <a:p>
            <a:r>
              <a:rPr lang="en-US" b="1" i="1" dirty="0">
                <a:solidFill>
                  <a:srgbClr val="0070C0"/>
                </a:solidFill>
                <a:latin typeface="Consolas" panose="020B0609020204030204" pitchFamily="49" charset="0"/>
                <a:cs typeface="Consolas" panose="020B0609020204030204" pitchFamily="49" charset="0"/>
              </a:rPr>
              <a:t>x = padding</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Draw an ellipse.</a:t>
            </a:r>
          </a:p>
          <a:p>
            <a:r>
              <a:rPr lang="en-US" b="1" i="1" dirty="0" err="1">
                <a:solidFill>
                  <a:srgbClr val="0070C0"/>
                </a:solidFill>
                <a:latin typeface="Consolas" panose="020B0609020204030204" pitchFamily="49" charset="0"/>
                <a:cs typeface="Consolas" panose="020B0609020204030204" pitchFamily="49" charset="0"/>
              </a:rPr>
              <a:t>draw.ellipse</a:t>
            </a:r>
            <a:r>
              <a:rPr lang="en-US" b="1" i="1" dirty="0">
                <a:solidFill>
                  <a:srgbClr val="0070C0"/>
                </a:solidFill>
                <a:latin typeface="Consolas" panose="020B0609020204030204" pitchFamily="49" charset="0"/>
                <a:cs typeface="Consolas" panose="020B0609020204030204" pitchFamily="49" charset="0"/>
              </a:rPr>
              <a:t>((x, top ,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bottom), outline = 255, fill = 0)</a:t>
            </a:r>
          </a:p>
          <a:p>
            <a:r>
              <a:rPr lang="en-US" b="1" i="1" dirty="0">
                <a:solidFill>
                  <a:srgbClr val="0070C0"/>
                </a:solidFill>
                <a:latin typeface="Consolas" panose="020B0609020204030204" pitchFamily="49" charset="0"/>
                <a:cs typeface="Consolas" panose="020B0609020204030204" pitchFamily="49" charset="0"/>
              </a:rPr>
              <a:t>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padding</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Draw a rectangle.</a:t>
            </a:r>
          </a:p>
          <a:p>
            <a:r>
              <a:rPr lang="en-US" b="1" i="1" dirty="0" err="1">
                <a:solidFill>
                  <a:srgbClr val="0070C0"/>
                </a:solidFill>
                <a:latin typeface="Consolas" panose="020B0609020204030204" pitchFamily="49" charset="0"/>
                <a:cs typeface="Consolas" panose="020B0609020204030204" pitchFamily="49" charset="0"/>
              </a:rPr>
              <a:t>draw.rectangle</a:t>
            </a:r>
            <a:r>
              <a:rPr lang="en-US" b="1" i="1" dirty="0">
                <a:solidFill>
                  <a:srgbClr val="0070C0"/>
                </a:solidFill>
                <a:latin typeface="Consolas" panose="020B0609020204030204" pitchFamily="49" charset="0"/>
                <a:cs typeface="Consolas" panose="020B0609020204030204" pitchFamily="49" charset="0"/>
              </a:rPr>
              <a:t>((x, top, </a:t>
            </a:r>
            <a:r>
              <a:rPr lang="en-US" b="1" i="1" dirty="0" err="1">
                <a:solidFill>
                  <a:srgbClr val="0070C0"/>
                </a:solidFill>
                <a:latin typeface="Consolas" panose="020B0609020204030204" pitchFamily="49" charset="0"/>
                <a:cs typeface="Consolas" panose="020B0609020204030204" pitchFamily="49" charset="0"/>
              </a:rPr>
              <a:t>x+shapeWidth</a:t>
            </a:r>
            <a:r>
              <a:rPr lang="en-US" b="1" i="1" dirty="0">
                <a:solidFill>
                  <a:srgbClr val="0070C0"/>
                </a:solidFill>
                <a:latin typeface="Consolas" panose="020B0609020204030204" pitchFamily="49" charset="0"/>
                <a:cs typeface="Consolas" panose="020B0609020204030204" pitchFamily="49" charset="0"/>
              </a:rPr>
              <a:t>, bottom), outline = 255, fill = 0)</a:t>
            </a:r>
          </a:p>
          <a:p>
            <a:r>
              <a:rPr lang="en-US" b="1" i="1" dirty="0">
                <a:solidFill>
                  <a:srgbClr val="0070C0"/>
                </a:solidFill>
                <a:latin typeface="Consolas" panose="020B0609020204030204" pitchFamily="49" charset="0"/>
                <a:cs typeface="Consolas" panose="020B0609020204030204" pitchFamily="49" charset="0"/>
              </a:rPr>
              <a:t>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padding</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Draw a triangle.</a:t>
            </a:r>
          </a:p>
          <a:p>
            <a:r>
              <a:rPr lang="en-US" b="1" i="1" dirty="0" err="1">
                <a:solidFill>
                  <a:srgbClr val="0070C0"/>
                </a:solidFill>
                <a:latin typeface="Consolas" panose="020B0609020204030204" pitchFamily="49" charset="0"/>
                <a:cs typeface="Consolas" panose="020B0609020204030204" pitchFamily="49" charset="0"/>
              </a:rPr>
              <a:t>draw.polygon</a:t>
            </a:r>
            <a:r>
              <a:rPr lang="en-US" b="1" i="1" dirty="0">
                <a:solidFill>
                  <a:srgbClr val="0070C0"/>
                </a:solidFill>
                <a:latin typeface="Consolas" panose="020B0609020204030204" pitchFamily="49" charset="0"/>
                <a:cs typeface="Consolas" panose="020B0609020204030204" pitchFamily="49" charset="0"/>
              </a:rPr>
              <a:t>([(x, bottom),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2, top),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bottom)], outline = 255, 	fill = 0)</a:t>
            </a:r>
          </a:p>
          <a:p>
            <a:r>
              <a:rPr lang="en-US" b="1" i="1" dirty="0">
                <a:solidFill>
                  <a:srgbClr val="0070C0"/>
                </a:solidFill>
                <a:latin typeface="Consolas" panose="020B0609020204030204" pitchFamily="49" charset="0"/>
                <a:cs typeface="Consolas" panose="020B0609020204030204" pitchFamily="49" charset="0"/>
              </a:rPr>
              <a:t>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padding</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Draw an X.</a:t>
            </a:r>
          </a:p>
          <a:p>
            <a:r>
              <a:rPr lang="en-US" b="1" i="1" dirty="0" err="1">
                <a:solidFill>
                  <a:srgbClr val="0070C0"/>
                </a:solidFill>
                <a:latin typeface="Consolas" panose="020B0609020204030204" pitchFamily="49" charset="0"/>
                <a:cs typeface="Consolas" panose="020B0609020204030204" pitchFamily="49" charset="0"/>
              </a:rPr>
              <a:t>draw.line</a:t>
            </a:r>
            <a:r>
              <a:rPr lang="en-US" b="1" i="1" dirty="0">
                <a:solidFill>
                  <a:srgbClr val="0070C0"/>
                </a:solidFill>
                <a:latin typeface="Consolas" panose="020B0609020204030204" pitchFamily="49" charset="0"/>
                <a:cs typeface="Consolas" panose="020B0609020204030204" pitchFamily="49" charset="0"/>
              </a:rPr>
              <a:t>((x, bottom,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top), fill = 255)</a:t>
            </a:r>
          </a:p>
          <a:p>
            <a:r>
              <a:rPr lang="en-US" b="1" i="1" dirty="0" err="1">
                <a:solidFill>
                  <a:srgbClr val="0070C0"/>
                </a:solidFill>
                <a:latin typeface="Consolas" panose="020B0609020204030204" pitchFamily="49" charset="0"/>
                <a:cs typeface="Consolas" panose="020B0609020204030204" pitchFamily="49" charset="0"/>
              </a:rPr>
              <a:t>draw.line</a:t>
            </a:r>
            <a:r>
              <a:rPr lang="en-US" b="1" i="1" dirty="0">
                <a:solidFill>
                  <a:srgbClr val="0070C0"/>
                </a:solidFill>
                <a:latin typeface="Consolas" panose="020B0609020204030204" pitchFamily="49" charset="0"/>
                <a:cs typeface="Consolas" panose="020B0609020204030204" pitchFamily="49" charset="0"/>
              </a:rPr>
              <a:t>((x, top,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bottom), fill = 255)</a:t>
            </a:r>
          </a:p>
          <a:p>
            <a:r>
              <a:rPr lang="en-US" b="1" i="1" dirty="0">
                <a:solidFill>
                  <a:srgbClr val="0070C0"/>
                </a:solidFill>
                <a:latin typeface="Consolas" panose="020B0609020204030204" pitchFamily="49" charset="0"/>
                <a:cs typeface="Consolas" panose="020B0609020204030204" pitchFamily="49" charset="0"/>
              </a:rPr>
              <a:t>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padding</a:t>
            </a:r>
          </a:p>
        </p:txBody>
      </p:sp>
    </p:spTree>
    <p:extLst>
      <p:ext uri="{BB962C8B-B14F-4D97-AF65-F5344CB8AC3E}">
        <p14:creationId xmlns:p14="http://schemas.microsoft.com/office/powerpoint/2010/main" val="243471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HCSR04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4401205"/>
          </a:xfrm>
          <a:prstGeom prst="rect">
            <a:avLst/>
          </a:prstGeom>
        </p:spPr>
        <p:txBody>
          <a:bodyPr wrap="square">
            <a:spAutoFit/>
          </a:bodyPr>
          <a:lstStyle/>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GetDistance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SendTriggerPulse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WaitForEcho</a:t>
            </a:r>
            <a:r>
              <a:rPr lang="en-US" sz="2000" b="1" i="1" dirty="0">
                <a:solidFill>
                  <a:srgbClr val="0070C0"/>
                </a:solidFill>
                <a:latin typeface="Consolas" panose="020B0609020204030204" pitchFamily="49" charset="0"/>
                <a:cs typeface="Consolas" panose="020B0609020204030204" pitchFamily="49" charset="0"/>
              </a:rPr>
              <a:t>(True, 100000)</a:t>
            </a:r>
          </a:p>
          <a:p>
            <a:pPr lvl="1"/>
            <a:r>
              <a:rPr lang="en-US" sz="2000" b="1" i="1" dirty="0">
                <a:solidFill>
                  <a:srgbClr val="0070C0"/>
                </a:solidFill>
                <a:latin typeface="Consolas" panose="020B0609020204030204" pitchFamily="49" charset="0"/>
                <a:cs typeface="Consolas" panose="020B0609020204030204" pitchFamily="49" charset="0"/>
              </a:rPr>
              <a:t>    start = </a:t>
            </a:r>
            <a:r>
              <a:rPr lang="en-US" sz="2000" b="1" i="1" dirty="0" err="1">
                <a:solidFill>
                  <a:srgbClr val="0070C0"/>
                </a:solidFill>
                <a:latin typeface="Consolas" panose="020B0609020204030204" pitchFamily="49" charset="0"/>
                <a:cs typeface="Consolas" panose="020B0609020204030204" pitchFamily="49" charset="0"/>
              </a:rPr>
              <a:t>time.time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WaitForEcho</a:t>
            </a:r>
            <a:r>
              <a:rPr lang="en-US" sz="2000" b="1" i="1" dirty="0">
                <a:solidFill>
                  <a:srgbClr val="0070C0"/>
                </a:solidFill>
                <a:latin typeface="Consolas" panose="020B0609020204030204" pitchFamily="49" charset="0"/>
                <a:cs typeface="Consolas" panose="020B0609020204030204" pitchFamily="49" charset="0"/>
              </a:rPr>
              <a:t>(False, 100000)</a:t>
            </a:r>
          </a:p>
          <a:p>
            <a:pPr lvl="1"/>
            <a:r>
              <a:rPr lang="en-US" sz="2000" b="1" i="1" dirty="0">
                <a:solidFill>
                  <a:srgbClr val="0070C0"/>
                </a:solidFill>
                <a:latin typeface="Consolas" panose="020B0609020204030204" pitchFamily="49" charset="0"/>
                <a:cs typeface="Consolas" panose="020B0609020204030204" pitchFamily="49" charset="0"/>
              </a:rPr>
              <a:t>    finish = </a:t>
            </a:r>
            <a:r>
              <a:rPr lang="en-US" sz="2000" b="1" i="1" dirty="0" err="1">
                <a:solidFill>
                  <a:srgbClr val="0070C0"/>
                </a:solidFill>
                <a:latin typeface="Consolas" panose="020B0609020204030204" pitchFamily="49" charset="0"/>
                <a:cs typeface="Consolas" panose="020B0609020204030204" pitchFamily="49" charset="0"/>
              </a:rPr>
              <a:t>time.time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pulseLen</a:t>
            </a:r>
            <a:r>
              <a:rPr lang="en-US" sz="2000" b="1" i="1" dirty="0">
                <a:solidFill>
                  <a:srgbClr val="0070C0"/>
                </a:solidFill>
                <a:latin typeface="Consolas" panose="020B0609020204030204" pitchFamily="49" charset="0"/>
                <a:cs typeface="Consolas" panose="020B0609020204030204" pitchFamily="49" charset="0"/>
              </a:rPr>
              <a:t> = finish - start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distCm</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pulseLen</a:t>
            </a:r>
            <a:r>
              <a:rPr lang="en-US" sz="2000" b="1" i="1" dirty="0">
                <a:solidFill>
                  <a:srgbClr val="0070C0"/>
                </a:solidFill>
                <a:latin typeface="Consolas" panose="020B0609020204030204" pitchFamily="49" charset="0"/>
                <a:cs typeface="Consolas" panose="020B0609020204030204" pitchFamily="49" charset="0"/>
              </a:rPr>
              <a:t> / 0.000058</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distInch</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distCm</a:t>
            </a:r>
            <a:r>
              <a:rPr lang="en-US" sz="2000" b="1" i="1" dirty="0">
                <a:solidFill>
                  <a:srgbClr val="0070C0"/>
                </a:solidFill>
                <a:latin typeface="Consolas" panose="020B0609020204030204" pitchFamily="49" charset="0"/>
                <a:cs typeface="Consolas" panose="020B0609020204030204" pitchFamily="49" charset="0"/>
              </a:rPr>
              <a:t> / 2.5</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distCm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distInch</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print("cm=%f\</a:t>
            </a:r>
            <a:r>
              <a:rPr lang="en-US" sz="2000" b="1" i="1" dirty="0" err="1">
                <a:solidFill>
                  <a:srgbClr val="0070C0"/>
                </a:solidFill>
                <a:latin typeface="Consolas" panose="020B0609020204030204" pitchFamily="49" charset="0"/>
                <a:cs typeface="Consolas" panose="020B0609020204030204" pitchFamily="49" charset="0"/>
              </a:rPr>
              <a:t>tinches</a:t>
            </a:r>
            <a:r>
              <a:rPr lang="en-US" sz="2000" b="1" i="1" dirty="0">
                <a:solidFill>
                  <a:srgbClr val="0070C0"/>
                </a:solidFill>
                <a:latin typeface="Consolas" panose="020B0609020204030204" pitchFamily="49" charset="0"/>
                <a:cs typeface="Consolas" panose="020B0609020204030204" pitchFamily="49" charset="0"/>
              </a:rPr>
              <a:t>=%f" % </a:t>
            </a:r>
            <a:r>
              <a:rPr lang="en-US" sz="2000" b="1" i="1" dirty="0" err="1">
                <a:solidFill>
                  <a:srgbClr val="0070C0"/>
                </a:solidFill>
                <a:latin typeface="Consolas" panose="020B0609020204030204" pitchFamily="49" charset="0"/>
                <a:cs typeface="Consolas" panose="020B0609020204030204" pitchFamily="49" charset="0"/>
              </a:rPr>
              <a:t>GetDistance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1008495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OLED_Shapes</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3170099"/>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Load default font.</a:t>
            </a:r>
          </a:p>
          <a:p>
            <a:r>
              <a:rPr lang="en-US" sz="2000" b="1" i="1" dirty="0">
                <a:solidFill>
                  <a:srgbClr val="0070C0"/>
                </a:solidFill>
                <a:latin typeface="Consolas" panose="020B0609020204030204" pitchFamily="49" charset="0"/>
                <a:cs typeface="Consolas" panose="020B0609020204030204" pitchFamily="49" charset="0"/>
              </a:rPr>
              <a:t>font = </a:t>
            </a:r>
            <a:r>
              <a:rPr lang="en-US" sz="2000" b="1" i="1" dirty="0" err="1">
                <a:solidFill>
                  <a:srgbClr val="0070C0"/>
                </a:solidFill>
                <a:latin typeface="Consolas" panose="020B0609020204030204" pitchFamily="49" charset="0"/>
                <a:cs typeface="Consolas" panose="020B0609020204030204" pitchFamily="49" charset="0"/>
              </a:rPr>
              <a:t>ImageFont.load_default</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Write two lines of text.</a:t>
            </a:r>
          </a:p>
          <a:p>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((x, top),    'Hello',  font = font, fill = 255)</a:t>
            </a:r>
          </a:p>
          <a:p>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((x, top+20), 'World!', font = font, fill = 255)</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Display image.</a:t>
            </a:r>
          </a:p>
          <a:p>
            <a:r>
              <a:rPr lang="en-US" sz="2000" b="1" i="1" dirty="0" err="1">
                <a:solidFill>
                  <a:srgbClr val="0070C0"/>
                </a:solidFill>
                <a:latin typeface="Consolas" panose="020B0609020204030204" pitchFamily="49" charset="0"/>
                <a:cs typeface="Consolas" panose="020B0609020204030204" pitchFamily="49" charset="0"/>
              </a:rPr>
              <a:t>disp.image</a:t>
            </a:r>
            <a:r>
              <a:rPr lang="en-US" sz="2000" b="1" i="1" dirty="0">
                <a:solidFill>
                  <a:srgbClr val="0070C0"/>
                </a:solidFill>
                <a:latin typeface="Consolas" panose="020B0609020204030204" pitchFamily="49" charset="0"/>
                <a:cs typeface="Consolas" panose="020B0609020204030204" pitchFamily="49" charset="0"/>
              </a:rPr>
              <a:t>(image)</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27313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OLED_Animate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7018"/>
            <a:ext cx="12192000" cy="6100982"/>
          </a:xfrm>
          <a:prstGeom prst="rect">
            <a:avLst/>
          </a:prstGeom>
        </p:spPr>
      </p:pic>
    </p:spTree>
    <p:extLst>
      <p:ext uri="{BB962C8B-B14F-4D97-AF65-F5344CB8AC3E}">
        <p14:creationId xmlns:p14="http://schemas.microsoft.com/office/powerpoint/2010/main" val="2375680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OLED_Animate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01675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math</a:t>
            </a: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smtClean="0">
                <a:solidFill>
                  <a:srgbClr val="0070C0"/>
                </a:solidFill>
                <a:latin typeface="Consolas" panose="020B0609020204030204" pitchFamily="49" charset="0"/>
                <a:cs typeface="Consolas" panose="020B0609020204030204" pitchFamily="49" charset="0"/>
              </a:rPr>
              <a:t>time</a:t>
            </a:r>
          </a:p>
          <a:p>
            <a:r>
              <a:rPr lang="en-US" sz="2000" b="1" i="1" dirty="0" smtClean="0">
                <a:solidFill>
                  <a:srgbClr val="0070C0"/>
                </a:solidFill>
                <a:latin typeface="Consolas" panose="020B0609020204030204" pitchFamily="49" charset="0"/>
                <a:cs typeface="Consolas" panose="020B0609020204030204" pitchFamily="49" charset="0"/>
              </a:rPr>
              <a:t>import </a:t>
            </a:r>
            <a:r>
              <a:rPr lang="en-US" sz="2000" b="1" i="1" dirty="0">
                <a:solidFill>
                  <a:srgbClr val="0070C0"/>
                </a:solidFill>
                <a:latin typeface="Consolas" panose="020B0609020204030204" pitchFamily="49" charset="0"/>
                <a:cs typeface="Consolas" panose="020B0609020204030204" pitchFamily="49" charset="0"/>
              </a:rPr>
              <a:t>Adafruit_SSD1306</a:t>
            </a:r>
          </a:p>
          <a:p>
            <a:r>
              <a:rPr lang="en-US" sz="2000" b="1" i="1" dirty="0">
                <a:solidFill>
                  <a:srgbClr val="0070C0"/>
                </a:solidFill>
                <a:latin typeface="Consolas" panose="020B0609020204030204" pitchFamily="49" charset="0"/>
                <a:cs typeface="Consolas" panose="020B0609020204030204" pitchFamily="49" charset="0"/>
              </a:rPr>
              <a:t>from PIL import Image</a:t>
            </a: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ImageFont</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ImageDraw</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Raspberry Pi pin configuration:</a:t>
            </a:r>
          </a:p>
          <a:p>
            <a:r>
              <a:rPr lang="en-US" sz="2000" b="1" i="1" dirty="0">
                <a:solidFill>
                  <a:srgbClr val="0070C0"/>
                </a:solidFill>
                <a:latin typeface="Consolas" panose="020B0609020204030204" pitchFamily="49" charset="0"/>
                <a:cs typeface="Consolas" panose="020B0609020204030204" pitchFamily="49" charset="0"/>
              </a:rPr>
              <a:t>RST = 24</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128x32 display with hardware I2C:</a:t>
            </a:r>
          </a:p>
          <a:p>
            <a:r>
              <a:rPr lang="en-US" sz="2000" b="1" i="1" dirty="0" err="1">
                <a:solidFill>
                  <a:srgbClr val="0070C0"/>
                </a:solidFill>
                <a:latin typeface="Consolas" panose="020B0609020204030204" pitchFamily="49" charset="0"/>
                <a:cs typeface="Consolas" panose="020B0609020204030204" pitchFamily="49" charset="0"/>
              </a:rPr>
              <a:t>disp</a:t>
            </a:r>
            <a:r>
              <a:rPr lang="en-US" sz="2000" b="1" i="1" dirty="0">
                <a:solidFill>
                  <a:srgbClr val="0070C0"/>
                </a:solidFill>
                <a:latin typeface="Consolas" panose="020B0609020204030204" pitchFamily="49" charset="0"/>
                <a:cs typeface="Consolas" panose="020B0609020204030204" pitchFamily="49" charset="0"/>
              </a:rPr>
              <a:t>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Initialize library.</a:t>
            </a:r>
          </a:p>
          <a:p>
            <a:r>
              <a:rPr lang="en-US" sz="2000" b="1" i="1" dirty="0" err="1">
                <a:solidFill>
                  <a:srgbClr val="0070C0"/>
                </a:solidFill>
                <a:latin typeface="Consolas" panose="020B0609020204030204" pitchFamily="49" charset="0"/>
                <a:cs typeface="Consolas" panose="020B0609020204030204" pitchFamily="49" charset="0"/>
              </a:rPr>
              <a:t>disp.begin</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92834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OLED_Animate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016758"/>
          </a:xfrm>
          <a:prstGeom prst="rect">
            <a:avLst/>
          </a:prstGeom>
        </p:spPr>
        <p:txBody>
          <a:bodyPr wrap="square">
            <a:spAutoFit/>
          </a:bodyPr>
          <a:lstStyle/>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Get display width and height.</a:t>
            </a:r>
          </a:p>
          <a:p>
            <a:r>
              <a:rPr lang="en-US" sz="2000" b="1" i="1" dirty="0">
                <a:solidFill>
                  <a:srgbClr val="0070C0"/>
                </a:solidFill>
                <a:latin typeface="Consolas" panose="020B0609020204030204" pitchFamily="49" charset="0"/>
                <a:cs typeface="Consolas" panose="020B0609020204030204" pitchFamily="49" charset="0"/>
              </a:rPr>
              <a:t>width = </a:t>
            </a:r>
            <a:r>
              <a:rPr lang="en-US" sz="2000" b="1" i="1" dirty="0" err="1">
                <a:solidFill>
                  <a:srgbClr val="0070C0"/>
                </a:solidFill>
                <a:latin typeface="Consolas" panose="020B0609020204030204" pitchFamily="49" charset="0"/>
                <a:cs typeface="Consolas" panose="020B0609020204030204" pitchFamily="49" charset="0"/>
              </a:rPr>
              <a:t>disp.width</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height = </a:t>
            </a:r>
            <a:r>
              <a:rPr lang="en-US" sz="2000" b="1" i="1" dirty="0" err="1">
                <a:solidFill>
                  <a:srgbClr val="0070C0"/>
                </a:solidFill>
                <a:latin typeface="Consolas" panose="020B0609020204030204" pitchFamily="49" charset="0"/>
                <a:cs typeface="Consolas" panose="020B0609020204030204" pitchFamily="49" charset="0"/>
              </a:rPr>
              <a:t>disp.height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Clear display.</a:t>
            </a:r>
          </a:p>
          <a:p>
            <a:r>
              <a:rPr lang="en-US" sz="2000" b="1" i="1" dirty="0" err="1">
                <a:solidFill>
                  <a:srgbClr val="0070C0"/>
                </a:solidFill>
                <a:latin typeface="Consolas" panose="020B0609020204030204" pitchFamily="49" charset="0"/>
                <a:cs typeface="Consolas" panose="020B0609020204030204" pitchFamily="49" charset="0"/>
              </a:rPr>
              <a:t>disp.clear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Create image buffer.</a:t>
            </a:r>
          </a:p>
          <a:p>
            <a:r>
              <a:rPr lang="en-US" sz="2000" b="1" i="1" dirty="0">
                <a:solidFill>
                  <a:srgbClr val="0070C0"/>
                </a:solidFill>
                <a:latin typeface="Consolas" panose="020B0609020204030204" pitchFamily="49" charset="0"/>
                <a:cs typeface="Consolas" panose="020B0609020204030204" pitchFamily="49" charset="0"/>
              </a:rPr>
              <a:t># Make sure to create image with mode '1' for 1-bit color.</a:t>
            </a:r>
          </a:p>
          <a:p>
            <a:r>
              <a:rPr lang="en-US" sz="2000" b="1" i="1" dirty="0">
                <a:solidFill>
                  <a:srgbClr val="0070C0"/>
                </a:solidFill>
                <a:latin typeface="Consolas" panose="020B0609020204030204" pitchFamily="49" charset="0"/>
                <a:cs typeface="Consolas" panose="020B0609020204030204" pitchFamily="49" charset="0"/>
              </a:rPr>
              <a:t>image = </a:t>
            </a:r>
            <a:r>
              <a:rPr lang="en-US" sz="2000" b="1" i="1" dirty="0" err="1">
                <a:solidFill>
                  <a:srgbClr val="0070C0"/>
                </a:solidFill>
                <a:latin typeface="Consolas" panose="020B0609020204030204" pitchFamily="49" charset="0"/>
                <a:cs typeface="Consolas" panose="020B0609020204030204" pitchFamily="49" charset="0"/>
              </a:rPr>
              <a:t>Image.new</a:t>
            </a:r>
            <a:r>
              <a:rPr lang="en-US" sz="2000" b="1" i="1" dirty="0">
                <a:solidFill>
                  <a:srgbClr val="0070C0"/>
                </a:solidFill>
                <a:latin typeface="Consolas" panose="020B0609020204030204" pitchFamily="49" charset="0"/>
                <a:cs typeface="Consolas" panose="020B0609020204030204" pitchFamily="49" charset="0"/>
              </a:rPr>
              <a:t>('1', (width, height))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Load default font.</a:t>
            </a:r>
          </a:p>
          <a:p>
            <a:r>
              <a:rPr lang="en-US" sz="2000" b="1" i="1" dirty="0">
                <a:solidFill>
                  <a:srgbClr val="0070C0"/>
                </a:solidFill>
                <a:latin typeface="Consolas" panose="020B0609020204030204" pitchFamily="49" charset="0"/>
                <a:cs typeface="Consolas" panose="020B0609020204030204" pitchFamily="49" charset="0"/>
              </a:rPr>
              <a:t>font = </a:t>
            </a:r>
            <a:r>
              <a:rPr lang="en-US" sz="2000" b="1" i="1" dirty="0" err="1">
                <a:solidFill>
                  <a:srgbClr val="0070C0"/>
                </a:solidFill>
                <a:latin typeface="Consolas" panose="020B0609020204030204" pitchFamily="49" charset="0"/>
                <a:cs typeface="Consolas" panose="020B0609020204030204" pitchFamily="49" charset="0"/>
              </a:rPr>
              <a:t>ImageFont.load_default</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draw = </a:t>
            </a:r>
            <a:r>
              <a:rPr lang="en-US" sz="2000" b="1" i="1" dirty="0" err="1">
                <a:solidFill>
                  <a:srgbClr val="0070C0"/>
                </a:solidFill>
                <a:latin typeface="Consolas" panose="020B0609020204030204" pitchFamily="49" charset="0"/>
                <a:cs typeface="Consolas" panose="020B0609020204030204" pitchFamily="49" charset="0"/>
              </a:rPr>
              <a:t>ImageDraw.Draw</a:t>
            </a:r>
            <a:r>
              <a:rPr lang="en-US" sz="2000" b="1" i="1" dirty="0">
                <a:solidFill>
                  <a:srgbClr val="0070C0"/>
                </a:solidFill>
                <a:latin typeface="Consolas" panose="020B0609020204030204" pitchFamily="49" charset="0"/>
                <a:cs typeface="Consolas" panose="020B0609020204030204" pitchFamily="49" charset="0"/>
              </a:rPr>
              <a:t>(image)</a:t>
            </a:r>
          </a:p>
        </p:txBody>
      </p:sp>
    </p:spTree>
    <p:extLst>
      <p:ext uri="{BB962C8B-B14F-4D97-AF65-F5344CB8AC3E}">
        <p14:creationId xmlns:p14="http://schemas.microsoft.com/office/powerpoint/2010/main" val="324456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OLED_Animate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3477875"/>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text = "9th Raspberry Pi Course ********** </a:t>
            </a:r>
            <a:r>
              <a:rPr lang="en-US" sz="2000" b="1" i="1" dirty="0" err="1">
                <a:solidFill>
                  <a:srgbClr val="0070C0"/>
                </a:solidFill>
                <a:latin typeface="Consolas" panose="020B0609020204030204" pitchFamily="49" charset="0"/>
                <a:cs typeface="Consolas" panose="020B0609020204030204" pitchFamily="49" charset="0"/>
              </a:rPr>
              <a:t>Shahed</a:t>
            </a:r>
            <a:r>
              <a:rPr lang="en-US" sz="2000" b="1" i="1" dirty="0">
                <a:solidFill>
                  <a:srgbClr val="0070C0"/>
                </a:solidFill>
                <a:latin typeface="Consolas" panose="020B0609020204030204" pitchFamily="49" charset="0"/>
                <a:cs typeface="Consolas" panose="020B0609020204030204" pitchFamily="49" charset="0"/>
              </a:rPr>
              <a:t> University"</a:t>
            </a:r>
          </a:p>
          <a:p>
            <a:r>
              <a:rPr lang="en-US" sz="2000" b="1" i="1" dirty="0" err="1">
                <a:solidFill>
                  <a:srgbClr val="0070C0"/>
                </a:solidFill>
                <a:latin typeface="Consolas" panose="020B0609020204030204" pitchFamily="49" charset="0"/>
                <a:cs typeface="Consolas" panose="020B0609020204030204" pitchFamily="49" charset="0"/>
              </a:rPr>
              <a:t>maxWidth</a:t>
            </a:r>
            <a:r>
              <a:rPr lang="en-US" sz="2000" b="1" i="1" dirty="0">
                <a:solidFill>
                  <a:srgbClr val="0070C0"/>
                </a:solidFill>
                <a:latin typeface="Consolas" panose="020B0609020204030204" pitchFamily="49" charset="0"/>
                <a:cs typeface="Consolas" panose="020B0609020204030204" pitchFamily="49" charset="0"/>
              </a:rPr>
              <a:t>, unused = </a:t>
            </a:r>
            <a:r>
              <a:rPr lang="en-US" sz="2000" b="1" i="1" dirty="0" err="1">
                <a:solidFill>
                  <a:srgbClr val="0070C0"/>
                </a:solidFill>
                <a:latin typeface="Consolas" panose="020B0609020204030204" pitchFamily="49" charset="0"/>
                <a:cs typeface="Consolas" panose="020B0609020204030204" pitchFamily="49" charset="0"/>
              </a:rPr>
              <a:t>draw.textsize</a:t>
            </a:r>
            <a:r>
              <a:rPr lang="en-US" sz="2000" b="1" i="1" dirty="0">
                <a:solidFill>
                  <a:srgbClr val="0070C0"/>
                </a:solidFill>
                <a:latin typeface="Consolas" panose="020B0609020204030204" pitchFamily="49" charset="0"/>
                <a:cs typeface="Consolas" panose="020B0609020204030204" pitchFamily="49" charset="0"/>
              </a:rPr>
              <a:t>(text, font=font)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Set animation and sine wave parameters.</a:t>
            </a:r>
          </a:p>
          <a:p>
            <a:r>
              <a:rPr lang="en-US" sz="2000" b="1" i="1" dirty="0">
                <a:solidFill>
                  <a:srgbClr val="0070C0"/>
                </a:solidFill>
                <a:latin typeface="Consolas" panose="020B0609020204030204" pitchFamily="49" charset="0"/>
                <a:cs typeface="Consolas" panose="020B0609020204030204" pitchFamily="49" charset="0"/>
              </a:rPr>
              <a:t>amplitude = height / 4</a:t>
            </a:r>
          </a:p>
          <a:p>
            <a:r>
              <a:rPr lang="en-US" sz="2000" b="1" i="1" dirty="0">
                <a:solidFill>
                  <a:srgbClr val="0070C0"/>
                </a:solidFill>
                <a:latin typeface="Consolas" panose="020B0609020204030204" pitchFamily="49" charset="0"/>
                <a:cs typeface="Consolas" panose="020B0609020204030204" pitchFamily="49" charset="0"/>
              </a:rPr>
              <a:t>offset = height / 2 - 4</a:t>
            </a:r>
          </a:p>
          <a:p>
            <a:r>
              <a:rPr lang="en-US" sz="2000" b="1" i="1" dirty="0">
                <a:solidFill>
                  <a:srgbClr val="0070C0"/>
                </a:solidFill>
                <a:latin typeface="Consolas" panose="020B0609020204030204" pitchFamily="49" charset="0"/>
                <a:cs typeface="Consolas" panose="020B0609020204030204" pitchFamily="49" charset="0"/>
              </a:rPr>
              <a:t>velocity = -2</a:t>
            </a:r>
          </a:p>
          <a:p>
            <a:r>
              <a:rPr lang="en-US" sz="2000" b="1" i="1" dirty="0" err="1">
                <a:solidFill>
                  <a:srgbClr val="0070C0"/>
                </a:solidFill>
                <a:latin typeface="Consolas" panose="020B0609020204030204" pitchFamily="49" charset="0"/>
                <a:cs typeface="Consolas" panose="020B0609020204030204" pitchFamily="49" charset="0"/>
              </a:rPr>
              <a:t>startPos</a:t>
            </a:r>
            <a:r>
              <a:rPr lang="en-US" sz="2000" b="1" i="1" dirty="0">
                <a:solidFill>
                  <a:srgbClr val="0070C0"/>
                </a:solidFill>
                <a:latin typeface="Consolas" panose="020B0609020204030204" pitchFamily="49" charset="0"/>
                <a:cs typeface="Consolas" panose="020B0609020204030204" pitchFamily="49" charset="0"/>
              </a:rPr>
              <a:t> = width</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print('Press Ctrl-C to quit.')</a:t>
            </a:r>
          </a:p>
          <a:p>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startPos</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11638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OLED_Animate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6247864"/>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while True:    </a:t>
            </a:r>
          </a:p>
          <a:p>
            <a:r>
              <a:rPr lang="en-US" sz="2000" b="1" i="1" dirty="0">
                <a:solidFill>
                  <a:srgbClr val="0070C0"/>
                </a:solidFill>
                <a:latin typeface="Consolas" panose="020B0609020204030204" pitchFamily="49" charset="0"/>
                <a:cs typeface="Consolas" panose="020B0609020204030204" pitchFamily="49" charset="0"/>
              </a:rPr>
              <a:t>	# Clear image buffer by drawing a black filled box.    	</a:t>
            </a:r>
            <a:r>
              <a:rPr lang="en-US" sz="2000" b="1" i="1" dirty="0" err="1">
                <a:solidFill>
                  <a:srgbClr val="0070C0"/>
                </a:solidFill>
                <a:latin typeface="Consolas" panose="020B0609020204030204" pitchFamily="49" charset="0"/>
                <a:cs typeface="Consolas" panose="020B0609020204030204" pitchFamily="49" charset="0"/>
              </a:rPr>
              <a:t>draw.rectangle</a:t>
            </a:r>
            <a:r>
              <a:rPr lang="en-US" sz="2000" b="1" i="1" dirty="0">
                <a:solidFill>
                  <a:srgbClr val="0070C0"/>
                </a:solidFill>
                <a:latin typeface="Consolas" panose="020B0609020204030204" pitchFamily="49" charset="0"/>
                <a:cs typeface="Consolas" panose="020B0609020204030204" pitchFamily="49" charset="0"/>
              </a:rPr>
              <a:t>((0,0,width,height), outline=0, fill=0)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Enumerate characters and draw them offset vertically based on a sine wave.    </a:t>
            </a:r>
          </a:p>
          <a:p>
            <a:r>
              <a:rPr lang="en-US" sz="2000" b="1" i="1" dirty="0">
                <a:solidFill>
                  <a:srgbClr val="0070C0"/>
                </a:solidFill>
                <a:latin typeface="Consolas" panose="020B0609020204030204" pitchFamily="49" charset="0"/>
                <a:cs typeface="Consolas" panose="020B0609020204030204" pitchFamily="49" charset="0"/>
              </a:rPr>
              <a:t>	x =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c in enumerate(text):       </a:t>
            </a:r>
          </a:p>
          <a:p>
            <a:r>
              <a:rPr lang="en-US" sz="2000" b="1" i="1" dirty="0">
                <a:solidFill>
                  <a:srgbClr val="0070C0"/>
                </a:solidFill>
                <a:latin typeface="Consolas" panose="020B0609020204030204" pitchFamily="49" charset="0"/>
                <a:cs typeface="Consolas" panose="020B0609020204030204" pitchFamily="49" charset="0"/>
              </a:rPr>
              <a:t>		# Stop drawing if off the right side of screen.        </a:t>
            </a:r>
          </a:p>
          <a:p>
            <a:r>
              <a:rPr lang="en-US" sz="2000" b="1" i="1" dirty="0">
                <a:solidFill>
                  <a:srgbClr val="0070C0"/>
                </a:solidFill>
                <a:latin typeface="Consolas" panose="020B0609020204030204" pitchFamily="49" charset="0"/>
                <a:cs typeface="Consolas" panose="020B0609020204030204" pitchFamily="49" charset="0"/>
              </a:rPr>
              <a:t>		if x &gt; width:            </a:t>
            </a:r>
          </a:p>
          <a:p>
            <a:r>
              <a:rPr lang="en-US" sz="2000" b="1" i="1" dirty="0">
                <a:solidFill>
                  <a:srgbClr val="0070C0"/>
                </a:solidFill>
                <a:latin typeface="Consolas" panose="020B0609020204030204" pitchFamily="49" charset="0"/>
                <a:cs typeface="Consolas" panose="020B0609020204030204" pitchFamily="49" charset="0"/>
              </a:rPr>
              <a:t>			break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Calculate width but skip drawing if off the left side of screen.        </a:t>
            </a:r>
          </a:p>
          <a:p>
            <a:r>
              <a:rPr lang="en-US" sz="2000" b="1" i="1" dirty="0">
                <a:solidFill>
                  <a:srgbClr val="0070C0"/>
                </a:solidFill>
                <a:latin typeface="Consolas" panose="020B0609020204030204" pitchFamily="49" charset="0"/>
                <a:cs typeface="Consolas" panose="020B0609020204030204" pitchFamily="49" charset="0"/>
              </a:rPr>
              <a:t>		if x &lt; -10: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charWidth</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charHeight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draw.textsize</a:t>
            </a:r>
            <a:r>
              <a:rPr lang="en-US" sz="2000" b="1" i="1" dirty="0">
                <a:solidFill>
                  <a:srgbClr val="0070C0"/>
                </a:solidFill>
                <a:latin typeface="Consolas" panose="020B0609020204030204" pitchFamily="49" charset="0"/>
                <a:cs typeface="Consolas" panose="020B0609020204030204" pitchFamily="49" charset="0"/>
              </a:rPr>
              <a:t>(c, font=font)            </a:t>
            </a:r>
          </a:p>
          <a:p>
            <a:r>
              <a:rPr lang="en-US" sz="2000" b="1" i="1" dirty="0">
                <a:solidFill>
                  <a:srgbClr val="0070C0"/>
                </a:solidFill>
                <a:latin typeface="Consolas" panose="020B0609020204030204" pitchFamily="49" charset="0"/>
                <a:cs typeface="Consolas" panose="020B0609020204030204" pitchFamily="49" charset="0"/>
              </a:rPr>
              <a:t>			x += </a:t>
            </a:r>
            <a:r>
              <a:rPr lang="en-US" sz="2000" b="1" i="1" dirty="0" err="1">
                <a:solidFill>
                  <a:srgbClr val="0070C0"/>
                </a:solidFill>
                <a:latin typeface="Consolas" panose="020B0609020204030204" pitchFamily="49" charset="0"/>
                <a:cs typeface="Consolas" panose="020B0609020204030204" pitchFamily="49" charset="0"/>
              </a:rPr>
              <a:t>charWidth</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continue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Calculate offset from sine wave.        </a:t>
            </a:r>
          </a:p>
          <a:p>
            <a:r>
              <a:rPr lang="en-US" sz="2000" b="1" i="1" dirty="0">
                <a:solidFill>
                  <a:srgbClr val="0070C0"/>
                </a:solidFill>
                <a:latin typeface="Consolas" panose="020B0609020204030204" pitchFamily="49" charset="0"/>
                <a:cs typeface="Consolas" panose="020B0609020204030204" pitchFamily="49" charset="0"/>
              </a:rPr>
              <a:t>		y = </a:t>
            </a:r>
            <a:r>
              <a:rPr lang="en-US" sz="2000" b="1" i="1" dirty="0" err="1">
                <a:solidFill>
                  <a:srgbClr val="0070C0"/>
                </a:solidFill>
                <a:latin typeface="Consolas" panose="020B0609020204030204" pitchFamily="49" charset="0"/>
                <a:cs typeface="Consolas" panose="020B0609020204030204" pitchFamily="49" charset="0"/>
              </a:rPr>
              <a:t>offset+math.floor</a:t>
            </a:r>
            <a:r>
              <a:rPr lang="en-US" sz="2000" b="1" i="1" dirty="0">
                <a:solidFill>
                  <a:srgbClr val="0070C0"/>
                </a:solidFill>
                <a:latin typeface="Consolas" panose="020B0609020204030204" pitchFamily="49" charset="0"/>
                <a:cs typeface="Consolas" panose="020B0609020204030204" pitchFamily="49" charset="0"/>
              </a:rPr>
              <a:t>(amplitude*</a:t>
            </a:r>
            <a:r>
              <a:rPr lang="en-US" sz="2000" b="1" i="1" dirty="0" err="1">
                <a:solidFill>
                  <a:srgbClr val="0070C0"/>
                </a:solidFill>
                <a:latin typeface="Consolas" panose="020B0609020204030204" pitchFamily="49" charset="0"/>
                <a:cs typeface="Consolas" panose="020B0609020204030204" pitchFamily="49" charset="0"/>
              </a:rPr>
              <a:t>math.sin</a:t>
            </a:r>
            <a:r>
              <a:rPr lang="en-US" sz="2000" b="1" i="1" dirty="0">
                <a:solidFill>
                  <a:srgbClr val="0070C0"/>
                </a:solidFill>
                <a:latin typeface="Consolas" panose="020B0609020204030204" pitchFamily="49" charset="0"/>
                <a:cs typeface="Consolas" panose="020B0609020204030204" pitchFamily="49" charset="0"/>
              </a:rPr>
              <a:t>(x/float(width)*2.0*</a:t>
            </a:r>
            <a:r>
              <a:rPr lang="en-US" sz="2000" b="1" i="1" dirty="0" err="1">
                <a:solidFill>
                  <a:srgbClr val="0070C0"/>
                </a:solidFill>
                <a:latin typeface="Consolas" panose="020B0609020204030204" pitchFamily="49" charset="0"/>
                <a:cs typeface="Consolas" panose="020B0609020204030204" pitchFamily="49" charset="0"/>
              </a:rPr>
              <a:t>math.pi</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343353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OLED_Animate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94008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 Draw text.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((x, y), c, font=font, fill=255)        </a:t>
            </a:r>
          </a:p>
          <a:p>
            <a:r>
              <a:rPr lang="en-US" sz="2000" b="1" i="1" dirty="0">
                <a:solidFill>
                  <a:srgbClr val="0070C0"/>
                </a:solidFill>
                <a:latin typeface="Consolas" panose="020B0609020204030204" pitchFamily="49" charset="0"/>
                <a:cs typeface="Consolas" panose="020B0609020204030204" pitchFamily="49" charset="0"/>
              </a:rPr>
              <a:t>		# Increment x position based on </a:t>
            </a:r>
            <a:r>
              <a:rPr lang="en-US" sz="2000" b="1" i="1" dirty="0" err="1">
                <a:solidFill>
                  <a:srgbClr val="0070C0"/>
                </a:solidFill>
                <a:latin typeface="Consolas" panose="020B0609020204030204" pitchFamily="49" charset="0"/>
                <a:cs typeface="Consolas" panose="020B0609020204030204" pitchFamily="49" charset="0"/>
              </a:rPr>
              <a:t>chacacter</a:t>
            </a:r>
            <a:r>
              <a:rPr lang="en-US" sz="2000" b="1" i="1" dirty="0">
                <a:solidFill>
                  <a:srgbClr val="0070C0"/>
                </a:solidFill>
                <a:latin typeface="Consolas" panose="020B0609020204030204" pitchFamily="49" charset="0"/>
                <a:cs typeface="Consolas" panose="020B0609020204030204" pitchFamily="49" charset="0"/>
              </a:rPr>
              <a:t> width.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charWidth</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charHeight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draw.textsize</a:t>
            </a:r>
            <a:r>
              <a:rPr lang="en-US" sz="2000" b="1" i="1" dirty="0">
                <a:solidFill>
                  <a:srgbClr val="0070C0"/>
                </a:solidFill>
                <a:latin typeface="Consolas" panose="020B0609020204030204" pitchFamily="49" charset="0"/>
                <a:cs typeface="Consolas" panose="020B0609020204030204" pitchFamily="49" charset="0"/>
              </a:rPr>
              <a:t>(c, font=font)        </a:t>
            </a:r>
          </a:p>
          <a:p>
            <a:r>
              <a:rPr lang="en-US" sz="2000" b="1" i="1" dirty="0">
                <a:solidFill>
                  <a:srgbClr val="0070C0"/>
                </a:solidFill>
                <a:latin typeface="Consolas" panose="020B0609020204030204" pitchFamily="49" charset="0"/>
                <a:cs typeface="Consolas" panose="020B0609020204030204" pitchFamily="49" charset="0"/>
              </a:rPr>
              <a:t>		x += </a:t>
            </a:r>
            <a:r>
              <a:rPr lang="en-US" sz="2000" b="1" i="1" dirty="0" err="1">
                <a:solidFill>
                  <a:srgbClr val="0070C0"/>
                </a:solidFill>
                <a:latin typeface="Consolas" panose="020B0609020204030204" pitchFamily="49" charset="0"/>
                <a:cs typeface="Consolas" panose="020B0609020204030204" pitchFamily="49" charset="0"/>
              </a:rPr>
              <a:t>charWidth</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Draw the image buffer.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disp.image</a:t>
            </a:r>
            <a:r>
              <a:rPr lang="en-US" sz="2000" b="1" i="1" dirty="0">
                <a:solidFill>
                  <a:srgbClr val="0070C0"/>
                </a:solidFill>
                <a:latin typeface="Consolas" panose="020B0609020204030204" pitchFamily="49" charset="0"/>
                <a:cs typeface="Consolas" panose="020B0609020204030204" pitchFamily="49" charset="0"/>
              </a:rPr>
              <a:t>(image)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Move position for next frame.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 velocity    </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 Start over if text has scrolled completely off left side of screen.    </a:t>
            </a:r>
          </a:p>
          <a:p>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&lt; -</a:t>
            </a:r>
            <a:r>
              <a:rPr lang="en-US" sz="2000" b="1" i="1" dirty="0" err="1">
                <a:solidFill>
                  <a:srgbClr val="0070C0"/>
                </a:solidFill>
                <a:latin typeface="Consolas" panose="020B0609020204030204" pitchFamily="49" charset="0"/>
                <a:cs typeface="Consolas" panose="020B0609020204030204" pitchFamily="49" charset="0"/>
              </a:rPr>
              <a:t>maxwidth</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startpos</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Pause briefly before drawing next frame.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a:t>
            </a:r>
          </a:p>
        </p:txBody>
      </p:sp>
    </p:spTree>
    <p:extLst>
      <p:ext uri="{BB962C8B-B14F-4D97-AF65-F5344CB8AC3E}">
        <p14:creationId xmlns:p14="http://schemas.microsoft.com/office/powerpoint/2010/main" val="2467655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3"/>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HCSR04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1323439"/>
          </a:xfrm>
          <a:prstGeom prst="rect">
            <a:avLst/>
          </a:prstGeom>
        </p:spPr>
        <p:txBody>
          <a:bodyPr wrap="square">
            <a:spAutoFit/>
          </a:bodyPr>
          <a:lstStyle/>
          <a:p>
            <a:pPr marL="342900" indent="-342900">
              <a:buFont typeface="Arial" panose="020B0604020202020204" pitchFamily="34" charset="0"/>
              <a:buChar char="•"/>
            </a:pPr>
            <a:r>
              <a:rPr lang="en-US" sz="2000" dirty="0"/>
              <a:t>Following Figure shows an oscilloscope trace of the sensor in action. The top (red) trace is connected to trig and the bottom (yellow) trace is connected to echo. You can see that first the trig pin is taken high for a short pulse. There is then a short delay before the echo pin goes high. This then stays high for a period that is proportional to the distance from the sensor.</a:t>
            </a:r>
          </a:p>
        </p:txBody>
      </p:sp>
      <p:pic>
        <p:nvPicPr>
          <p:cNvPr id="2" name="Picture 1"/>
          <p:cNvPicPr>
            <a:picLocks noChangeAspect="1"/>
          </p:cNvPicPr>
          <p:nvPr/>
        </p:nvPicPr>
        <p:blipFill>
          <a:blip r:embed="rId2"/>
          <a:stretch>
            <a:fillRect/>
          </a:stretch>
        </p:blipFill>
        <p:spPr>
          <a:xfrm>
            <a:off x="1922461" y="2124910"/>
            <a:ext cx="8347076" cy="4654764"/>
          </a:xfrm>
          <a:prstGeom prst="rect">
            <a:avLst/>
          </a:prstGeom>
        </p:spPr>
      </p:pic>
    </p:spTree>
    <p:extLst>
      <p:ext uri="{BB962C8B-B14F-4D97-AF65-F5344CB8AC3E}">
        <p14:creationId xmlns:p14="http://schemas.microsoft.com/office/powerpoint/2010/main" val="109821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Values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1938992"/>
          </a:xfrm>
          <a:prstGeom prst="rect">
            <a:avLst/>
          </a:prstGeom>
        </p:spPr>
        <p:txBody>
          <a:bodyPr wrap="square">
            <a:spAutoFit/>
          </a:bodyPr>
          <a:lstStyle/>
          <a:p>
            <a:pPr marL="342900" indent="-342900">
              <a:buFont typeface="Arial" panose="020B0604020202020204" pitchFamily="34" charset="0"/>
              <a:buChar char="•"/>
            </a:pPr>
            <a:r>
              <a:rPr lang="en-US" sz="2000" dirty="0"/>
              <a:t>Use the </a:t>
            </a:r>
            <a:r>
              <a:rPr lang="en-US" sz="2000" dirty="0" err="1"/>
              <a:t>Tkinter</a:t>
            </a:r>
            <a:r>
              <a:rPr lang="en-US" sz="2000" dirty="0"/>
              <a:t> library to open a window and write the reading on it as a label with a large font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example uses data from the ultrasonic rangefinder of previous Recipe, complete that recipe first if you want to try out this example.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stretch>
            <a:fillRect/>
          </a:stretch>
        </p:blipFill>
        <p:spPr>
          <a:xfrm>
            <a:off x="3947819" y="3341737"/>
            <a:ext cx="4314280" cy="3516263"/>
          </a:xfrm>
          <a:prstGeom prst="rect">
            <a:avLst/>
          </a:prstGeom>
        </p:spPr>
      </p:pic>
    </p:spTree>
    <p:extLst>
      <p:ext uri="{BB962C8B-B14F-4D97-AF65-F5344CB8AC3E}">
        <p14:creationId xmlns:p14="http://schemas.microsoft.com/office/powerpoint/2010/main" val="80681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HCSR04_GUI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43675"/>
            <a:ext cx="11301047" cy="5847755"/>
          </a:xfrm>
          <a:prstGeom prst="rect">
            <a:avLst/>
          </a:prstGeom>
        </p:spPr>
        <p:txBody>
          <a:bodyPr wrap="square">
            <a:spAutoFit/>
          </a:bodyPr>
          <a:lstStyle/>
          <a:p>
            <a:pPr lvl="1"/>
            <a:r>
              <a:rPr lang="en-US" sz="1700" b="1" i="1" dirty="0">
                <a:solidFill>
                  <a:srgbClr val="0070C0"/>
                </a:solidFill>
                <a:latin typeface="Consolas" panose="020B0609020204030204" pitchFamily="49" charset="0"/>
                <a:cs typeface="Consolas" panose="020B0609020204030204" pitchFamily="49" charset="0"/>
              </a:rPr>
              <a:t>class App:	</a:t>
            </a:r>
          </a:p>
          <a:p>
            <a:pPr lvl="1"/>
            <a:r>
              <a:rPr lang="en-US" sz="1700" b="1" i="1" dirty="0">
                <a:solidFill>
                  <a:srgbClr val="0070C0"/>
                </a:solidFill>
                <a:latin typeface="Consolas" panose="020B0609020204030204" pitchFamily="49" charset="0"/>
                <a:cs typeface="Consolas" panose="020B0609020204030204" pitchFamily="49" charset="0"/>
              </a:rPr>
              <a:t>    def __</a:t>
            </a:r>
            <a:r>
              <a:rPr lang="en-US" sz="1700" b="1" i="1" dirty="0" err="1">
                <a:solidFill>
                  <a:srgbClr val="0070C0"/>
                </a:solidFill>
                <a:latin typeface="Consolas" panose="020B0609020204030204" pitchFamily="49" charset="0"/>
                <a:cs typeface="Consolas" panose="020B0609020204030204" pitchFamily="49" charset="0"/>
              </a:rPr>
              <a:t>init</a:t>
            </a:r>
            <a:r>
              <a:rPr lang="en-US" sz="1700" b="1" i="1" dirty="0">
                <a:solidFill>
                  <a:srgbClr val="0070C0"/>
                </a:solidFill>
                <a:latin typeface="Consolas" panose="020B0609020204030204" pitchFamily="49" charset="0"/>
                <a:cs typeface="Consolas" panose="020B0609020204030204" pitchFamily="49" charset="0"/>
              </a:rPr>
              <a:t>__(self, master):</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self.master</a:t>
            </a:r>
            <a:r>
              <a:rPr lang="en-US" sz="1700" b="1" i="1" dirty="0">
                <a:solidFill>
                  <a:srgbClr val="0070C0"/>
                </a:solidFill>
                <a:latin typeface="Consolas" panose="020B0609020204030204" pitchFamily="49" charset="0"/>
                <a:cs typeface="Consolas" panose="020B0609020204030204" pitchFamily="49" charset="0"/>
              </a:rPr>
              <a:t> = master</a:t>
            </a:r>
          </a:p>
          <a:p>
            <a:pPr lvl="1"/>
            <a:r>
              <a:rPr lang="en-US" sz="1700" b="1" i="1" dirty="0">
                <a:solidFill>
                  <a:srgbClr val="0070C0"/>
                </a:solidFill>
                <a:latin typeface="Consolas" panose="020B0609020204030204" pitchFamily="49" charset="0"/>
                <a:cs typeface="Consolas" panose="020B0609020204030204" pitchFamily="49" charset="0"/>
              </a:rPr>
              <a:t>        frame = Frame(master)</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frame.pack</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a:solidFill>
                  <a:srgbClr val="0070C0"/>
                </a:solidFill>
                <a:latin typeface="Consolas" panose="020B0609020204030204" pitchFamily="49" charset="0"/>
                <a:cs typeface="Consolas" panose="020B0609020204030204" pitchFamily="49" charset="0"/>
              </a:rPr>
              <a:t>        label = Label(frame, text='Distance (cm)', font=("Helvetica", 32))</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label.grid</a:t>
            </a:r>
            <a:r>
              <a:rPr lang="en-US" sz="1700" b="1" i="1" dirty="0">
                <a:solidFill>
                  <a:srgbClr val="0070C0"/>
                </a:solidFill>
                <a:latin typeface="Consolas" panose="020B0609020204030204" pitchFamily="49" charset="0"/>
                <a:cs typeface="Consolas" panose="020B0609020204030204" pitchFamily="49" charset="0"/>
              </a:rPr>
              <a:t>(row=0)</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self.readingLabel</a:t>
            </a:r>
            <a:r>
              <a:rPr lang="en-US" sz="1700" b="1" i="1" dirty="0">
                <a:solidFill>
                  <a:srgbClr val="0070C0"/>
                </a:solidFill>
                <a:latin typeface="Consolas" panose="020B0609020204030204" pitchFamily="49" charset="0"/>
                <a:cs typeface="Consolas" panose="020B0609020204030204" pitchFamily="49" charset="0"/>
              </a:rPr>
              <a:t> = Label(frame, text='00.00', font=("Helvetica", 110))</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self.readingLabel.grid</a:t>
            </a:r>
            <a:r>
              <a:rPr lang="en-US" sz="1700" b="1" i="1" dirty="0">
                <a:solidFill>
                  <a:srgbClr val="0070C0"/>
                </a:solidFill>
                <a:latin typeface="Consolas" panose="020B0609020204030204" pitchFamily="49" charset="0"/>
                <a:cs typeface="Consolas" panose="020B0609020204030204" pitchFamily="49" charset="0"/>
              </a:rPr>
              <a:t>(row=1)</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self.UpdateReading</a:t>
            </a:r>
            <a:r>
              <a:rPr lang="en-US" sz="1700" b="1" i="1" dirty="0">
                <a:solidFill>
                  <a:srgbClr val="0070C0"/>
                </a:solidFill>
                <a:latin typeface="Consolas" panose="020B0609020204030204" pitchFamily="49" charset="0"/>
                <a:cs typeface="Consolas" panose="020B0609020204030204" pitchFamily="49" charset="0"/>
              </a:rPr>
              <a:t>()</a:t>
            </a:r>
          </a:p>
          <a:p>
            <a:pPr lvl="1"/>
            <a:endParaRPr lang="en-US" sz="1700" b="1" i="1" dirty="0">
              <a:solidFill>
                <a:srgbClr val="0070C0"/>
              </a:solidFill>
              <a:latin typeface="Consolas" panose="020B0609020204030204" pitchFamily="49" charset="0"/>
              <a:cs typeface="Consolas" panose="020B0609020204030204" pitchFamily="49" charset="0"/>
            </a:endParaRPr>
          </a:p>
          <a:p>
            <a:pPr lvl="1"/>
            <a:r>
              <a:rPr lang="en-US" sz="1700" b="1" i="1" dirty="0">
                <a:solidFill>
                  <a:srgbClr val="0070C0"/>
                </a:solidFill>
                <a:latin typeface="Consolas" panose="020B0609020204030204" pitchFamily="49" charset="0"/>
                <a:cs typeface="Consolas" panose="020B0609020204030204" pitchFamily="49" charset="0"/>
              </a:rPr>
              <a:t>    def </a:t>
            </a:r>
            <a:r>
              <a:rPr lang="en-US" sz="1700" b="1" i="1" dirty="0" err="1">
                <a:solidFill>
                  <a:srgbClr val="0070C0"/>
                </a:solidFill>
                <a:latin typeface="Consolas" panose="020B0609020204030204" pitchFamily="49" charset="0"/>
                <a:cs typeface="Consolas" panose="020B0609020204030204" pitchFamily="49" charset="0"/>
              </a:rPr>
              <a:t>UpdateReading</a:t>
            </a:r>
            <a:r>
              <a:rPr lang="en-US" sz="1700" b="1" i="1" dirty="0">
                <a:solidFill>
                  <a:srgbClr val="0070C0"/>
                </a:solidFill>
                <a:latin typeface="Consolas" panose="020B0609020204030204" pitchFamily="49" charset="0"/>
                <a:cs typeface="Consolas" panose="020B0609020204030204" pitchFamily="49" charset="0"/>
              </a:rPr>
              <a:t>(self):</a:t>
            </a:r>
          </a:p>
          <a:p>
            <a:pPr lvl="1"/>
            <a:r>
              <a:rPr lang="en-US" sz="1700" b="1" i="1" dirty="0">
                <a:solidFill>
                  <a:srgbClr val="0070C0"/>
                </a:solidFill>
                <a:latin typeface="Consolas" panose="020B0609020204030204" pitchFamily="49" charset="0"/>
                <a:cs typeface="Consolas" panose="020B0609020204030204" pitchFamily="49" charset="0"/>
              </a:rPr>
              <a:t>        cm, inch = </a:t>
            </a:r>
            <a:r>
              <a:rPr lang="en-US" sz="1700" b="1" i="1" dirty="0" err="1">
                <a:solidFill>
                  <a:srgbClr val="0070C0"/>
                </a:solidFill>
                <a:latin typeface="Consolas" panose="020B0609020204030204" pitchFamily="49" charset="0"/>
                <a:cs typeface="Consolas" panose="020B0609020204030204" pitchFamily="49" charset="0"/>
              </a:rPr>
              <a:t>GetDistance</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readingStr</a:t>
            </a:r>
            <a:r>
              <a:rPr lang="en-US" sz="1700" b="1" i="1" dirty="0">
                <a:solidFill>
                  <a:srgbClr val="0070C0"/>
                </a:solidFill>
                <a:latin typeface="Consolas" panose="020B0609020204030204" pitchFamily="49" charset="0"/>
                <a:cs typeface="Consolas" panose="020B0609020204030204" pitchFamily="49" charset="0"/>
              </a:rPr>
              <a:t> = "{:.2f}".format(cm)</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self.readingLabel.configure</a:t>
            </a:r>
            <a:r>
              <a:rPr lang="en-US" sz="1700" b="1" i="1" dirty="0">
                <a:solidFill>
                  <a:srgbClr val="0070C0"/>
                </a:solidFill>
                <a:latin typeface="Consolas" panose="020B0609020204030204" pitchFamily="49" charset="0"/>
                <a:cs typeface="Consolas" panose="020B0609020204030204" pitchFamily="49" charset="0"/>
              </a:rPr>
              <a:t>(text=</a:t>
            </a:r>
            <a:r>
              <a:rPr lang="en-US" sz="1700" b="1" i="1" dirty="0" err="1">
                <a:solidFill>
                  <a:srgbClr val="0070C0"/>
                </a:solidFill>
                <a:latin typeface="Consolas" panose="020B0609020204030204" pitchFamily="49" charset="0"/>
                <a:cs typeface="Consolas" panose="020B0609020204030204" pitchFamily="49" charset="0"/>
              </a:rPr>
              <a:t>readingStr</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self.master.after</a:t>
            </a:r>
            <a:r>
              <a:rPr lang="en-US" sz="1700" b="1" i="1" dirty="0">
                <a:solidFill>
                  <a:srgbClr val="0070C0"/>
                </a:solidFill>
                <a:latin typeface="Consolas" panose="020B0609020204030204" pitchFamily="49" charset="0"/>
                <a:cs typeface="Consolas" panose="020B0609020204030204" pitchFamily="49" charset="0"/>
              </a:rPr>
              <a:t>(500, </a:t>
            </a:r>
            <a:r>
              <a:rPr lang="en-US" sz="1700" b="1" i="1" dirty="0" err="1">
                <a:solidFill>
                  <a:srgbClr val="0070C0"/>
                </a:solidFill>
                <a:latin typeface="Consolas" panose="020B0609020204030204" pitchFamily="49" charset="0"/>
                <a:cs typeface="Consolas" panose="020B0609020204030204" pitchFamily="49" charset="0"/>
              </a:rPr>
              <a:t>self.UpdateReading</a:t>
            </a:r>
            <a:r>
              <a:rPr lang="en-US" sz="1700" b="1" i="1" dirty="0">
                <a:solidFill>
                  <a:srgbClr val="0070C0"/>
                </a:solidFill>
                <a:latin typeface="Consolas" panose="020B0609020204030204" pitchFamily="49" charset="0"/>
                <a:cs typeface="Consolas" panose="020B0609020204030204" pitchFamily="49" charset="0"/>
              </a:rPr>
              <a:t>)</a:t>
            </a:r>
          </a:p>
          <a:p>
            <a:pPr lvl="1"/>
            <a:endParaRPr lang="en-US" sz="1700" b="1" i="1" dirty="0">
              <a:solidFill>
                <a:srgbClr val="0070C0"/>
              </a:solidFill>
              <a:latin typeface="Consolas" panose="020B0609020204030204" pitchFamily="49" charset="0"/>
              <a:cs typeface="Consolas" panose="020B0609020204030204" pitchFamily="49" charset="0"/>
            </a:endParaRPr>
          </a:p>
          <a:p>
            <a:pPr lvl="1"/>
            <a:r>
              <a:rPr lang="en-US" sz="1700" b="1" i="1" dirty="0">
                <a:solidFill>
                  <a:srgbClr val="0070C0"/>
                </a:solidFill>
                <a:latin typeface="Consolas" panose="020B0609020204030204" pitchFamily="49" charset="0"/>
                <a:cs typeface="Consolas" panose="020B0609020204030204" pitchFamily="49" charset="0"/>
              </a:rPr>
              <a:t>root = </a:t>
            </a:r>
            <a:r>
              <a:rPr lang="en-US" sz="1700" b="1" i="1" dirty="0" err="1">
                <a:solidFill>
                  <a:srgbClr val="0070C0"/>
                </a:solidFill>
                <a:latin typeface="Consolas" panose="020B0609020204030204" pitchFamily="49" charset="0"/>
                <a:cs typeface="Consolas" panose="020B0609020204030204" pitchFamily="49" charset="0"/>
              </a:rPr>
              <a:t>Tk</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err="1">
                <a:solidFill>
                  <a:srgbClr val="0070C0"/>
                </a:solidFill>
                <a:latin typeface="Consolas" panose="020B0609020204030204" pitchFamily="49" charset="0"/>
                <a:cs typeface="Consolas" panose="020B0609020204030204" pitchFamily="49" charset="0"/>
              </a:rPr>
              <a:t>root.wm_title</a:t>
            </a:r>
            <a:r>
              <a:rPr lang="en-US" sz="1700" b="1" i="1" dirty="0">
                <a:solidFill>
                  <a:srgbClr val="0070C0"/>
                </a:solidFill>
                <a:latin typeface="Consolas" panose="020B0609020204030204" pitchFamily="49" charset="0"/>
                <a:cs typeface="Consolas" panose="020B0609020204030204" pitchFamily="49" charset="0"/>
              </a:rPr>
              <a:t>('Range Finder')</a:t>
            </a:r>
          </a:p>
          <a:p>
            <a:pPr lvl="1"/>
            <a:r>
              <a:rPr lang="en-US" sz="1700" b="1" i="1" dirty="0">
                <a:solidFill>
                  <a:srgbClr val="0070C0"/>
                </a:solidFill>
                <a:latin typeface="Consolas" panose="020B0609020204030204" pitchFamily="49" charset="0"/>
                <a:cs typeface="Consolas" panose="020B0609020204030204" pitchFamily="49" charset="0"/>
              </a:rPr>
              <a:t>app = App(root)</a:t>
            </a:r>
          </a:p>
          <a:p>
            <a:pPr lvl="1"/>
            <a:r>
              <a:rPr lang="en-US" sz="1700" b="1" i="1" dirty="0" err="1">
                <a:solidFill>
                  <a:srgbClr val="0070C0"/>
                </a:solidFill>
                <a:latin typeface="Consolas" panose="020B0609020204030204" pitchFamily="49" charset="0"/>
                <a:cs typeface="Consolas" panose="020B0609020204030204" pitchFamily="49" charset="0"/>
              </a:rPr>
              <a:t>root.geometry</a:t>
            </a:r>
            <a:r>
              <a:rPr lang="en-US" sz="1700" b="1" i="1" dirty="0">
                <a:solidFill>
                  <a:srgbClr val="0070C0"/>
                </a:solidFill>
                <a:latin typeface="Consolas" panose="020B0609020204030204" pitchFamily="49" charset="0"/>
                <a:cs typeface="Consolas" panose="020B0609020204030204" pitchFamily="49" charset="0"/>
              </a:rPr>
              <a:t>("400x300+0+0")</a:t>
            </a:r>
          </a:p>
          <a:p>
            <a:pPr lvl="1"/>
            <a:r>
              <a:rPr lang="en-US" sz="1700" b="1" i="1" dirty="0" err="1">
                <a:solidFill>
                  <a:srgbClr val="0070C0"/>
                </a:solidFill>
                <a:latin typeface="Consolas" panose="020B0609020204030204" pitchFamily="49" charset="0"/>
                <a:cs typeface="Consolas" panose="020B0609020204030204" pitchFamily="49" charset="0"/>
              </a:rPr>
              <a:t>root.mainloop</a:t>
            </a:r>
            <a:r>
              <a:rPr lang="en-US" sz="17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2616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3600986"/>
          </a:xfrm>
          <a:prstGeom prst="rect">
            <a:avLst/>
          </a:prstGeom>
        </p:spPr>
        <p:txBody>
          <a:bodyPr wrap="square">
            <a:spAutoFit/>
          </a:bodyPr>
          <a:lstStyle/>
          <a:p>
            <a:pPr marL="342900" indent="-342900">
              <a:buFont typeface="Arial" panose="020B0604020202020204" pitchFamily="34" charset="0"/>
              <a:buChar char="•"/>
            </a:pPr>
            <a:r>
              <a:rPr lang="en-US" sz="2000" dirty="0"/>
              <a:t>Keypads are arranged in rows and columns, with a push switch on the intersection of each row or column. To find out which key is pressed, you first connect all the row and column connections to Raspberry Pi GPIO pins. So, for a 4 × 3 keypad, you will need four + three pins. By scanning each column in turn (setting it to output high) and reading the value of each of the row inputs, you can determine which (if any) key is pressed.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All the real action takes place in the </a:t>
            </a:r>
            <a:r>
              <a:rPr lang="en-US" sz="2400" b="1" i="1" dirty="0" err="1">
                <a:solidFill>
                  <a:srgbClr val="0070C0"/>
                </a:solidFill>
                <a:latin typeface="Consolas" panose="020B0609020204030204" pitchFamily="49" charset="0"/>
                <a:cs typeface="Consolas" panose="020B0609020204030204" pitchFamily="49" charset="0"/>
              </a:rPr>
              <a:t>get_key</a:t>
            </a:r>
            <a:r>
              <a:rPr lang="en-US" sz="2000" dirty="0"/>
              <a:t> function. This enables each column in turn, by setting it to high. An inner loop then tests each of the rows in turn. If one of the rows is high, then the key name corresponding to that row and column is looked up in the keys array. If no keypress is detected, then the default value of key (</a:t>
            </a:r>
            <a:r>
              <a:rPr lang="en-US" sz="2400" b="1" i="1" dirty="0">
                <a:solidFill>
                  <a:srgbClr val="0070C0"/>
                </a:solidFill>
                <a:latin typeface="Consolas" panose="020B0609020204030204" pitchFamily="49" charset="0"/>
                <a:cs typeface="Consolas" panose="020B0609020204030204" pitchFamily="49" charset="0"/>
              </a:rPr>
              <a:t>0</a:t>
            </a:r>
            <a:r>
              <a:rPr lang="en-US" sz="2000" dirty="0"/>
              <a:t>) is returned.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29553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Keypad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146947" y="820236"/>
            <a:ext cx="7898106" cy="6052754"/>
          </a:xfrm>
          <a:prstGeom prst="rect">
            <a:avLst/>
          </a:prstGeom>
        </p:spPr>
      </p:pic>
    </p:spTree>
    <p:extLst>
      <p:ext uri="{BB962C8B-B14F-4D97-AF65-F5344CB8AC3E}">
        <p14:creationId xmlns:p14="http://schemas.microsoft.com/office/powerpoint/2010/main" val="4134716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7038</TotalTime>
  <Words>2380</Words>
  <Application>Microsoft Office PowerPoint</Application>
  <PresentationFormat>Widescreen</PresentationFormat>
  <Paragraphs>480</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Raspberry pi Sensors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2775</cp:revision>
  <dcterms:created xsi:type="dcterms:W3CDTF">2015-08-06T11:05:05Z</dcterms:created>
  <dcterms:modified xsi:type="dcterms:W3CDTF">2018-02-07T17:19:53Z</dcterms:modified>
  <cp:contentStatus/>
</cp:coreProperties>
</file>