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33" r:id="rId12"/>
    <p:sldId id="435" r:id="rId13"/>
    <p:sldId id="436" r:id="rId14"/>
    <p:sldId id="437" r:id="rId15"/>
    <p:sldId id="406" r:id="rId16"/>
    <p:sldId id="407" r:id="rId17"/>
    <p:sldId id="408" r:id="rId18"/>
    <p:sldId id="409" r:id="rId19"/>
    <p:sldId id="410" r:id="rId20"/>
    <p:sldId id="419" r:id="rId21"/>
    <p:sldId id="411" r:id="rId22"/>
    <p:sldId id="412" r:id="rId23"/>
    <p:sldId id="413" r:id="rId24"/>
    <p:sldId id="414" r:id="rId25"/>
    <p:sldId id="415" r:id="rId26"/>
    <p:sldId id="416" r:id="rId27"/>
    <p:sldId id="417" r:id="rId28"/>
    <p:sldId id="418" r:id="rId29"/>
    <p:sldId id="421" r:id="rId30"/>
    <p:sldId id="422" r:id="rId31"/>
    <p:sldId id="423" r:id="rId32"/>
    <p:sldId id="424" r:id="rId33"/>
    <p:sldId id="426" r:id="rId34"/>
    <p:sldId id="425" r:id="rId35"/>
    <p:sldId id="427" r:id="rId36"/>
    <p:sldId id="428" r:id="rId37"/>
    <p:sldId id="429" r:id="rId38"/>
    <p:sldId id="430" r:id="rId39"/>
    <p:sldId id="431" r:id="rId40"/>
    <p:sldId id="432" r:id="rId41"/>
    <p:sldId id="26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Internet_anonymity" TargetMode="External"/><Relationship Id="rId2" Type="http://schemas.openxmlformats.org/officeDocument/2006/relationships/hyperlink" Target="https://en.wikipedia.org/wiki/Free_software" TargetMode="External"/><Relationship Id="rId1" Type="http://schemas.openxmlformats.org/officeDocument/2006/relationships/slideLayout" Target="../slideLayouts/slideLayout2.xml"/><Relationship Id="rId5" Type="http://schemas.openxmlformats.org/officeDocument/2006/relationships/hyperlink" Target="https://en.wikipedia.org/wiki/Traffic_analysis#In_computer_security" TargetMode="External"/><Relationship Id="rId4" Type="http://schemas.openxmlformats.org/officeDocument/2006/relationships/hyperlink" Target="https://en.wikipedia.org/wiki/Computer_surveillance#Network_surveillan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InternetSensor.py</a:t>
            </a:r>
            <a:r>
              <a:rPr lang="fa-IR" dirty="0" smtClean="0"/>
              <a:t> </a:t>
            </a:r>
            <a:r>
              <a:rPr lang="en-US" dirty="0"/>
              <a:t>Project</a:t>
            </a:r>
          </a:p>
        </p:txBody>
      </p:sp>
      <p:sp>
        <p:nvSpPr>
          <p:cNvPr id="2" name="TextBox 1"/>
          <p:cNvSpPr txBox="1"/>
          <p:nvPr/>
        </p:nvSpPr>
        <p:spPr>
          <a:xfrm>
            <a:off x="417443" y="745199"/>
            <a:ext cx="11357113" cy="4278094"/>
          </a:xfrm>
          <a:prstGeom prst="rect">
            <a:avLst/>
          </a:prstGeom>
          <a:noFill/>
        </p:spPr>
        <p:txBody>
          <a:bodyPr wrap="square" rtlCol="0">
            <a:spAutoFit/>
          </a:bodyPr>
          <a:lstStyle/>
          <a:p>
            <a:pPr lvl="1"/>
            <a:r>
              <a:rPr lang="en-US" sz="2000" dirty="0"/>
              <a:t>The main program </a:t>
            </a:r>
            <a:r>
              <a:rPr lang="en-US" sz="2000" dirty="0" smtClean="0"/>
              <a:t>(InternetSensor.py</a:t>
            </a:r>
            <a:r>
              <a:rPr lang="en-US" sz="2000" dirty="0"/>
              <a:t>)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os, time</a:t>
            </a:r>
          </a:p>
          <a:p>
            <a:pPr lvl="1"/>
            <a:r>
              <a:rPr lang="en-US" b="1" i="1" dirty="0">
                <a:solidFill>
                  <a:srgbClr val="0070C0"/>
                </a:solidFill>
                <a:latin typeface="Consolas" panose="020B0609020204030204" pitchFamily="49" charset="0"/>
                <a:cs typeface="Consolas" panose="020B0609020204030204" pitchFamily="49" charset="0"/>
              </a:rPr>
              <a:t>import urllib2</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CpuTemp():</a:t>
            </a:r>
          </a:p>
          <a:p>
            <a:pPr lvl="1"/>
            <a:r>
              <a:rPr lang="en-US" b="1" i="1" dirty="0">
                <a:solidFill>
                  <a:srgbClr val="0070C0"/>
                </a:solidFill>
                <a:latin typeface="Consolas" panose="020B0609020204030204" pitchFamily="49" charset="0"/>
                <a:cs typeface="Consolas" panose="020B0609020204030204" pitchFamily="49" charset="0"/>
              </a:rPr>
              <a:t>    dev = os.popen('/opt/vc/bin/vcgencmd measure_temp')</a:t>
            </a:r>
          </a:p>
          <a:p>
            <a:pPr lvl="1"/>
            <a:r>
              <a:rPr lang="en-US" b="1" i="1" dirty="0">
                <a:solidFill>
                  <a:srgbClr val="0070C0"/>
                </a:solidFill>
                <a:latin typeface="Consolas" panose="020B0609020204030204" pitchFamily="49" charset="0"/>
                <a:cs typeface="Consolas" panose="020B0609020204030204" pitchFamily="49" charset="0"/>
              </a:rPr>
              <a:t>    temp = dev.read()[5:-3]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temp = CpuTemp()</a:t>
            </a:r>
          </a:p>
          <a:p>
            <a:pPr lvl="1"/>
            <a:r>
              <a:rPr lang="en-US" b="1" i="1" dirty="0">
                <a:solidFill>
                  <a:srgbClr val="0070C0"/>
                </a:solidFill>
                <a:latin typeface="Consolas" panose="020B0609020204030204" pitchFamily="49" charset="0"/>
                <a:cs typeface="Consolas" panose="020B0609020204030204" pitchFamily="49" charset="0"/>
              </a:rPr>
              <a:t>    print("Raspberry Pi Temp: {}".format(temp))</a:t>
            </a:r>
          </a:p>
          <a:p>
            <a:pPr lvl="1"/>
            <a:r>
              <a:rPr lang="en-US" b="1" i="1" dirty="0">
                <a:solidFill>
                  <a:srgbClr val="0070C0"/>
                </a:solidFill>
                <a:latin typeface="Consolas" panose="020B0609020204030204" pitchFamily="49" charset="0"/>
                <a:cs typeface="Consolas" panose="020B0609020204030204" pitchFamily="49" charset="0"/>
              </a:rPr>
              <a:t>    urllib2.urlopen("https://dweet.io/dweet/for/RpiCourseDweet?temp={}".format(temp))</a:t>
            </a:r>
          </a:p>
          <a:p>
            <a:pPr lvl="1"/>
            <a:r>
              <a:rPr lang="en-US" b="1" i="1" dirty="0">
                <a:solidFill>
                  <a:srgbClr val="0070C0"/>
                </a:solidFill>
                <a:latin typeface="Consolas" panose="020B0609020204030204" pitchFamily="49" charset="0"/>
                <a:cs typeface="Consolas" panose="020B0609020204030204" pitchFamily="49" charset="0"/>
              </a:rPr>
              <a:t>    time.sleep(1)</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59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index.html </a:t>
            </a:r>
            <a:r>
              <a:rPr lang="en-US" dirty="0"/>
              <a:t>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src="jquery.min.js" type="text/javascript" charset="utf-8"&gt;&lt;/script&gt;</a:t>
            </a:r>
          </a:p>
          <a:p>
            <a:pPr lvl="1"/>
            <a:r>
              <a:rPr lang="en-US" b="1" i="1" dirty="0">
                <a:solidFill>
                  <a:srgbClr val="0070C0"/>
                </a:solidFill>
                <a:latin typeface="Consolas" panose="020B0609020204030204" pitchFamily="49" charset="0"/>
                <a:cs typeface="Consolas" panose="020B0609020204030204" pitchFamily="49" charset="0"/>
              </a:rPr>
              <a:t>&lt;script src="raphael.2.1.0.min.js"&gt;&lt;/script&gt;</a:t>
            </a:r>
          </a:p>
          <a:p>
            <a:pPr lvl="1"/>
            <a:r>
              <a:rPr lang="en-US" b="1" i="1" dirty="0">
                <a:solidFill>
                  <a:srgbClr val="0070C0"/>
                </a:solidFill>
                <a:latin typeface="Consolas" panose="020B0609020204030204" pitchFamily="49" charset="0"/>
                <a:cs typeface="Consolas" panose="020B0609020204030204" pitchFamily="49" charset="0"/>
              </a:rPr>
              <a:t>&lt;script src="justgage.1.0.1.min.js"&gt;&lt;/script&gt;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function callback(response, status){</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temp = parseFloat(response["with"]["0"]["content"]["temp"]).toFixed(2);</a:t>
            </a:r>
          </a:p>
          <a:p>
            <a:pPr lvl="1"/>
            <a:r>
              <a:rPr lang="en-US" b="1" i="1" dirty="0">
                <a:solidFill>
                  <a:srgbClr val="0070C0"/>
                </a:solidFill>
                <a:latin typeface="Consolas" panose="020B0609020204030204" pitchFamily="49" charset="0"/>
                <a:cs typeface="Consolas" panose="020B0609020204030204" pitchFamily="49" charset="0"/>
              </a:rPr>
              <a:t>		g.refresh(temp);</a:t>
            </a:r>
          </a:p>
          <a:p>
            <a:pPr lvl="1"/>
            <a:r>
              <a:rPr lang="en-US" b="1" i="1" dirty="0">
                <a:solidFill>
                  <a:srgbClr val="0070C0"/>
                </a:solidFill>
                <a:latin typeface="Consolas" panose="020B0609020204030204" pitchFamily="49" charset="0"/>
                <a:cs typeface="Consolas" panose="020B0609020204030204" pitchFamily="49" charset="0"/>
              </a:rPr>
              <a:t>		setTimeout(getReading, 1000);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else </a:t>
            </a:r>
            <a:endParaRPr lang="en-US" b="1" i="1" dirty="0" smtClean="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alert("There was a problem");</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a:t>
            </a:r>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64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function getReading(){</a:t>
            </a:r>
          </a:p>
          <a:p>
            <a:pPr lvl="1"/>
            <a:r>
              <a:rPr lang="en-US" b="1" i="1" dirty="0">
                <a:solidFill>
                  <a:srgbClr val="0070C0"/>
                </a:solidFill>
                <a:latin typeface="Consolas" panose="020B0609020204030204" pitchFamily="49" charset="0"/>
                <a:cs typeface="Consolas" panose="020B0609020204030204" pitchFamily="49" charset="0"/>
              </a:rPr>
              <a:t>   	$.get('https://dweet.io/get/dweets/for/RpiCourseDweet', callback);</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&lt;/head&gt;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var g = new JustGage({</a:t>
            </a:r>
          </a:p>
          <a:p>
            <a:pPr lvl="1"/>
            <a:r>
              <a:rPr lang="en-US" b="1" i="1" dirty="0">
                <a:solidFill>
                  <a:srgbClr val="0070C0"/>
                </a:solidFill>
                <a:latin typeface="Consolas" panose="020B0609020204030204" pitchFamily="49" charset="0"/>
                <a:cs typeface="Consolas" panose="020B0609020204030204" pitchFamily="49" charset="0"/>
              </a:rPr>
              <a:t>    id: "gauge",</a:t>
            </a:r>
          </a:p>
          <a:p>
            <a:pPr lvl="1"/>
            <a:r>
              <a:rPr lang="en-US" b="1" i="1" dirty="0">
                <a:solidFill>
                  <a:srgbClr val="0070C0"/>
                </a:solidFill>
                <a:latin typeface="Consolas" panose="020B0609020204030204" pitchFamily="49" charset="0"/>
                <a:cs typeface="Consolas" panose="020B0609020204030204" pitchFamily="49" charset="0"/>
              </a:rPr>
              <a:t>    value: 0,</a:t>
            </a:r>
          </a:p>
          <a:p>
            <a:pPr lvl="1"/>
            <a:r>
              <a:rPr lang="en-US" b="1" i="1" dirty="0">
                <a:solidFill>
                  <a:srgbClr val="0070C0"/>
                </a:solidFill>
                <a:latin typeface="Consolas" panose="020B0609020204030204" pitchFamily="49" charset="0"/>
                <a:cs typeface="Consolas" panose="020B0609020204030204" pitchFamily="49" charset="0"/>
              </a:rPr>
              <a:t>    min: 10,</a:t>
            </a:r>
          </a:p>
          <a:p>
            <a:pPr lvl="1"/>
            <a:r>
              <a:rPr lang="en-US" b="1" i="1" dirty="0">
                <a:solidFill>
                  <a:srgbClr val="0070C0"/>
                </a:solidFill>
                <a:latin typeface="Consolas" panose="020B0609020204030204" pitchFamily="49" charset="0"/>
                <a:cs typeface="Consolas" panose="020B0609020204030204" pitchFamily="49" charset="0"/>
              </a:rPr>
              <a:t>    max: 60,</a:t>
            </a:r>
          </a:p>
          <a:p>
            <a:pPr lvl="1"/>
            <a:r>
              <a:rPr lang="en-US" b="1" i="1" dirty="0">
                <a:solidFill>
                  <a:srgbClr val="0070C0"/>
                </a:solidFill>
                <a:latin typeface="Consolas" panose="020B0609020204030204" pitchFamily="49" charset="0"/>
                <a:cs typeface="Consolas" panose="020B0609020204030204" pitchFamily="49" charset="0"/>
              </a:rPr>
              <a:t>    title: "Raspberry Pi Temp 'C"</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getReading();</a:t>
            </a:r>
          </a:p>
          <a:p>
            <a:pPr lvl="1"/>
            <a:r>
              <a:rPr lang="en-US" b="1" i="1" dirty="0">
                <a:solidFill>
                  <a:srgbClr val="0070C0"/>
                </a:solidFill>
                <a:latin typeface="Consolas" panose="020B0609020204030204" pitchFamily="49" charset="0"/>
                <a:cs typeface="Consolas" panose="020B0609020204030204" pitchFamily="49" charset="0"/>
              </a:rPr>
              <a: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&lt;/html&gt;</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052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freeboard.io</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t="10486" b="5303"/>
          <a:stretch/>
        </p:blipFill>
        <p:spPr>
          <a:xfrm>
            <a:off x="0" y="721217"/>
            <a:ext cx="12192000" cy="6136782"/>
          </a:xfrm>
          <a:prstGeom prst="rect">
            <a:avLst/>
          </a:prstGeom>
        </p:spPr>
      </p:pic>
    </p:spTree>
    <p:extLst>
      <p:ext uri="{BB962C8B-B14F-4D97-AF65-F5344CB8AC3E}">
        <p14:creationId xmlns:p14="http://schemas.microsoft.com/office/powerpoint/2010/main" val="311777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upload.wikimedia.org/wikipedia/commons/thumb/1/15/Tor-logo-2011-flat.svg/1200px-Tor-logo-2011-fla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77" y="857743"/>
            <a:ext cx="9225244" cy="557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3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Tor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77211"/>
            <a:ext cx="11357113" cy="4493538"/>
          </a:xfrm>
          <a:prstGeom prst="rect">
            <a:avLst/>
          </a:prstGeom>
          <a:noFill/>
        </p:spPr>
        <p:txBody>
          <a:bodyPr wrap="square" rtlCol="0">
            <a:spAutoFit/>
          </a:bodyPr>
          <a:lstStyle/>
          <a:p>
            <a:pPr lvl="1"/>
            <a:r>
              <a:rPr lang="en-US" b="1" dirty="0"/>
              <a:t>Tor</a:t>
            </a:r>
            <a:r>
              <a:rPr lang="en-US" dirty="0"/>
              <a:t> is </a:t>
            </a:r>
            <a:r>
              <a:rPr lang="en-US" dirty="0">
                <a:hlinkClick r:id="rId2" tooltip="Free software"/>
              </a:rPr>
              <a:t>free software</a:t>
            </a:r>
            <a:r>
              <a:rPr lang="en-US" dirty="0"/>
              <a:t> for enabling </a:t>
            </a:r>
            <a:r>
              <a:rPr lang="en-US" dirty="0">
                <a:hlinkClick r:id="rId3" tooltip="Internet anonymity"/>
              </a:rPr>
              <a:t>anonymous communication</a:t>
            </a:r>
            <a:r>
              <a:rPr lang="en-US" dirty="0"/>
              <a:t>. The name is derived from an acronym for the original software project name "The Onion Router".</a:t>
            </a:r>
            <a:r>
              <a:rPr lang="en-US" baseline="30000" dirty="0"/>
              <a:t> </a:t>
            </a:r>
            <a:r>
              <a:rPr lang="en-US" dirty="0"/>
              <a:t> Tor directs Internet traffic through a free, worldwide, volunteer network consisting of more than seven thousand relays to conceal a user's location and usage from anyone conducting </a:t>
            </a:r>
            <a:r>
              <a:rPr lang="en-US" dirty="0">
                <a:hlinkClick r:id="rId4" tooltip="Computer surveillance"/>
              </a:rPr>
              <a:t>network surveillance</a:t>
            </a:r>
            <a:r>
              <a:rPr lang="en-US" dirty="0"/>
              <a:t> or </a:t>
            </a:r>
            <a:r>
              <a:rPr lang="en-US" dirty="0">
                <a:hlinkClick r:id="rId5" tooltip="Traffic analysis"/>
              </a:rPr>
              <a:t>traffic analysis</a:t>
            </a:r>
            <a:r>
              <a:rPr lang="en-US" dirty="0"/>
              <a:t>. Using Tor makes it more difficult for Internet activity to be traced back to the user: this includes "visits to Web sites, online posts, instant messages, and other communication forms". Tor's use is intended to protect the personal privacy of users, as well as their freedom and ability to conduct confidential communication by keeping their Internet activities from being monitored.</a:t>
            </a:r>
          </a:p>
          <a:p>
            <a:pPr lvl="1"/>
            <a:endParaRPr lang="en-US" sz="2000" dirty="0"/>
          </a:p>
          <a:p>
            <a:pPr lvl="1"/>
            <a:r>
              <a:rPr lang="en-US" sz="2000" dirty="0"/>
              <a:t>Install tor:</a:t>
            </a:r>
          </a:p>
          <a:p>
            <a:pPr lvl="1"/>
            <a:endParaRPr lang="fa-IR" sz="2000" dirty="0"/>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update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tor</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92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time,os</a:t>
            </a:r>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 = 37.0</a:t>
            </a:r>
          </a:p>
          <a:p>
            <a:pPr lvl="1"/>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cpu_hot</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BaseUrl</a:t>
            </a:r>
            <a:r>
              <a:rPr lang="en-US" sz="2000" b="1" i="1" dirty="0">
                <a:solidFill>
                  <a:srgbClr val="0070C0"/>
                </a:solidFill>
                <a:latin typeface="Consolas" panose="020B0609020204030204" pitchFamily="49" charset="0"/>
                <a:cs typeface="Consolas" panose="020B0609020204030204" pitchFamily="49" charset="0"/>
              </a:rPr>
              <a:t>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'cxotxZpzCKtUnd3m7tkIk4'</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json</a:t>
            </a:r>
            <a:r>
              <a:rPr lang="en-US" sz="2000" b="1" i="1" dirty="0">
                <a:solidFill>
                  <a:srgbClr val="0070C0"/>
                </a:solidFill>
                <a:latin typeface="Consolas" panose="020B0609020204030204" pitchFamily="49" charset="0"/>
                <a:cs typeface="Consolas" panose="020B0609020204030204" pitchFamily="49" charset="0"/>
              </a:rPr>
              <a:t> = "'" + '{"value1" : "'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(temp) + '"}' +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 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cmd</a:t>
            </a:r>
            <a:r>
              <a:rPr lang="en-US" sz="2000" b="1" i="1" dirty="0">
                <a:solidFill>
                  <a:srgbClr val="0070C0"/>
                </a:solidFill>
                <a:latin typeface="Consolas" panose="020B0609020204030204" pitchFamily="49" charset="0"/>
                <a:cs typeface="Consolas" panose="020B0609020204030204" pitchFamily="49" charset="0"/>
              </a:rPr>
              <a:t> = 'curl --socks5-hostname localhost:9050 -H "Content-Type: 			 </a:t>
            </a:r>
          </a:p>
          <a:p>
            <a:pPr lvl="1"/>
            <a:r>
              <a:rPr lang="en-US" sz="2000" b="1" i="1" dirty="0">
                <a:solidFill>
                  <a:srgbClr val="0070C0"/>
                </a:solidFill>
                <a:latin typeface="Consolas" panose="020B0609020204030204" pitchFamily="49" charset="0"/>
                <a:cs typeface="Consolas" panose="020B0609020204030204" pitchFamily="49" charset="0"/>
              </a:rPr>
              <a:t>           application/</a:t>
            </a:r>
            <a:r>
              <a:rPr lang="en-US" sz="2000" b="1" i="1" dirty="0" err="1">
                <a:solidFill>
                  <a:srgbClr val="0070C0"/>
                </a:solidFill>
                <a:latin typeface="Consolas" panose="020B0609020204030204" pitchFamily="49" charset="0"/>
                <a:cs typeface="Consolas" panose="020B0609020204030204" pitchFamily="49" charset="0"/>
              </a:rPr>
              <a:t>json</a:t>
            </a:r>
            <a:r>
              <a:rPr lang="en-US" sz="2000" b="1" i="1" dirty="0">
                <a:solidFill>
                  <a:srgbClr val="0070C0"/>
                </a:solidFill>
                <a:latin typeface="Consolas" panose="020B0609020204030204" pitchFamily="49" charset="0"/>
                <a:cs typeface="Consolas" panose="020B0609020204030204" pitchFamily="49" charset="0"/>
              </a:rPr>
              <a:t>" -X POST -d {} {}'.format(</a:t>
            </a:r>
            <a:r>
              <a:rPr lang="en-US" sz="2000" b="1" i="1" dirty="0" err="1">
                <a:solidFill>
                  <a:srgbClr val="0070C0"/>
                </a:solidFill>
                <a:latin typeface="Consolas" panose="020B0609020204030204" pitchFamily="49" charset="0"/>
                <a:cs typeface="Consolas" panose="020B0609020204030204" pitchFamily="49" charset="0"/>
              </a:rPr>
              <a:t>json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cmd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2026775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response = urllib2.urlopen(</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862322"/>
          </a:xfrm>
          <a:prstGeom prst="rect">
            <a:avLst/>
          </a:prstGeom>
          <a:noFill/>
        </p:spPr>
        <p:txBody>
          <a:bodyPr wrap="square" rtlCol="0">
            <a:spAutoFit/>
          </a:bodyPr>
          <a:lstStyle/>
          <a:p>
            <a:pPr lvl="1"/>
            <a:r>
              <a:rPr lang="en-US" sz="2000" dirty="0"/>
              <a:t>The variable </a:t>
            </a:r>
            <a:r>
              <a:rPr lang="en-US" sz="2000" b="1" i="1" dirty="0">
                <a:solidFill>
                  <a:srgbClr val="0070C0"/>
                </a:solidFill>
                <a:latin typeface="Consolas" panose="020B0609020204030204" pitchFamily="49" charset="0"/>
                <a:cs typeface="Consolas" panose="020B0609020204030204" pitchFamily="49" charset="0"/>
              </a:rPr>
              <a:t>PERIOD</a:t>
            </a:r>
            <a:r>
              <a:rPr lang="en-US" sz="2000" dirty="0"/>
              <a:t> is used to determine the time interval between each sending of the temperature. This period is in seconds.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The </a:t>
            </a:r>
            <a:r>
              <a:rPr lang="en-US" sz="2000" b="1" i="1" dirty="0" err="1">
                <a:solidFill>
                  <a:srgbClr val="0070C0"/>
                </a:solidFill>
                <a:latin typeface="Consolas" panose="020B0609020204030204" pitchFamily="49" charset="0"/>
                <a:cs typeface="Consolas" panose="020B0609020204030204" pitchFamily="49" charset="0"/>
              </a:rPr>
              <a:t>send_data</a:t>
            </a:r>
            <a:r>
              <a:rPr lang="en-US" sz="2000" dirty="0"/>
              <a:t> function constructs the web request, supplying the temperature in a parameter called </a:t>
            </a:r>
            <a:r>
              <a:rPr lang="en-US" sz="2000" b="1" i="1" dirty="0">
                <a:solidFill>
                  <a:srgbClr val="0070C0"/>
                </a:solidFill>
                <a:latin typeface="Consolas" panose="020B0609020204030204" pitchFamily="49" charset="0"/>
                <a:cs typeface="Consolas" panose="020B0609020204030204" pitchFamily="49" charset="0"/>
              </a:rPr>
              <a:t>field1</a:t>
            </a:r>
            <a:r>
              <a:rPr lang="en-US" sz="2000" dirty="0"/>
              <a:t>.</a:t>
            </a:r>
          </a:p>
          <a:p>
            <a:pPr lvl="1"/>
            <a:endParaRPr lang="en-US" sz="2000" dirty="0"/>
          </a:p>
          <a:p>
            <a:pPr lvl="1"/>
            <a:r>
              <a:rPr lang="en-US" sz="2000" dirty="0"/>
              <a:t>If your data might be of public interest—say, accurate environmental readings—then you might want to make the channel public so that anyone can make use of it. This probably isn’t the case for your Pi’s CPU temperature. </a:t>
            </a:r>
          </a:p>
        </p:txBody>
      </p:sp>
    </p:spTree>
    <p:extLst>
      <p:ext uri="{BB962C8B-B14F-4D97-AF65-F5344CB8AC3E}">
        <p14:creationId xmlns:p14="http://schemas.microsoft.com/office/powerpoint/2010/main" val="3876869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293209"/>
          </a:xfrm>
          <a:prstGeom prst="rect">
            <a:avLst/>
          </a:prstGeom>
          <a:noFill/>
        </p:spPr>
        <p:txBody>
          <a:bodyPr wrap="square" rtlCol="0">
            <a:spAutoFit/>
          </a:bodyPr>
          <a:lstStyle/>
          <a:p>
            <a:pPr lvl="1"/>
            <a:r>
              <a:rPr lang="en-US" sz="2000" dirty="0"/>
              <a:t>You want to automatically send tweets from your Raspberry Pi; for example, to irritate people by telling them the temperature of your CPU.</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317776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62278BA-8274-44F9-B0AF-5BFD2FE028D1}"/>
              </a:ext>
            </a:extLst>
          </p:cNvPr>
          <p:cNvPicPr>
            <a:picLocks noChangeAspect="1"/>
          </p:cNvPicPr>
          <p:nvPr/>
        </p:nvPicPr>
        <p:blipFill>
          <a:blip r:embed="rId2"/>
          <a:stretch>
            <a:fillRect/>
          </a:stretch>
        </p:blipFill>
        <p:spPr>
          <a:xfrm>
            <a:off x="233362" y="1637969"/>
            <a:ext cx="11725275" cy="4400550"/>
          </a:xfrm>
          <a:prstGeom prst="rect">
            <a:avLst/>
          </a:prstGeom>
        </p:spPr>
      </p:pic>
    </p:spTree>
    <p:extLst>
      <p:ext uri="{BB962C8B-B14F-4D97-AF65-F5344CB8AC3E}">
        <p14:creationId xmlns:p14="http://schemas.microsoft.com/office/powerpoint/2010/main" val="705724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409342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r>
              <a:rPr lang="en-US" sz="2000" b="1" i="1" dirty="0" err="1">
                <a:solidFill>
                  <a:srgbClr val="0070C0"/>
                </a:solidFill>
                <a:latin typeface="Consolas" panose="020B0609020204030204" pitchFamily="49" charset="0"/>
              </a:rPr>
              <a:t>os</a:t>
            </a:r>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urllib</a:t>
            </a:r>
            <a:r>
              <a:rPr lang="en-US" sz="2000" b="1" i="1" dirty="0">
                <a:solidFill>
                  <a:srgbClr val="0070C0"/>
                </a:solidFill>
                <a:latin typeface="Consolas" panose="020B0609020204030204" pitchFamily="49" charset="0"/>
              </a:rPr>
              <a:t>, urllib2</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MAX_TEMP = 37.0 </a:t>
            </a:r>
          </a:p>
          <a:p>
            <a:pPr lvl="1"/>
            <a:r>
              <a:rPr lang="en-US" sz="2000" b="1" i="1" dirty="0">
                <a:solidFill>
                  <a:srgbClr val="0070C0"/>
                </a:solidFill>
                <a:latin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rPr>
              <a:t>BASE_URL = 'https://api.thingspeak.com/apps/</a:t>
            </a:r>
            <a:r>
              <a:rPr lang="en-US" sz="2000" b="1" i="1" dirty="0" err="1">
                <a:solidFill>
                  <a:srgbClr val="0070C0"/>
                </a:solidFill>
                <a:latin typeface="Consolas" panose="020B0609020204030204" pitchFamily="49" charset="0"/>
              </a:rPr>
              <a:t>thingtweet</a:t>
            </a:r>
            <a:r>
              <a:rPr lang="en-US" sz="2000" b="1" i="1" dirty="0">
                <a:solidFill>
                  <a:srgbClr val="0070C0"/>
                </a:solidFill>
                <a:latin typeface="Consolas" panose="020B0609020204030204" pitchFamily="49" charset="0"/>
              </a:rPr>
              <a:t>/1/statuses/update/' KEY = '68LZC4LBMXLO6YDY’</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status = 'Raspberry Pi getting hot. </a:t>
            </a:r>
          </a:p>
          <a:p>
            <a:pPr lvl="1"/>
            <a:r>
              <a:rPr lang="en-US" sz="2000" b="1" i="1" dirty="0">
                <a:solidFill>
                  <a:srgbClr val="0070C0"/>
                </a:solidFill>
                <a:latin typeface="Consolas" panose="020B0609020204030204" pitchFamily="49" charset="0"/>
              </a:rPr>
              <a:t>	CPU temp=' + temp    </a:t>
            </a:r>
          </a:p>
          <a:p>
            <a:pPr lvl="1"/>
            <a:r>
              <a:rPr lang="en-US" sz="2000" b="1" i="1" dirty="0">
                <a:solidFill>
                  <a:srgbClr val="0070C0"/>
                </a:solidFill>
                <a:latin typeface="Consolas" panose="020B0609020204030204" pitchFamily="49" charset="0"/>
              </a:rPr>
              <a:t>	data = </a:t>
            </a:r>
            <a:r>
              <a:rPr lang="en-US" sz="2000" b="1" i="1" dirty="0" err="1">
                <a:solidFill>
                  <a:srgbClr val="0070C0"/>
                </a:solidFill>
                <a:latin typeface="Consolas" panose="020B0609020204030204" pitchFamily="49" charset="0"/>
              </a:rPr>
              <a:t>urllib.urlencode</a:t>
            </a:r>
            <a:r>
              <a:rPr lang="en-US" sz="2000" b="1" i="1" dirty="0">
                <a:solidFill>
                  <a:srgbClr val="0070C0"/>
                </a:solidFill>
                <a:latin typeface="Consolas" panose="020B0609020204030204" pitchFamily="49" charset="0"/>
              </a:rPr>
              <a:t>({'</a:t>
            </a:r>
            <a:r>
              <a:rPr lang="en-US" sz="2000" b="1" i="1" dirty="0" err="1">
                <a:solidFill>
                  <a:srgbClr val="0070C0"/>
                </a:solidFill>
                <a:latin typeface="Consolas" panose="020B0609020204030204" pitchFamily="49" charset="0"/>
              </a:rPr>
              <a:t>api_key</a:t>
            </a:r>
            <a:r>
              <a:rPr lang="en-US" sz="2000" b="1" i="1" dirty="0">
                <a:solidFill>
                  <a:srgbClr val="0070C0"/>
                </a:solidFill>
                <a:latin typeface="Consolas" panose="020B0609020204030204" pitchFamily="49" charset="0"/>
              </a:rPr>
              <a:t>' : KEY, 'status': status})    </a:t>
            </a:r>
          </a:p>
          <a:p>
            <a:pPr lvl="1"/>
            <a:r>
              <a:rPr lang="en-US" sz="2000" b="1" i="1" dirty="0">
                <a:solidFill>
                  <a:srgbClr val="0070C0"/>
                </a:solidFill>
                <a:latin typeface="Consolas" panose="020B0609020204030204" pitchFamily="49" charset="0"/>
              </a:rPr>
              <a:t>	response = urllib2.urlopen(</a:t>
            </a:r>
            <a:r>
              <a:rPr lang="en-US" sz="2000" b="1" i="1" dirty="0" err="1">
                <a:solidFill>
                  <a:srgbClr val="0070C0"/>
                </a:solidFill>
                <a:latin typeface="Consolas" panose="020B0609020204030204" pitchFamily="49" charset="0"/>
              </a:rPr>
              <a:t>url</a:t>
            </a:r>
            <a:r>
              <a:rPr lang="en-US" sz="2000" b="1" i="1" dirty="0">
                <a:solidFill>
                  <a:srgbClr val="0070C0"/>
                </a:solidFill>
                <a:latin typeface="Consolas" panose="020B0609020204030204" pitchFamily="49" charset="0"/>
              </a:rPr>
              <a:t>=BASE_URL, data=data)    </a:t>
            </a:r>
          </a:p>
          <a:p>
            <a:pPr lvl="1"/>
            <a:r>
              <a:rPr lang="en-US" sz="2000" b="1" i="1" dirty="0">
                <a:solidFill>
                  <a:srgbClr val="0070C0"/>
                </a:solidFill>
                <a:latin typeface="Consolas" panose="020B0609020204030204" pitchFamily="49" charset="0"/>
              </a:rPr>
              <a:t>	print(</a:t>
            </a:r>
            <a:r>
              <a:rPr lang="en-US" sz="2000" b="1" i="1" dirty="0" err="1">
                <a:solidFill>
                  <a:srgbClr val="0070C0"/>
                </a:solidFill>
                <a:latin typeface="Consolas" panose="020B0609020204030204" pitchFamily="49" charset="0"/>
              </a:rPr>
              <a:t>response.read</a:t>
            </a:r>
            <a:r>
              <a:rPr lang="en-US" sz="20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43834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7200" y="745199"/>
            <a:ext cx="12649200" cy="3785652"/>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temp = </a:t>
            </a:r>
            <a:r>
              <a:rPr lang="en-US" sz="2000" b="1" i="1" dirty="0" err="1">
                <a:solidFill>
                  <a:srgbClr val="0070C0"/>
                </a:solidFill>
                <a:latin typeface="Consolas" panose="020B0609020204030204" pitchFamily="49" charset="0"/>
              </a:rPr>
              <a:t>cpu_temp</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print("CPU Temp (C):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if temp &gt; MAX_TEMP:        </a:t>
            </a:r>
          </a:p>
          <a:p>
            <a:pPr lvl="1"/>
            <a:r>
              <a:rPr lang="en-US" sz="2000" b="1" i="1" dirty="0">
                <a:solidFill>
                  <a:srgbClr val="0070C0"/>
                </a:solidFill>
                <a:latin typeface="Consolas" panose="020B0609020204030204" pitchFamily="49" charset="0"/>
              </a:rPr>
              <a:t>		print("CPU TOO HOT!")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print("No more notifications for: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(MIN_T_BETWEEN_WARNINGS * 60)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(1)</a:t>
            </a:r>
          </a:p>
        </p:txBody>
      </p:sp>
    </p:spTree>
    <p:extLst>
      <p:ext uri="{BB962C8B-B14F-4D97-AF65-F5344CB8AC3E}">
        <p14:creationId xmlns:p14="http://schemas.microsoft.com/office/powerpoint/2010/main" val="673597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45199"/>
            <a:ext cx="12191999" cy="3046988"/>
          </a:xfrm>
          <a:prstGeom prst="rect">
            <a:avLst/>
          </a:prstGeom>
          <a:noFill/>
        </p:spPr>
        <p:txBody>
          <a:bodyPr wrap="square" rtlCol="0">
            <a:spAutoFit/>
          </a:bodyPr>
          <a:lstStyle/>
          <a:p>
            <a:pPr lvl="1"/>
            <a:r>
              <a:rPr lang="en-US" sz="2000" dirty="0"/>
              <a:t>For full documentation of the </a:t>
            </a:r>
            <a:r>
              <a:rPr lang="en-US" sz="2000" dirty="0" err="1"/>
              <a:t>ThingSpeak</a:t>
            </a:r>
            <a:r>
              <a:rPr lang="en-US" sz="2000" dirty="0"/>
              <a:t> service, see </a:t>
            </a:r>
            <a:r>
              <a:rPr lang="en-US" sz="2400" b="1" dirty="0">
                <a:solidFill>
                  <a:schemeClr val="accent1">
                    <a:lumMod val="75000"/>
                  </a:schemeClr>
                </a:solidFill>
              </a:rPr>
              <a:t>https://uk.mathworks.com/help/ </a:t>
            </a:r>
            <a:r>
              <a:rPr lang="en-US" sz="2400" b="1" dirty="0" err="1">
                <a:solidFill>
                  <a:schemeClr val="accent1">
                    <a:lumMod val="75000"/>
                  </a:schemeClr>
                </a:solidFill>
              </a:rPr>
              <a:t>thingspeak</a:t>
            </a:r>
            <a:r>
              <a:rPr lang="en-US" sz="2400" b="1" dirty="0">
                <a:solidFill>
                  <a:schemeClr val="accent1">
                    <a:lumMod val="75000"/>
                  </a:schemeClr>
                </a:solidFill>
              </a:rPr>
              <a:t>/.</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2883567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45199"/>
            <a:ext cx="11357113" cy="3477875"/>
          </a:xfrm>
          <a:prstGeom prst="rect">
            <a:avLst/>
          </a:prstGeom>
          <a:noFill/>
        </p:spPr>
        <p:txBody>
          <a:bodyPr wrap="square" rtlCol="0">
            <a:spAutoFit/>
          </a:bodyPr>
          <a:lstStyle/>
          <a:p>
            <a:pPr lvl="1"/>
            <a:r>
              <a:rPr lang="en-US" sz="2000" dirty="0"/>
              <a:t>You want your Raspberry Pi to perform some action in response to a certain hashtag or mention in a tweet.</a:t>
            </a:r>
          </a:p>
          <a:p>
            <a:pPr lvl="1"/>
            <a:endParaRPr lang="en-US" sz="2000" dirty="0"/>
          </a:p>
          <a:p>
            <a:pPr lvl="1"/>
            <a:r>
              <a:rPr lang="en-US" sz="2000" dirty="0"/>
              <a:t>An efficient mechanism for monitoring tweets that does not rely on polling is to use IFTTT to spot tweets of interest and then send a web request to a service called </a:t>
            </a:r>
            <a:r>
              <a:rPr lang="en-US" sz="2000" dirty="0" err="1"/>
              <a:t>Dweet</a:t>
            </a:r>
            <a:r>
              <a:rPr lang="en-US" sz="2000" dirty="0"/>
              <a:t> that can push notifications to a Python program running on your Raspberry Pi (Following figure). </a:t>
            </a:r>
          </a:p>
          <a:p>
            <a:pPr lvl="1"/>
            <a:endParaRPr lang="en-US" sz="2000" dirty="0"/>
          </a:p>
          <a:p>
            <a:pPr lvl="1"/>
            <a:r>
              <a:rPr lang="en-US" sz="2000" dirty="0"/>
              <a:t>For example, you could flash an LED for 10 seconds every time there is a mention of your username on Twitter by using a Raspberry Squid or an LED attached to a breadboard.</a:t>
            </a:r>
          </a:p>
          <a:p>
            <a:pPr lvl="1"/>
            <a:endParaRPr lang="en-US" sz="2000" dirty="0"/>
          </a:p>
          <a:p>
            <a:pPr lvl="1"/>
            <a:endParaRPr lang="en-US" sz="2000" dirty="0"/>
          </a:p>
        </p:txBody>
      </p:sp>
    </p:spTree>
    <p:extLst>
      <p:ext uri="{BB962C8B-B14F-4D97-AF65-F5344CB8AC3E}">
        <p14:creationId xmlns:p14="http://schemas.microsoft.com/office/powerpoint/2010/main" val="564792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242D012-7610-4C1C-A85C-72295DDDAC90}"/>
              </a:ext>
            </a:extLst>
          </p:cNvPr>
          <p:cNvPicPr>
            <a:picLocks noChangeAspect="1"/>
          </p:cNvPicPr>
          <p:nvPr/>
        </p:nvPicPr>
        <p:blipFill>
          <a:blip r:embed="rId2"/>
          <a:stretch>
            <a:fillRect/>
          </a:stretch>
        </p:blipFill>
        <p:spPr>
          <a:xfrm>
            <a:off x="2767012" y="1004887"/>
            <a:ext cx="6657975" cy="5457825"/>
          </a:xfrm>
          <a:prstGeom prst="rect">
            <a:avLst/>
          </a:prstGeom>
        </p:spPr>
      </p:pic>
    </p:spTree>
    <p:extLst>
      <p:ext uri="{BB962C8B-B14F-4D97-AF65-F5344CB8AC3E}">
        <p14:creationId xmlns:p14="http://schemas.microsoft.com/office/powerpoint/2010/main" val="240017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955203"/>
          </a:xfrm>
          <a:prstGeom prst="rect">
            <a:avLst/>
          </a:prstGeom>
          <a:noFill/>
        </p:spPr>
        <p:txBody>
          <a:bodyPr wrap="square" rtlCol="0">
            <a:spAutoFit/>
          </a:bodyPr>
          <a:lstStyle/>
          <a:p>
            <a:pPr lvl="1"/>
            <a:r>
              <a:rPr lang="en-US" sz="2000" dirty="0"/>
              <a:t>The first step is to log in to IFTTT and then create a new recipe. Choose an action channel of New Mention of You and then click Create Trigger. For the recipe’s action channel, select </a:t>
            </a:r>
            <a:r>
              <a:rPr lang="en-US" sz="2000" dirty="0" err="1"/>
              <a:t>Webhooks</a:t>
            </a:r>
            <a:r>
              <a:rPr lang="en-US" sz="2000" dirty="0"/>
              <a:t> and then select the action “Make a Web Request” and complete the fields as shown in Following figure.</a:t>
            </a:r>
          </a:p>
          <a:p>
            <a:pPr lvl="1"/>
            <a:endParaRPr lang="en-US" sz="2000" dirty="0"/>
          </a:p>
          <a:p>
            <a:pPr lvl="1"/>
            <a:r>
              <a:rPr lang="en-US" sz="2000" dirty="0"/>
              <a:t>The URL includes a request parameter with the ingredient of text. This will contain the body of the tweet. Although this will not be used other than to print it in the console, you might have the message displayed on an LCD screen for a more sophisticated project, so it is useful to know how to pass data from tweet to the Python program.</a:t>
            </a:r>
          </a:p>
          <a:p>
            <a:pPr lvl="1"/>
            <a:endParaRPr lang="en-US" sz="2000" dirty="0"/>
          </a:p>
          <a:p>
            <a:pPr lvl="1"/>
            <a:r>
              <a:rPr lang="en-US" sz="2000" dirty="0"/>
              <a:t>Then click Create Recipe to take the IFTTT recipe live. </a:t>
            </a:r>
          </a:p>
          <a:p>
            <a:pPr lvl="1"/>
            <a:endParaRPr lang="en-US" sz="2000" dirty="0"/>
          </a:p>
          <a:p>
            <a:pPr lvl="1"/>
            <a:r>
              <a:rPr lang="en-US" sz="2400" b="1" dirty="0"/>
              <a:t>The </a:t>
            </a:r>
            <a:r>
              <a:rPr lang="en-US" sz="2400" b="1" dirty="0">
                <a:solidFill>
                  <a:schemeClr val="accent1">
                    <a:lumMod val="75000"/>
                  </a:schemeClr>
                </a:solidFill>
              </a:rPr>
              <a:t>dweet.io </a:t>
            </a:r>
            <a:r>
              <a:rPr lang="en-US" sz="2400" b="1" dirty="0"/>
              <a:t>web service operates rather like </a:t>
            </a:r>
            <a:r>
              <a:rPr lang="en-US" sz="2400" b="1" dirty="0">
                <a:solidFill>
                  <a:schemeClr val="accent1">
                    <a:lumMod val="75000"/>
                  </a:schemeClr>
                </a:solidFill>
              </a:rPr>
              <a:t>Twitter</a:t>
            </a:r>
            <a:r>
              <a:rPr lang="en-US" sz="2400" b="1" dirty="0"/>
              <a:t> for </a:t>
            </a:r>
            <a:r>
              <a:rPr lang="en-US" sz="2400" b="1" dirty="0">
                <a:solidFill>
                  <a:schemeClr val="accent1">
                    <a:lumMod val="75000"/>
                  </a:schemeClr>
                </a:solidFill>
              </a:rPr>
              <a:t>IoT things</a:t>
            </a:r>
            <a:r>
              <a:rPr lang="en-US" sz="2400" b="1" dirty="0"/>
              <a:t>. It has a web interface that allows you to both post and listen for </a:t>
            </a:r>
            <a:r>
              <a:rPr lang="en-US" sz="2400" b="1" dirty="0" err="1">
                <a:solidFill>
                  <a:schemeClr val="accent1">
                    <a:lumMod val="75000"/>
                  </a:schemeClr>
                </a:solidFill>
              </a:rPr>
              <a:t>dweets</a:t>
            </a:r>
            <a:r>
              <a:rPr lang="en-US" sz="2400" b="1" dirty="0"/>
              <a:t>.</a:t>
            </a:r>
          </a:p>
          <a:p>
            <a:pPr lvl="1"/>
            <a:endParaRPr lang="en-US" sz="2400" b="1" dirty="0"/>
          </a:p>
          <a:p>
            <a:pPr lvl="1"/>
            <a:endParaRPr lang="en-US" sz="2400" b="1" dirty="0"/>
          </a:p>
        </p:txBody>
      </p:sp>
    </p:spTree>
    <p:extLst>
      <p:ext uri="{BB962C8B-B14F-4D97-AF65-F5344CB8AC3E}">
        <p14:creationId xmlns:p14="http://schemas.microsoft.com/office/powerpoint/2010/main" val="3646354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278AD-3568-49FC-A848-363D784208E6}"/>
              </a:ext>
            </a:extLst>
          </p:cNvPr>
          <p:cNvPicPr>
            <a:picLocks noChangeAspect="1"/>
          </p:cNvPicPr>
          <p:nvPr/>
        </p:nvPicPr>
        <p:blipFill rotWithShape="1">
          <a:blip r:embed="rId2"/>
          <a:srcRect t="4042" b="3994"/>
          <a:stretch/>
        </p:blipFill>
        <p:spPr>
          <a:xfrm>
            <a:off x="0" y="721217"/>
            <a:ext cx="12192000" cy="6136782"/>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99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708981"/>
          </a:xfrm>
          <a:prstGeom prst="rect">
            <a:avLst/>
          </a:prstGeom>
          <a:noFill/>
        </p:spPr>
        <p:txBody>
          <a:bodyPr wrap="square" rtlCol="0">
            <a:spAutoFit/>
          </a:bodyPr>
          <a:lstStyle/>
          <a:p>
            <a:pPr lvl="1"/>
            <a:r>
              <a:rPr lang="en-US" sz="2000" dirty="0" err="1"/>
              <a:t>Dweet</a:t>
            </a:r>
            <a:r>
              <a:rPr lang="en-US" sz="2000" dirty="0"/>
              <a:t> does not require an account or any login details to make use of it; you can just have one thing (</a:t>
            </a:r>
            <a:r>
              <a:rPr lang="en-US" sz="2000" b="1" dirty="0">
                <a:solidFill>
                  <a:schemeClr val="accent1">
                    <a:lumMod val="75000"/>
                  </a:schemeClr>
                </a:solidFill>
              </a:rPr>
              <a:t>IFTTT</a:t>
            </a:r>
            <a:r>
              <a:rPr lang="en-US" sz="2000" dirty="0"/>
              <a:t> in this case) send a message to it and have another thing (your Raspberry Pi Python program) wait for notifications from it that something you are interested in has happened. In this case, the token that links the two is </a:t>
            </a:r>
            <a:r>
              <a:rPr lang="en-US" sz="2000" b="1" dirty="0" err="1"/>
              <a:t>tweet_about_me</a:t>
            </a:r>
            <a:r>
              <a:rPr lang="en-US" sz="2000" dirty="0"/>
              <a:t>. This is not very unique, and if several people are trying out this example from the book at the same time, then they will get each other’s messages. To avoid this, use a more unique token (say, by adding a random string of letters and numbers to the message).</a:t>
            </a:r>
          </a:p>
          <a:p>
            <a:pPr lvl="1"/>
            <a:endParaRPr lang="en-US" sz="2000" dirty="0"/>
          </a:p>
          <a:p>
            <a:pPr lvl="1"/>
            <a:r>
              <a:rPr lang="en-US" sz="2000" dirty="0"/>
              <a:t>To access </a:t>
            </a:r>
            <a:r>
              <a:rPr lang="en-US" sz="2000" b="1" dirty="0" err="1">
                <a:solidFill>
                  <a:schemeClr val="accent1">
                    <a:lumMod val="75000"/>
                  </a:schemeClr>
                </a:solidFill>
              </a:rPr>
              <a:t>Dweet</a:t>
            </a:r>
            <a:r>
              <a:rPr lang="en-US" sz="2000" dirty="0"/>
              <a:t> from your Python program, the </a:t>
            </a:r>
            <a:r>
              <a:rPr lang="en-US" sz="2000" b="1" dirty="0" err="1">
                <a:solidFill>
                  <a:schemeClr val="accent1">
                    <a:lumMod val="75000"/>
                  </a:schemeClr>
                </a:solidFill>
              </a:rPr>
              <a:t>dweepy</a:t>
            </a:r>
            <a:r>
              <a:rPr lang="en-US" sz="2000" b="1" dirty="0">
                <a:solidFill>
                  <a:schemeClr val="accent1">
                    <a:lumMod val="75000"/>
                  </a:schemeClr>
                </a:solidFill>
              </a:rPr>
              <a:t>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python setup.py install</a:t>
            </a:r>
          </a:p>
        </p:txBody>
      </p:sp>
    </p:spTree>
    <p:extLst>
      <p:ext uri="{BB962C8B-B14F-4D97-AF65-F5344CB8AC3E}">
        <p14:creationId xmlns:p14="http://schemas.microsoft.com/office/powerpoint/2010/main" val="3557949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TwitterTrigger.py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21217"/>
            <a:ext cx="11357113" cy="624786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RPi.GPIO</a:t>
            </a:r>
            <a:r>
              <a:rPr lang="en-US" sz="2000" b="1" i="1" dirty="0">
                <a:solidFill>
                  <a:srgbClr val="0070C0"/>
                </a:solidFill>
                <a:latin typeface="Consolas" panose="020B0609020204030204" pitchFamily="49" charset="0"/>
              </a:rPr>
              <a:t>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a:t>
            </a:r>
            <a:r>
              <a:rPr lang="en-US" sz="2000" b="1" i="1" dirty="0" err="1">
                <a:solidFill>
                  <a:srgbClr val="0070C0"/>
                </a:solidFill>
                <a:latin typeface="Consolas" panose="020B0609020204030204" pitchFamily="49" charset="0"/>
              </a:rPr>
              <a:t>tweet_about_me</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OUTPUT_PIN = 18 </a:t>
            </a:r>
          </a:p>
          <a:p>
            <a:pPr lvl="1"/>
            <a:r>
              <a:rPr lang="en-US" sz="2000" b="1" i="1" dirty="0">
                <a:solidFill>
                  <a:srgbClr val="0070C0"/>
                </a:solidFill>
                <a:latin typeface="Consolas" panose="020B0609020204030204" pitchFamily="49" charset="0"/>
              </a:rPr>
              <a:t>OUTPUT_DURATION = 10</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GPIO.setmode</a:t>
            </a:r>
            <a:r>
              <a:rPr lang="en-US" sz="2000" b="1" i="1" dirty="0">
                <a:solidFill>
                  <a:srgbClr val="0070C0"/>
                </a:solidFill>
                <a:latin typeface="Consolas" panose="020B0609020204030204" pitchFamily="49" charset="0"/>
              </a:rPr>
              <a:t>(GPIO.BCM) </a:t>
            </a:r>
          </a:p>
          <a:p>
            <a:pPr lvl="1"/>
            <a:r>
              <a:rPr lang="en-US" sz="2000" b="1" i="1" dirty="0" err="1">
                <a:solidFill>
                  <a:srgbClr val="0070C0"/>
                </a:solidFill>
                <a:latin typeface="Consolas" panose="020B0609020204030204" pitchFamily="49" charset="0"/>
              </a:rPr>
              <a:t>GPIO.setup</a:t>
            </a:r>
            <a:r>
              <a:rPr lang="en-US" sz="2000" b="1" i="1" dirty="0">
                <a:solidFill>
                  <a:srgbClr val="0070C0"/>
                </a:solidFill>
                <a:latin typeface="Consolas" panose="020B0609020204030204" pitchFamily="49" charset="0"/>
              </a:rPr>
              <a:t>(OUTPUT_PIN,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try:        </a:t>
            </a:r>
          </a:p>
          <a:p>
            <a:pPr lvl="1"/>
            <a:r>
              <a:rPr lang="en-US" sz="2000" b="1" i="1" dirty="0">
                <a:solidFill>
                  <a:srgbClr val="0070C0"/>
                </a:solidFill>
                <a:latin typeface="Consolas" panose="020B0609020204030204" pitchFamily="49" charset="0"/>
              </a:rPr>
              <a:t>		for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 in </a:t>
            </a:r>
            <a:r>
              <a:rPr lang="en-US" sz="2000" b="1" i="1" dirty="0" err="1">
                <a:solidFill>
                  <a:srgbClr val="0070C0"/>
                </a:solidFill>
                <a:latin typeface="Consolas" panose="020B0609020204030204" pitchFamily="49" charset="0"/>
              </a:rPr>
              <a:t>dweepy.listen_for_dweets_from</a:t>
            </a:r>
            <a:r>
              <a:rPr lang="en-US" sz="2000" b="1" i="1" dirty="0">
                <a:solidFill>
                  <a:srgbClr val="0070C0"/>
                </a:solidFill>
                <a:latin typeface="Consolas" panose="020B0609020204030204" pitchFamily="49" charset="0"/>
              </a:rPr>
              <a:t>(KEY):        </a:t>
            </a:r>
          </a:p>
          <a:p>
            <a:pPr lvl="1"/>
            <a:r>
              <a:rPr lang="en-US" sz="2000" b="1" i="1" dirty="0">
                <a:solidFill>
                  <a:srgbClr val="0070C0"/>
                </a:solidFill>
                <a:latin typeface="Consolas" panose="020B0609020204030204" pitchFamily="49" charset="0"/>
              </a:rPr>
              <a:t>			print('Tweet: ' +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['content']['text'])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True)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(OUTPUT_DURATION)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False)    </a:t>
            </a:r>
          </a:p>
          <a:p>
            <a:pPr lvl="1"/>
            <a:r>
              <a:rPr lang="en-US" sz="2000" b="1" i="1" dirty="0">
                <a:solidFill>
                  <a:srgbClr val="0070C0"/>
                </a:solidFill>
                <a:latin typeface="Consolas" panose="020B0609020204030204" pitchFamily="49" charset="0"/>
              </a:rPr>
              <a:t>	except Exception:        </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302406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1631216"/>
          </a:xfrm>
          <a:prstGeom prst="rect">
            <a:avLst/>
          </a:prstGeom>
          <a:noFill/>
        </p:spPr>
        <p:txBody>
          <a:bodyPr wrap="square" rtlCol="0">
            <a:spAutoFit/>
          </a:bodyPr>
          <a:lstStyle/>
          <a:p>
            <a:pPr lvl="1"/>
            <a:r>
              <a:rPr lang="en-US" sz="2000" dirty="0"/>
              <a:t>The program uses the </a:t>
            </a:r>
            <a:r>
              <a:rPr lang="en-US" sz="2000" b="1" i="1" dirty="0" err="1">
                <a:solidFill>
                  <a:srgbClr val="0070C0"/>
                </a:solidFill>
                <a:latin typeface="Consolas" panose="020B0609020204030204" pitchFamily="49" charset="0"/>
              </a:rPr>
              <a:t>listen_for_dweets</a:t>
            </a:r>
            <a:r>
              <a:rPr lang="en-US" sz="2000" dirty="0" err="1"/>
              <a:t>_from</a:t>
            </a:r>
            <a:r>
              <a:rPr lang="en-US" sz="2000" dirty="0"/>
              <a:t> method to leave an open connection to the </a:t>
            </a:r>
            <a:r>
              <a:rPr lang="en-US" sz="2000" b="1" i="1" dirty="0">
                <a:solidFill>
                  <a:srgbClr val="0070C0"/>
                </a:solidFill>
                <a:latin typeface="Consolas" panose="020B0609020204030204" pitchFamily="49" charset="0"/>
              </a:rPr>
              <a:t>dweet.io </a:t>
            </a:r>
            <a:r>
              <a:rPr lang="en-US" sz="2000" dirty="0"/>
              <a:t>server, listening for any push messages from the server as a result of a </a:t>
            </a:r>
            <a:r>
              <a:rPr lang="en-US" sz="2000" b="1" i="1" dirty="0" err="1">
                <a:solidFill>
                  <a:srgbClr val="0070C0"/>
                </a:solidFill>
                <a:latin typeface="Consolas" panose="020B0609020204030204" pitchFamily="49" charset="0"/>
              </a:rPr>
              <a:t>dweet</a:t>
            </a:r>
            <a:r>
              <a:rPr lang="en-US" sz="2000" dirty="0"/>
              <a:t> arriving from </a:t>
            </a:r>
            <a:r>
              <a:rPr lang="en-US" sz="2000" b="1" i="1" dirty="0">
                <a:solidFill>
                  <a:srgbClr val="0070C0"/>
                </a:solidFill>
                <a:latin typeface="Consolas" panose="020B0609020204030204" pitchFamily="49" charset="0"/>
              </a:rPr>
              <a:t>IFTTT</a:t>
            </a:r>
            <a:r>
              <a:rPr lang="en-US" sz="2000" dirty="0"/>
              <a:t> in response to a tweet. The </a:t>
            </a:r>
            <a:r>
              <a:rPr lang="en-US" sz="2000" b="1" i="1" dirty="0">
                <a:solidFill>
                  <a:srgbClr val="0070C0"/>
                </a:solidFill>
                <a:latin typeface="Consolas" panose="020B0609020204030204" pitchFamily="49" charset="0"/>
              </a:rPr>
              <a:t>try/except </a:t>
            </a:r>
            <a:r>
              <a:rPr lang="en-US" sz="2000" dirty="0"/>
              <a:t>block ensure that if there is any communication outage, the program will just start the </a:t>
            </a:r>
            <a:r>
              <a:rPr lang="en-US" sz="2000" dirty="0" err="1"/>
              <a:t>listenning</a:t>
            </a:r>
            <a:r>
              <a:rPr lang="en-US" sz="2000" dirty="0"/>
              <a:t> process again.</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349675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6051</TotalTime>
  <Words>2330</Words>
  <Application>Microsoft Office PowerPoint</Application>
  <PresentationFormat>Widescreen</PresentationFormat>
  <Paragraphs>402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1943</cp:revision>
  <dcterms:created xsi:type="dcterms:W3CDTF">2015-08-06T11:05:05Z</dcterms:created>
  <dcterms:modified xsi:type="dcterms:W3CDTF">2018-01-02T18:52:28Z</dcterms:modified>
  <cp:contentStatus/>
</cp:coreProperties>
</file>