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9" r:id="rId5"/>
    <p:sldId id="271" r:id="rId6"/>
    <p:sldId id="272" r:id="rId7"/>
    <p:sldId id="291" r:id="rId8"/>
    <p:sldId id="297" r:id="rId9"/>
    <p:sldId id="296" r:id="rId10"/>
    <p:sldId id="275" r:id="rId11"/>
    <p:sldId id="294" r:id="rId12"/>
    <p:sldId id="293" r:id="rId13"/>
    <p:sldId id="295" r:id="rId14"/>
    <p:sldId id="277" r:id="rId15"/>
    <p:sldId id="278" r:id="rId16"/>
    <p:sldId id="279" r:id="rId17"/>
    <p:sldId id="280" r:id="rId18"/>
    <p:sldId id="281" r:id="rId19"/>
    <p:sldId id="282" r:id="rId20"/>
    <p:sldId id="283" r:id="rId21"/>
    <p:sldId id="284"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8/30/2017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waveshare.com/wiki/File:Xinput-calibrator_0.7.5-1_armhf.zip"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Setup &amp; Management</a:t>
            </a:r>
            <a:br>
              <a:rPr lang="en-US" dirty="0"/>
            </a:br>
            <a:r>
              <a:rPr lang="en-US" dirty="0"/>
              <a:t>Raspberry pi</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10003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Introduction SBC, Raspberry pi, Setup and management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All the Storage on the SD Card </a:t>
            </a:r>
          </a:p>
        </p:txBody>
      </p:sp>
      <p:sp>
        <p:nvSpPr>
          <p:cNvPr id="2" name="TextBox 1"/>
          <p:cNvSpPr txBox="1"/>
          <p:nvPr/>
        </p:nvSpPr>
        <p:spPr>
          <a:xfrm>
            <a:off x="278295" y="721217"/>
            <a:ext cx="11357113"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an operating system is written to a Raspberry Pi’s SD card, the partition size is fixed by the image you install so you cannot use the whole of the SD card. This leaves little room for your own files. </a:t>
            </a:r>
          </a:p>
          <a:p>
            <a:pPr marL="342900" indent="-342900">
              <a:buFont typeface="Arial" panose="020B0604020202020204" pitchFamily="34" charset="0"/>
              <a:buChar char="•"/>
            </a:pPr>
            <a:r>
              <a:rPr lang="en-US" sz="2000" dirty="0"/>
              <a:t>To fix this, you need to run the </a:t>
            </a:r>
            <a:r>
              <a:rPr lang="en-US" sz="2000" b="1" dirty="0" err="1">
                <a:solidFill>
                  <a:srgbClr val="FF0000"/>
                </a:solidFill>
              </a:rPr>
              <a:t>raspi-config</a:t>
            </a:r>
            <a:r>
              <a:rPr lang="en-US" sz="2000" dirty="0"/>
              <a:t> tool</a:t>
            </a:r>
          </a:p>
          <a:p>
            <a:pPr marL="342900" indent="-342900">
              <a:buFont typeface="Arial" panose="020B0604020202020204" pitchFamily="34" charset="0"/>
              <a:buChar char="•"/>
            </a:pPr>
            <a:r>
              <a:rPr lang="en-US" sz="2000" dirty="0"/>
              <a:t>You can  start it any time you need to adjust the configuration by opening a Terminal session and issuing the command: 	$ </a:t>
            </a:r>
            <a:r>
              <a:rPr lang="en-US" sz="2000" dirty="0" err="1"/>
              <a:t>sudo</a:t>
            </a:r>
            <a:r>
              <a:rPr lang="en-US" sz="2000" dirty="0"/>
              <a:t> </a:t>
            </a:r>
            <a:r>
              <a:rPr lang="en-US" sz="2000" dirty="0" err="1"/>
              <a:t>raspi-config</a:t>
            </a:r>
            <a:r>
              <a:rPr lang="en-US" sz="2000" dirty="0"/>
              <a:t> </a:t>
            </a:r>
          </a:p>
          <a:p>
            <a:pPr marL="342900" indent="-342900">
              <a:buFont typeface="Arial" panose="020B0604020202020204" pitchFamily="34" charset="0"/>
              <a:buChar char="•"/>
            </a:pPr>
            <a:r>
              <a:rPr lang="en-US" sz="2000" dirty="0"/>
              <a:t>Scroll down to the option </a:t>
            </a:r>
            <a:r>
              <a:rPr lang="en-US" sz="2000" dirty="0" err="1"/>
              <a:t>expand_rootfs</a:t>
            </a:r>
            <a:r>
              <a:rPr lang="en-US" sz="2000" dirty="0"/>
              <a:t>, and then use the cursor keys to press the Select button (bellow Figure ). You will see a confirmation message, and then your Raspberry Pi will need to restart for the change to take effect. You should now be able to use the full capacity of the SD card.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795725" y="3275762"/>
            <a:ext cx="5960564" cy="3606541"/>
          </a:xfrm>
          <a:prstGeom prst="rect">
            <a:avLst/>
          </a:prstGeom>
        </p:spPr>
      </p:pic>
    </p:spTree>
    <p:extLst>
      <p:ext uri="{BB962C8B-B14F-4D97-AF65-F5344CB8AC3E}">
        <p14:creationId xmlns:p14="http://schemas.microsoft.com/office/powerpoint/2010/main" val="229486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78294" y="4956669"/>
            <a:ext cx="11737977" cy="1133782"/>
          </a:xfrm>
          <a:prstGeom prst="rect">
            <a:avLst/>
          </a:prstGeom>
        </p:spPr>
      </p:pic>
      <p:pic>
        <p:nvPicPr>
          <p:cNvPr id="6" name="Picture 5"/>
          <p:cNvPicPr>
            <a:picLocks noChangeAspect="1"/>
          </p:cNvPicPr>
          <p:nvPr/>
        </p:nvPicPr>
        <p:blipFill>
          <a:blip r:embed="rId3"/>
          <a:stretch>
            <a:fillRect/>
          </a:stretch>
        </p:blipFill>
        <p:spPr>
          <a:xfrm>
            <a:off x="278294" y="2832713"/>
            <a:ext cx="11357113" cy="1385407"/>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HDMI LCD</a:t>
            </a:r>
          </a:p>
        </p:txBody>
      </p:sp>
      <p:sp>
        <p:nvSpPr>
          <p:cNvPr id="2" name="TextBox 1"/>
          <p:cNvSpPr txBox="1"/>
          <p:nvPr/>
        </p:nvSpPr>
        <p:spPr>
          <a:xfrm>
            <a:off x="278295" y="721217"/>
            <a:ext cx="11357113" cy="4832092"/>
          </a:xfrm>
          <a:prstGeom prst="rect">
            <a:avLst/>
          </a:prstGeom>
          <a:noFill/>
        </p:spPr>
        <p:txBody>
          <a:bodyPr wrap="square" rtlCol="0">
            <a:spAutoFit/>
          </a:bodyPr>
          <a:lstStyle/>
          <a:p>
            <a:r>
              <a:rPr lang="en-US" b="1" dirty="0"/>
              <a:t>Driver installation:</a:t>
            </a:r>
          </a:p>
          <a:p>
            <a:endParaRPr lang="en-US" dirty="0"/>
          </a:p>
          <a:p>
            <a:r>
              <a:rPr lang="en-US" dirty="0"/>
              <a:t>1) Copy the LCD driver to the micro SD card (or copy the driver to the system</a:t>
            </a:r>
            <a:br>
              <a:rPr lang="fa-IR" dirty="0"/>
            </a:br>
            <a:r>
              <a:rPr lang="en-US" dirty="0"/>
              <a:t> of Pi using a USB drive).</a:t>
            </a:r>
          </a:p>
          <a:p>
            <a:endParaRPr lang="en-US" dirty="0"/>
          </a:p>
          <a:p>
            <a:r>
              <a:rPr lang="en-US" dirty="0"/>
              <a:t>2) Append the following lines to the </a:t>
            </a:r>
            <a:r>
              <a:rPr lang="en-US" sz="2000" b="1" i="1" dirty="0">
                <a:solidFill>
                  <a:srgbClr val="0070C0"/>
                </a:solidFill>
                <a:latin typeface="Consolas" panose="020B0609020204030204" pitchFamily="49" charset="0"/>
                <a:cs typeface="Consolas" panose="020B0609020204030204" pitchFamily="49" charset="0"/>
              </a:rPr>
              <a:t>config.txt</a:t>
            </a:r>
            <a:r>
              <a:rPr lang="en-US" dirty="0"/>
              <a:t> file which is located in the </a:t>
            </a:r>
            <a:br>
              <a:rPr lang="fa-IR" dirty="0"/>
            </a:br>
            <a:r>
              <a:rPr lang="en-US" dirty="0"/>
              <a:t>root of the card:</a:t>
            </a:r>
          </a:p>
          <a:p>
            <a:endParaRPr lang="en-US" dirty="0"/>
          </a:p>
          <a:p>
            <a:endParaRPr lang="en-US" dirty="0"/>
          </a:p>
          <a:p>
            <a:endParaRPr lang="en-US" dirty="0"/>
          </a:p>
          <a:p>
            <a:endParaRPr lang="en-US" dirty="0"/>
          </a:p>
          <a:p>
            <a:endParaRPr lang="en-US" dirty="0"/>
          </a:p>
          <a:p>
            <a:endParaRPr lang="en-US" dirty="0"/>
          </a:p>
          <a:p>
            <a:r>
              <a:rPr lang="en-US" dirty="0"/>
              <a:t>3) The LCD will display after booting up. Then open a terminal to install the</a:t>
            </a:r>
            <a:br>
              <a:rPr lang="en-US" dirty="0"/>
            </a:br>
            <a:r>
              <a:rPr lang="en-US" dirty="0"/>
              <a:t> touch driver which can be found in the </a:t>
            </a:r>
            <a:r>
              <a:rPr lang="en-US" sz="2000" b="1" i="1" dirty="0">
                <a:solidFill>
                  <a:srgbClr val="0070C0"/>
                </a:solidFill>
                <a:latin typeface="Consolas" panose="020B0609020204030204" pitchFamily="49" charset="0"/>
                <a:cs typeface="Consolas" panose="020B0609020204030204" pitchFamily="49" charset="0"/>
              </a:rPr>
              <a:t>/boot/ directory</a:t>
            </a:r>
            <a:r>
              <a:rPr lang="en-US" dirty="0"/>
              <a:t>.</a:t>
            </a:r>
          </a:p>
          <a:p>
            <a:br>
              <a:rPr lang="en-US" dirty="0"/>
            </a:b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waveshare.com/w/thumb.php?f=5inch-HDMI-LCD-User-Manual-1.JPG&amp;width=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271" y="857743"/>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waveshare.com/w/thumb.php?f=5inch-HDMI-LCD-User-Manual-2.JPG&amp;width=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271" y="385176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5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HDMI LCD</a:t>
            </a:r>
          </a:p>
        </p:txBody>
      </p:sp>
      <p:sp>
        <p:nvSpPr>
          <p:cNvPr id="2" name="TextBox 1"/>
          <p:cNvSpPr txBox="1"/>
          <p:nvPr/>
        </p:nvSpPr>
        <p:spPr>
          <a:xfrm>
            <a:off x="278295" y="721217"/>
            <a:ext cx="11357113" cy="6832640"/>
          </a:xfrm>
          <a:prstGeom prst="rect">
            <a:avLst/>
          </a:prstGeom>
          <a:noFill/>
        </p:spPr>
        <p:txBody>
          <a:bodyPr wrap="square" rtlCol="0">
            <a:spAutoFit/>
          </a:bodyPr>
          <a:lstStyle/>
          <a:p>
            <a:r>
              <a:rPr lang="en-US" sz="2400" b="1" dirty="0"/>
              <a:t>Touch screen calibration:</a:t>
            </a:r>
          </a:p>
          <a:p>
            <a:endParaRPr lang="en-US" dirty="0"/>
          </a:p>
          <a:p>
            <a:r>
              <a:rPr lang="en-US" dirty="0"/>
              <a:t>This LCD can be calibrated using a program called </a:t>
            </a:r>
            <a:r>
              <a:rPr lang="en-US" dirty="0" err="1"/>
              <a:t>xinput_calibrator</a:t>
            </a:r>
            <a:r>
              <a:rPr lang="en-US" dirty="0"/>
              <a:t> which can be downloaded from </a:t>
            </a:r>
            <a:r>
              <a:rPr lang="en-US" dirty="0">
                <a:hlinkClick r:id="rId2" tooltip="File:Xinput-calibrator 0.7.5-1 armhf.zip"/>
              </a:rPr>
              <a:t>Xinput-calibrator_0.7.5-1_armhf</a:t>
            </a:r>
            <a:endParaRPr lang="en-US" dirty="0"/>
          </a:p>
          <a:p>
            <a:r>
              <a:rPr lang="en-US" dirty="0"/>
              <a:t>Extract and copy the software Xinput-calibrator_0.7.5-1_armhf.deb to the </a:t>
            </a:r>
            <a:r>
              <a:rPr lang="en-US" dirty="0" err="1"/>
              <a:t>Raspbian</a:t>
            </a:r>
            <a:r>
              <a:rPr lang="en-US" dirty="0"/>
              <a:t> of your Pi.</a:t>
            </a:r>
          </a:p>
          <a:p>
            <a:r>
              <a:rPr lang="en-US" dirty="0"/>
              <a:t>Install it with the commands:</a:t>
            </a:r>
          </a:p>
          <a:p>
            <a:endParaRPr lang="en-US" dirty="0"/>
          </a:p>
          <a:p>
            <a:endParaRPr lang="en-US" dirty="0"/>
          </a:p>
          <a:p>
            <a:endParaRPr lang="en-US" dirty="0"/>
          </a:p>
          <a:p>
            <a:endParaRPr lang="en-US" dirty="0"/>
          </a:p>
          <a:p>
            <a:r>
              <a:rPr lang="en-US" dirty="0"/>
              <a:t>Click the "Menu" button on the task bar, choose "Preference" -&gt; "Calibrate Touchscreen".</a:t>
            </a:r>
          </a:p>
          <a:p>
            <a:r>
              <a:rPr lang="en-US" dirty="0"/>
              <a:t>Finish the touch calibration following the prompts. Maybe rebooting is required to make calibration active.</a:t>
            </a:r>
          </a:p>
          <a:p>
            <a:r>
              <a:rPr lang="en-US" dirty="0"/>
              <a:t>You can create a 99-calibration.conf file to save the touch parameters (not necessary if file exists).</a:t>
            </a:r>
          </a:p>
          <a:p>
            <a:endParaRPr lang="en-US" dirty="0"/>
          </a:p>
          <a:p>
            <a:endParaRPr lang="en-US" dirty="0"/>
          </a:p>
          <a:p>
            <a:endParaRPr lang="en-US" dirty="0"/>
          </a:p>
          <a:p>
            <a:endParaRPr lang="en-US" dirty="0"/>
          </a:p>
          <a:p>
            <a:r>
              <a:rPr lang="en-US" dirty="0"/>
              <a:t>Save the touch parameters (may differ depending on LCD) to 99-calibration.conf, as shown in the picture:</a:t>
            </a:r>
          </a:p>
          <a:p>
            <a:endParaRPr lang="en-US" dirty="0"/>
          </a:p>
          <a:p>
            <a:endParaRPr lang="en-US" dirty="0"/>
          </a:p>
          <a:p>
            <a:endParaRPr lang="en-US" dirty="0"/>
          </a:p>
          <a:p>
            <a:endParaRPr lang="en-US" dirty="0"/>
          </a:p>
          <a:p>
            <a:endParaRPr lang="en-US" dirty="0"/>
          </a:p>
          <a:p>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78295" y="2707418"/>
            <a:ext cx="7686262" cy="828911"/>
          </a:xfrm>
          <a:prstGeom prst="rect">
            <a:avLst/>
          </a:prstGeom>
        </p:spPr>
      </p:pic>
      <p:pic>
        <p:nvPicPr>
          <p:cNvPr id="8" name="Picture 7"/>
          <p:cNvPicPr>
            <a:picLocks noChangeAspect="1"/>
          </p:cNvPicPr>
          <p:nvPr/>
        </p:nvPicPr>
        <p:blipFill>
          <a:blip r:embed="rId4"/>
          <a:stretch>
            <a:fillRect/>
          </a:stretch>
        </p:blipFill>
        <p:spPr>
          <a:xfrm>
            <a:off x="278296" y="4507094"/>
            <a:ext cx="5115340" cy="841113"/>
          </a:xfrm>
          <a:prstGeom prst="rect">
            <a:avLst/>
          </a:prstGeom>
        </p:spPr>
      </p:pic>
      <p:pic>
        <p:nvPicPr>
          <p:cNvPr id="9" name="Picture 8"/>
          <p:cNvPicPr>
            <a:picLocks noChangeAspect="1"/>
          </p:cNvPicPr>
          <p:nvPr/>
        </p:nvPicPr>
        <p:blipFill>
          <a:blip r:embed="rId5"/>
          <a:stretch>
            <a:fillRect/>
          </a:stretch>
        </p:blipFill>
        <p:spPr>
          <a:xfrm>
            <a:off x="278294" y="5831440"/>
            <a:ext cx="4029075" cy="971550"/>
          </a:xfrm>
          <a:prstGeom prst="rect">
            <a:avLst/>
          </a:prstGeom>
        </p:spPr>
      </p:pic>
    </p:spTree>
    <p:extLst>
      <p:ext uri="{BB962C8B-B14F-4D97-AF65-F5344CB8AC3E}">
        <p14:creationId xmlns:p14="http://schemas.microsoft.com/office/powerpoint/2010/main" val="173003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Virtual Keyboard</a:t>
            </a:r>
          </a:p>
        </p:txBody>
      </p:sp>
      <p:sp>
        <p:nvSpPr>
          <p:cNvPr id="2" name="TextBox 1"/>
          <p:cNvSpPr txBox="1"/>
          <p:nvPr/>
        </p:nvSpPr>
        <p:spPr>
          <a:xfrm>
            <a:off x="278295" y="721217"/>
            <a:ext cx="11357113" cy="5755422"/>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First thing to do:</a:t>
            </a:r>
            <a:endParaRPr lang="en-US" altLang="en-US" dirty="0"/>
          </a:p>
          <a:p>
            <a:pPr lvl="0" eaLnBrk="0" fontAlgn="base" hangingPunct="0">
              <a:spcBef>
                <a:spcPct val="0"/>
              </a:spcBef>
              <a:spcAft>
                <a:spcPct val="0"/>
              </a:spcAft>
              <a:buFontTx/>
              <a:buChar char="•"/>
            </a:pPr>
            <a:r>
              <a:rPr lang="en-US" altLang="en-US" dirty="0">
                <a:solidFill>
                  <a:srgbClr val="242729"/>
                </a:solidFill>
                <a:latin typeface="Arial" panose="020B0604020202020204" pitchFamily="34" charset="0"/>
                <a:cs typeface="Arial" panose="020B0604020202020204" pitchFamily="34" charset="0"/>
              </a:rPr>
              <a:t>Open terminal</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Second you will need to update the repositories:</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update</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An upgrade to the whole system isn't needed but it is recommended: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upgrade</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Now we can install the virtual keyboard: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install matchbox-keyboard</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Rebooting is recommended: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reboot</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Now you can access the keyboard:</a:t>
            </a:r>
            <a:endParaRPr lang="en-US" altLang="en-US"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MENU &gt;&gt; ACCESSORIES &gt;&gt; KEYBOARD</a:t>
            </a:r>
            <a:endParaRPr lang="en-US" sz="2000" b="1" i="1" dirty="0">
              <a:solidFill>
                <a:srgbClr val="0070C0"/>
              </a:solidFill>
              <a:latin typeface="Consolas" panose="020B0609020204030204" pitchFamily="49" charset="0"/>
              <a:cs typeface="Consolas" panose="020B0609020204030204" pitchFamily="49" charset="0"/>
            </a:endParaRPr>
          </a:p>
          <a:p>
            <a:endParaRPr lang="en-US" dirty="0"/>
          </a:p>
          <a:p>
            <a:endParaRPr lang="en-US" dirty="0"/>
          </a:p>
          <a:p>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3"/>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descr="Onscreen keyboard"/>
          <p:cNvPicPr>
            <a:picLocks noChangeAspect="1" noChangeArrowheads="1"/>
          </p:cNvPicPr>
          <p:nvPr/>
        </p:nvPicPr>
        <p:blipFill rotWithShape="1">
          <a:blip r:embed="rId2">
            <a:extLst>
              <a:ext uri="{28A0092B-C50C-407E-A947-70E740481C1C}">
                <a14:useLocalDpi xmlns:a14="http://schemas.microsoft.com/office/drawing/2010/main" val="0"/>
              </a:ext>
            </a:extLst>
          </a:blip>
          <a:srcRect l="7563" t="12800" b="16766"/>
          <a:stretch/>
        </p:blipFill>
        <p:spPr bwMode="auto">
          <a:xfrm>
            <a:off x="6427303" y="2947091"/>
            <a:ext cx="5634933" cy="32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84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Adjusting the picture size on your monitor</a:t>
            </a:r>
          </a:p>
        </p:txBody>
      </p:sp>
      <p:sp>
        <p:nvSpPr>
          <p:cNvPr id="2" name="TextBox 1"/>
          <p:cNvSpPr txBox="1"/>
          <p:nvPr/>
        </p:nvSpPr>
        <p:spPr>
          <a:xfrm>
            <a:off x="278295" y="721217"/>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you first connect a Raspberry Pi to a monitor, you may find that some of the text cannot be read because it extends off the screen, or the picture isn’t using all the space available on the screen.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 text extends off the screen,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turn </a:t>
            </a:r>
            <a:r>
              <a:rPr lang="en-US" sz="2000" b="1" dirty="0" err="1">
                <a:solidFill>
                  <a:srgbClr val="FF0000"/>
                </a:solidFill>
              </a:rPr>
              <a:t>overscan</a:t>
            </a:r>
            <a:r>
              <a:rPr lang="en-US" sz="2000" b="1" dirty="0">
                <a:solidFill>
                  <a:srgbClr val="FF0000"/>
                </a:solidFill>
              </a:rPr>
              <a:t> off. </a:t>
            </a:r>
            <a:r>
              <a:rPr lang="en-US" sz="2000" dirty="0"/>
              <a:t>To do this, run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by opening a Terminal session and issuing the command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Then use the cursor keys to scroll down to the option </a:t>
            </a:r>
            <a:r>
              <a:rPr lang="en-US" sz="2000" dirty="0" err="1"/>
              <a:t>overscan</a:t>
            </a:r>
            <a:r>
              <a:rPr lang="en-US" sz="2000" dirty="0"/>
              <a:t>, and </a:t>
            </a:r>
            <a:r>
              <a:rPr lang="en-US" sz="2000" b="1" dirty="0">
                <a:solidFill>
                  <a:srgbClr val="FF0000"/>
                </a:solidFill>
              </a:rPr>
              <a:t>turn </a:t>
            </a:r>
            <a:r>
              <a:rPr lang="en-US" sz="2000" b="1" dirty="0" err="1">
                <a:solidFill>
                  <a:srgbClr val="FF0000"/>
                </a:solidFill>
              </a:rPr>
              <a:t>overscan</a:t>
            </a:r>
            <a:r>
              <a:rPr lang="en-US" sz="2000" b="1" dirty="0">
                <a:solidFill>
                  <a:srgbClr val="FF0000"/>
                </a:solidFill>
              </a:rPr>
              <a:t> off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796000" y="2967986"/>
            <a:ext cx="6321701" cy="3847609"/>
          </a:xfrm>
          <a:prstGeom prst="rect">
            <a:avLst/>
          </a:prstGeom>
        </p:spPr>
      </p:pic>
    </p:spTree>
    <p:extLst>
      <p:ext uri="{BB962C8B-B14F-4D97-AF65-F5344CB8AC3E}">
        <p14:creationId xmlns:p14="http://schemas.microsoft.com/office/powerpoint/2010/main" val="408006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Adjusting the picture size on your monitor</a:t>
            </a:r>
          </a:p>
        </p:txBody>
      </p:sp>
      <p:sp>
        <p:nvSpPr>
          <p:cNvPr id="2" name="TextBox 1"/>
          <p:cNvSpPr txBox="1"/>
          <p:nvPr/>
        </p:nvSpPr>
        <p:spPr>
          <a:xfrm>
            <a:off x="278295" y="721217"/>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your problem is that there is a large black border around the picture, then you can reduce this (and possibly eliminate it entirely) by editing the file </a:t>
            </a:r>
            <a:r>
              <a:rPr lang="en-US" sz="2000" b="1" i="1" dirty="0">
                <a:solidFill>
                  <a:srgbClr val="0070C0"/>
                </a:solidFill>
                <a:latin typeface="Consolas" panose="020B0609020204030204" pitchFamily="49" charset="0"/>
                <a:cs typeface="Consolas" panose="020B0609020204030204" pitchFamily="49" charset="0"/>
              </a:rPr>
              <a:t>/boot/config.txt </a:t>
            </a:r>
            <a:r>
              <a:rPr lang="en-US" sz="2000" dirty="0"/>
              <a:t>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/boot/config.txt </a:t>
            </a:r>
          </a:p>
          <a:p>
            <a:pPr marL="342900" indent="-342900">
              <a:buFont typeface="Arial" panose="020B0604020202020204" pitchFamily="34" charset="0"/>
              <a:buChar char="•"/>
            </a:pPr>
            <a:r>
              <a:rPr lang="en-US" sz="2000" dirty="0"/>
              <a:t>Look for the section dealing with </a:t>
            </a:r>
            <a:r>
              <a:rPr lang="en-US" sz="2000" b="1" i="1" dirty="0" err="1">
                <a:solidFill>
                  <a:srgbClr val="0070C0"/>
                </a:solidFill>
                <a:latin typeface="Consolas" panose="020B0609020204030204" pitchFamily="49" charset="0"/>
                <a:cs typeface="Consolas" panose="020B0609020204030204" pitchFamily="49" charset="0"/>
              </a:rPr>
              <a:t>overscan</a:t>
            </a:r>
            <a:r>
              <a:rPr lang="en-US" sz="2000" dirty="0"/>
              <a:t>. The four lines you need to change are shown in the middle of following Figure. </a:t>
            </a:r>
          </a:p>
          <a:p>
            <a:pPr marL="342900" indent="-342900">
              <a:buFont typeface="Arial" panose="020B0604020202020204" pitchFamily="34" charset="0"/>
              <a:buChar char="•"/>
            </a:pPr>
            <a:r>
              <a:rPr lang="en-US" sz="2000" dirty="0"/>
              <a:t>For the lines to take effect, you first need to uncomment them by removing the # character from the start of each line. Then, using trial and error, change the settings until the screen fills as much of the monitor as possible. Note that the four numbers should be negative. Try setting them all to –20 to start with.</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681287" y="3333750"/>
            <a:ext cx="6829425" cy="3524250"/>
          </a:xfrm>
          <a:prstGeom prst="rect">
            <a:avLst/>
          </a:prstGeom>
        </p:spPr>
      </p:pic>
    </p:spTree>
    <p:extLst>
      <p:ext uri="{BB962C8B-B14F-4D97-AF65-F5344CB8AC3E}">
        <p14:creationId xmlns:p14="http://schemas.microsoft.com/office/powerpoint/2010/main" val="142869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Maximizing Performance </a:t>
            </a:r>
          </a:p>
        </p:txBody>
      </p:sp>
      <p:sp>
        <p:nvSpPr>
          <p:cNvPr id="2" name="TextBox 1"/>
          <p:cNvSpPr txBox="1"/>
          <p:nvPr/>
        </p:nvSpPr>
        <p:spPr>
          <a:xfrm>
            <a:off x="278295" y="721217"/>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Your Raspberry Pi seems to be very slow, so you want to overclock it to make it run faster.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You can increase the clock frequency of a Raspberry Pi to make it run a little faster</a:t>
            </a:r>
            <a:r>
              <a:rPr lang="en-US" sz="2000" dirty="0"/>
              <a:t>. This will make it use a bit more power and run a little hotter (see the Discussion next).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method of overclocking described here is called </a:t>
            </a:r>
            <a:r>
              <a:rPr lang="en-US" sz="2000" b="1" dirty="0">
                <a:solidFill>
                  <a:srgbClr val="FF0000"/>
                </a:solidFill>
              </a:rPr>
              <a:t>dynamic overclocking </a:t>
            </a:r>
            <a:r>
              <a:rPr lang="en-US" sz="2000" dirty="0"/>
              <a:t>because it </a:t>
            </a:r>
            <a:r>
              <a:rPr lang="en-US" sz="2000" b="1" dirty="0">
                <a:solidFill>
                  <a:srgbClr val="FF0000"/>
                </a:solidFill>
              </a:rPr>
              <a:t>automatically monitors the temperature of the Raspberry Pi and drops the clock speed back down if things start to get too hot.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make your Pi overclock,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b="1" i="1" dirty="0">
                <a:solidFill>
                  <a:srgbClr val="0070C0"/>
                </a:solidFill>
                <a:latin typeface="Consolas" panose="020B0609020204030204" pitchFamily="49" charset="0"/>
                <a:cs typeface="Consolas" panose="020B0609020204030204" pitchFamily="49" charset="0"/>
              </a:rPr>
              <a:t> </a:t>
            </a:r>
            <a:r>
              <a:rPr lang="en-US" sz="2000" dirty="0"/>
              <a:t>utility by issuing the following command in a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Select the overclock option in the menu, and you are presented with the options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Select an option. If you find that your Raspberry Pi starts to become unstable and hangs unexpectedly, then you may need to choose a more conservative option or turn overclocking off by setting it back to None.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347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Maximizing Performance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66912" y="990601"/>
            <a:ext cx="8258175" cy="5353050"/>
          </a:xfrm>
          <a:prstGeom prst="rect">
            <a:avLst/>
          </a:prstGeom>
        </p:spPr>
      </p:pic>
    </p:spTree>
    <p:extLst>
      <p:ext uri="{BB962C8B-B14F-4D97-AF65-F5344CB8AC3E}">
        <p14:creationId xmlns:p14="http://schemas.microsoft.com/office/powerpoint/2010/main" val="128887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Your Password </a:t>
            </a:r>
          </a:p>
        </p:txBody>
      </p:sp>
      <p:sp>
        <p:nvSpPr>
          <p:cNvPr id="2" name="TextBox 1"/>
          <p:cNvSpPr txBox="1"/>
          <p:nvPr/>
        </p:nvSpPr>
        <p:spPr>
          <a:xfrm>
            <a:off x="278295" y="721217"/>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By default, the password for a Raspberry Pi will be </a:t>
            </a:r>
            <a:r>
              <a:rPr lang="en-US" sz="2000" b="1" dirty="0">
                <a:solidFill>
                  <a:srgbClr val="FF0000"/>
                </a:solidFill>
              </a:rPr>
              <a:t>raspberry</a:t>
            </a:r>
            <a:r>
              <a:rPr lang="en-US" sz="2000" dirty="0"/>
              <a:t>. You want to change this.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change your password.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utility by issuing the following command in a Terminal :	</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Then select the </a:t>
            </a:r>
            <a:r>
              <a:rPr lang="en-US" sz="2000" b="1" i="1" dirty="0" err="1">
                <a:solidFill>
                  <a:srgbClr val="0070C0"/>
                </a:solidFill>
                <a:latin typeface="Consolas" panose="020B0609020204030204" pitchFamily="49" charset="0"/>
                <a:cs typeface="Consolas" panose="020B0609020204030204" pitchFamily="49" charset="0"/>
              </a:rPr>
              <a:t>change_pass</a:t>
            </a:r>
            <a:r>
              <a:rPr lang="en-US" sz="2000" dirty="0"/>
              <a:t> option in the menu and follow the prompts shown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change the password from a Terminal session simply by using the </a:t>
            </a: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a:t>
            </a:r>
            <a:r>
              <a:rPr lang="en-US" sz="2000" dirty="0"/>
              <a:t>command as follows: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Changing password for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(current) UNIX password: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new UNIX password: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UNIX password: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password updated successfully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798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Your Password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728373" y="1095926"/>
            <a:ext cx="8740453" cy="5111199"/>
          </a:xfrm>
          <a:prstGeom prst="rect">
            <a:avLst/>
          </a:prstGeom>
        </p:spPr>
      </p:pic>
    </p:spTree>
    <p:extLst>
      <p:ext uri="{BB962C8B-B14F-4D97-AF65-F5344CB8AC3E}">
        <p14:creationId xmlns:p14="http://schemas.microsoft.com/office/powerpoint/2010/main" val="126027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Introduction</a:t>
            </a:r>
          </a:p>
        </p:txBody>
      </p:sp>
      <p:sp>
        <p:nvSpPr>
          <p:cNvPr id="2" name="TextBox 1"/>
          <p:cNvSpPr txBox="1"/>
          <p:nvPr/>
        </p:nvSpPr>
        <p:spPr>
          <a:xfrm>
            <a:off x="291548" y="1046922"/>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 the Raspberry Pi has found a role both as a </a:t>
            </a:r>
            <a:r>
              <a:rPr lang="en-US" sz="2000" b="1" dirty="0">
                <a:solidFill>
                  <a:srgbClr val="FF0000"/>
                </a:solidFill>
              </a:rPr>
              <a:t>very low-cost Linux based computer </a:t>
            </a:r>
            <a:r>
              <a:rPr lang="en-US" sz="2000" dirty="0"/>
              <a:t>and as a platform for embedded computing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buy a Raspberry Pi, you are essentially buying an assembled printed circuit board. It does not even include a power supply or operating system. </a:t>
            </a:r>
          </a:p>
          <a:p>
            <a:pPr marL="342900" indent="-342900">
              <a:buFont typeface="Arial" panose="020B0604020202020204" pitchFamily="34" charset="0"/>
              <a:buChar char="•"/>
            </a:pPr>
            <a:endParaRPr lang="en-US" sz="2000" dirty="0"/>
          </a:p>
        </p:txBody>
      </p:sp>
      <p:pic>
        <p:nvPicPr>
          <p:cNvPr id="2050" name="Picture 2" descr="https://www.pi-supply.com/wp-content/uploads/2016/02/piwithbox-nos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755" y="2736092"/>
            <a:ext cx="4583802" cy="458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the Pi to Boot Straight into a Windowing System </a:t>
            </a:r>
          </a:p>
        </p:txBody>
      </p:sp>
      <p:sp>
        <p:nvSpPr>
          <p:cNvPr id="2" name="TextBox 1"/>
          <p:cNvSpPr txBox="1"/>
          <p:nvPr/>
        </p:nvSpPr>
        <p:spPr>
          <a:xfrm>
            <a:off x="278295" y="721217"/>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time you reboot your Raspberry Pi, you have to log in and then start the desktop manually. You want to make this automatic. </a:t>
            </a:r>
            <a:endParaRPr lang="en-US"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change the boot behavior so that the Raspberry Pi automatically logs you in and starts the desktop.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utility by issuing the following command in a Terminal:	</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select the </a:t>
            </a:r>
            <a:r>
              <a:rPr lang="en-US" sz="2000" b="1" i="1" dirty="0" err="1">
                <a:solidFill>
                  <a:srgbClr val="0070C0"/>
                </a:solidFill>
                <a:latin typeface="Consolas" panose="020B0609020204030204" pitchFamily="49" charset="0"/>
                <a:cs typeface="Consolas" panose="020B0609020204030204" pitchFamily="49" charset="0"/>
              </a:rPr>
              <a:t>boot_behaviour</a:t>
            </a:r>
            <a:r>
              <a:rPr lang="en-US" sz="2000" dirty="0"/>
              <a:t> option in the menu and follow the prompts shown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210408" y="3261852"/>
            <a:ext cx="5771183" cy="3596148"/>
          </a:xfrm>
          <a:prstGeom prst="rect">
            <a:avLst/>
          </a:prstGeom>
        </p:spPr>
      </p:pic>
    </p:spTree>
    <p:extLst>
      <p:ext uri="{BB962C8B-B14F-4D97-AF65-F5344CB8AC3E}">
        <p14:creationId xmlns:p14="http://schemas.microsoft.com/office/powerpoint/2010/main" val="306911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Shutting Down Your Raspberry Pi </a:t>
            </a:r>
          </a:p>
        </p:txBody>
      </p:sp>
      <p:sp>
        <p:nvSpPr>
          <p:cNvPr id="2" name="TextBox 1"/>
          <p:cNvSpPr txBox="1"/>
          <p:nvPr/>
        </p:nvSpPr>
        <p:spPr>
          <a:xfrm>
            <a:off x="278295" y="721217"/>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shut down your Raspberry Pi.</a:t>
            </a:r>
          </a:p>
          <a:p>
            <a:endParaRPr lang="en-US" sz="2000" dirty="0"/>
          </a:p>
          <a:p>
            <a:pPr marL="342900" indent="-342900">
              <a:buFont typeface="Arial" panose="020B0604020202020204" pitchFamily="34" charset="0"/>
              <a:buChar char="•"/>
            </a:pPr>
            <a:r>
              <a:rPr lang="en-US" sz="2000" dirty="0"/>
              <a:t>1-Click on the red Logout button in the bottom-right corner of the desktop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2-You can also reboot from the command line by issuing the command:</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halt</a:t>
            </a:r>
          </a:p>
          <a:p>
            <a:endParaRPr lang="en-US" sz="2000" dirty="0"/>
          </a:p>
          <a:p>
            <a:pPr marL="342900" indent="-342900">
              <a:buFont typeface="Arial" panose="020B0604020202020204" pitchFamily="34" charset="0"/>
              <a:buChar char="•"/>
            </a:pPr>
            <a:r>
              <a:rPr lang="en-US" sz="2000" b="1" dirty="0">
                <a:solidFill>
                  <a:srgbClr val="FF0000"/>
                </a:solidFill>
              </a:rPr>
              <a:t>Unlike shutting down most computers, shutting down a </a:t>
            </a:r>
            <a:r>
              <a:rPr lang="en-US" sz="2000" b="1" dirty="0" err="1">
                <a:solidFill>
                  <a:srgbClr val="FF0000"/>
                </a:solidFill>
              </a:rPr>
              <a:t>Rasperry</a:t>
            </a:r>
            <a:r>
              <a:rPr lang="en-US" sz="2000" b="1" dirty="0">
                <a:solidFill>
                  <a:srgbClr val="FF0000"/>
                </a:solidFill>
              </a:rPr>
              <a:t> Pi does not actually turn off the power. </a:t>
            </a:r>
            <a:r>
              <a:rPr lang="en-US" sz="2000" dirty="0"/>
              <a:t>It goes into a low-power mode—and it is a pretty low-power device anyway (but the Raspberry Pi hardware has no control over its power supply).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buy a module that will turn off the power when the Raspberry Pi shuts down here: </a:t>
            </a:r>
            <a:r>
              <a:rPr lang="en-US" sz="2000" dirty="0">
                <a:solidFill>
                  <a:srgbClr val="0070C0"/>
                </a:solidFill>
              </a:rPr>
              <a:t>http://www.pi-supply.com/.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347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Enclosing a Raspberry Pi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an enclosure for your Raspberry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Raspberry Pi does not come with an enclosure unless you buy one as part of a kit. This makes it a little vulnerable, as there are bare connections on the underside of the circuit board that could easily short if the Raspberry Pi is placed on something metal.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ecx.images-amazon.com/images/I/81FgtCPkd4L._SX425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3035300"/>
            <a:ext cx="40481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mg1.etsystatic.com/045/0/8233302/il_fullxfull.670836593_l16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665" y="2587289"/>
            <a:ext cx="4600878" cy="34042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odmypi.com/image/data/tutorials/new-modmypi-raspberry-pi-case/spacer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291272"/>
            <a:ext cx="3741049" cy="280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5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Selecting a power supply</a:t>
            </a:r>
          </a:p>
        </p:txBody>
      </p:sp>
      <p:sp>
        <p:nvSpPr>
          <p:cNvPr id="2" name="TextBox 1"/>
          <p:cNvSpPr txBox="1"/>
          <p:nvPr/>
        </p:nvSpPr>
        <p:spPr>
          <a:xfrm>
            <a:off x="291547" y="95607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select a power supply for your Raspberry Pi.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basic electrical specification for a power supply suitable for a Raspberry Pi is that it supplies a regulated </a:t>
            </a:r>
            <a:r>
              <a:rPr lang="en-US" sz="2000" b="1" dirty="0">
                <a:solidFill>
                  <a:srgbClr val="FF0000"/>
                </a:solidFill>
              </a:rPr>
              <a:t>5V DC </a:t>
            </a:r>
            <a:r>
              <a:rPr lang="en-US" sz="2000" dirty="0"/>
              <a:t>(direct current) and </a:t>
            </a:r>
            <a:r>
              <a:rPr lang="en-US" sz="2000" b="1" dirty="0">
                <a:solidFill>
                  <a:srgbClr val="FF0000"/>
                </a:solidFill>
              </a:rPr>
              <a:t>can supply a current of up to 1500mA</a:t>
            </a:r>
            <a:r>
              <a:rPr lang="en-US" sz="2000" dirty="0"/>
              <a:t>. It must also have a micro USB plug on the end of the lead.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are going to be using </a:t>
            </a:r>
            <a:r>
              <a:rPr lang="en-US" sz="2000" b="1" dirty="0">
                <a:solidFill>
                  <a:srgbClr val="FF0000"/>
                </a:solidFill>
              </a:rPr>
              <a:t>another USB peripherals</a:t>
            </a:r>
            <a:r>
              <a:rPr lang="en-US" sz="2000" dirty="0"/>
              <a:t> that use significant amounts of power, then I would get a </a:t>
            </a:r>
            <a:r>
              <a:rPr lang="en-US" sz="2000" b="1" dirty="0">
                <a:solidFill>
                  <a:srgbClr val="FF0000"/>
                </a:solidFill>
              </a:rPr>
              <a:t>power supply capable of  3.5A</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power supply and connector are actually the same as those found in many smartphone chargers. If they are terminated in a micro USB plug, then they are almost certainly 5V .</a:t>
            </a:r>
            <a:br>
              <a:rPr lang="en-US" sz="2000" dirty="0"/>
            </a:br>
            <a:r>
              <a:rPr lang="en-US" sz="2000" dirty="0"/>
              <a:t>The only question, then, is if they can supply enough current. If they can’t, then a few bad things can happen: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 They may get hot and be a potential fire risk. </a:t>
            </a:r>
          </a:p>
          <a:p>
            <a:pPr marL="342900" indent="-342900">
              <a:buFont typeface="Arial" panose="020B0604020202020204" pitchFamily="34" charset="0"/>
              <a:buChar char="•"/>
            </a:pPr>
            <a:r>
              <a:rPr lang="en-US" sz="2000" b="1" dirty="0">
                <a:solidFill>
                  <a:srgbClr val="FF0000"/>
                </a:solidFill>
              </a:rPr>
              <a:t>• They may just fail.</a:t>
            </a:r>
          </a:p>
          <a:p>
            <a:pPr marL="342900" indent="-342900">
              <a:buFont typeface="Arial" panose="020B0604020202020204" pitchFamily="34" charset="0"/>
              <a:buChar char="•"/>
            </a:pPr>
            <a:r>
              <a:rPr lang="en-US" sz="2000" b="1" dirty="0">
                <a:solidFill>
                  <a:srgbClr val="FF0000"/>
                </a:solidFill>
              </a:rPr>
              <a:t> • At times of high load, the voltage may dip, and the Raspberry Pi may reset itself.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s://cdn.shopify.com/s/files/1/0174/1800/products/Power_Supply_1_of_2_8c276d37-bd34-4146-bdf0-4cc9a06a12be_1024x1024.JPG?v=14569276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0133" y="4906133"/>
            <a:ext cx="1951867" cy="195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7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Selecting an Operating System Distribution</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plan to build hardware projects with the Raspberry Pi, then use </a:t>
            </a:r>
            <a:r>
              <a:rPr lang="en-US" sz="2000" dirty="0" err="1"/>
              <a:t>Raspbian</a:t>
            </a:r>
            <a:r>
              <a:rPr lang="en-US" sz="2000" dirty="0"/>
              <a:t> . Of these, </a:t>
            </a:r>
            <a:r>
              <a:rPr lang="en-US" sz="2000" b="1" dirty="0" err="1">
                <a:solidFill>
                  <a:srgbClr val="FF0000"/>
                </a:solidFill>
              </a:rPr>
              <a:t>Raspbian</a:t>
            </a:r>
            <a:r>
              <a:rPr lang="en-US" sz="2000" b="1" dirty="0">
                <a:solidFill>
                  <a:srgbClr val="FF0000"/>
                </a:solidFill>
              </a:rPr>
              <a:t> is the official and most commonly used distribution for Raspberry Pi</a:t>
            </a:r>
          </a:p>
          <a:p>
            <a:pPr marL="342900" indent="-342900">
              <a:buFont typeface="Arial" panose="020B0604020202020204" pitchFamily="34" charset="0"/>
              <a:buChar char="•"/>
            </a:pPr>
            <a:r>
              <a:rPr lang="en-US" sz="2000" dirty="0"/>
              <a:t>If you plan to use your Raspberry Pi as a media center, there are a number of distributions specifically for that purpose .</a:t>
            </a:r>
          </a:p>
          <a:p>
            <a:pPr marL="342900" indent="-342900">
              <a:buFont typeface="Arial" panose="020B0604020202020204" pitchFamily="34" charset="0"/>
              <a:buChar char="•"/>
            </a:pPr>
            <a:r>
              <a:rPr lang="en-US" sz="2000" dirty="0"/>
              <a:t> In this course, we use the </a:t>
            </a:r>
            <a:r>
              <a:rPr lang="en-US" sz="2000" dirty="0" err="1"/>
              <a:t>Raspbian</a:t>
            </a:r>
            <a:r>
              <a:rPr lang="en-US" sz="2000" dirty="0"/>
              <a:t> distribution almost exclusively, although most of the recipes will work with any </a:t>
            </a:r>
            <a:r>
              <a:rPr lang="en-US" sz="2000" dirty="0" err="1"/>
              <a:t>Debian</a:t>
            </a:r>
            <a:r>
              <a:rPr lang="en-US" sz="2000" dirty="0"/>
              <a:t>-based distribution.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97143" y="2915100"/>
            <a:ext cx="8197713" cy="3889107"/>
          </a:xfrm>
          <a:prstGeom prst="rect">
            <a:avLst/>
          </a:prstGeom>
        </p:spPr>
      </p:pic>
    </p:spTree>
    <p:extLst>
      <p:ext uri="{BB962C8B-B14F-4D97-AF65-F5344CB8AC3E}">
        <p14:creationId xmlns:p14="http://schemas.microsoft.com/office/powerpoint/2010/main" val="192040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Operation System</a:t>
            </a:r>
          </a:p>
        </p:txBody>
      </p:sp>
      <p:sp>
        <p:nvSpPr>
          <p:cNvPr id="2" name="TextBox 1"/>
          <p:cNvSpPr txBox="1"/>
          <p:nvPr/>
        </p:nvSpPr>
        <p:spPr>
          <a:xfrm>
            <a:off x="417443" y="4127905"/>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NOOBS to install correctly onto an SD </a:t>
            </a:r>
            <a:r>
              <a:rPr lang="en-US" sz="2000" dirty="0" err="1"/>
              <a:t>crd</a:t>
            </a:r>
            <a:r>
              <a:rPr lang="en-US" sz="2000" dirty="0"/>
              <a:t>, the </a:t>
            </a:r>
            <a:r>
              <a:rPr lang="en-US" sz="2000" b="1" dirty="0">
                <a:solidFill>
                  <a:srgbClr val="FF0000"/>
                </a:solidFill>
              </a:rPr>
              <a:t>card must be formatted as FAT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to install Operation System?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dirty="0">
                <a:solidFill>
                  <a:srgbClr val="FF0000"/>
                </a:solidFill>
              </a:rPr>
              <a:t>1-Use ISO Image File  and  Image Writer Software</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b="1" dirty="0">
                <a:solidFill>
                  <a:srgbClr val="FF0000"/>
                </a:solidFill>
              </a:rPr>
              <a:t>2-NOOBS (for </a:t>
            </a:r>
            <a:r>
              <a:rPr lang="en-US" sz="2400" b="1" dirty="0" err="1">
                <a:solidFill>
                  <a:srgbClr val="FF0000"/>
                </a:solidFill>
              </a:rPr>
              <a:t>raspbian</a:t>
            </a:r>
            <a:r>
              <a:rPr lang="en-US" sz="2400" b="1" dirty="0">
                <a:solidFill>
                  <a:srgbClr val="FF0000"/>
                </a:solidFill>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mages-na.ssl-images-amazon.com/images/I/81lD0HQ0hTL.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51" y="784910"/>
            <a:ext cx="3955051" cy="327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7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Linux Interfaces</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4000" dirty="0"/>
              <a:t>CLI (Command Line Interface)</a:t>
            </a:r>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GUI (Graphical User Interface)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2497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 with serial line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eshop.eca.ir/6860-thickbox_default/%D9%85%D8%A8%D8%AF%D9%84-%DA%86%D9%86%D8%AF%DA%A9%D8%A7%D8%B1%D9%87-usb-ttl-rs232-rs485.jpg"/>
          <p:cNvPicPr>
            <a:picLocks noChangeAspect="1" noChangeArrowheads="1"/>
          </p:cNvPicPr>
          <p:nvPr/>
        </p:nvPicPr>
        <p:blipFill rotWithShape="1">
          <a:blip r:embed="rId2">
            <a:extLst>
              <a:ext uri="{28A0092B-C50C-407E-A947-70E740481C1C}">
                <a14:useLocalDpi xmlns:a14="http://schemas.microsoft.com/office/drawing/2010/main" val="0"/>
              </a:ext>
            </a:extLst>
          </a:blip>
          <a:srcRect l="7784" t="18118" r="11765" b="14276"/>
          <a:stretch/>
        </p:blipFill>
        <p:spPr bwMode="auto">
          <a:xfrm>
            <a:off x="5872767" y="1380254"/>
            <a:ext cx="5743977" cy="4826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1145" t="2725" r="55210" b="2651"/>
          <a:stretch/>
        </p:blipFill>
        <p:spPr>
          <a:xfrm>
            <a:off x="1245942" y="921700"/>
            <a:ext cx="2846231" cy="5743978"/>
          </a:xfrm>
          <a:prstGeom prst="rect">
            <a:avLst/>
          </a:prstGeom>
        </p:spPr>
      </p:pic>
    </p:spTree>
    <p:extLst>
      <p:ext uri="{BB962C8B-B14F-4D97-AF65-F5344CB8AC3E}">
        <p14:creationId xmlns:p14="http://schemas.microsoft.com/office/powerpoint/2010/main" val="174598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 with serial line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78295" y="721217"/>
            <a:ext cx="11357113" cy="5139869"/>
          </a:xfrm>
          <a:prstGeom prst="rect">
            <a:avLst/>
          </a:prstGeom>
          <a:noFill/>
        </p:spPr>
        <p:txBody>
          <a:bodyPr wrap="square" rtlCol="0">
            <a:spAutoFit/>
          </a:bodyPr>
          <a:lstStyle/>
          <a:p>
            <a:r>
              <a:rPr lang="en-US" dirty="0"/>
              <a:t>1) Append the following lines to the </a:t>
            </a:r>
            <a:r>
              <a:rPr lang="en-US" sz="2000" b="1" i="1" dirty="0">
                <a:solidFill>
                  <a:srgbClr val="0070C0"/>
                </a:solidFill>
                <a:latin typeface="Consolas" panose="020B0609020204030204" pitchFamily="49" charset="0"/>
                <a:cs typeface="Consolas" panose="020B0609020204030204" pitchFamily="49" charset="0"/>
              </a:rPr>
              <a:t>config.txt</a:t>
            </a:r>
            <a:r>
              <a:rPr lang="en-US" dirty="0"/>
              <a:t> file which is located in the </a:t>
            </a:r>
            <a:br>
              <a:rPr lang="fa-IR" dirty="0"/>
            </a:br>
            <a:r>
              <a:rPr lang="en-US" dirty="0"/>
              <a:t>root of the card for enable </a:t>
            </a:r>
            <a:r>
              <a:rPr lang="en-US" dirty="0" err="1"/>
              <a:t>uart</a:t>
            </a:r>
            <a:r>
              <a:rPr lang="en-US" dirty="0"/>
              <a:t>:</a:t>
            </a:r>
          </a:p>
          <a:p>
            <a:endParaRPr lang="en-US" dirty="0"/>
          </a:p>
          <a:p>
            <a:r>
              <a:rPr lang="en-US" sz="2000" b="1" i="1" dirty="0" err="1">
                <a:solidFill>
                  <a:srgbClr val="0070C0"/>
                </a:solidFill>
                <a:latin typeface="Consolas" panose="020B0609020204030204" pitchFamily="49" charset="0"/>
              </a:rPr>
              <a:t>enable_uart</a:t>
            </a:r>
            <a:r>
              <a:rPr lang="en-US" sz="2000" b="1" i="1" dirty="0">
                <a:solidFill>
                  <a:srgbClr val="0070C0"/>
                </a:solidFill>
                <a:latin typeface="Consolas" panose="020B0609020204030204" pitchFamily="49" charset="0"/>
              </a:rPr>
              <a:t>=1</a:t>
            </a:r>
            <a:endParaRPr lang="en-US" dirty="0"/>
          </a:p>
          <a:p>
            <a:endParaRPr lang="en-US" dirty="0"/>
          </a:p>
          <a:p>
            <a:r>
              <a:rPr lang="en-US" dirty="0"/>
              <a:t>2) Connect with putty.</a:t>
            </a:r>
          </a:p>
          <a:p>
            <a:br>
              <a:rPr lang="en-US" dirty="0"/>
            </a:br>
            <a:r>
              <a:rPr lang="en-US" dirty="0"/>
              <a:t>3)</a:t>
            </a:r>
            <a:r>
              <a:rPr lang="en-US" b="1" dirty="0"/>
              <a:t> </a:t>
            </a:r>
            <a:r>
              <a:rPr lang="en-US" dirty="0"/>
              <a:t>change network settings:</a:t>
            </a:r>
          </a:p>
          <a:p>
            <a:endParaRPr lang="en-US" dirty="0"/>
          </a:p>
          <a:p>
            <a:r>
              <a:rPr lang="en-US" b="1" i="1" dirty="0" err="1">
                <a:solidFill>
                  <a:srgbClr val="0070C0"/>
                </a:solidFill>
                <a:latin typeface="Consolas" panose="020B0609020204030204" pitchFamily="49" charset="0"/>
              </a:rPr>
              <a:t>sudo</a:t>
            </a:r>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nano</a:t>
            </a:r>
            <a:r>
              <a:rPr lang="en-US" b="1" i="1" dirty="0">
                <a:solidFill>
                  <a:srgbClr val="0070C0"/>
                </a:solidFill>
                <a:latin typeface="Consolas" panose="020B0609020204030204" pitchFamily="49" charset="0"/>
              </a:rPr>
              <a:t> </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etc</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wpa_supplicant</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wpa_supplicant.conf</a:t>
            </a:r>
            <a:endParaRPr lang="en-US" dirty="0"/>
          </a:p>
          <a:p>
            <a:endParaRPr lang="en-US" dirty="0"/>
          </a:p>
          <a:p>
            <a:r>
              <a:rPr lang="en-US" dirty="0"/>
              <a:t>And add the following lines to end of file:</a:t>
            </a:r>
          </a:p>
          <a:p>
            <a:endParaRPr lang="en-US" dirty="0"/>
          </a:p>
          <a:p>
            <a:r>
              <a:rPr lang="en-US" b="1" i="1">
                <a:solidFill>
                  <a:srgbClr val="0070C0"/>
                </a:solidFill>
                <a:latin typeface="Consolas" panose="020B0609020204030204" pitchFamily="49" charset="0"/>
              </a:rPr>
              <a:t>network={</a:t>
            </a:r>
            <a:r>
              <a:rPr lang="en-US" b="1" i="1" dirty="0">
                <a:solidFill>
                  <a:srgbClr val="0070C0"/>
                </a:solidFill>
                <a:latin typeface="Consolas" panose="020B0609020204030204" pitchFamily="49" charset="0"/>
              </a:rPr>
              <a:t>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ssid</a:t>
            </a:r>
            <a:r>
              <a:rPr lang="en-US" b="1" i="1" dirty="0">
                <a:solidFill>
                  <a:srgbClr val="0070C0"/>
                </a:solidFill>
                <a:latin typeface="Consolas" panose="020B0609020204030204" pitchFamily="49" charset="0"/>
              </a:rPr>
              <a:t>="AndroidAP2"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psk</a:t>
            </a:r>
            <a:r>
              <a:rPr lang="en-US" b="1" i="1" dirty="0">
                <a:solidFill>
                  <a:srgbClr val="0070C0"/>
                </a:solidFill>
                <a:latin typeface="Consolas" panose="020B0609020204030204" pitchFamily="49" charset="0"/>
              </a:rPr>
              <a:t>="cfjr8062123"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key_mgmt</a:t>
            </a:r>
            <a:r>
              <a:rPr lang="en-US" b="1" i="1" dirty="0">
                <a:solidFill>
                  <a:srgbClr val="0070C0"/>
                </a:solidFill>
                <a:latin typeface="Consolas" panose="020B0609020204030204" pitchFamily="49" charset="0"/>
              </a:rPr>
              <a:t>=WPA-PSK</a:t>
            </a:r>
          </a:p>
          <a:p>
            <a:r>
              <a:rPr lang="en-US" b="1" i="1" dirty="0">
                <a:solidFill>
                  <a:srgbClr val="0070C0"/>
                </a:solidFill>
                <a:latin typeface="Consolas" panose="020B0609020204030204" pitchFamily="49" charset="0"/>
              </a:rPr>
              <a:t>}</a:t>
            </a:r>
            <a:endParaRPr lang="en-US" dirty="0"/>
          </a:p>
        </p:txBody>
      </p:sp>
      <p:pic>
        <p:nvPicPr>
          <p:cNvPr id="9" name="Picture 8"/>
          <p:cNvPicPr>
            <a:picLocks noChangeAspect="1"/>
          </p:cNvPicPr>
          <p:nvPr/>
        </p:nvPicPr>
        <p:blipFill>
          <a:blip r:embed="rId2"/>
          <a:stretch>
            <a:fillRect/>
          </a:stretch>
        </p:blipFill>
        <p:spPr>
          <a:xfrm>
            <a:off x="7420646" y="1442433"/>
            <a:ext cx="4305300" cy="4162425"/>
          </a:xfrm>
          <a:prstGeom prst="rect">
            <a:avLst/>
          </a:prstGeom>
        </p:spPr>
      </p:pic>
    </p:spTree>
    <p:extLst>
      <p:ext uri="{BB962C8B-B14F-4D97-AF65-F5344CB8AC3E}">
        <p14:creationId xmlns:p14="http://schemas.microsoft.com/office/powerpoint/2010/main" val="66176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1321</Words>
  <Application>Microsoft Office PowerPoint</Application>
  <PresentationFormat>Widescreen</PresentationFormat>
  <Paragraphs>181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Setup &amp; Management 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222</cp:revision>
  <dcterms:created xsi:type="dcterms:W3CDTF">2015-08-06T11:05:05Z</dcterms:created>
  <dcterms:modified xsi:type="dcterms:W3CDTF">2017-08-30T17:52:56Z</dcterms:modified>
  <cp:contentStatus/>
</cp:coreProperties>
</file>