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301" r:id="rId4"/>
    <p:sldId id="268" r:id="rId5"/>
    <p:sldId id="269" r:id="rId6"/>
    <p:sldId id="305" r:id="rId7"/>
    <p:sldId id="293" r:id="rId8"/>
    <p:sldId id="271" r:id="rId9"/>
    <p:sldId id="294" r:id="rId10"/>
    <p:sldId id="272" r:id="rId11"/>
    <p:sldId id="273" r:id="rId12"/>
    <p:sldId id="292" r:id="rId13"/>
    <p:sldId id="295" r:id="rId14"/>
    <p:sldId id="302" r:id="rId15"/>
    <p:sldId id="303" r:id="rId16"/>
    <p:sldId id="304" r:id="rId17"/>
    <p:sldId id="296" r:id="rId18"/>
    <p:sldId id="297" r:id="rId19"/>
    <p:sldId id="298" r:id="rId20"/>
    <p:sldId id="299" r:id="rId21"/>
    <p:sldId id="300"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6/21/2017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6/21/2017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6/21/2017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6/21/2017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Raspberry pi</a:t>
            </a:r>
            <a:br>
              <a:rPr lang="en-US" dirty="0"/>
            </a:br>
            <a:r>
              <a:rPr lang="en-US" dirty="0"/>
              <a:t>Networking</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6122504"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This chapter gives you recipes for connecting your Raspberry Pi to the Internet and controlling it remotely over a network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84650"/>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Pi Remotely with SSH</a:t>
            </a:r>
          </a:p>
        </p:txBody>
      </p:sp>
      <p:sp>
        <p:nvSpPr>
          <p:cNvPr id="2" name="TextBox 1"/>
          <p:cNvSpPr txBox="1"/>
          <p:nvPr/>
        </p:nvSpPr>
        <p:spPr>
          <a:xfrm>
            <a:off x="291547" y="857743"/>
            <a:ext cx="11357113"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easiest way to set up SSH on the Raspberry Pi is to use the </a:t>
            </a:r>
            <a:r>
              <a:rPr lang="en-US" sz="2000" b="1" i="1" dirty="0" err="1">
                <a:solidFill>
                  <a:srgbClr val="0070C0"/>
                </a:solidFill>
                <a:latin typeface="Consolas" panose="020B0609020204030204" pitchFamily="49" charset="0"/>
                <a:cs typeface="Consolas" panose="020B0609020204030204" pitchFamily="49" charset="0"/>
              </a:rPr>
              <a:t>raspi_config</a:t>
            </a:r>
            <a:r>
              <a:rPr lang="en-US" sz="2000" dirty="0"/>
              <a:t> application.</a:t>
            </a:r>
          </a:p>
          <a:p>
            <a:pPr marL="342900" indent="-342900">
              <a:buFont typeface="Arial" panose="020B0604020202020204" pitchFamily="34" charset="0"/>
              <a:buChar char="•"/>
            </a:pPr>
            <a:r>
              <a:rPr lang="en-US" sz="2000" dirty="0"/>
              <a:t>You can start this at any time by entering the following command in Terminal:</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raspi-config</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dirty="0"/>
              <a:t>Scroll down to the SSH option and enable it.</a:t>
            </a:r>
          </a:p>
          <a:p>
            <a:pPr marL="342900" indent="-342900">
              <a:buFont typeface="Arial" panose="020B0604020202020204" pitchFamily="34" charset="0"/>
              <a:buChar char="•"/>
            </a:pPr>
            <a:r>
              <a:rPr lang="en-US" sz="2000" dirty="0"/>
              <a:t>On newer versions of </a:t>
            </a:r>
            <a:r>
              <a:rPr lang="en-US" sz="2000" dirty="0" err="1"/>
              <a:t>Raspbian</a:t>
            </a:r>
            <a:r>
              <a:rPr lang="en-US" sz="2000" dirty="0"/>
              <a:t>, SSH is automatically enabled and there is no setting to change.</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stretch>
            <a:fillRect/>
          </a:stretch>
        </p:blipFill>
        <p:spPr>
          <a:xfrm>
            <a:off x="3519280" y="2540482"/>
            <a:ext cx="4305300" cy="4162425"/>
          </a:xfrm>
          <a:prstGeom prst="rect">
            <a:avLst/>
          </a:prstGeom>
        </p:spPr>
      </p:pic>
    </p:spTree>
    <p:extLst>
      <p:ext uri="{BB962C8B-B14F-4D97-AF65-F5344CB8AC3E}">
        <p14:creationId xmlns:p14="http://schemas.microsoft.com/office/powerpoint/2010/main" val="1393371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Pi Remotely with VNC </a:t>
            </a:r>
          </a:p>
        </p:txBody>
      </p:sp>
      <p:sp>
        <p:nvSpPr>
          <p:cNvPr id="2" name="TextBox 1"/>
          <p:cNvSpPr txBox="1"/>
          <p:nvPr/>
        </p:nvSpPr>
        <p:spPr>
          <a:xfrm>
            <a:off x="291547"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need access to the full Raspberry Pi desktop environment remotely, then you need to use VNC</a:t>
            </a:r>
          </a:p>
          <a:p>
            <a:pPr marL="342900" indent="-342900">
              <a:buFont typeface="Arial" panose="020B0604020202020204" pitchFamily="34" charset="0"/>
              <a:buChar char="•"/>
            </a:pPr>
            <a:r>
              <a:rPr lang="en-US" sz="2000" dirty="0"/>
              <a:t>1-Install a VNC (Virtual Network Connection) server. </a:t>
            </a:r>
          </a:p>
          <a:p>
            <a:pPr marL="342900" indent="-342900">
              <a:buFont typeface="Arial" panose="020B0604020202020204" pitchFamily="34" charset="0"/>
              <a:buChar char="•"/>
            </a:pPr>
            <a:r>
              <a:rPr lang="en-US" sz="2000" dirty="0"/>
              <a:t>Open a Terminal session (or SSH session) on the Pi and run the following commands:</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update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a:t>
            </a:r>
            <a:r>
              <a:rPr lang="en-US" sz="2000" b="1" i="1" dirty="0" err="1">
                <a:solidFill>
                  <a:srgbClr val="0070C0"/>
                </a:solidFill>
                <a:latin typeface="Consolas" panose="020B0609020204030204" pitchFamily="49" charset="0"/>
                <a:cs typeface="Consolas" panose="020B0609020204030204" pitchFamily="49" charset="0"/>
              </a:rPr>
              <a:t>tightvncserver</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dirty="0"/>
              <a:t>Having installed the VNC server, run it using the command:</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vncserver</a:t>
            </a:r>
            <a:r>
              <a:rPr lang="en-US" sz="2000" b="1" i="1" dirty="0">
                <a:solidFill>
                  <a:srgbClr val="0070C0"/>
                </a:solidFill>
                <a:latin typeface="Consolas" panose="020B0609020204030204" pitchFamily="49" charset="0"/>
                <a:cs typeface="Consolas" panose="020B0609020204030204" pitchFamily="49" charset="0"/>
              </a:rPr>
              <a:t> :1 </a:t>
            </a:r>
          </a:p>
          <a:p>
            <a:pPr marL="342900" indent="-342900">
              <a:buFont typeface="Arial" panose="020B0604020202020204" pitchFamily="34" charset="0"/>
              <a:buChar char="•"/>
            </a:pPr>
            <a:r>
              <a:rPr lang="en-US" sz="2000" dirty="0"/>
              <a:t>The first time you run this, you will be prompted to create a new password, so anyone connecting remotely has to enter the password before being granted access to the Pi. </a:t>
            </a:r>
          </a:p>
          <a:p>
            <a:pPr marL="342900" indent="-342900">
              <a:buFont typeface="Arial" panose="020B0604020202020204" pitchFamily="34" charset="0"/>
              <a:buChar char="•"/>
            </a:pPr>
            <a:r>
              <a:rPr lang="en-US" sz="2000" dirty="0"/>
              <a:t>To connect to the Pi from a remote computer, you will need to install a </a:t>
            </a:r>
            <a:r>
              <a:rPr lang="en-US" sz="2000" b="1" dirty="0">
                <a:solidFill>
                  <a:srgbClr val="FF0000"/>
                </a:solidFill>
              </a:rPr>
              <a:t>VNC client</a:t>
            </a:r>
            <a:r>
              <a:rPr lang="en-US" sz="2000" dirty="0"/>
              <a:t>. </a:t>
            </a:r>
            <a:br>
              <a:rPr lang="en-US" sz="2000" dirty="0"/>
            </a:br>
            <a:r>
              <a:rPr lang="en-US" sz="2000" b="1" dirty="0" err="1">
                <a:solidFill>
                  <a:srgbClr val="FF0000"/>
                </a:solidFill>
              </a:rPr>
              <a:t>RealVNC</a:t>
            </a:r>
            <a:r>
              <a:rPr lang="en-US" sz="2000" dirty="0"/>
              <a:t> is a popular choice and connects well with </a:t>
            </a:r>
            <a:r>
              <a:rPr lang="en-US" sz="2000" b="1" dirty="0" err="1">
                <a:solidFill>
                  <a:srgbClr val="FF0000"/>
                </a:solidFill>
              </a:rPr>
              <a:t>tightvnc</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a:t>
            </a:r>
            <a:r>
              <a:rPr lang="en-US" sz="2000" b="1" dirty="0">
                <a:solidFill>
                  <a:srgbClr val="FF0000"/>
                </a:solidFill>
              </a:rPr>
              <a:t>Enter “:1” after the IP address to indicate that you </a:t>
            </a:r>
          </a:p>
          <a:p>
            <a:r>
              <a:rPr lang="en-US" sz="2000" b="1" dirty="0">
                <a:solidFill>
                  <a:srgbClr val="FF0000"/>
                </a:solidFill>
              </a:rPr>
              <a:t>wish to connect to display number 1</a:t>
            </a:r>
            <a:r>
              <a:rPr lang="en-US" sz="2000" dirty="0"/>
              <a:t>.</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7142782" y="4044950"/>
            <a:ext cx="4733925" cy="2162175"/>
          </a:xfrm>
          <a:prstGeom prst="rect">
            <a:avLst/>
          </a:prstGeom>
        </p:spPr>
      </p:pic>
    </p:spTree>
    <p:extLst>
      <p:ext uri="{BB962C8B-B14F-4D97-AF65-F5344CB8AC3E}">
        <p14:creationId xmlns:p14="http://schemas.microsoft.com/office/powerpoint/2010/main" val="191780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Pi Remotely with VNC </a:t>
            </a:r>
          </a:p>
        </p:txBody>
      </p:sp>
      <p:sp>
        <p:nvSpPr>
          <p:cNvPr id="2" name="TextBox 1"/>
          <p:cNvSpPr txBox="1"/>
          <p:nvPr/>
        </p:nvSpPr>
        <p:spPr>
          <a:xfrm>
            <a:off x="291547"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want the VNC server to automatically start whenever you restart your Raspberry Pi, follow these steps:</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cd /home/pi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cd .</a:t>
            </a:r>
            <a:r>
              <a:rPr lang="en-US" sz="2000" b="1" i="1" dirty="0" err="1">
                <a:solidFill>
                  <a:srgbClr val="0070C0"/>
                </a:solidFill>
                <a:latin typeface="Consolas" panose="020B0609020204030204" pitchFamily="49" charset="0"/>
                <a:cs typeface="Consolas" panose="020B0609020204030204" pitchFamily="49" charset="0"/>
              </a:rPr>
              <a:t>config</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mkdir</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autostart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cd </a:t>
            </a:r>
            <a:r>
              <a:rPr lang="en-US" sz="2000" b="1" i="1" dirty="0" err="1">
                <a:solidFill>
                  <a:srgbClr val="0070C0"/>
                </a:solidFill>
                <a:latin typeface="Consolas" panose="020B0609020204030204" pitchFamily="49" charset="0"/>
                <a:cs typeface="Consolas" panose="020B0609020204030204" pitchFamily="49" charset="0"/>
              </a:rPr>
              <a:t>autostart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tightvnc.desktop</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Paste the following into the editor window:</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[Desktop Entry]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Type=Application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Name=</a:t>
            </a:r>
            <a:r>
              <a:rPr lang="en-US" sz="2000" b="1" i="1" dirty="0" err="1">
                <a:solidFill>
                  <a:srgbClr val="0070C0"/>
                </a:solidFill>
                <a:latin typeface="Consolas" panose="020B0609020204030204" pitchFamily="49" charset="0"/>
                <a:cs typeface="Consolas" panose="020B0609020204030204" pitchFamily="49" charset="0"/>
              </a:rPr>
              <a:t>TightVNC</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Exec=</a:t>
            </a:r>
            <a:r>
              <a:rPr lang="en-US" sz="2000" b="1" i="1" dirty="0" err="1">
                <a:solidFill>
                  <a:srgbClr val="0070C0"/>
                </a:solidFill>
                <a:latin typeface="Consolas" panose="020B0609020204030204" pitchFamily="49" charset="0"/>
                <a:cs typeface="Consolas" panose="020B0609020204030204" pitchFamily="49" charset="0"/>
              </a:rPr>
              <a:t>vncserver</a:t>
            </a:r>
            <a:r>
              <a:rPr lang="en-US" sz="2000" b="1" i="1" dirty="0">
                <a:solidFill>
                  <a:srgbClr val="0070C0"/>
                </a:solidFill>
                <a:latin typeface="Consolas" panose="020B0609020204030204" pitchFamily="49" charset="0"/>
                <a:cs typeface="Consolas" panose="020B0609020204030204" pitchFamily="49" charset="0"/>
              </a:rPr>
              <a:t> :1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StartupNotify</a:t>
            </a:r>
            <a:r>
              <a:rPr lang="en-US" sz="2000" b="1" i="1" dirty="0">
                <a:solidFill>
                  <a:srgbClr val="0070C0"/>
                </a:solidFill>
                <a:latin typeface="Consolas" panose="020B0609020204030204" pitchFamily="49" charset="0"/>
                <a:cs typeface="Consolas" panose="020B0609020204030204" pitchFamily="49" charset="0"/>
              </a:rPr>
              <a:t>=false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29276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Pi Remotely with RDP </a:t>
            </a:r>
          </a:p>
        </p:txBody>
      </p:sp>
      <p:sp>
        <p:nvSpPr>
          <p:cNvPr id="2" name="TextBox 1"/>
          <p:cNvSpPr txBox="1"/>
          <p:nvPr/>
        </p:nvSpPr>
        <p:spPr>
          <a:xfrm>
            <a:off x="291547" y="85774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access to the full </a:t>
            </a:r>
            <a:r>
              <a:rPr lang="en-US" sz="2000" dirty="0" err="1"/>
              <a:t>Raspbian</a:t>
            </a:r>
            <a:r>
              <a:rPr lang="en-US" sz="2000" dirty="0"/>
              <a:t> graphical desktop of your Pi from a PC or Mac OS X using RDP.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Install the </a:t>
            </a:r>
            <a:r>
              <a:rPr lang="en-US" sz="2000" b="1" dirty="0">
                <a:solidFill>
                  <a:srgbClr val="FF0000"/>
                </a:solidFill>
              </a:rPr>
              <a:t>XRDP</a:t>
            </a:r>
            <a:r>
              <a:rPr lang="en-US" sz="2000" dirty="0"/>
              <a:t> software on your Raspberry Pi by entering the following commands: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update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a:t>
            </a:r>
            <a:r>
              <a:rPr lang="en-US" sz="2000" b="1" i="1" dirty="0" err="1">
                <a:solidFill>
                  <a:srgbClr val="0070C0"/>
                </a:solidFill>
                <a:latin typeface="Consolas" panose="020B0609020204030204" pitchFamily="49" charset="0"/>
                <a:cs typeface="Consolas" panose="020B0609020204030204" pitchFamily="49" charset="0"/>
              </a:rPr>
              <a:t>xrdp</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Once the software is installed, it will automatically start the </a:t>
            </a:r>
            <a:r>
              <a:rPr lang="en-US" sz="2000" b="1" dirty="0" err="1">
                <a:solidFill>
                  <a:srgbClr val="FF0000"/>
                </a:solidFill>
              </a:rPr>
              <a:t>xrdp</a:t>
            </a:r>
            <a:r>
              <a:rPr lang="en-US" sz="2000" dirty="0"/>
              <a:t> service, which means the service will automatically start when the Raspberry Pi is rebooted.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have Windows 7 or later, then it already includes an RPD client for connecting to your Raspberry Pi. You will find it on your Start menu under All </a:t>
            </a:r>
            <a:r>
              <a:rPr lang="en-US" sz="2000" b="1" i="1" dirty="0">
                <a:solidFill>
                  <a:srgbClr val="0070C0"/>
                </a:solidFill>
                <a:latin typeface="Consolas" panose="020B0609020204030204" pitchFamily="49" charset="0"/>
                <a:cs typeface="Consolas" panose="020B0609020204030204" pitchFamily="49" charset="0"/>
              </a:rPr>
              <a:t>Programs/Accessories/Remote Desktop </a:t>
            </a:r>
            <a:r>
              <a:rPr lang="en-US" sz="2000" dirty="0"/>
              <a:t>Connection.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RDP does the same job as VNC but works more efficiently and therefore refreshes the contents of the screen more smoothly. The only downside is that for Mac OS X users, it does not integrate with the Share Screen feature of OS X.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978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Raspberry Pi for Network Attached Storage </a:t>
            </a:r>
          </a:p>
        </p:txBody>
      </p:sp>
      <p:sp>
        <p:nvSpPr>
          <p:cNvPr id="2" name="TextBox 1"/>
          <p:cNvSpPr txBox="1"/>
          <p:nvPr/>
        </p:nvSpPr>
        <p:spPr>
          <a:xfrm>
            <a:off x="291547" y="857743"/>
            <a:ext cx="11357113" cy="4339650"/>
          </a:xfrm>
          <a:prstGeom prst="rect">
            <a:avLst/>
          </a:prstGeom>
          <a:noFill/>
        </p:spPr>
        <p:txBody>
          <a:bodyPr wrap="square" rtlCol="0">
            <a:spAutoFit/>
          </a:bodyPr>
          <a:lstStyle/>
          <a:p>
            <a:r>
              <a:rPr lang="en-US" b="1" dirty="0"/>
              <a:t>Mount a USB Hard Disk Drive on Raspberry Pi:</a:t>
            </a:r>
          </a:p>
          <a:p>
            <a:endParaRPr lang="en-US" b="1" dirty="0"/>
          </a:p>
          <a:p>
            <a:r>
              <a:rPr lang="en-US" dirty="0"/>
              <a:t>First we need to find out where our system locates the device. Before you plug the USB device in, type…</a:t>
            </a:r>
          </a:p>
          <a:p>
            <a:r>
              <a:rPr lang="en-US" sz="2000" b="1" i="1" dirty="0">
                <a:solidFill>
                  <a:srgbClr val="0070C0"/>
                </a:solidFill>
                <a:latin typeface="Consolas" panose="020B0609020204030204" pitchFamily="49" charset="0"/>
                <a:cs typeface="Consolas" panose="020B0609020204030204" pitchFamily="49" charset="0"/>
              </a:rPr>
              <a:t>tail -f /</a:t>
            </a:r>
            <a:r>
              <a:rPr lang="en-US" sz="2000" b="1" i="1" dirty="0" err="1">
                <a:solidFill>
                  <a:srgbClr val="0070C0"/>
                </a:solidFill>
                <a:latin typeface="Consolas" panose="020B0609020204030204" pitchFamily="49" charset="0"/>
                <a:cs typeface="Consolas" panose="020B0609020204030204" pitchFamily="49" charset="0"/>
              </a:rPr>
              <a:t>var</a:t>
            </a:r>
            <a:r>
              <a:rPr lang="en-US" sz="2000" b="1" i="1" dirty="0">
                <a:solidFill>
                  <a:srgbClr val="0070C0"/>
                </a:solidFill>
                <a:latin typeface="Consolas" panose="020B0609020204030204" pitchFamily="49" charset="0"/>
                <a:cs typeface="Consolas" panose="020B0609020204030204" pitchFamily="49" charset="0"/>
              </a:rPr>
              <a:t>/log/messages</a:t>
            </a:r>
          </a:p>
          <a:p>
            <a:endParaRPr lang="en-US" sz="2000" b="1" i="1" dirty="0">
              <a:solidFill>
                <a:srgbClr val="0070C0"/>
              </a:solidFill>
              <a:latin typeface="Consolas" panose="020B0609020204030204" pitchFamily="49" charset="0"/>
              <a:cs typeface="Consolas" panose="020B0609020204030204" pitchFamily="49" charset="0"/>
            </a:endParaRPr>
          </a:p>
          <a:p>
            <a:r>
              <a:rPr lang="en-US" dirty="0"/>
              <a:t>You should then see something like this…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91547" y="2689156"/>
            <a:ext cx="6419850" cy="2009775"/>
          </a:xfrm>
          <a:prstGeom prst="rect">
            <a:avLst/>
          </a:prstGeom>
        </p:spPr>
      </p:pic>
    </p:spTree>
    <p:extLst>
      <p:ext uri="{BB962C8B-B14F-4D97-AF65-F5344CB8AC3E}">
        <p14:creationId xmlns:p14="http://schemas.microsoft.com/office/powerpoint/2010/main" val="227569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Raspberry Pi for Network Attached Storage </a:t>
            </a:r>
          </a:p>
        </p:txBody>
      </p:sp>
      <p:sp>
        <p:nvSpPr>
          <p:cNvPr id="2" name="TextBox 1"/>
          <p:cNvSpPr txBox="1"/>
          <p:nvPr/>
        </p:nvSpPr>
        <p:spPr>
          <a:xfrm>
            <a:off x="291547" y="857743"/>
            <a:ext cx="11357113" cy="5940088"/>
          </a:xfrm>
          <a:prstGeom prst="rect">
            <a:avLst/>
          </a:prstGeom>
          <a:noFill/>
        </p:spPr>
        <p:txBody>
          <a:bodyPr wrap="square" rtlCol="0">
            <a:spAutoFit/>
          </a:bodyPr>
          <a:lstStyle/>
          <a:p>
            <a:r>
              <a:rPr lang="en-US" dirty="0"/>
              <a:t>Now plug your USB hard drive into the USB port (if externally powered) or USB hub (if USB powered) and watch for new messages. This is what came up when I plugged mine in…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As you can see it gives you all sorts of info about the disk drive. The main part which interests us is the id that the computer gave it. In this case, sda1 (circled in red).</a:t>
            </a:r>
          </a:p>
          <a:p>
            <a:endParaRPr lang="en-US" dirty="0"/>
          </a:p>
          <a:p>
            <a:r>
              <a:rPr lang="en-US" dirty="0"/>
              <a:t>At this point, the tail command has served its purpose so we can kill it with</a:t>
            </a:r>
          </a:p>
          <a:p>
            <a:br>
              <a:rPr lang="en-US" dirty="0"/>
            </a:br>
            <a:r>
              <a:rPr lang="en-US" sz="2000" b="1" i="1" dirty="0">
                <a:solidFill>
                  <a:srgbClr val="0070C0"/>
                </a:solidFill>
                <a:latin typeface="Consolas" panose="020B0609020204030204" pitchFamily="49" charset="0"/>
                <a:cs typeface="Consolas" panose="020B0609020204030204" pitchFamily="49" charset="0"/>
              </a:rPr>
              <a:t>CTRL-C</a:t>
            </a:r>
          </a:p>
          <a:p>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91547" y="1690067"/>
            <a:ext cx="7562850" cy="2914650"/>
          </a:xfrm>
          <a:prstGeom prst="rect">
            <a:avLst/>
          </a:prstGeom>
        </p:spPr>
      </p:pic>
    </p:spTree>
    <p:extLst>
      <p:ext uri="{BB962C8B-B14F-4D97-AF65-F5344CB8AC3E}">
        <p14:creationId xmlns:p14="http://schemas.microsoft.com/office/powerpoint/2010/main" val="2933188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Raspberry Pi for Network Attached Storage </a:t>
            </a:r>
          </a:p>
        </p:txBody>
      </p:sp>
      <p:sp>
        <p:nvSpPr>
          <p:cNvPr id="2" name="TextBox 1"/>
          <p:cNvSpPr txBox="1"/>
          <p:nvPr/>
        </p:nvSpPr>
        <p:spPr>
          <a:xfrm>
            <a:off x="291547" y="857743"/>
            <a:ext cx="11357113" cy="4462760"/>
          </a:xfrm>
          <a:prstGeom prst="rect">
            <a:avLst/>
          </a:prstGeom>
          <a:noFill/>
        </p:spPr>
        <p:txBody>
          <a:bodyPr wrap="square" rtlCol="0">
            <a:spAutoFit/>
          </a:bodyPr>
          <a:lstStyle/>
          <a:p>
            <a:r>
              <a:rPr lang="en-US" dirty="0"/>
              <a:t>Before we can mount the drive, we need to make a directory (folder) for it. You only have to do this the first time – you can use the same directory next time as it will still be there.</a:t>
            </a:r>
          </a:p>
          <a:p>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mkdir</a:t>
            </a:r>
            <a:r>
              <a:rPr lang="en-US" sz="2000" b="1" i="1" dirty="0">
                <a:solidFill>
                  <a:srgbClr val="0070C0"/>
                </a:solidFill>
                <a:latin typeface="Consolas" panose="020B0609020204030204" pitchFamily="49" charset="0"/>
                <a:cs typeface="Consolas" panose="020B0609020204030204" pitchFamily="49" charset="0"/>
              </a:rPr>
              <a:t> /media/USBHDD</a:t>
            </a:r>
          </a:p>
          <a:p>
            <a:endParaRPr lang="en-US" sz="2000" b="1" i="1" dirty="0">
              <a:solidFill>
                <a:srgbClr val="0070C0"/>
              </a:solidFill>
              <a:latin typeface="Consolas" panose="020B0609020204030204" pitchFamily="49" charset="0"/>
              <a:cs typeface="Consolas" panose="020B0609020204030204" pitchFamily="49" charset="0"/>
            </a:endParaRPr>
          </a:p>
          <a:p>
            <a:r>
              <a:rPr lang="en-US" dirty="0"/>
              <a:t>If you are logged on as the default Raspberry Pi </a:t>
            </a:r>
            <a:r>
              <a:rPr lang="en-US" dirty="0" err="1"/>
              <a:t>Debian</a:t>
            </a:r>
            <a:r>
              <a:rPr lang="en-US" dirty="0"/>
              <a:t> user, pi, you will need to use this command to mount the drive with read/write permission.</a:t>
            </a:r>
          </a:p>
          <a:p>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mount -t ntfs-3g -o </a:t>
            </a:r>
            <a:r>
              <a:rPr lang="en-US" sz="2000" b="1" i="1" dirty="0" err="1">
                <a:solidFill>
                  <a:srgbClr val="0070C0"/>
                </a:solidFill>
                <a:latin typeface="Consolas" panose="020B0609020204030204" pitchFamily="49" charset="0"/>
                <a:cs typeface="Consolas" panose="020B0609020204030204" pitchFamily="49" charset="0"/>
              </a:rPr>
              <a:t>uid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pi,gid</a:t>
            </a:r>
            <a:r>
              <a:rPr lang="en-US" sz="2000" b="1" i="1" dirty="0">
                <a:solidFill>
                  <a:srgbClr val="0070C0"/>
                </a:solidFill>
                <a:latin typeface="Consolas" panose="020B0609020204030204" pitchFamily="49" charset="0"/>
                <a:cs typeface="Consolas" panose="020B0609020204030204" pitchFamily="49" charset="0"/>
              </a:rPr>
              <a:t>=pi /dev/sda1 /media/</a:t>
            </a:r>
            <a:r>
              <a:rPr lang="en-US" sz="2000" b="1" i="1" dirty="0" err="1">
                <a:solidFill>
                  <a:srgbClr val="0070C0"/>
                </a:solidFill>
                <a:latin typeface="Consolas" panose="020B0609020204030204" pitchFamily="49" charset="0"/>
                <a:cs typeface="Consolas" panose="020B0609020204030204" pitchFamily="49" charset="0"/>
              </a:rPr>
              <a:t>usbdrive</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altLang="en-US" sz="2000" dirty="0">
                <a:solidFill>
                  <a:srgbClr val="000000"/>
                </a:solidFill>
                <a:latin typeface="Arial" panose="020B0604020202020204" pitchFamily="34" charset="0"/>
                <a:cs typeface="Arial" panose="020B0604020202020204" pitchFamily="34" charset="0"/>
              </a:rPr>
              <a:t>If that doesn’t work, it will give you an error message, then instead of </a:t>
            </a:r>
            <a:r>
              <a:rPr lang="en-US" altLang="en-US" sz="2000" b="1" i="1" dirty="0">
                <a:solidFill>
                  <a:srgbClr val="0070C0"/>
                </a:solidFill>
                <a:latin typeface="Consolas" panose="020B0609020204030204" pitchFamily="49" charset="0"/>
                <a:cs typeface="Consolas" panose="020B0609020204030204" pitchFamily="49" charset="0"/>
              </a:rPr>
              <a:t>ntfs-3g</a:t>
            </a:r>
            <a:r>
              <a:rPr lang="en-US" altLang="en-US" sz="2000" dirty="0">
                <a:solidFill>
                  <a:srgbClr val="000000"/>
                </a:solidFill>
                <a:latin typeface="Arial" panose="020B0604020202020204" pitchFamily="34" charset="0"/>
                <a:cs typeface="Arial" panose="020B0604020202020204" pitchFamily="34" charset="0"/>
              </a:rPr>
              <a:t> try </a:t>
            </a:r>
            <a:r>
              <a:rPr lang="en-US" altLang="en-US" sz="2000" b="1" i="1" dirty="0" err="1">
                <a:solidFill>
                  <a:srgbClr val="0070C0"/>
                </a:solidFill>
                <a:latin typeface="Consolas" panose="020B0609020204030204" pitchFamily="49" charset="0"/>
                <a:cs typeface="Consolas" panose="020B0609020204030204" pitchFamily="49" charset="0"/>
              </a:rPr>
              <a:t>vfat</a:t>
            </a:r>
            <a:r>
              <a:rPr lang="en-US" altLang="en-US" sz="2000" dirty="0">
                <a:solidFill>
                  <a:srgbClr val="000000"/>
                </a:solidFill>
                <a:latin typeface="Arial" panose="020B0604020202020204" pitchFamily="34" charset="0"/>
                <a:cs typeface="Arial" panose="020B0604020202020204" pitchFamily="34" charset="0"/>
              </a:rPr>
              <a:t>. Once you have it mounted, it’s time to explore</a:t>
            </a:r>
            <a:r>
              <a:rPr lang="en-US" altLang="en-US" sz="3200" dirty="0"/>
              <a:t> </a:t>
            </a:r>
            <a:endParaRPr lang="en-US" altLang="en-US" sz="4800" dirty="0">
              <a:latin typeface="Arial" panose="020B0604020202020204" pitchFamily="34" charset="0"/>
            </a:endParaRP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4"/>
          <p:cNvSpPr>
            <a:spLocks noChangeArrowheads="1"/>
          </p:cNvSpPr>
          <p:nvPr/>
        </p:nvSpPr>
        <p:spPr bwMode="auto">
          <a:xfrm>
            <a:off x="583096" y="3042022"/>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244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Raspberry Pi for Network Attached Storage </a:t>
            </a:r>
          </a:p>
        </p:txBody>
      </p:sp>
      <p:sp>
        <p:nvSpPr>
          <p:cNvPr id="2" name="TextBox 1"/>
          <p:cNvSpPr txBox="1"/>
          <p:nvPr/>
        </p:nvSpPr>
        <p:spPr>
          <a:xfrm>
            <a:off x="291547" y="857743"/>
            <a:ext cx="11357113"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use your Raspberry Pi as Network Attached Storage (NAS) by accessing a large USB drive attached to your Raspberry Pi from computers on your network.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solution to this problem is to install and configure Samba. To do this, issue the commands: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samba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samba-common-bin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Now, attach the USB hard drive to the Raspberry Pi. It will automatically mount in your </a:t>
            </a:r>
            <a:r>
              <a:rPr lang="en-US" sz="2000" b="1" i="1" dirty="0">
                <a:solidFill>
                  <a:srgbClr val="0070C0"/>
                </a:solidFill>
                <a:latin typeface="Consolas" panose="020B0609020204030204" pitchFamily="49" charset="0"/>
                <a:cs typeface="Consolas" panose="020B0609020204030204" pitchFamily="49" charset="0"/>
              </a:rPr>
              <a:t>/media </a:t>
            </a:r>
            <a:r>
              <a:rPr lang="en-US" sz="2000" dirty="0"/>
              <a:t>folder. To check that it’s there, use the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now need to configure Samba so the drive can be shared on the network. To do this, you first need to add a Samba user (pi). Enter the following command and type in a password: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smbpasswd</a:t>
            </a:r>
            <a:r>
              <a:rPr lang="en-US" sz="2000" b="1" i="1" dirty="0">
                <a:solidFill>
                  <a:srgbClr val="0070C0"/>
                </a:solidFill>
                <a:latin typeface="Consolas" panose="020B0609020204030204" pitchFamily="49" charset="0"/>
                <a:cs typeface="Consolas" panose="020B0609020204030204" pitchFamily="49" charset="0"/>
              </a:rPr>
              <a:t> -a pi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New SMB password: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Retype new SMB password: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Added user pi.</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99911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Raspberry Pi for Network Attached Storage </a:t>
            </a:r>
          </a:p>
        </p:txBody>
      </p:sp>
      <p:sp>
        <p:nvSpPr>
          <p:cNvPr id="2" name="TextBox 1"/>
          <p:cNvSpPr txBox="1"/>
          <p:nvPr/>
        </p:nvSpPr>
        <p:spPr>
          <a:xfrm>
            <a:off x="291547"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now need to make some changes to the file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/samba/</a:t>
            </a:r>
            <a:r>
              <a:rPr lang="en-US" sz="2000" b="1" i="1" dirty="0" err="1">
                <a:solidFill>
                  <a:srgbClr val="0070C0"/>
                </a:solidFill>
                <a:latin typeface="Consolas" panose="020B0609020204030204" pitchFamily="49" charset="0"/>
                <a:cs typeface="Consolas" panose="020B0609020204030204" pitchFamily="49" charset="0"/>
              </a:rPr>
              <a:t>smb.conf</a:t>
            </a:r>
            <a:r>
              <a:rPr lang="en-US" sz="2000" dirty="0"/>
              <a:t>, so enter the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/samba/</a:t>
            </a:r>
            <a:r>
              <a:rPr lang="en-US" sz="2000" b="1" i="1" dirty="0" err="1">
                <a:solidFill>
                  <a:srgbClr val="0070C0"/>
                </a:solidFill>
                <a:latin typeface="Consolas" panose="020B0609020204030204" pitchFamily="49" charset="0"/>
                <a:cs typeface="Consolas" panose="020B0609020204030204" pitchFamily="49" charset="0"/>
              </a:rPr>
              <a:t>smb.conf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first line you’re looking for is near the top of the file: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workgroup = WORKGROUP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only need to change this if you plan to connect from a Windows machine. This should be the name of your Windows workgroup. For Windows XP, the default is </a:t>
            </a:r>
            <a:r>
              <a:rPr lang="en-US" sz="2000" b="1" i="1" dirty="0">
                <a:solidFill>
                  <a:srgbClr val="0070C0"/>
                </a:solidFill>
                <a:latin typeface="Consolas" panose="020B0609020204030204" pitchFamily="49" charset="0"/>
                <a:cs typeface="Consolas" panose="020B0609020204030204" pitchFamily="49" charset="0"/>
              </a:rPr>
              <a:t>MSHOME</a:t>
            </a:r>
            <a:r>
              <a:rPr lang="en-US" sz="2000" dirty="0"/>
              <a:t>; for newer versions of Windows, it is </a:t>
            </a:r>
            <a:r>
              <a:rPr lang="en-US" sz="2000" b="1" i="1" dirty="0">
                <a:solidFill>
                  <a:srgbClr val="0070C0"/>
                </a:solidFill>
                <a:latin typeface="Consolas" panose="020B0609020204030204" pitchFamily="49" charset="0"/>
                <a:cs typeface="Consolas" panose="020B0609020204030204" pitchFamily="49" charset="0"/>
              </a:rPr>
              <a:t>HOME</a:t>
            </a:r>
            <a:r>
              <a:rPr lang="en-US" sz="2000" dirty="0"/>
              <a:t>. (But check on your Windows network.)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next change to be made is further down the file in the </a:t>
            </a:r>
            <a:r>
              <a:rPr lang="en-US" sz="2000" b="1" i="1" dirty="0">
                <a:solidFill>
                  <a:srgbClr val="0070C0"/>
                </a:solidFill>
                <a:latin typeface="Consolas" panose="020B0609020204030204" pitchFamily="49" charset="0"/>
                <a:cs typeface="Consolas" panose="020B0609020204030204" pitchFamily="49" charset="0"/>
              </a:rPr>
              <a:t>Authentication </a:t>
            </a:r>
            <a:r>
              <a:rPr lang="en-US" sz="2000" dirty="0"/>
              <a:t>section. Find the line: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security = user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Remove the # from the front to turn security 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194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Raspberry Pi for Network Attached Storage </a:t>
            </a:r>
          </a:p>
        </p:txBody>
      </p:sp>
      <p:sp>
        <p:nvSpPr>
          <p:cNvPr id="2" name="TextBox 1"/>
          <p:cNvSpPr txBox="1"/>
          <p:nvPr/>
        </p:nvSpPr>
        <p:spPr>
          <a:xfrm>
            <a:off x="291547" y="857743"/>
            <a:ext cx="11357113"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Finally, scroll right to the end of the file and add the following lines: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[USB]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path = /media/</a:t>
            </a:r>
            <a:r>
              <a:rPr lang="en-US" sz="2000" b="1" i="1" dirty="0" err="1">
                <a:solidFill>
                  <a:srgbClr val="0070C0"/>
                </a:solidFill>
                <a:latin typeface="Consolas" panose="020B0609020204030204" pitchFamily="49" charset="0"/>
                <a:cs typeface="Consolas" panose="020B0609020204030204" pitchFamily="49" charset="0"/>
              </a:rPr>
              <a:t>usbdrive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comment = NAS Drive valid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users = pi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writeable = yes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browseable</a:t>
            </a:r>
            <a:r>
              <a:rPr lang="en-US" sz="2000" b="1" i="1" dirty="0">
                <a:solidFill>
                  <a:srgbClr val="0070C0"/>
                </a:solidFill>
                <a:latin typeface="Consolas" panose="020B0609020204030204" pitchFamily="49" charset="0"/>
                <a:cs typeface="Consolas" panose="020B0609020204030204" pitchFamily="49" charset="0"/>
              </a:rPr>
              <a:t> = yes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create mask = 0777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public = yes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Save the file and then restart Samba by entering the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init.d</a:t>
            </a:r>
            <a:r>
              <a:rPr lang="en-US" sz="2000" b="1" i="1" dirty="0">
                <a:solidFill>
                  <a:srgbClr val="0070C0"/>
                </a:solidFill>
                <a:latin typeface="Consolas" panose="020B0609020204030204" pitchFamily="49" charset="0"/>
                <a:cs typeface="Consolas" panose="020B0609020204030204" pitchFamily="49" charset="0"/>
              </a:rPr>
              <a:t>/samba restart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87402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Network And IP</a:t>
            </a:r>
          </a:p>
        </p:txBody>
      </p:sp>
      <p:sp>
        <p:nvSpPr>
          <p:cNvPr id="2" name="TextBox 1"/>
          <p:cNvSpPr txBox="1"/>
          <p:nvPr/>
        </p:nvSpPr>
        <p:spPr>
          <a:xfrm>
            <a:off x="291547" y="884069"/>
            <a:ext cx="11357113"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IP configuration:</a:t>
            </a:r>
          </a:p>
          <a:p>
            <a:pPr marL="457200" indent="-457200">
              <a:buFont typeface="+mj-lt"/>
              <a:buAutoNum type="arabicPeriod"/>
            </a:pPr>
            <a:r>
              <a:rPr lang="en-US" sz="2400" b="1" dirty="0">
                <a:solidFill>
                  <a:srgbClr val="FF0000"/>
                </a:solidFill>
              </a:rPr>
              <a:t>Static</a:t>
            </a:r>
          </a:p>
          <a:p>
            <a:pPr marL="457200" indent="-457200">
              <a:buFont typeface="+mj-lt"/>
              <a:buAutoNum type="arabicPeriod"/>
            </a:pPr>
            <a:r>
              <a:rPr lang="en-US" sz="2400" b="1" dirty="0">
                <a:solidFill>
                  <a:srgbClr val="FF0000"/>
                </a:solidFill>
              </a:rPr>
              <a:t>dynamic</a:t>
            </a:r>
          </a:p>
        </p:txBody>
      </p:sp>
      <p:pic>
        <p:nvPicPr>
          <p:cNvPr id="1026" name="Picture 2" descr="http://us.i1.yimg.com/us.yimg.com/i/us/str/gr/i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306" y="2362694"/>
            <a:ext cx="6915594" cy="388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6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Raspberry Pi for Network Attached Storage </a:t>
            </a:r>
          </a:p>
        </p:txBody>
      </p:sp>
      <p:sp>
        <p:nvSpPr>
          <p:cNvPr id="2" name="TextBox 1"/>
          <p:cNvSpPr txBox="1"/>
          <p:nvPr/>
        </p:nvSpPr>
        <p:spPr>
          <a:xfrm>
            <a:off x="291547" y="857743"/>
            <a:ext cx="1135711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are connecting to the NAS from a Windows machine, the exact procedure will vary depending on your version of Windows. However, the basic principle is that at some point you will need to enter the network address, which should be </a:t>
            </a:r>
            <a:r>
              <a:rPr lang="en-US" sz="2000" b="1" i="1" dirty="0">
                <a:solidFill>
                  <a:srgbClr val="0070C0"/>
                </a:solidFill>
                <a:latin typeface="Consolas" panose="020B0609020204030204" pitchFamily="49" charset="0"/>
                <a:cs typeface="Consolas" panose="020B0609020204030204" pitchFamily="49" charset="0"/>
              </a:rPr>
              <a:t>\\raspberrypi\USB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662721" y="1848180"/>
            <a:ext cx="6043957" cy="5009820"/>
          </a:xfrm>
          <a:prstGeom prst="rect">
            <a:avLst/>
          </a:prstGeom>
        </p:spPr>
      </p:pic>
    </p:spTree>
    <p:extLst>
      <p:ext uri="{BB962C8B-B14F-4D97-AF65-F5344CB8AC3E}">
        <p14:creationId xmlns:p14="http://schemas.microsoft.com/office/powerpoint/2010/main" val="256103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Raspberry Pi for Network Attached Storage </a:t>
            </a:r>
          </a:p>
        </p:txBody>
      </p:sp>
      <p:sp>
        <p:nvSpPr>
          <p:cNvPr id="2" name="TextBox 1"/>
          <p:cNvSpPr txBox="1"/>
          <p:nvPr/>
        </p:nvSpPr>
        <p:spPr>
          <a:xfrm>
            <a:off x="291547"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are connecting to the NAS from a Windows machine, the exact procedure will vary depending on your version of Windows. However, the basic principle is that at some point you will need to enter the network address, which should be </a:t>
            </a:r>
            <a:r>
              <a:rPr lang="en-US" sz="2000" b="1" i="1" dirty="0">
                <a:solidFill>
                  <a:srgbClr val="0070C0"/>
                </a:solidFill>
                <a:latin typeface="Consolas" panose="020B0609020204030204" pitchFamily="49" charset="0"/>
                <a:cs typeface="Consolas" panose="020B0609020204030204" pitchFamily="49" charset="0"/>
              </a:rPr>
              <a:t>\\raspberrypi\USB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will then be prompted for the username </a:t>
            </a:r>
          </a:p>
          <a:p>
            <a:pPr marL="342900" indent="-342900">
              <a:buFont typeface="Arial" panose="020B0604020202020204" pitchFamily="34" charset="0"/>
              <a:buChar char="•"/>
            </a:pPr>
            <a:r>
              <a:rPr lang="en-US" sz="2000" dirty="0"/>
              <a:t>and password before you can use the NAS disk</a:t>
            </a:r>
          </a:p>
          <a:p>
            <a:pPr marL="342900" indent="-342900">
              <a:buFont typeface="Arial" panose="020B0604020202020204" pitchFamily="34" charset="0"/>
              <a:buChar char="•"/>
            </a:pPr>
            <a:r>
              <a:rPr lang="en-US" sz="2000"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832750" y="1827239"/>
            <a:ext cx="6043957" cy="5009820"/>
          </a:xfrm>
          <a:prstGeom prst="rect">
            <a:avLst/>
          </a:prstGeom>
        </p:spPr>
      </p:pic>
    </p:spTree>
    <p:extLst>
      <p:ext uri="{BB962C8B-B14F-4D97-AF65-F5344CB8AC3E}">
        <p14:creationId xmlns:p14="http://schemas.microsoft.com/office/powerpoint/2010/main" val="392402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Connecting to a Wired Network </a:t>
            </a:r>
          </a:p>
        </p:txBody>
      </p:sp>
      <p:sp>
        <p:nvSpPr>
          <p:cNvPr id="2" name="TextBox 1"/>
          <p:cNvSpPr txBox="1"/>
          <p:nvPr/>
        </p:nvSpPr>
        <p:spPr>
          <a:xfrm>
            <a:off x="291547" y="884069"/>
            <a:ext cx="1135711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t>Raspbian</a:t>
            </a:r>
            <a:r>
              <a:rPr lang="en-US" sz="2000" dirty="0"/>
              <a:t> distributions (in fact, pretty much all distributions for the Pi) are preconfigured to connect to any network using </a:t>
            </a:r>
            <a:r>
              <a:rPr lang="en-US" sz="2000" b="1" dirty="0">
                <a:solidFill>
                  <a:srgbClr val="FF0000"/>
                </a:solidFill>
              </a:rPr>
              <a:t>DHCP</a:t>
            </a:r>
            <a:r>
              <a:rPr lang="en-US" sz="2000" dirty="0"/>
              <a:t> (Dynamic Host Configuration Protocol). They will automatically be assigned an IP address as long as DHCP is enabled on your network. </a:t>
            </a:r>
          </a:p>
        </p:txBody>
      </p:sp>
      <p:pic>
        <p:nvPicPr>
          <p:cNvPr id="3" name="Picture 2"/>
          <p:cNvPicPr>
            <a:picLocks noChangeAspect="1"/>
          </p:cNvPicPr>
          <p:nvPr/>
        </p:nvPicPr>
        <p:blipFill>
          <a:blip r:embed="rId2"/>
          <a:stretch>
            <a:fillRect/>
          </a:stretch>
        </p:blipFill>
        <p:spPr>
          <a:xfrm>
            <a:off x="2197893" y="2062585"/>
            <a:ext cx="7544422" cy="4729452"/>
          </a:xfrm>
          <a:prstGeom prst="rect">
            <a:avLst/>
          </a:prstGeom>
        </p:spPr>
      </p:pic>
    </p:spTree>
    <p:extLst>
      <p:ext uri="{BB962C8B-B14F-4D97-AF65-F5344CB8AC3E}">
        <p14:creationId xmlns:p14="http://schemas.microsoft.com/office/powerpoint/2010/main" val="847895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Finding Out Your IP Address </a:t>
            </a:r>
          </a:p>
        </p:txBody>
      </p:sp>
      <p:sp>
        <p:nvSpPr>
          <p:cNvPr id="2" name="TextBox 1"/>
          <p:cNvSpPr txBox="1"/>
          <p:nvPr/>
        </p:nvSpPr>
        <p:spPr>
          <a:xfrm>
            <a:off x="291547" y="95607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know the IP address of your Raspberry Pi so that you can communicate with it, whether connecting to it as a </a:t>
            </a:r>
            <a:r>
              <a:rPr lang="en-US" sz="2000" b="1" dirty="0">
                <a:solidFill>
                  <a:srgbClr val="FF0000"/>
                </a:solidFill>
              </a:rPr>
              <a:t>web server</a:t>
            </a:r>
            <a:r>
              <a:rPr lang="en-US" sz="2000" dirty="0"/>
              <a:t>, </a:t>
            </a:r>
            <a:r>
              <a:rPr lang="en-US" sz="2000" b="1" dirty="0">
                <a:solidFill>
                  <a:srgbClr val="FF0000"/>
                </a:solidFill>
              </a:rPr>
              <a:t>exchanging files</a:t>
            </a:r>
            <a:r>
              <a:rPr lang="en-US" sz="2000" dirty="0"/>
              <a:t>, or </a:t>
            </a:r>
            <a:r>
              <a:rPr lang="en-US" sz="2000" b="1" dirty="0">
                <a:solidFill>
                  <a:srgbClr val="FF0000"/>
                </a:solidFill>
              </a:rPr>
              <a:t>controlling it remotely </a:t>
            </a:r>
            <a:r>
              <a:rPr lang="en-US" sz="2000" dirty="0"/>
              <a:t>with </a:t>
            </a:r>
            <a:r>
              <a:rPr lang="en-US" sz="2000" b="1" dirty="0">
                <a:solidFill>
                  <a:srgbClr val="FF0000"/>
                </a:solidFill>
              </a:rPr>
              <a:t>SSH</a:t>
            </a:r>
            <a:r>
              <a:rPr lang="en-US" sz="2000" dirty="0"/>
              <a:t> (future Recipe) or </a:t>
            </a:r>
            <a:r>
              <a:rPr lang="en-US" sz="2000" b="1" dirty="0">
                <a:solidFill>
                  <a:srgbClr val="FF0000"/>
                </a:solidFill>
              </a:rPr>
              <a:t>VNC </a:t>
            </a:r>
            <a:r>
              <a:rPr lang="en-US" sz="2000" dirty="0"/>
              <a:t>(future Recipe)  or </a:t>
            </a:r>
            <a:r>
              <a:rPr lang="en-US" sz="2000" b="1" dirty="0">
                <a:solidFill>
                  <a:srgbClr val="FF0000"/>
                </a:solidFill>
              </a:rPr>
              <a:t>XRDP</a:t>
            </a:r>
            <a:r>
              <a:rPr lang="en-US" sz="2000" dirty="0"/>
              <a:t> (future Recipe).</a:t>
            </a:r>
          </a:p>
          <a:p>
            <a:pPr marL="342900" indent="-342900">
              <a:buFont typeface="Arial" panose="020B0604020202020204" pitchFamily="34" charset="0"/>
              <a:buChar char="•"/>
            </a:pPr>
            <a:r>
              <a:rPr lang="en-US" sz="2000" dirty="0"/>
              <a:t> An IP address is a four-part number uniquely identifying a computer’s network interface within a network. Each part is separated by a dot.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3699025" y="2587289"/>
            <a:ext cx="4793950" cy="3912523"/>
          </a:xfrm>
          <a:prstGeom prst="rect">
            <a:avLst/>
          </a:prstGeom>
        </p:spPr>
      </p:pic>
    </p:spTree>
    <p:extLst>
      <p:ext uri="{BB962C8B-B14F-4D97-AF65-F5344CB8AC3E}">
        <p14:creationId xmlns:p14="http://schemas.microsoft.com/office/powerpoint/2010/main" val="4044351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Setting a Static IP Address </a:t>
            </a:r>
          </a:p>
        </p:txBody>
      </p:sp>
      <p:sp>
        <p:nvSpPr>
          <p:cNvPr id="2" name="TextBox 1"/>
          <p:cNvSpPr txBox="1"/>
          <p:nvPr/>
        </p:nvSpPr>
        <p:spPr>
          <a:xfrm>
            <a:off x="304799" y="721217"/>
            <a:ext cx="11357113"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1 - Enter following command in terminal (not save this configuration and change after reboot)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ifconfig</a:t>
            </a:r>
            <a:r>
              <a:rPr lang="en-US" sz="2000" b="1" i="1" dirty="0">
                <a:solidFill>
                  <a:srgbClr val="0070C0"/>
                </a:solidFill>
                <a:latin typeface="Consolas" panose="020B0609020204030204" pitchFamily="49" charset="0"/>
                <a:cs typeface="Consolas" panose="020B0609020204030204" pitchFamily="49" charset="0"/>
              </a:rPr>
              <a:t> wlan0 192.168.43.132 netmask 255.255.255.0</a:t>
            </a:r>
          </a:p>
          <a:p>
            <a:endParaRPr lang="en-US" sz="2000" dirty="0"/>
          </a:p>
          <a:p>
            <a:pPr marL="342900" indent="-342900">
              <a:buFont typeface="Arial" panose="020B0604020202020204" pitchFamily="34" charset="0"/>
              <a:buChar char="•"/>
            </a:pPr>
            <a:r>
              <a:rPr lang="en-US" sz="2000" dirty="0"/>
              <a:t>set default gateway: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rPr>
              <a:t>sudo</a:t>
            </a:r>
            <a:r>
              <a:rPr lang="en-US" sz="2000" b="1" i="1" dirty="0">
                <a:solidFill>
                  <a:srgbClr val="0070C0"/>
                </a:solidFill>
                <a:latin typeface="Consolas" panose="020B0609020204030204" pitchFamily="49" charset="0"/>
              </a:rPr>
              <a:t> route add default </a:t>
            </a:r>
            <a:r>
              <a:rPr lang="en-US" sz="2000" b="1" i="1" dirty="0" err="1">
                <a:solidFill>
                  <a:srgbClr val="0070C0"/>
                </a:solidFill>
                <a:latin typeface="Consolas" panose="020B0609020204030204" pitchFamily="49" charset="0"/>
              </a:rPr>
              <a:t>gw</a:t>
            </a:r>
            <a:r>
              <a:rPr lang="en-US" sz="2000" b="1" i="1" dirty="0">
                <a:solidFill>
                  <a:srgbClr val="0070C0"/>
                </a:solidFill>
                <a:latin typeface="Consolas" panose="020B0609020204030204" pitchFamily="49" charset="0"/>
              </a:rPr>
              <a:t> 192.168.43.1</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347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Setting a Static IP Address </a:t>
            </a:r>
          </a:p>
        </p:txBody>
      </p:sp>
      <p:sp>
        <p:nvSpPr>
          <p:cNvPr id="2" name="TextBox 1"/>
          <p:cNvSpPr txBox="1"/>
          <p:nvPr/>
        </p:nvSpPr>
        <p:spPr>
          <a:xfrm>
            <a:off x="304799" y="721217"/>
            <a:ext cx="11357113" cy="5139869"/>
          </a:xfrm>
          <a:prstGeom prst="rect">
            <a:avLst/>
          </a:prstGeom>
          <a:noFill/>
        </p:spPr>
        <p:txBody>
          <a:bodyPr wrap="square" rtlCol="0">
            <a:spAutoFit/>
          </a:bodyPr>
          <a:lstStyle/>
          <a:p>
            <a:pPr marL="342900" indent="-342900">
              <a:buFont typeface="Arial" panose="020B0604020202020204" pitchFamily="34" charset="0"/>
              <a:buChar char="•"/>
            </a:pPr>
            <a:r>
              <a:rPr lang="en-US" sz="2000" dirty="0"/>
              <a:t>To set the IP address of your Raspberry Pi, whether using a wired or wireless network, you need to edit the configuration file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/network/interfaces</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edit this file, type the following command:</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/network/interfaces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 are using a wired network, change the section for the adapter </a:t>
            </a:r>
            <a:r>
              <a:rPr lang="en-US" sz="2000" b="1" i="1" dirty="0">
                <a:solidFill>
                  <a:srgbClr val="0070C0"/>
                </a:solidFill>
                <a:latin typeface="Consolas" panose="020B0609020204030204" pitchFamily="49" charset="0"/>
                <a:cs typeface="Consolas" panose="020B0609020204030204" pitchFamily="49" charset="0"/>
              </a:rPr>
              <a:t>eth0</a:t>
            </a:r>
            <a:r>
              <a:rPr lang="en-US" sz="2000" dirty="0"/>
              <a:t>; for a wireless network, change the section for </a:t>
            </a:r>
            <a:r>
              <a:rPr lang="en-US" sz="2000" b="1" i="1" dirty="0">
                <a:solidFill>
                  <a:srgbClr val="0070C0"/>
                </a:solidFill>
                <a:latin typeface="Consolas" panose="020B0609020204030204" pitchFamily="49" charset="0"/>
                <a:cs typeface="Consolas" panose="020B0609020204030204" pitchFamily="49" charset="0"/>
              </a:rPr>
              <a:t>wlan0</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Then comment(with write </a:t>
            </a:r>
            <a:r>
              <a:rPr lang="en-US" sz="2800" b="1" i="1" dirty="0">
                <a:solidFill>
                  <a:srgbClr val="0070C0"/>
                </a:solidFill>
                <a:latin typeface="Consolas" panose="020B0609020204030204" pitchFamily="49" charset="0"/>
                <a:cs typeface="Consolas" panose="020B0609020204030204" pitchFamily="49" charset="0"/>
              </a:rPr>
              <a:t>#</a:t>
            </a:r>
            <a:r>
              <a:rPr lang="en-US" sz="2000" dirty="0"/>
              <a:t>) all block that start with </a:t>
            </a:r>
            <a:r>
              <a:rPr lang="en-US" sz="2000" b="1" i="1" dirty="0">
                <a:solidFill>
                  <a:srgbClr val="0070C0"/>
                </a:solidFill>
                <a:latin typeface="Consolas" panose="020B0609020204030204" pitchFamily="49" charset="0"/>
                <a:cs typeface="Consolas" panose="020B0609020204030204" pitchFamily="49" charset="0"/>
              </a:rPr>
              <a:t>wlan0</a:t>
            </a:r>
            <a:r>
              <a:rPr lang="en-US" sz="2000" dirty="0"/>
              <a:t> or </a:t>
            </a:r>
            <a:r>
              <a:rPr lang="en-US" sz="2000" b="1" i="1" dirty="0">
                <a:solidFill>
                  <a:srgbClr val="0070C0"/>
                </a:solidFill>
                <a:latin typeface="Consolas" panose="020B0609020204030204" pitchFamily="49" charset="0"/>
                <a:cs typeface="Consolas" panose="020B0609020204030204" pitchFamily="49" charset="0"/>
              </a:rPr>
              <a:t>eth0</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46619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Setting a Static IP Address </a:t>
            </a:r>
          </a:p>
        </p:txBody>
      </p:sp>
      <p:sp>
        <p:nvSpPr>
          <p:cNvPr id="2" name="TextBox 1"/>
          <p:cNvSpPr txBox="1"/>
          <p:nvPr/>
        </p:nvSpPr>
        <p:spPr>
          <a:xfrm>
            <a:off x="304799" y="721217"/>
            <a:ext cx="11357113" cy="4093428"/>
          </a:xfrm>
          <a:prstGeom prst="rect">
            <a:avLst/>
          </a:prstGeom>
          <a:noFill/>
        </p:spPr>
        <p:txBody>
          <a:bodyPr wrap="square" rtlCol="0">
            <a:sp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Then you need to edit the configuration file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dhcpcd.conf</a:t>
            </a:r>
            <a:r>
              <a:rPr lang="en-US" sz="2000" b="1" i="1" dirty="0">
                <a:solidFill>
                  <a:srgbClr val="0070C0"/>
                </a:solidFill>
                <a:latin typeface="Consolas" panose="020B0609020204030204" pitchFamily="49" charset="0"/>
                <a:cs typeface="Consolas" panose="020B0609020204030204" pitchFamily="49" charset="0"/>
              </a:rPr>
              <a:t> </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edit this file, type the following command:</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dhcpcd.conf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a:t>
            </a:r>
            <a:r>
              <a:rPr lang="en-US" sz="2000" b="1" dirty="0">
                <a:solidFill>
                  <a:srgbClr val="FF0000"/>
                </a:solidFill>
              </a:rPr>
              <a:t>First, decide on an IP address to use. You need to pick one that is both unused by any other machine on the network and within the allowed range of IP addresses for your home hub.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adding the following lines at the end of file: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interface wlan0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static </a:t>
            </a:r>
            <a:r>
              <a:rPr lang="en-US" sz="2000" b="1" i="1" dirty="0" err="1">
                <a:solidFill>
                  <a:srgbClr val="0070C0"/>
                </a:solidFill>
                <a:latin typeface="Consolas" panose="020B0609020204030204" pitchFamily="49" charset="0"/>
                <a:cs typeface="Consolas" panose="020B0609020204030204" pitchFamily="49" charset="0"/>
              </a:rPr>
              <a:t>ip_address</a:t>
            </a:r>
            <a:r>
              <a:rPr lang="en-US" sz="2000" b="1" i="1" dirty="0">
                <a:solidFill>
                  <a:srgbClr val="0070C0"/>
                </a:solidFill>
                <a:latin typeface="Consolas" panose="020B0609020204030204" pitchFamily="49" charset="0"/>
                <a:cs typeface="Consolas" panose="020B0609020204030204" pitchFamily="49" charset="0"/>
              </a:rPr>
              <a:t>=X.Y.Z.50/24 </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73256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Setting the Network Name of a Raspberry Pi </a:t>
            </a:r>
          </a:p>
        </p:txBody>
      </p:sp>
      <p:sp>
        <p:nvSpPr>
          <p:cNvPr id="2" name="TextBox 1"/>
          <p:cNvSpPr txBox="1"/>
          <p:nvPr/>
        </p:nvSpPr>
        <p:spPr>
          <a:xfrm>
            <a:off x="291547" y="857743"/>
            <a:ext cx="11357113"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Changing the name of your Pi is pretty straightforward. </a:t>
            </a:r>
            <a:r>
              <a:rPr lang="en-US" sz="2000" b="1" dirty="0">
                <a:solidFill>
                  <a:srgbClr val="FF0000"/>
                </a:solidFill>
              </a:rPr>
              <a:t>There are just two files that need to be changed</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First, edit the file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/hostname</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do this by opening a Terminal window and typing the command:</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/hostname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Replace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raspberrypi</a:t>
            </a:r>
            <a:r>
              <a:rPr lang="en-US" sz="2000" b="1" i="1" dirty="0">
                <a:solidFill>
                  <a:srgbClr val="0070C0"/>
                </a:solidFill>
                <a:latin typeface="Consolas" panose="020B0609020204030204" pitchFamily="49" charset="0"/>
                <a:cs typeface="Consolas" panose="020B0609020204030204" pitchFamily="49" charset="0"/>
              </a:rPr>
              <a:t>” </a:t>
            </a:r>
            <a:r>
              <a:rPr lang="en-US" sz="2000" dirty="0"/>
              <a:t>with a name of your choice. This should remain one word, without any punctuation or unusual characters. This includes the _ character.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20403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Setting the Network Name of a Raspberry Pi </a:t>
            </a:r>
          </a:p>
        </p:txBody>
      </p:sp>
      <p:sp>
        <p:nvSpPr>
          <p:cNvPr id="2" name="TextBox 1"/>
          <p:cNvSpPr txBox="1"/>
          <p:nvPr/>
        </p:nvSpPr>
        <p:spPr>
          <a:xfrm>
            <a:off x="291547" y="857743"/>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Second, open the file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/hosts </a:t>
            </a:r>
            <a:r>
              <a:rPr lang="en-US" sz="2000" dirty="0"/>
              <a:t>in an editor using the command:</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/hosts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file will look something like this:</a:t>
            </a:r>
          </a:p>
          <a:p>
            <a:pPr lvl="2"/>
            <a:r>
              <a:rPr lang="en-US" sz="2000" b="1" i="1" dirty="0">
                <a:solidFill>
                  <a:srgbClr val="0070C0"/>
                </a:solidFill>
                <a:latin typeface="Consolas" panose="020B0609020204030204" pitchFamily="49" charset="0"/>
                <a:cs typeface="Consolas" panose="020B0609020204030204" pitchFamily="49" charset="0"/>
              </a:rPr>
              <a:t>127.0.0.1      </a:t>
            </a:r>
          </a:p>
          <a:p>
            <a:pPr lvl="2"/>
            <a:r>
              <a:rPr lang="en-US" sz="2000" b="1" i="1" dirty="0">
                <a:solidFill>
                  <a:srgbClr val="0070C0"/>
                </a:solidFill>
                <a:latin typeface="Consolas" panose="020B0609020204030204" pitchFamily="49" charset="0"/>
                <a:cs typeface="Consolas" panose="020B0609020204030204" pitchFamily="49" charset="0"/>
              </a:rPr>
              <a:t>localhost ::1</a:t>
            </a:r>
          </a:p>
          <a:p>
            <a:pPr lvl="2"/>
            <a:r>
              <a:rPr lang="en-US" sz="2000" b="1" i="1" dirty="0">
                <a:solidFill>
                  <a:srgbClr val="0070C0"/>
                </a:solidFill>
                <a:latin typeface="Consolas" panose="020B0609020204030204" pitchFamily="49" charset="0"/>
                <a:cs typeface="Consolas" panose="020B0609020204030204" pitchFamily="49" charset="0"/>
              </a:rPr>
              <a:t>localhost ip6-localhost ip6-loopback</a:t>
            </a:r>
          </a:p>
          <a:p>
            <a:pPr lvl="2"/>
            <a:r>
              <a:rPr lang="en-US" sz="2000" b="1" i="1" dirty="0">
                <a:solidFill>
                  <a:srgbClr val="0070C0"/>
                </a:solidFill>
                <a:latin typeface="Consolas" panose="020B0609020204030204" pitchFamily="49" charset="0"/>
                <a:cs typeface="Consolas" panose="020B0609020204030204" pitchFamily="49" charset="0"/>
              </a:rPr>
              <a:t>fe00::0  </a:t>
            </a:r>
          </a:p>
          <a:p>
            <a:pPr lvl="2"/>
            <a:r>
              <a:rPr lang="en-US" sz="2000" b="1" i="1" dirty="0">
                <a:solidFill>
                  <a:srgbClr val="0070C0"/>
                </a:solidFill>
                <a:latin typeface="Consolas" panose="020B0609020204030204" pitchFamily="49" charset="0"/>
                <a:cs typeface="Consolas" panose="020B0609020204030204" pitchFamily="49" charset="0"/>
              </a:rPr>
              <a:t>ip6-localnet ff00::0    </a:t>
            </a:r>
          </a:p>
          <a:p>
            <a:pPr lvl="2"/>
            <a:r>
              <a:rPr lang="en-US" sz="2000" b="1" i="1" dirty="0">
                <a:solidFill>
                  <a:srgbClr val="0070C0"/>
                </a:solidFill>
                <a:latin typeface="Consolas" panose="020B0609020204030204" pitchFamily="49" charset="0"/>
                <a:cs typeface="Consolas" panose="020B0609020204030204" pitchFamily="49" charset="0"/>
              </a:rPr>
              <a:t>ip6-mcastprefix ff02::1  </a:t>
            </a:r>
          </a:p>
          <a:p>
            <a:pPr lvl="2"/>
            <a:r>
              <a:rPr lang="en-US" sz="2000" b="1" i="1" dirty="0">
                <a:solidFill>
                  <a:srgbClr val="0070C0"/>
                </a:solidFill>
                <a:latin typeface="Consolas" panose="020B0609020204030204" pitchFamily="49" charset="0"/>
                <a:cs typeface="Consolas" panose="020B0609020204030204" pitchFamily="49" charset="0"/>
              </a:rPr>
              <a:t>ip6-allnodes ff02::2</a:t>
            </a:r>
          </a:p>
          <a:p>
            <a:pPr lvl="2"/>
            <a:r>
              <a:rPr lang="en-US" sz="2000" b="1" i="1" dirty="0">
                <a:solidFill>
                  <a:srgbClr val="0070C0"/>
                </a:solidFill>
                <a:latin typeface="Consolas" panose="020B0609020204030204" pitchFamily="49" charset="0"/>
                <a:cs typeface="Consolas" panose="020B0609020204030204" pitchFamily="49" charset="0"/>
              </a:rPr>
              <a:t>ip6-allrouters</a:t>
            </a:r>
          </a:p>
          <a:p>
            <a:pPr lvl="2"/>
            <a:r>
              <a:rPr lang="en-US" sz="2000" b="1" i="1" dirty="0">
                <a:solidFill>
                  <a:srgbClr val="0070C0"/>
                </a:solidFill>
                <a:latin typeface="Consolas" panose="020B0609020204030204" pitchFamily="49" charset="0"/>
                <a:cs typeface="Consolas" panose="020B0609020204030204" pitchFamily="49" charset="0"/>
              </a:rPr>
              <a:t>127.0.1.1       </a:t>
            </a:r>
            <a:r>
              <a:rPr lang="en-US" sz="2000" b="1" i="1" dirty="0" err="1">
                <a:solidFill>
                  <a:srgbClr val="0070C0"/>
                </a:solidFill>
                <a:latin typeface="Consolas" panose="020B0609020204030204" pitchFamily="49" charset="0"/>
                <a:cs typeface="Consolas" panose="020B0609020204030204" pitchFamily="49" charset="0"/>
              </a:rPr>
              <a:t>raspberrypi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Change the text at the end that uses the old name (“</a:t>
            </a:r>
            <a:r>
              <a:rPr lang="en-US" sz="2000" b="1" i="1" dirty="0" err="1">
                <a:solidFill>
                  <a:srgbClr val="0070C0"/>
                </a:solidFill>
                <a:latin typeface="Consolas" panose="020B0609020204030204" pitchFamily="49" charset="0"/>
                <a:cs typeface="Consolas" panose="020B0609020204030204" pitchFamily="49" charset="0"/>
              </a:rPr>
              <a:t>raspberrypi</a:t>
            </a:r>
            <a:r>
              <a:rPr lang="en-US" sz="2000" dirty="0"/>
              <a:t>”) to the new name.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7034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3000</TotalTime>
  <Words>1851</Words>
  <Application>Microsoft Office PowerPoint</Application>
  <PresentationFormat>Widescreen</PresentationFormat>
  <Paragraphs>224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Raspberry pi Networking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empty fire</cp:lastModifiedBy>
  <cp:revision>318</cp:revision>
  <dcterms:created xsi:type="dcterms:W3CDTF">2015-08-06T11:05:05Z</dcterms:created>
  <dcterms:modified xsi:type="dcterms:W3CDTF">2017-06-21T19:57:31Z</dcterms:modified>
  <cp:contentStatus/>
</cp:coreProperties>
</file>