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10" r:id="rId3"/>
    <p:sldId id="411" r:id="rId4"/>
    <p:sldId id="412" r:id="rId5"/>
    <p:sldId id="413" r:id="rId6"/>
    <p:sldId id="421" r:id="rId7"/>
    <p:sldId id="420" r:id="rId8"/>
    <p:sldId id="414" r:id="rId9"/>
    <p:sldId id="416" r:id="rId10"/>
    <p:sldId id="419" r:id="rId11"/>
    <p:sldId id="417" r:id="rId12"/>
    <p:sldId id="403" r:id="rId13"/>
    <p:sldId id="404" r:id="rId14"/>
    <p:sldId id="402" r:id="rId15"/>
    <p:sldId id="266" r:id="rId16"/>
    <p:sldId id="334" r:id="rId17"/>
    <p:sldId id="424" r:id="rId18"/>
    <p:sldId id="405" r:id="rId19"/>
    <p:sldId id="394" r:id="rId20"/>
    <p:sldId id="400" r:id="rId21"/>
    <p:sldId id="422" r:id="rId22"/>
    <p:sldId id="423" r:id="rId23"/>
    <p:sldId id="395" r:id="rId24"/>
    <p:sldId id="396" r:id="rId25"/>
    <p:sldId id="397" r:id="rId26"/>
    <p:sldId id="398" r:id="rId27"/>
    <p:sldId id="399"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snapToGrid="0">
      <p:cViewPr varScale="1">
        <p:scale>
          <a:sx n="69" d="100"/>
          <a:sy n="69"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Raspberry pi</a:t>
            </a:r>
            <a:br>
              <a:rPr lang="en-US"/>
            </a:br>
            <a:r>
              <a:rPr lang="en-US"/>
              <a:t>Controlling </a:t>
            </a:r>
            <a:r>
              <a:rPr lang="en-US" dirty="0"/>
              <a:t>Hardware</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6161648"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come to grips with the control of electronics through the Raspberry Pi’s GPIO connector.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467820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myCallback</a:t>
            </a:r>
            <a:r>
              <a:rPr lang="en-US" sz="2000" b="1" i="1" dirty="0">
                <a:solidFill>
                  <a:srgbClr val="0070C0"/>
                </a:solidFill>
                <a:latin typeface="Consolas" panose="020B0609020204030204" pitchFamily="49" charset="0"/>
                <a:cs typeface="Consolas" panose="020B0609020204030204" pitchFamily="49" charset="0"/>
              </a:rPr>
              <a:t>(channel):</a:t>
            </a:r>
          </a:p>
          <a:p>
            <a:pPr lvl="1"/>
            <a:r>
              <a:rPr lang="en-US" sz="2000" b="1" i="1" dirty="0">
                <a:solidFill>
                  <a:srgbClr val="0070C0"/>
                </a:solidFill>
                <a:latin typeface="Consolas" panose="020B0609020204030204" pitchFamily="49" charset="0"/>
                <a:cs typeface="Consolas" panose="020B0609020204030204" pitchFamily="49" charset="0"/>
              </a:rPr>
              <a:t>    print("You pressed button")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=GPIO.PUD_UP)</a:t>
            </a:r>
          </a:p>
          <a:p>
            <a:pPr lvl="1"/>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myCallback</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b="1" i="1" dirty="0">
                <a:solidFill>
                  <a:srgbClr val="0070C0"/>
                </a:solidFill>
                <a:latin typeface="Consolas" panose="020B0609020204030204" pitchFamily="49" charset="0"/>
                <a:cs typeface="Consolas" panose="020B0609020204030204" pitchFamily="49" charset="0"/>
              </a:rPr>
              <a:t>=200)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0</a:t>
            </a:r>
          </a:p>
          <a:p>
            <a:pPr lvl="1"/>
            <a:r>
              <a:rPr lang="en-US" sz="2000" b="1" i="1" dirty="0">
                <a:solidFill>
                  <a:srgbClr val="0070C0"/>
                </a:solidFill>
                <a:latin typeface="Consolas" panose="020B0609020204030204" pitchFamily="49" charset="0"/>
                <a:cs typeface="Consolas" panose="020B0609020204030204" pitchFamily="49" charset="0"/>
              </a:rPr>
              <a:t>while(True):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+ 1</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(0.2)</a:t>
            </a:r>
            <a:endParaRPr lang="en-US"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08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Switches often bounce when pressed</a:t>
            </a:r>
            <a:r>
              <a:rPr lang="en-US" sz="2000" dirty="0"/>
              <a:t>. This means they don’t always transition cleanly from open to closed, but bounce between the two, possibly several times, making it appear that the button was pressed multiple times, in very rapid succession, when actually it was pressed only once.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If you keep pressing the button, you’ll probably see this reflected in the output as the message appearing more than once for one button press.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library actually has an option to stop bounce from being a problem, by preventing the interrupt from being triggered again within a certain amount of time. To make use of this feature, just add the extra optional parameter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dirty="0"/>
              <a:t> to the </a:t>
            </a:r>
            <a:r>
              <a:rPr lang="en-US" sz="2000" b="1" i="1" dirty="0" err="1">
                <a:solidFill>
                  <a:srgbClr val="0070C0"/>
                </a:solidFill>
                <a:latin typeface="Consolas" panose="020B0609020204030204" pitchFamily="49" charset="0"/>
                <a:cs typeface="Consolas" panose="020B0609020204030204" pitchFamily="49" charset="0"/>
              </a:rPr>
              <a:t>add_event_detect</a:t>
            </a:r>
            <a:r>
              <a:rPr lang="en-US" sz="2000" b="1" i="1" dirty="0">
                <a:solidFill>
                  <a:srgbClr val="0070C0"/>
                </a:solidFill>
                <a:latin typeface="Consolas" panose="020B0609020204030204" pitchFamily="49" charset="0"/>
                <a:cs typeface="Consolas" panose="020B0609020204030204" pitchFamily="49" charset="0"/>
              </a:rPr>
              <a:t> </a:t>
            </a:r>
            <a:r>
              <a:rPr lang="en-US" sz="2000" dirty="0"/>
              <a:t>call. The value of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dirty="0"/>
              <a:t> is in milliseconds.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b="1" i="1" dirty="0">
                <a:solidFill>
                  <a:srgbClr val="0070C0"/>
                </a:solidFill>
                <a:latin typeface="Consolas" panose="020B0609020204030204" pitchFamily="49" charset="0"/>
                <a:cs typeface="Consolas" panose="020B0609020204030204" pitchFamily="49" charset="0"/>
              </a:rPr>
              <a:t>=100)</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589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Pulse Width Modulation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l="1841" t="7031" r="2229" b="2200"/>
          <a:stretch/>
        </p:blipFill>
        <p:spPr>
          <a:xfrm>
            <a:off x="1320419" y="857743"/>
            <a:ext cx="9877463" cy="5866614"/>
          </a:xfrm>
          <a:prstGeom prst="rect">
            <a:avLst/>
          </a:prstGeom>
        </p:spPr>
      </p:pic>
    </p:spTree>
    <p:extLst>
      <p:ext uri="{BB962C8B-B14F-4D97-AF65-F5344CB8AC3E}">
        <p14:creationId xmlns:p14="http://schemas.microsoft.com/office/powerpoint/2010/main" val="245439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Generate PWM with GPIO</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How to Generate PWM: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1-Configure Pin as Output:</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pin_Number</a:t>
            </a:r>
            <a:r>
              <a:rPr lang="en-US" sz="2000" b="1" i="1" dirty="0">
                <a:solidFill>
                  <a:srgbClr val="0070C0"/>
                </a:solidFill>
                <a:latin typeface="Consolas" panose="020B0609020204030204" pitchFamily="49" charset="0"/>
                <a:cs typeface="Consolas" panose="020B0609020204030204" pitchFamily="49" charset="0"/>
              </a:rPr>
              <a:t>, GPIO.OUT)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2-Create PWM Module:</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Pwm_var</a:t>
            </a:r>
            <a:r>
              <a:rPr lang="en-US" sz="2000" b="1" i="1" dirty="0">
                <a:solidFill>
                  <a:srgbClr val="0070C0"/>
                </a:solidFill>
                <a:latin typeface="Consolas" panose="020B0609020204030204" pitchFamily="49" charset="0"/>
                <a:cs typeface="Consolas" panose="020B0609020204030204" pitchFamily="49" charset="0"/>
              </a:rPr>
              <a:t> = GPIO.PWM(pin, </a:t>
            </a:r>
            <a:r>
              <a:rPr lang="en-US" sz="2000" b="1" i="1" dirty="0" err="1">
                <a:solidFill>
                  <a:srgbClr val="0070C0"/>
                </a:solidFill>
                <a:latin typeface="Consolas" panose="020B0609020204030204" pitchFamily="49" charset="0"/>
                <a:cs typeface="Consolas" panose="020B0609020204030204" pitchFamily="49" charset="0"/>
              </a:rPr>
              <a:t>Pulse_freq</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3-Start PWM:</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Pwm_var.start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initial_value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3-you can change </a:t>
            </a:r>
            <a:r>
              <a:rPr lang="en-US" sz="2000" dirty="0" err="1"/>
              <a:t>duty_cycle</a:t>
            </a:r>
            <a:r>
              <a:rPr lang="en-US" sz="2000" dirty="0"/>
              <a:t>:</a:t>
            </a:r>
          </a:p>
          <a:p>
            <a:pPr marL="342900" indent="-342900">
              <a:buFont typeface="Arial" panose="020B0604020202020204" pitchFamily="34" charset="0"/>
              <a:buChar char="•"/>
            </a:pPr>
            <a:r>
              <a:rPr lang="en-US" sz="2000" b="1" i="1" dirty="0" err="1" smtClean="0">
                <a:solidFill>
                  <a:srgbClr val="0070C0"/>
                </a:solidFill>
                <a:latin typeface="Consolas" panose="020B0609020204030204" pitchFamily="49" charset="0"/>
                <a:cs typeface="Consolas" panose="020B0609020204030204" pitchFamily="49" charset="0"/>
              </a:rPr>
              <a:t>pwm_var.ChangeDutyCycle</a:t>
            </a:r>
            <a:r>
              <a:rPr lang="en-US" sz="2000" b="1" i="1" dirty="0" smtClean="0">
                <a:solidFill>
                  <a:srgbClr val="0070C0"/>
                </a:solidFill>
                <a:latin typeface="Consolas" panose="020B0609020204030204" pitchFamily="49" charset="0"/>
                <a:cs typeface="Consolas" panose="020B0609020204030204" pitchFamily="49" charset="0"/>
              </a:rPr>
              <a:t>(</a:t>
            </a:r>
            <a:r>
              <a:rPr lang="en-US" sz="2000" b="1" i="1" dirty="0" err="1" smtClean="0">
                <a:solidFill>
                  <a:srgbClr val="0070C0"/>
                </a:solidFill>
                <a:latin typeface="Consolas" panose="020B0609020204030204" pitchFamily="49" charset="0"/>
                <a:cs typeface="Consolas" panose="020B0609020204030204" pitchFamily="49" charset="0"/>
              </a:rPr>
              <a:t>duty_percent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endParaRPr lang="en-US" sz="20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1772" t="2784" r="1831" b="2434"/>
          <a:stretch/>
        </p:blipFill>
        <p:spPr>
          <a:xfrm>
            <a:off x="6288259" y="956604"/>
            <a:ext cx="5584874" cy="5753686"/>
          </a:xfrm>
          <a:prstGeom prst="rect">
            <a:avLst/>
          </a:prstGeom>
        </p:spPr>
      </p:pic>
    </p:spTree>
    <p:extLst>
      <p:ext uri="{BB962C8B-B14F-4D97-AF65-F5344CB8AC3E}">
        <p14:creationId xmlns:p14="http://schemas.microsoft.com/office/powerpoint/2010/main" val="110535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PWM is a clever technique where you vary the length of pulses while keeping the overall number of pulses per second (the frequency in Hz) constant. following Figure illustrates the basic principle of PWM.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cdn.mikroe.com/ebooks/sites/36/2016/02/18114449/pic-microcontrollers-examples-in-assembly-language-chapter-05-fig5-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108" y="1775815"/>
            <a:ext cx="10018640" cy="508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5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291547" y="884069"/>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Connect an LED to one of the GPIO pins using a 470Ω or 1kΩ series resistor to limit the current. </a:t>
            </a:r>
          </a:p>
        </p:txBody>
      </p:sp>
      <p:pic>
        <p:nvPicPr>
          <p:cNvPr id="3" name="Picture 2"/>
          <p:cNvPicPr>
            <a:picLocks noChangeAspect="1"/>
          </p:cNvPicPr>
          <p:nvPr/>
        </p:nvPicPr>
        <p:blipFill>
          <a:blip r:embed="rId2"/>
          <a:stretch>
            <a:fillRect/>
          </a:stretch>
        </p:blipFill>
        <p:spPr>
          <a:xfrm>
            <a:off x="235275" y="1432963"/>
            <a:ext cx="11787136" cy="5249375"/>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b="1" i="1" dirty="0" err="1">
                <a:solidFill>
                  <a:srgbClr val="0070C0"/>
                </a:solidFill>
                <a:latin typeface="Consolas" panose="020B0609020204030204" pitchFamily="49" charset="0"/>
                <a:cs typeface="Consolas" panose="020B0609020204030204" pitchFamily="49" charset="0"/>
              </a:rPr>
              <a:t>RPi.GPIO</a:t>
            </a:r>
            <a:r>
              <a:rPr lang="en-US" sz="2000" dirty="0"/>
              <a:t> library has a pulse-width modulation (PWM) feature that allows you to control the power to an LED and its brightness. </a:t>
            </a:r>
          </a:p>
          <a:p>
            <a:pPr marL="342900" indent="-342900">
              <a:buFont typeface="Arial" panose="020B0604020202020204" pitchFamily="34" charset="0"/>
              <a:buChar char="•"/>
            </a:pPr>
            <a:endParaRPr lang="en-US" sz="2000" dirty="0">
              <a:solidFill>
                <a:schemeClr val="tx1">
                  <a:lumMod val="95000"/>
                  <a:lumOff val="5000"/>
                </a:schemeClr>
              </a:solidFill>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 18</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GPIO.OUT)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pwmLed</a:t>
            </a:r>
            <a:r>
              <a:rPr lang="en-US" sz="2000" b="1" i="1" dirty="0">
                <a:solidFill>
                  <a:srgbClr val="0070C0"/>
                </a:solidFill>
                <a:latin typeface="Consolas" panose="020B0609020204030204" pitchFamily="49" charset="0"/>
                <a:cs typeface="Consolas" panose="020B0609020204030204" pitchFamily="49" charset="0"/>
              </a:rPr>
              <a:t> = GPIO.PWM(</a:t>
            </a:r>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100)</a:t>
            </a:r>
          </a:p>
          <a:p>
            <a:pPr lvl="1"/>
            <a:r>
              <a:rPr lang="en-US" sz="2000" b="1" i="1" dirty="0" err="1">
                <a:solidFill>
                  <a:srgbClr val="0070C0"/>
                </a:solidFill>
                <a:latin typeface="Consolas" panose="020B0609020204030204" pitchFamily="49" charset="0"/>
                <a:cs typeface="Consolas" panose="020B0609020204030204" pitchFamily="49" charset="0"/>
              </a:rPr>
              <a:t>pwmLed.start</a:t>
            </a:r>
            <a:r>
              <a:rPr lang="en-US" sz="2000" b="1" i="1" dirty="0">
                <a:solidFill>
                  <a:srgbClr val="0070C0"/>
                </a:solidFill>
                <a:latin typeface="Consolas" panose="020B0609020204030204" pitchFamily="49" charset="0"/>
                <a:cs typeface="Consolas" panose="020B0609020204030204" pitchFamily="49" charset="0"/>
              </a:rPr>
              <a:t>(100)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dutyStr</a:t>
            </a:r>
            <a:r>
              <a:rPr lang="en-US" sz="2000" b="1" i="1" dirty="0">
                <a:solidFill>
                  <a:srgbClr val="0070C0"/>
                </a:solidFill>
                <a:latin typeface="Consolas" panose="020B0609020204030204" pitchFamily="49" charset="0"/>
                <a:cs typeface="Consolas" panose="020B0609020204030204" pitchFamily="49" charset="0"/>
              </a:rPr>
              <a:t> = input("Please Enter Brightness(0 to 100): ")</a:t>
            </a:r>
          </a:p>
          <a:p>
            <a:pPr lvl="1"/>
            <a:r>
              <a:rPr lang="en-US" sz="2000" b="1" i="1" dirty="0">
                <a:solidFill>
                  <a:srgbClr val="0070C0"/>
                </a:solidFill>
                <a:latin typeface="Consolas" panose="020B0609020204030204" pitchFamily="49" charset="0"/>
                <a:cs typeface="Consolas" panose="020B0609020204030204" pitchFamily="49" charset="0"/>
              </a:rPr>
              <a:t>    duty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dutyStr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pwmLed.ChangeDutyCycle</a:t>
            </a:r>
            <a:r>
              <a:rPr lang="en-US" sz="2000" b="1" i="1" dirty="0">
                <a:solidFill>
                  <a:srgbClr val="0070C0"/>
                </a:solidFill>
                <a:latin typeface="Consolas" panose="020B0609020204030204" pitchFamily="49" charset="0"/>
                <a:cs typeface="Consolas" panose="020B0609020204030204" pitchFamily="49" charset="0"/>
              </a:rPr>
              <a:t>(duty)</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000548"/>
          </a:xfrm>
          <a:prstGeom prst="rect">
            <a:avLst/>
          </a:prstGeom>
          <a:noFill/>
        </p:spPr>
        <p:txBody>
          <a:bodyPr wrap="square" rtlCol="0">
            <a:spAutoFit/>
          </a:bodyPr>
          <a:lstStyle/>
          <a:p>
            <a:pPr lvl="2"/>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are using Python 3 rather than Python 2, change the command </a:t>
            </a:r>
            <a:r>
              <a:rPr lang="en-US" sz="2400" b="1" i="1" dirty="0">
                <a:solidFill>
                  <a:srgbClr val="0070C0"/>
                </a:solidFill>
                <a:latin typeface="Consolas" panose="020B0609020204030204" pitchFamily="49" charset="0"/>
                <a:cs typeface="Consolas" panose="020B0609020204030204" pitchFamily="49" charset="0"/>
              </a:rPr>
              <a:t>input</a:t>
            </a:r>
            <a:r>
              <a:rPr lang="en-US" sz="2000" dirty="0"/>
              <a:t> to just </a:t>
            </a:r>
            <a:r>
              <a:rPr lang="en-US" sz="2400" b="1" i="1" dirty="0" err="1">
                <a:solidFill>
                  <a:srgbClr val="0070C0"/>
                </a:solidFill>
                <a:latin typeface="Consolas" panose="020B0609020204030204" pitchFamily="49" charset="0"/>
                <a:cs typeface="Consolas" panose="020B0609020204030204" pitchFamily="49" charset="0"/>
              </a:rPr>
              <a:t>raw_input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Run the Python program, and you will be able to change the brightness by entering a number between 0 and 100</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513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438170" y="801471"/>
            <a:ext cx="7315659" cy="6000257"/>
          </a:xfrm>
          <a:prstGeom prst="rect">
            <a:avLst/>
          </a:prstGeom>
        </p:spPr>
      </p:pic>
    </p:spTree>
    <p:extLst>
      <p:ext uri="{BB962C8B-B14F-4D97-AF65-F5344CB8AC3E}">
        <p14:creationId xmlns:p14="http://schemas.microsoft.com/office/powerpoint/2010/main" val="238360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Speed of a DC Motor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51346" y="857743"/>
            <a:ext cx="9862729" cy="6000257"/>
          </a:xfrm>
          <a:prstGeom prst="rect">
            <a:avLst/>
          </a:prstGeom>
        </p:spPr>
      </p:pic>
    </p:spTree>
    <p:extLst>
      <p:ext uri="{BB962C8B-B14F-4D97-AF65-F5344CB8AC3E}">
        <p14:creationId xmlns:p14="http://schemas.microsoft.com/office/powerpoint/2010/main" val="266896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21704" y="857743"/>
            <a:ext cx="11748591" cy="5960937"/>
          </a:xfrm>
          <a:prstGeom prst="rect">
            <a:avLst/>
          </a:prstGeom>
        </p:spPr>
      </p:pic>
    </p:spTree>
    <p:extLst>
      <p:ext uri="{BB962C8B-B14F-4D97-AF65-F5344CB8AC3E}">
        <p14:creationId xmlns:p14="http://schemas.microsoft.com/office/powerpoint/2010/main" val="3706814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73611" y="857743"/>
            <a:ext cx="11357317" cy="2985433"/>
          </a:xfrm>
          <a:prstGeom prst="rect">
            <a:avLst/>
          </a:prstGeom>
        </p:spPr>
        <p:txBody>
          <a:bodyPr wrap="square">
            <a:spAutoFit/>
          </a:bodyPr>
          <a:lstStyle/>
          <a:p>
            <a:r>
              <a:rPr lang="en-US" sz="2000" b="1" dirty="0">
                <a:solidFill>
                  <a:srgbClr val="FF0000"/>
                </a:solidFill>
              </a:rPr>
              <a:t>you can use individual transistors to make an H-Bridge</a:t>
            </a:r>
            <a:r>
              <a:rPr lang="en-US" sz="2000" dirty="0"/>
              <a:t>, it is simpler to use an H-Bridge IC such as the L293D. </a:t>
            </a:r>
            <a:r>
              <a:rPr lang="en-US" sz="2000" b="1" dirty="0">
                <a:solidFill>
                  <a:srgbClr val="FF0000"/>
                </a:solidFill>
              </a:rPr>
              <a:t>This chip actually has two H-Bridges </a:t>
            </a:r>
            <a:r>
              <a:rPr lang="en-US" sz="2000" dirty="0"/>
              <a:t>in it, so you can use it to control two motors. </a:t>
            </a:r>
          </a:p>
          <a:p>
            <a:endParaRPr lang="en-US" sz="2000" dirty="0"/>
          </a:p>
          <a:p>
            <a:r>
              <a:rPr lang="en-US" sz="2000" dirty="0"/>
              <a:t>The L293 has three control pins for each of the two motor control channels. The </a:t>
            </a:r>
            <a:r>
              <a:rPr lang="en-US" sz="2400" dirty="0">
                <a:solidFill>
                  <a:srgbClr val="FF0000"/>
                </a:solidFill>
              </a:rPr>
              <a:t>Enable</a:t>
            </a:r>
            <a:r>
              <a:rPr lang="en-US" sz="2000" dirty="0">
                <a:solidFill>
                  <a:srgbClr val="FF0000"/>
                </a:solidFill>
              </a:rPr>
              <a:t> pin </a:t>
            </a:r>
            <a:r>
              <a:rPr lang="en-US" sz="2000" dirty="0"/>
              <a:t>just enables or disables the channel as a whole. In the example program, </a:t>
            </a:r>
            <a:r>
              <a:rPr lang="en-US" sz="2000" b="1" dirty="0">
                <a:solidFill>
                  <a:srgbClr val="FF0000"/>
                </a:solidFill>
              </a:rPr>
              <a:t>this is connected to a PWM output to control the speed of the motor</a:t>
            </a:r>
            <a:r>
              <a:rPr lang="en-US" sz="2000" dirty="0"/>
              <a:t>. The other two pins </a:t>
            </a:r>
            <a:r>
              <a:rPr lang="en-US" sz="2000" b="1" dirty="0">
                <a:solidFill>
                  <a:srgbClr val="FF0000"/>
                </a:solidFill>
              </a:rPr>
              <a:t>(</a:t>
            </a:r>
            <a:r>
              <a:rPr lang="en-US" sz="2400" b="1" dirty="0">
                <a:solidFill>
                  <a:srgbClr val="FF0000"/>
                </a:solidFill>
              </a:rPr>
              <a:t>IN1</a:t>
            </a:r>
            <a:r>
              <a:rPr lang="en-US" sz="2000" b="1" dirty="0">
                <a:solidFill>
                  <a:srgbClr val="FF0000"/>
                </a:solidFill>
              </a:rPr>
              <a:t> and</a:t>
            </a:r>
            <a:r>
              <a:rPr lang="en-US" sz="2400" b="1" dirty="0">
                <a:solidFill>
                  <a:srgbClr val="FF0000"/>
                </a:solidFill>
              </a:rPr>
              <a:t> IN2</a:t>
            </a:r>
            <a:r>
              <a:rPr lang="en-US" sz="2000" b="1" dirty="0">
                <a:solidFill>
                  <a:srgbClr val="FF0000"/>
                </a:solidFill>
              </a:rPr>
              <a:t>) control the direction in which the motor will be driven.</a:t>
            </a:r>
            <a:r>
              <a:rPr lang="en-US" sz="2000" dirty="0"/>
              <a:t> </a:t>
            </a:r>
          </a:p>
          <a:p>
            <a:r>
              <a:rPr lang="en-US" sz="2000" dirty="0"/>
              <a:t>If IN1 is high and IN2 is low, the motor will turn in one direction. If those two pins are reversed, the motor will turn in the opposite direction. </a:t>
            </a:r>
          </a:p>
        </p:txBody>
      </p:sp>
      <p:pic>
        <p:nvPicPr>
          <p:cNvPr id="8" name="Picture 7"/>
          <p:cNvPicPr>
            <a:picLocks noChangeAspect="1"/>
          </p:cNvPicPr>
          <p:nvPr/>
        </p:nvPicPr>
        <p:blipFill>
          <a:blip r:embed="rId2"/>
          <a:stretch>
            <a:fillRect/>
          </a:stretch>
        </p:blipFill>
        <p:spPr>
          <a:xfrm>
            <a:off x="3332957" y="3843176"/>
            <a:ext cx="5000388" cy="2905508"/>
          </a:xfrm>
          <a:prstGeom prst="rect">
            <a:avLst/>
          </a:prstGeom>
        </p:spPr>
      </p:pic>
    </p:spTree>
    <p:extLst>
      <p:ext uri="{BB962C8B-B14F-4D97-AF65-F5344CB8AC3E}">
        <p14:creationId xmlns:p14="http://schemas.microsoft.com/office/powerpoint/2010/main" val="99639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79867" y="857743"/>
            <a:ext cx="9762324" cy="5485908"/>
          </a:xfrm>
          <a:prstGeom prst="rect">
            <a:avLst/>
          </a:prstGeom>
        </p:spPr>
      </p:pic>
    </p:spTree>
    <p:extLst>
      <p:ext uri="{BB962C8B-B14F-4D97-AF65-F5344CB8AC3E}">
        <p14:creationId xmlns:p14="http://schemas.microsoft.com/office/powerpoint/2010/main" val="3888378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www.robomart.com/image/catalog/RM0024/l298pino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180" y="1460262"/>
            <a:ext cx="8179715" cy="474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30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6319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control both the </a:t>
            </a:r>
            <a:r>
              <a:rPr lang="en-US" sz="2000" b="1" dirty="0">
                <a:solidFill>
                  <a:srgbClr val="FF0000"/>
                </a:solidFill>
              </a:rPr>
              <a:t>speed and direction of a small DC motor</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an </a:t>
            </a:r>
            <a:r>
              <a:rPr lang="en-US" sz="2000" b="1" dirty="0">
                <a:solidFill>
                  <a:srgbClr val="FF0000"/>
                </a:solidFill>
              </a:rPr>
              <a:t>H-Bridge chip or module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have two recipes to choose from for controlling a motor. The first, the “</a:t>
            </a:r>
            <a:r>
              <a:rPr lang="en-US" sz="2000" b="1" dirty="0">
                <a:solidFill>
                  <a:srgbClr val="FF0000"/>
                </a:solidFill>
              </a:rPr>
              <a:t>DIY approach</a:t>
            </a:r>
            <a:r>
              <a:rPr lang="en-US" sz="2000" dirty="0"/>
              <a:t>,” uses </a:t>
            </a:r>
            <a:r>
              <a:rPr lang="en-US" sz="2000" b="1" dirty="0">
                <a:solidFill>
                  <a:srgbClr val="FF0000"/>
                </a:solidFill>
              </a:rPr>
              <a:t>solderless breadboard and a L293D chip</a:t>
            </a:r>
            <a:r>
              <a:rPr lang="en-US" sz="2000" dirty="0"/>
              <a:t>. The </a:t>
            </a:r>
            <a:r>
              <a:rPr lang="en-US" sz="2000" b="1" dirty="0">
                <a:solidFill>
                  <a:srgbClr val="FF0000"/>
                </a:solidFill>
              </a:rPr>
              <a:t>second design uses a readymade H-Bridge module  </a:t>
            </a:r>
            <a:r>
              <a:rPr lang="en-US" sz="2000" dirty="0"/>
              <a:t>from </a:t>
            </a:r>
            <a:r>
              <a:rPr lang="en-US" sz="2000" dirty="0" err="1"/>
              <a:t>SparkFun</a:t>
            </a:r>
            <a:r>
              <a:rPr lang="en-US" sz="2000" dirty="0"/>
              <a:t>, connecting it directly to the Raspberry Pi with jumper leads.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Both the L293D and the </a:t>
            </a:r>
            <a:r>
              <a:rPr lang="en-US" sz="2000" dirty="0" err="1"/>
              <a:t>SparkFun</a:t>
            </a:r>
            <a:r>
              <a:rPr lang="en-US" sz="2000" dirty="0"/>
              <a:t> module are capable of driving two motors without any extra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If the project is driving wheels, then you will typically use a </a:t>
            </a:r>
            <a:r>
              <a:rPr lang="en-US" sz="2000" b="1" dirty="0" err="1">
                <a:solidFill>
                  <a:srgbClr val="FF0000"/>
                </a:solidFill>
              </a:rPr>
              <a:t>gearmotor</a:t>
            </a:r>
            <a:r>
              <a:rPr lang="en-US" sz="2000" dirty="0"/>
              <a:t>, which combines a motor and gearbox to reduce the RPM and increase the torque.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Whichever hardware option you decided upon, you can use the same program to try out the motor. This allows you to enter a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or </a:t>
            </a:r>
            <a:r>
              <a:rPr lang="en-US" sz="2400" b="1" i="1" dirty="0">
                <a:solidFill>
                  <a:srgbClr val="0070C0"/>
                </a:solidFill>
                <a:latin typeface="Consolas" panose="020B0609020204030204" pitchFamily="49" charset="0"/>
                <a:cs typeface="Consolas" panose="020B0609020204030204" pitchFamily="49" charset="0"/>
              </a:rPr>
              <a:t>r</a:t>
            </a:r>
            <a:r>
              <a:rPr lang="en-US" sz="2000" dirty="0"/>
              <a:t> and then a single digit between </a:t>
            </a:r>
            <a:r>
              <a:rPr lang="en-US" sz="24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9</a:t>
            </a:r>
            <a:r>
              <a:rPr lang="en-US" sz="2000" dirty="0"/>
              <a:t>. The motor will then either go forward or backward, at a speed specified by the digit—</a:t>
            </a:r>
            <a:r>
              <a:rPr lang="en-US" sz="2400" b="1" i="1" dirty="0">
                <a:solidFill>
                  <a:srgbClr val="0070C0"/>
                </a:solidFill>
                <a:latin typeface="Consolas" panose="020B0609020204030204" pitchFamily="49" charset="0"/>
                <a:cs typeface="Consolas" panose="020B0609020204030204" pitchFamily="49" charset="0"/>
              </a:rPr>
              <a:t>0</a:t>
            </a:r>
            <a:r>
              <a:rPr lang="en-US" sz="2000" dirty="0"/>
              <a:t> for stopped, </a:t>
            </a:r>
            <a:r>
              <a:rPr lang="en-US" sz="2400" b="1" i="1" dirty="0">
                <a:solidFill>
                  <a:srgbClr val="0070C0"/>
                </a:solidFill>
                <a:latin typeface="Consolas" panose="020B0609020204030204" pitchFamily="49" charset="0"/>
                <a:cs typeface="Consolas" panose="020B0609020204030204" pitchFamily="49" charset="0"/>
              </a:rPr>
              <a:t>9</a:t>
            </a:r>
            <a:r>
              <a:rPr lang="en-US" sz="2000" dirty="0"/>
              <a:t> for full speed.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820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666707" y="746115"/>
            <a:ext cx="6858586" cy="6111885"/>
          </a:xfrm>
          <a:prstGeom prst="rect">
            <a:avLst/>
          </a:prstGeom>
        </p:spPr>
      </p:pic>
    </p:spTree>
    <p:extLst>
      <p:ext uri="{BB962C8B-B14F-4D97-AF65-F5344CB8AC3E}">
        <p14:creationId xmlns:p14="http://schemas.microsoft.com/office/powerpoint/2010/main" val="1586194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500" y="1020995"/>
            <a:ext cx="11906910" cy="5322656"/>
          </a:xfrm>
          <a:prstGeom prst="rect">
            <a:avLst/>
          </a:prstGeom>
        </p:spPr>
      </p:pic>
    </p:spTree>
    <p:extLst>
      <p:ext uri="{BB962C8B-B14F-4D97-AF65-F5344CB8AC3E}">
        <p14:creationId xmlns:p14="http://schemas.microsoft.com/office/powerpoint/2010/main" val="3845029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463308"/>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RPi.GPIO</a:t>
            </a:r>
            <a:r>
              <a:rPr lang="en-US" b="1" i="1" dirty="0">
                <a:solidFill>
                  <a:srgbClr val="0070C0"/>
                </a:solidFill>
                <a:latin typeface="Consolas" panose="020B0609020204030204" pitchFamily="49" charset="0"/>
                <a:cs typeface="Consolas" panose="020B0609020204030204" pitchFamily="49" charset="0"/>
              </a:rPr>
              <a:t> as GPIO</a:t>
            </a:r>
          </a:p>
          <a:p>
            <a:pPr lvl="1"/>
            <a:r>
              <a:rPr lang="en-US" b="1" i="1" dirty="0">
                <a:solidFill>
                  <a:srgbClr val="0070C0"/>
                </a:solidFill>
                <a:latin typeface="Consolas" panose="020B0609020204030204" pitchFamily="49" charset="0"/>
                <a:cs typeface="Consolas" panose="020B0609020204030204" pitchFamily="49" charset="0"/>
              </a:rPr>
              <a:t>import time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 18</a:t>
            </a:r>
          </a:p>
          <a:p>
            <a:pPr lvl="1"/>
            <a:r>
              <a:rPr lang="en-US" b="1" i="1" dirty="0">
                <a:solidFill>
                  <a:srgbClr val="0070C0"/>
                </a:solidFill>
                <a:latin typeface="Consolas" panose="020B0609020204030204" pitchFamily="49" charset="0"/>
                <a:cs typeface="Consolas" panose="020B0609020204030204" pitchFamily="49" charset="0"/>
              </a:rPr>
              <a:t>inPin1 = 23</a:t>
            </a:r>
          </a:p>
          <a:p>
            <a:pPr lvl="1"/>
            <a:r>
              <a:rPr lang="en-US" b="1" i="1" dirty="0">
                <a:solidFill>
                  <a:srgbClr val="0070C0"/>
                </a:solidFill>
                <a:latin typeface="Consolas" panose="020B0609020204030204" pitchFamily="49" charset="0"/>
                <a:cs typeface="Consolas" panose="020B0609020204030204" pitchFamily="49" charset="0"/>
              </a:rPr>
              <a:t>inPin2 = 24</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GPIO.setmode</a:t>
            </a:r>
            <a:r>
              <a:rPr lang="en-US" b="1" i="1" dirty="0">
                <a:solidFill>
                  <a:srgbClr val="0070C0"/>
                </a:solidFill>
                <a:latin typeface="Consolas" panose="020B0609020204030204" pitchFamily="49" charset="0"/>
                <a:cs typeface="Consolas" panose="020B0609020204030204" pitchFamily="49" charset="0"/>
              </a:rPr>
              <a:t>(GPIO.BCM)</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GPIO.OUT)</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(inPin1, GPIO.OUT)</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(inPin2, GPIO.OUT)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pwm</a:t>
            </a:r>
            <a:r>
              <a:rPr lang="en-US" b="1" i="1" dirty="0">
                <a:solidFill>
                  <a:srgbClr val="0070C0"/>
                </a:solidFill>
                <a:latin typeface="Consolas" panose="020B0609020204030204" pitchFamily="49" charset="0"/>
                <a:cs typeface="Consolas" panose="020B0609020204030204" pitchFamily="49" charset="0"/>
              </a:rPr>
              <a:t> = GPIO.PWM(</a:t>
            </a:r>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500)</a:t>
            </a:r>
          </a:p>
          <a:p>
            <a:pPr lvl="1"/>
            <a:r>
              <a:rPr lang="en-US" b="1" i="1" dirty="0" err="1">
                <a:solidFill>
                  <a:srgbClr val="0070C0"/>
                </a:solidFill>
                <a:latin typeface="Consolas" panose="020B0609020204030204" pitchFamily="49" charset="0"/>
                <a:cs typeface="Consolas" panose="020B0609020204030204" pitchFamily="49" charset="0"/>
              </a:rPr>
              <a:t>pwm.start</a:t>
            </a:r>
            <a:r>
              <a:rPr lang="en-US" b="1" i="1" dirty="0">
                <a:solidFill>
                  <a:srgbClr val="0070C0"/>
                </a:solidFill>
                <a:latin typeface="Consolas" panose="020B0609020204030204" pitchFamily="49" charset="0"/>
                <a:cs typeface="Consolas" panose="020B0609020204030204" pitchFamily="49" charset="0"/>
              </a:rPr>
              <a:t>(0)</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Clockwise():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(inPin1, True)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(inPin2, False)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CounterClockwise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(inPin1, False)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(inPin2, True)</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0965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05625"/>
            <a:ext cx="11357113" cy="3416320"/>
          </a:xfrm>
          <a:prstGeom prst="rect">
            <a:avLst/>
          </a:prstGeom>
          <a:noFill/>
        </p:spPr>
        <p:txBody>
          <a:bodyPr wrap="square" rtlCol="0">
            <a:spAutoFit/>
          </a:bodyPr>
          <a:lstStyle/>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 = input("command f/r 0..9 e.g. f5: ")</a:t>
            </a:r>
          </a:p>
          <a:p>
            <a:pPr lvl="1"/>
            <a:r>
              <a:rPr lang="en-US" b="1" i="1" dirty="0">
                <a:solidFill>
                  <a:srgbClr val="0070C0"/>
                </a:solidFill>
                <a:latin typeface="Consolas" panose="020B0609020204030204" pitchFamily="49" charset="0"/>
                <a:cs typeface="Consolas" panose="020B0609020204030204" pitchFamily="49" charset="0"/>
              </a:rPr>
              <a:t>    direction = </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[0]</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if (direction == "f"):</a:t>
            </a:r>
          </a:p>
          <a:p>
            <a:pPr lvl="1"/>
            <a:r>
              <a:rPr lang="en-US" b="1" i="1" dirty="0">
                <a:solidFill>
                  <a:srgbClr val="0070C0"/>
                </a:solidFill>
                <a:latin typeface="Consolas" panose="020B0609020204030204" pitchFamily="49" charset="0"/>
                <a:cs typeface="Consolas" panose="020B0609020204030204" pitchFamily="49" charset="0"/>
              </a:rPr>
              <a:t>        Clockwise()</a:t>
            </a:r>
          </a:p>
          <a:p>
            <a:pPr lvl="1"/>
            <a:r>
              <a:rPr lang="en-US" b="1" i="1" dirty="0">
                <a:solidFill>
                  <a:srgbClr val="0070C0"/>
                </a:solidFill>
                <a:latin typeface="Consolas" panose="020B0609020204030204" pitchFamily="49" charset="0"/>
                <a:cs typeface="Consolas" panose="020B0609020204030204" pitchFamily="49" charset="0"/>
              </a:rPr>
              <a:t>    else: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CounterClockwise</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speed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[1]) * 10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pwm.ChangeDutyCycle</a:t>
            </a:r>
            <a:r>
              <a:rPr lang="en-US" b="1" i="1" dirty="0">
                <a:solidFill>
                  <a:srgbClr val="0070C0"/>
                </a:solidFill>
                <a:latin typeface="Consolas" panose="020B0609020204030204" pitchFamily="49" charset="0"/>
                <a:cs typeface="Consolas" panose="020B0609020204030204" pitchFamily="49" charset="0"/>
              </a:rPr>
              <a:t>(speed)</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086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75197" y="1422157"/>
            <a:ext cx="11641606" cy="4921494"/>
          </a:xfrm>
          <a:prstGeom prst="rect">
            <a:avLst/>
          </a:prstGeom>
        </p:spPr>
      </p:pic>
    </p:spTree>
    <p:extLst>
      <p:ext uri="{BB962C8B-B14F-4D97-AF65-F5344CB8AC3E}">
        <p14:creationId xmlns:p14="http://schemas.microsoft.com/office/powerpoint/2010/main" val="38354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5355312"/>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RPi.GPIO</a:t>
            </a:r>
            <a:r>
              <a:rPr lang="en-US" b="1" i="1" dirty="0">
                <a:solidFill>
                  <a:srgbClr val="0070C0"/>
                </a:solidFill>
                <a:latin typeface="Consolas" panose="020B0609020204030204" pitchFamily="49" charset="0"/>
                <a:cs typeface="Consolas" panose="020B0609020204030204" pitchFamily="49" charset="0"/>
              </a:rPr>
              <a:t> as GPIO</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pins = [18,23,24]</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pinLedStates</a:t>
            </a:r>
            <a:r>
              <a:rPr lang="en-US" b="1" i="1" dirty="0">
                <a:solidFill>
                  <a:srgbClr val="0070C0"/>
                </a:solidFill>
                <a:latin typeface="Consolas" panose="020B0609020204030204" pitchFamily="49" charset="0"/>
                <a:cs typeface="Consolas" panose="020B0609020204030204" pitchFamily="49" charset="0"/>
              </a:rPr>
              <a:t> = [[1,0,-1],</a:t>
            </a:r>
          </a:p>
          <a:p>
            <a:pPr lvl="1"/>
            <a:r>
              <a:rPr lang="en-US" b="1" i="1" dirty="0">
                <a:solidFill>
                  <a:srgbClr val="0070C0"/>
                </a:solidFill>
                <a:latin typeface="Consolas" panose="020B0609020204030204" pitchFamily="49" charset="0"/>
                <a:cs typeface="Consolas" panose="020B0609020204030204" pitchFamily="49" charset="0"/>
              </a:rPr>
              <a:t>                [0,1,-1],</a:t>
            </a:r>
          </a:p>
          <a:p>
            <a:pPr lvl="1"/>
            <a:r>
              <a:rPr lang="en-US" b="1" i="1" dirty="0">
                <a:solidFill>
                  <a:srgbClr val="0070C0"/>
                </a:solidFill>
                <a:latin typeface="Consolas" panose="020B0609020204030204" pitchFamily="49" charset="0"/>
                <a:cs typeface="Consolas" panose="020B0609020204030204" pitchFamily="49" charset="0"/>
              </a:rPr>
              <a:t>                [-1,1,0],</a:t>
            </a:r>
          </a:p>
          <a:p>
            <a:pPr lvl="1"/>
            <a:r>
              <a:rPr lang="en-US" b="1" i="1" dirty="0">
                <a:solidFill>
                  <a:srgbClr val="0070C0"/>
                </a:solidFill>
                <a:latin typeface="Consolas" panose="020B0609020204030204" pitchFamily="49" charset="0"/>
                <a:cs typeface="Consolas" panose="020B0609020204030204" pitchFamily="49" charset="0"/>
              </a:rPr>
              <a:t>                [-1,0,1],</a:t>
            </a:r>
          </a:p>
          <a:p>
            <a:pPr lvl="1"/>
            <a:r>
              <a:rPr lang="en-US" b="1" i="1" dirty="0">
                <a:solidFill>
                  <a:srgbClr val="0070C0"/>
                </a:solidFill>
                <a:latin typeface="Consolas" panose="020B0609020204030204" pitchFamily="49" charset="0"/>
                <a:cs typeface="Consolas" panose="020B0609020204030204" pitchFamily="49" charset="0"/>
              </a:rPr>
              <a:t>                [1,-1,0],</a:t>
            </a:r>
          </a:p>
          <a:p>
            <a:pPr lvl="1"/>
            <a:r>
              <a:rPr lang="en-US" b="1" i="1" dirty="0">
                <a:solidFill>
                  <a:srgbClr val="0070C0"/>
                </a:solidFill>
                <a:latin typeface="Consolas" panose="020B0609020204030204" pitchFamily="49" charset="0"/>
                <a:cs typeface="Consolas" panose="020B0609020204030204" pitchFamily="49" charset="0"/>
              </a:rPr>
              <a:t>                [0,-1,1]]</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err="1">
                <a:solidFill>
                  <a:srgbClr val="0070C0"/>
                </a:solidFill>
                <a:latin typeface="Consolas" panose="020B0609020204030204" pitchFamily="49" charset="0"/>
                <a:cs typeface="Consolas" panose="020B0609020204030204" pitchFamily="49" charset="0"/>
              </a:rPr>
              <a:t>GPIO.setmode</a:t>
            </a:r>
            <a:r>
              <a:rPr lang="en-US" b="1" i="1" dirty="0">
                <a:solidFill>
                  <a:srgbClr val="0070C0"/>
                </a:solidFill>
                <a:latin typeface="Consolas" panose="020B0609020204030204" pitchFamily="49" charset="0"/>
                <a:cs typeface="Consolas" panose="020B0609020204030204" pitchFamily="49" charset="0"/>
              </a:rPr>
              <a:t>(GPIO.BCM)</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 == -1):</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GPIO.IN)</a:t>
            </a:r>
          </a:p>
          <a:p>
            <a:pPr lvl="1"/>
            <a:r>
              <a:rPr lang="en-US" b="1" i="1" dirty="0">
                <a:solidFill>
                  <a:srgbClr val="0070C0"/>
                </a:solidFill>
                <a:latin typeface="Consolas" panose="020B0609020204030204" pitchFamily="49" charset="0"/>
                <a:cs typeface="Consolas" panose="020B0609020204030204" pitchFamily="49" charset="0"/>
              </a:rPr>
              <a:t>    else: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GPIO.OUT)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515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3416320"/>
          </a:xfrm>
          <a:prstGeom prst="rect">
            <a:avLst/>
          </a:prstGeom>
          <a:noFill/>
        </p:spPr>
        <p:txBody>
          <a:bodyPr wrap="square" rtlCol="0">
            <a:spAutoFit/>
          </a:bodyPr>
          <a:lstStyle/>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LightLed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ledNumber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for (</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 in enumerate(</a:t>
            </a:r>
            <a:r>
              <a:rPr lang="en-US" b="1" i="1" dirty="0" err="1">
                <a:solidFill>
                  <a:srgbClr val="0070C0"/>
                </a:solidFill>
                <a:latin typeface="Consolas" panose="020B0609020204030204" pitchFamily="49" charset="0"/>
                <a:cs typeface="Consolas" panose="020B0609020204030204" pitchFamily="49" charset="0"/>
              </a:rPr>
              <a:t>pinLedStates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ledNumber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(0, -1)</a:t>
            </a: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(1, -1)</a:t>
            </a: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(2, -1)</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while(True):</a:t>
            </a:r>
          </a:p>
          <a:p>
            <a:pPr lvl="1"/>
            <a:r>
              <a:rPr lang="en-US" b="1" i="1" dirty="0">
                <a:solidFill>
                  <a:srgbClr val="0070C0"/>
                </a:solidFill>
                <a:latin typeface="Consolas" panose="020B0609020204030204" pitchFamily="49" charset="0"/>
                <a:cs typeface="Consolas" panose="020B0609020204030204" pitchFamily="49" charset="0"/>
              </a:rPr>
              <a:t>    x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(input("Pin 0 to 5: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LightLed</a:t>
            </a:r>
            <a:r>
              <a:rPr lang="en-US" b="1" i="1" dirty="0">
                <a:solidFill>
                  <a:srgbClr val="0070C0"/>
                </a:solidFill>
                <a:latin typeface="Consolas" panose="020B0609020204030204" pitchFamily="49" charset="0"/>
                <a:cs typeface="Consolas" panose="020B0609020204030204" pitchFamily="49" charset="0"/>
              </a:rPr>
              <a:t>(x)</a:t>
            </a:r>
          </a:p>
        </p:txBody>
      </p:sp>
    </p:spTree>
    <p:extLst>
      <p:ext uri="{BB962C8B-B14F-4D97-AF65-F5344CB8AC3E}">
        <p14:creationId xmlns:p14="http://schemas.microsoft.com/office/powerpoint/2010/main" val="379005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79259" y="1139097"/>
            <a:ext cx="11833481" cy="5349382"/>
          </a:xfrm>
          <a:prstGeom prst="rect">
            <a:avLst/>
          </a:prstGeom>
        </p:spPr>
      </p:pic>
    </p:spTree>
    <p:extLst>
      <p:ext uri="{BB962C8B-B14F-4D97-AF65-F5344CB8AC3E}">
        <p14:creationId xmlns:p14="http://schemas.microsoft.com/office/powerpoint/2010/main" val="38864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could detect when a button has been pressed, or a GPIO input has changed, by simply checking repeatedly in a loop; for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(18) == False:        </a:t>
            </a:r>
          </a:p>
          <a:p>
            <a:pPr lvl="1"/>
            <a:r>
              <a:rPr lang="en-US" sz="2000" b="1" i="1" dirty="0">
                <a:solidFill>
                  <a:srgbClr val="0070C0"/>
                </a:solidFill>
                <a:latin typeface="Consolas" panose="020B0609020204030204" pitchFamily="49" charset="0"/>
                <a:cs typeface="Consolas" panose="020B0609020204030204" pitchFamily="49" charset="0"/>
              </a:rPr>
              <a:t>		print('You pressed the button‘)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disadvantage here is that you can’t do much else while you are checking for button presses. A second disadvantage is that if the button press is very quick, it could come and go before you can register it with the </a:t>
            </a:r>
            <a:r>
              <a:rPr lang="en-US" sz="2400" b="1" i="1" dirty="0" err="1">
                <a:solidFill>
                  <a:srgbClr val="0070C0"/>
                </a:solidFill>
                <a:latin typeface="Consolas" panose="020B0609020204030204" pitchFamily="49" charset="0"/>
                <a:cs typeface="Consolas" panose="020B0609020204030204" pitchFamily="49" charset="0"/>
              </a:rPr>
              <a:t>GPIO.input</a:t>
            </a:r>
            <a:r>
              <a:rPr lang="en-US" sz="2000" dirty="0"/>
              <a:t>. This approach is called </a:t>
            </a:r>
            <a:r>
              <a:rPr lang="en-US" sz="2400" b="1" dirty="0">
                <a:solidFill>
                  <a:srgbClr val="FF0000"/>
                </a:solidFill>
              </a:rPr>
              <a:t>polling</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Interrupts work differently</a:t>
            </a:r>
            <a:r>
              <a:rPr lang="en-US" sz="2000" dirty="0"/>
              <a:t>. They allow you to associate a function with one of the pins so that when the voltage at the input changes either from low to high or vice versa, you can trigger the function to be run.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see how this works in the following example program. First, define a function called </a:t>
            </a:r>
            <a:r>
              <a:rPr lang="en-US" sz="2400" b="1" i="1" dirty="0" err="1">
                <a:solidFill>
                  <a:srgbClr val="0070C0"/>
                </a:solidFill>
                <a:latin typeface="Consolas" panose="020B0609020204030204" pitchFamily="49" charset="0"/>
                <a:cs typeface="Consolas" panose="020B0609020204030204" pitchFamily="49" charset="0"/>
              </a:rPr>
              <a:t>my_callback</a:t>
            </a:r>
            <a:r>
              <a:rPr lang="en-US" sz="2000" dirty="0"/>
              <a:t> that takes a single argument. This argument specifies the input that triggered the interrupt, allowing you to use the same handler function for a number of interrupts.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421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323165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respond to some event, such as a button push, without having to continually poll the input pin to see if its state has changed.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add_event_detect</a:t>
            </a:r>
            <a:r>
              <a:rPr lang="en-US" sz="2000" dirty="0"/>
              <a:t> function of the </a:t>
            </a:r>
            <a:r>
              <a:rPr lang="en-US" sz="2400" b="1" i="1" dirty="0" err="1">
                <a:solidFill>
                  <a:srgbClr val="0070C0"/>
                </a:solidFill>
                <a:latin typeface="Consolas" panose="020B0609020204030204" pitchFamily="49" charset="0"/>
                <a:cs typeface="Consolas" panose="020B0609020204030204" pitchFamily="49" charset="0"/>
              </a:rPr>
              <a:t>RPi.GPIO</a:t>
            </a:r>
            <a:r>
              <a:rPr lang="en-US" sz="2000" dirty="0"/>
              <a:t>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upcoming example shows how you can attach an interrupt service routine to be triggered when a button is pressed.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Try running the program with </a:t>
            </a:r>
            <a:r>
              <a:rPr lang="en-US" sz="2000" dirty="0" err="1"/>
              <a:t>superuser</a:t>
            </a:r>
            <a:r>
              <a:rPr lang="en-US" sz="2000" dirty="0"/>
              <a:t> privileges</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6604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line of code that does the actual linking is: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parameter specifies the pin (</a:t>
            </a:r>
            <a:r>
              <a:rPr lang="en-US" sz="2400" b="1" i="1" dirty="0">
                <a:solidFill>
                  <a:srgbClr val="0070C0"/>
                </a:solidFill>
                <a:latin typeface="Consolas" panose="020B0609020204030204" pitchFamily="49" charset="0"/>
                <a:cs typeface="Consolas" panose="020B0609020204030204" pitchFamily="49" charset="0"/>
              </a:rPr>
              <a:t>18</a:t>
            </a:r>
            <a:r>
              <a:rPr lang="en-US" sz="2000" dirty="0"/>
              <a:t>). The second can be </a:t>
            </a:r>
            <a:r>
              <a:rPr lang="en-US" sz="2400" b="1" i="1" dirty="0">
                <a:solidFill>
                  <a:srgbClr val="0070C0"/>
                </a:solidFill>
                <a:latin typeface="Consolas" panose="020B0609020204030204" pitchFamily="49" charset="0"/>
                <a:cs typeface="Consolas" panose="020B0609020204030204" pitchFamily="49" charset="0"/>
              </a:rPr>
              <a:t>GPIO.FALLING</a:t>
            </a:r>
            <a:r>
              <a:rPr lang="en-US" sz="2000" dirty="0"/>
              <a:t> or </a:t>
            </a:r>
            <a:r>
              <a:rPr lang="en-US" sz="2400" b="1" i="1" dirty="0">
                <a:solidFill>
                  <a:srgbClr val="0070C0"/>
                </a:solidFill>
                <a:latin typeface="Consolas" panose="020B0609020204030204" pitchFamily="49" charset="0"/>
                <a:cs typeface="Consolas" panose="020B0609020204030204" pitchFamily="49" charset="0"/>
              </a:rPr>
              <a:t>GPIO.RISING</a:t>
            </a:r>
            <a:r>
              <a:rPr lang="en-US" sz="2000" dirty="0"/>
              <a:t>. If this is set to FALLING, the function will only be called if the GPIO pin goes from high to low. If, on the other hand, the second argument is set to RISING, the function will only be called when the input goes from low to high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event handler function does not stop the main counting loop while it runs; it actually runs in its own separate thread of execution.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2089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6177</TotalTime>
  <Words>1318</Words>
  <Application>Microsoft Office PowerPoint</Application>
  <PresentationFormat>Widescreen</PresentationFormat>
  <Paragraphs>203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Raspberry pi Controlling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Windows User</cp:lastModifiedBy>
  <cp:revision>1818</cp:revision>
  <dcterms:created xsi:type="dcterms:W3CDTF">2015-08-06T11:05:05Z</dcterms:created>
  <dcterms:modified xsi:type="dcterms:W3CDTF">2017-12-01T20:40:12Z</dcterms:modified>
  <cp:contentStatus/>
</cp:coreProperties>
</file>