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9"/>
  </p:sldMasterIdLst>
  <p:sldIdLst>
    <p:sldId id="256" r:id="rId20"/>
    <p:sldId id="266" r:id="rId21"/>
    <p:sldId id="383" r:id="rId22"/>
    <p:sldId id="335" r:id="rId23"/>
    <p:sldId id="334" r:id="rId24"/>
    <p:sldId id="336" r:id="rId25"/>
    <p:sldId id="367" r:id="rId26"/>
    <p:sldId id="337" r:id="rId27"/>
    <p:sldId id="338" r:id="rId28"/>
    <p:sldId id="368" r:id="rId29"/>
    <p:sldId id="339" r:id="rId30"/>
    <p:sldId id="369" r:id="rId31"/>
    <p:sldId id="370" r:id="rId32"/>
    <p:sldId id="340" r:id="rId33"/>
    <p:sldId id="341" r:id="rId34"/>
    <p:sldId id="371" r:id="rId35"/>
    <p:sldId id="342" r:id="rId36"/>
    <p:sldId id="343" r:id="rId37"/>
    <p:sldId id="344" r:id="rId38"/>
    <p:sldId id="345" r:id="rId39"/>
    <p:sldId id="346" r:id="rId40"/>
    <p:sldId id="348" r:id="rId41"/>
    <p:sldId id="349" r:id="rId42"/>
    <p:sldId id="372" r:id="rId43"/>
    <p:sldId id="374" r:id="rId44"/>
    <p:sldId id="380" r:id="rId45"/>
    <p:sldId id="379" r:id="rId46"/>
    <p:sldId id="375" r:id="rId47"/>
    <p:sldId id="376" r:id="rId48"/>
    <p:sldId id="382" r:id="rId49"/>
    <p:sldId id="377" r:id="rId50"/>
    <p:sldId id="378" r:id="rId51"/>
    <p:sldId id="267"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660"/>
  </p:normalViewPr>
  <p:slideViewPr>
    <p:cSldViewPr snapToGrid="0">
      <p:cViewPr varScale="1">
        <p:scale>
          <a:sx n="70" d="100"/>
          <a:sy n="70" d="100"/>
        </p:scale>
        <p:origin x="72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slide" Target="slides/slide7.xml"/><Relationship Id="rId39" Type="http://schemas.openxmlformats.org/officeDocument/2006/relationships/slide" Target="slides/slide20.xml"/><Relationship Id="rId21" Type="http://schemas.openxmlformats.org/officeDocument/2006/relationships/slide" Target="slides/slide2.xml"/><Relationship Id="rId34" Type="http://schemas.openxmlformats.org/officeDocument/2006/relationships/slide" Target="slides/slide15.xml"/><Relationship Id="rId42" Type="http://schemas.openxmlformats.org/officeDocument/2006/relationships/slide" Target="slides/slide23.xml"/><Relationship Id="rId47" Type="http://schemas.openxmlformats.org/officeDocument/2006/relationships/slide" Target="slides/slide28.xml"/><Relationship Id="rId50" Type="http://schemas.openxmlformats.org/officeDocument/2006/relationships/slide" Target="slides/slide31.xml"/><Relationship Id="rId55" Type="http://schemas.openxmlformats.org/officeDocument/2006/relationships/theme" Target="theme/theme1.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 Target="slides/slide6.xml"/><Relationship Id="rId33" Type="http://schemas.openxmlformats.org/officeDocument/2006/relationships/slide" Target="slides/slide14.xml"/><Relationship Id="rId38" Type="http://schemas.openxmlformats.org/officeDocument/2006/relationships/slide" Target="slides/slide19.xml"/><Relationship Id="rId46" Type="http://schemas.openxmlformats.org/officeDocument/2006/relationships/slide" Target="slides/slide27.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slide" Target="slides/slide1.xml"/><Relationship Id="rId29" Type="http://schemas.openxmlformats.org/officeDocument/2006/relationships/slide" Target="slides/slide10.xml"/><Relationship Id="rId41" Type="http://schemas.openxmlformats.org/officeDocument/2006/relationships/slide" Target="slides/slide22.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5.xml"/><Relationship Id="rId32" Type="http://schemas.openxmlformats.org/officeDocument/2006/relationships/slide" Target="slides/slide13.xml"/><Relationship Id="rId37" Type="http://schemas.openxmlformats.org/officeDocument/2006/relationships/slide" Target="slides/slide18.xml"/><Relationship Id="rId40" Type="http://schemas.openxmlformats.org/officeDocument/2006/relationships/slide" Target="slides/slide21.xml"/><Relationship Id="rId45" Type="http://schemas.openxmlformats.org/officeDocument/2006/relationships/slide" Target="slides/slide26.xml"/><Relationship Id="rId53"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slide" Target="slides/slide4.xml"/><Relationship Id="rId28" Type="http://schemas.openxmlformats.org/officeDocument/2006/relationships/slide" Target="slides/slide9.xml"/><Relationship Id="rId36" Type="http://schemas.openxmlformats.org/officeDocument/2006/relationships/slide" Target="slides/slide17.xml"/><Relationship Id="rId49" Type="http://schemas.openxmlformats.org/officeDocument/2006/relationships/slide" Target="slides/slide30.xml"/><Relationship Id="rId57" Type="http://schemas.microsoft.com/office/2015/10/relationships/revisionInfo" Target="revisionInfo.xml"/><Relationship Id="rId10" Type="http://schemas.openxmlformats.org/officeDocument/2006/relationships/customXml" Target="../customXml/item10.xml"/><Relationship Id="rId19" Type="http://schemas.openxmlformats.org/officeDocument/2006/relationships/slideMaster" Target="slideMasters/slideMaster1.xml"/><Relationship Id="rId31" Type="http://schemas.openxmlformats.org/officeDocument/2006/relationships/slide" Target="slides/slide12.xml"/><Relationship Id="rId44" Type="http://schemas.openxmlformats.org/officeDocument/2006/relationships/slide" Target="slides/slide25.xml"/><Relationship Id="rId52" Type="http://schemas.openxmlformats.org/officeDocument/2006/relationships/slide" Target="slides/slide33.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slide" Target="slides/slide3.xml"/><Relationship Id="rId27" Type="http://schemas.openxmlformats.org/officeDocument/2006/relationships/slide" Target="slides/slide8.xml"/><Relationship Id="rId30" Type="http://schemas.openxmlformats.org/officeDocument/2006/relationships/slide" Target="slides/slide11.xml"/><Relationship Id="rId35" Type="http://schemas.openxmlformats.org/officeDocument/2006/relationships/slide" Target="slides/slide16.xml"/><Relationship Id="rId43" Type="http://schemas.openxmlformats.org/officeDocument/2006/relationships/slide" Target="slides/slide24.xml"/><Relationship Id="rId48" Type="http://schemas.openxmlformats.org/officeDocument/2006/relationships/slide" Target="slides/slide29.xml"/><Relationship Id="rId56"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slide" Target="slides/slide32.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39FA4A-C808-4981-8BA9-64217A6CCEA7}" type="datetimeFigureOut">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49095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90235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88247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9FA4A-C808-4981-8BA9-64217A6CCEA7}" type="datetimeFigureOut">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7379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39FA4A-C808-4981-8BA9-64217A6CCEA7}" type="datetimeFigureOut">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357894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39FA4A-C808-4981-8BA9-64217A6CCEA7}" type="datetimeFigureOut">
              <a:rPr lang="en-US" smtClean="0"/>
              <a:t>9/19/2017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6966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39FA4A-C808-4981-8BA9-64217A6CCEA7}" type="datetimeFigureOut">
              <a:rPr lang="en-US" smtClean="0"/>
              <a:t>9/19/2017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40564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39FA4A-C808-4981-8BA9-64217A6CCEA7}" type="datetimeFigureOut">
              <a:rPr lang="en-US" smtClean="0"/>
              <a:t>9/19/2017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9500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9FA4A-C808-4981-8BA9-64217A6CCEA7}" type="datetimeFigureOut">
              <a:rPr lang="en-US" smtClean="0"/>
              <a:t>9/19/2017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62136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9/19/2017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221883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39FA4A-C808-4981-8BA9-64217A6CCEA7}" type="datetimeFigureOut">
              <a:rPr lang="en-US" smtClean="0"/>
              <a:t>9/19/2017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CD101-B1BB-4B23-B63C-F89ED867CE54}" type="slidenum">
              <a:rPr lang="en-US" smtClean="0"/>
              <a:t>‹#›</a:t>
            </a:fld>
            <a:endParaRPr lang="en-US"/>
          </a:p>
        </p:txBody>
      </p:sp>
    </p:spTree>
    <p:extLst>
      <p:ext uri="{BB962C8B-B14F-4D97-AF65-F5344CB8AC3E}">
        <p14:creationId xmlns:p14="http://schemas.microsoft.com/office/powerpoint/2010/main" val="121702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9FA4A-C808-4981-8BA9-64217A6CCEA7}" type="datetimeFigureOut">
              <a:rPr lang="en-US" smtClean="0"/>
              <a:t>9/19/2017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CD101-B1BB-4B23-B63C-F89ED867CE54}" type="slidenum">
              <a:rPr lang="en-US" smtClean="0"/>
              <a:t>‹#›</a:t>
            </a:fld>
            <a:endParaRPr lang="en-US"/>
          </a:p>
        </p:txBody>
      </p:sp>
    </p:spTree>
    <p:extLst>
      <p:ext uri="{BB962C8B-B14F-4D97-AF65-F5344CB8AC3E}">
        <p14:creationId xmlns:p14="http://schemas.microsoft.com/office/powerpoint/2010/main" val="406335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hyperlink" Target="http://www.e-system.i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64405"/>
            <a:ext cx="12192000" cy="1745557"/>
          </a:xfrm>
        </p:spPr>
        <p:style>
          <a:lnRef idx="0">
            <a:schemeClr val="accent1"/>
          </a:lnRef>
          <a:fillRef idx="3">
            <a:schemeClr val="accent1"/>
          </a:fillRef>
          <a:effectRef idx="3">
            <a:schemeClr val="accent1"/>
          </a:effectRef>
          <a:fontRef idx="minor">
            <a:schemeClr val="lt1"/>
          </a:fontRef>
        </p:style>
        <p:txBody>
          <a:bodyPr/>
          <a:lstStyle/>
          <a:p>
            <a:r>
              <a:rPr lang="en-US" dirty="0"/>
              <a:t>Python </a:t>
            </a:r>
            <a:br>
              <a:rPr lang="en-US" dirty="0"/>
            </a:br>
            <a:r>
              <a:rPr lang="en-US" dirty="0"/>
              <a:t>Advanced</a:t>
            </a:r>
          </a:p>
        </p:txBody>
      </p:sp>
      <p:sp>
        <p:nvSpPr>
          <p:cNvPr id="3" name="Subtitle 2"/>
          <p:cNvSpPr>
            <a:spLocks noGrp="1"/>
          </p:cNvSpPr>
          <p:nvPr>
            <p:ph type="subTitle" idx="1"/>
          </p:nvPr>
        </p:nvSpPr>
        <p:spPr>
          <a:xfrm>
            <a:off x="1524000" y="3602038"/>
            <a:ext cx="9144000" cy="1072993"/>
          </a:xfrm>
        </p:spPr>
        <p:txBody>
          <a:bodyPr/>
          <a:lstStyle/>
          <a:p>
            <a:r>
              <a:rPr lang="en-US" dirty="0"/>
              <a:t>Lecturer: Reza </a:t>
            </a:r>
            <a:r>
              <a:rPr lang="en-US" dirty="0" err="1"/>
              <a:t>Arjmandi</a:t>
            </a:r>
            <a:endParaRPr lang="en-US" dirty="0"/>
          </a:p>
          <a:p>
            <a:r>
              <a:rPr lang="en-US" dirty="0"/>
              <a:t>Summer 2016</a:t>
            </a:r>
          </a:p>
          <a:p>
            <a:endParaRPr lang="en-US" dirty="0"/>
          </a:p>
        </p:txBody>
      </p:sp>
      <p:sp>
        <p:nvSpPr>
          <p:cNvPr id="4" name="TextBox 3"/>
          <p:cNvSpPr txBox="1"/>
          <p:nvPr/>
        </p:nvSpPr>
        <p:spPr>
          <a:xfrm>
            <a:off x="0" y="5308020"/>
            <a:ext cx="7699513" cy="1200329"/>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Preface:</a:t>
            </a:r>
          </a:p>
          <a:p>
            <a:r>
              <a:rPr lang="en-US" dirty="0"/>
              <a:t>In this chapter, we will explore some of the more advanced concepts in the Python language—in particular, object-oriented Python, reading and writing files, handling exceptions, using modules, and Internet programming.</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4253" y="164162"/>
            <a:ext cx="1223493" cy="1508167"/>
          </a:xfrm>
          <a:prstGeom prst="rect">
            <a:avLst/>
          </a:prstGeom>
        </p:spPr>
      </p:pic>
    </p:spTree>
    <p:extLst>
      <p:ext uri="{BB962C8B-B14F-4D97-AF65-F5344CB8AC3E}">
        <p14:creationId xmlns:p14="http://schemas.microsoft.com/office/powerpoint/2010/main" val="202322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Defining a Method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 You need to add a method to a class. </a:t>
            </a:r>
          </a:p>
          <a:p>
            <a:pPr marL="342900" indent="-342900">
              <a:buFont typeface="Arial" panose="020B0604020202020204" pitchFamily="34" charset="0"/>
              <a:buChar char="•"/>
            </a:pPr>
            <a:r>
              <a:rPr lang="en-US" sz="2000" b="1" dirty="0">
                <a:solidFill>
                  <a:srgbClr val="FF0000"/>
                </a:solidFill>
                <a:latin typeface="Consolas" panose="020B0609020204030204" pitchFamily="49" charset="0"/>
                <a:cs typeface="Consolas" panose="020B0609020204030204" pitchFamily="49" charset="0"/>
              </a:rPr>
              <a:t>Example: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class Person:    </a:t>
            </a:r>
          </a:p>
          <a:p>
            <a:pPr lvl="1"/>
            <a:r>
              <a:rPr lang="en-US" sz="2000" b="1" i="1" dirty="0">
                <a:solidFill>
                  <a:srgbClr val="0070C0"/>
                </a:solidFill>
                <a:latin typeface="Consolas" panose="020B0609020204030204" pitchFamily="49" charset="0"/>
                <a:cs typeface="Consolas" panose="020B0609020204030204" pitchFamily="49" charset="0"/>
              </a:rPr>
              <a:t>	'''This class represents a person object'''</a:t>
            </a:r>
          </a:p>
          <a:p>
            <a:pPr lvl="1"/>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surname,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self.first_name</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self.surname</a:t>
            </a:r>
            <a:r>
              <a:rPr lang="en-US" sz="2000" b="1" i="1" dirty="0">
                <a:solidFill>
                  <a:srgbClr val="0070C0"/>
                </a:solidFill>
                <a:latin typeface="Consolas" panose="020B0609020204030204" pitchFamily="49" charset="0"/>
                <a:cs typeface="Consolas" panose="020B0609020204030204" pitchFamily="49" charset="0"/>
              </a:rPr>
              <a:t> = surname        </a:t>
            </a:r>
          </a:p>
          <a:p>
            <a:pPr lvl="1"/>
            <a:r>
              <a:rPr lang="en-US" sz="2000" b="1" i="1" dirty="0">
                <a:solidFill>
                  <a:srgbClr val="0070C0"/>
                </a:solidFill>
                <a:latin typeface="Consolas" panose="020B0609020204030204" pitchFamily="49" charset="0"/>
                <a:cs typeface="Consolas" panose="020B0609020204030204" pitchFamily="49" charset="0"/>
              </a:rPr>
              <a:t>		self.tel = </a:t>
            </a:r>
            <a:r>
              <a:rPr lang="en-US" sz="2000" b="1" i="1" dirty="0" err="1">
                <a:solidFill>
                  <a:srgbClr val="0070C0"/>
                </a:solidFill>
                <a:latin typeface="Consolas" panose="020B0609020204030204" pitchFamily="49" charset="0"/>
                <a:cs typeface="Consolas" panose="020B0609020204030204" pitchFamily="49" charset="0"/>
              </a:rPr>
              <a:t>tel</a:t>
            </a:r>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full_name</a:t>
            </a:r>
            <a:r>
              <a:rPr lang="en-US" sz="2000" b="1" i="1" dirty="0">
                <a:solidFill>
                  <a:srgbClr val="0070C0"/>
                </a:solidFill>
                <a:latin typeface="Consolas" panose="020B0609020204030204" pitchFamily="49" charset="0"/>
                <a:cs typeface="Consolas" panose="020B0609020204030204" pitchFamily="49" charset="0"/>
              </a:rPr>
              <a:t>(self):        </a:t>
            </a:r>
          </a:p>
          <a:p>
            <a:pPr lvl="1"/>
            <a:r>
              <a:rPr lang="en-US" sz="2000" b="1" i="1" dirty="0">
                <a:solidFill>
                  <a:srgbClr val="0070C0"/>
                </a:solidFill>
                <a:latin typeface="Consolas" panose="020B0609020204030204" pitchFamily="49" charset="0"/>
                <a:cs typeface="Consolas" panose="020B0609020204030204" pitchFamily="49" charset="0"/>
              </a:rPr>
              <a:t>		return </a:t>
            </a:r>
            <a:r>
              <a:rPr lang="en-US" sz="2000" b="1" i="1" dirty="0" err="1">
                <a:solidFill>
                  <a:srgbClr val="0070C0"/>
                </a:solidFill>
                <a:latin typeface="Consolas" panose="020B0609020204030204" pitchFamily="49" charset="0"/>
                <a:cs typeface="Consolas" panose="020B0609020204030204" pitchFamily="49" charset="0"/>
              </a:rPr>
              <a:t>self.first_name</a:t>
            </a:r>
            <a:r>
              <a:rPr lang="en-US" sz="2000" b="1" i="1" dirty="0">
                <a:solidFill>
                  <a:srgbClr val="0070C0"/>
                </a:solidFill>
                <a:latin typeface="Consolas" panose="020B0609020204030204" pitchFamily="49" charset="0"/>
                <a:cs typeface="Consolas" panose="020B0609020204030204" pitchFamily="49" charset="0"/>
              </a:rPr>
              <a:t> + " " + </a:t>
            </a:r>
            <a:r>
              <a:rPr lang="en-US" sz="2000" b="1" i="1" dirty="0" err="1">
                <a:solidFill>
                  <a:srgbClr val="0070C0"/>
                </a:solidFill>
                <a:latin typeface="Consolas" panose="020B0609020204030204" pitchFamily="49" charset="0"/>
                <a:cs typeface="Consolas" panose="020B0609020204030204" pitchFamily="49" charset="0"/>
              </a:rPr>
              <a:t>self.surname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If one method calls another within the same class, the call to the method has to be prefixed with </a:t>
            </a:r>
            <a:r>
              <a:rPr lang="en-US" sz="2000" b="1" i="1" dirty="0">
                <a:solidFill>
                  <a:srgbClr val="0070C0"/>
                </a:solidFill>
                <a:latin typeface="Consolas" panose="020B0609020204030204" pitchFamily="49" charset="0"/>
                <a:cs typeface="Consolas" panose="020B0609020204030204" pitchFamily="49" charset="0"/>
              </a:rPr>
              <a:t>self</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79834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Inheritance</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585871"/>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a:t>
            </a:r>
            <a:r>
              <a:rPr lang="en-US" sz="2000" i="1" dirty="0">
                <a:effectLst>
                  <a:outerShdw blurRad="38100" dist="38100" dir="2700000" algn="tl">
                    <a:srgbClr val="000000">
                      <a:alpha val="43137"/>
                    </a:srgbClr>
                  </a:outerShdw>
                </a:effectLst>
              </a:rPr>
              <a:t>inheritance</a:t>
            </a:r>
            <a:r>
              <a:rPr lang="en-US" sz="2000" dirty="0"/>
              <a:t> to create a subclass of an existing class and add new member variables and methods.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By default, all new classes that you create are subclasses of </a:t>
            </a:r>
            <a:r>
              <a:rPr lang="en-US" sz="2400" b="1" i="1" dirty="0">
                <a:solidFill>
                  <a:srgbClr val="0070C0"/>
                </a:solidFill>
                <a:latin typeface="Consolas" panose="020B0609020204030204" pitchFamily="49" charset="0"/>
                <a:cs typeface="Consolas" panose="020B0609020204030204" pitchFamily="49" charset="0"/>
              </a:rPr>
              <a:t>object</a:t>
            </a:r>
            <a:r>
              <a:rPr lang="en-US" sz="2000" dirty="0"/>
              <a:t>. You can change this by specifying the class you want to use as a superclass in parentheses after the class name in a class definition. The following example defines a class (</a:t>
            </a:r>
            <a:r>
              <a:rPr lang="en-US" sz="2400" b="1" i="1" dirty="0">
                <a:solidFill>
                  <a:srgbClr val="0070C0"/>
                </a:solidFill>
                <a:latin typeface="Consolas" panose="020B0609020204030204" pitchFamily="49" charset="0"/>
                <a:cs typeface="Consolas" panose="020B0609020204030204" pitchFamily="49" charset="0"/>
              </a:rPr>
              <a:t>Employee</a:t>
            </a:r>
            <a:r>
              <a:rPr lang="en-US" sz="2000" dirty="0"/>
              <a:t>) as a subclass (</a:t>
            </a:r>
            <a:r>
              <a:rPr lang="en-US" sz="2400" b="1" i="1" dirty="0">
                <a:solidFill>
                  <a:srgbClr val="0070C0"/>
                </a:solidFill>
                <a:latin typeface="Consolas" panose="020B0609020204030204" pitchFamily="49" charset="0"/>
                <a:cs typeface="Consolas" panose="020B0609020204030204" pitchFamily="49" charset="0"/>
              </a:rPr>
              <a:t>Person</a:t>
            </a:r>
            <a:r>
              <a:rPr lang="en-US" sz="2000" dirty="0"/>
              <a:t>) and adds a new member variable (</a:t>
            </a:r>
            <a:r>
              <a:rPr lang="en-US" sz="2400" b="1" i="1" dirty="0">
                <a:solidFill>
                  <a:srgbClr val="0070C0"/>
                </a:solidFill>
                <a:latin typeface="Consolas" panose="020B0609020204030204" pitchFamily="49" charset="0"/>
                <a:cs typeface="Consolas" panose="020B0609020204030204" pitchFamily="49" charset="0"/>
              </a:rPr>
              <a:t>salary</a:t>
            </a:r>
            <a:r>
              <a:rPr lang="en-US" sz="2000" dirty="0"/>
              <a:t>) and an extra method (</a:t>
            </a:r>
            <a:r>
              <a:rPr lang="en-US" sz="2400" b="1" i="1" dirty="0" err="1">
                <a:solidFill>
                  <a:srgbClr val="0070C0"/>
                </a:solidFill>
                <a:latin typeface="Consolas" panose="020B0609020204030204" pitchFamily="49" charset="0"/>
                <a:cs typeface="Consolas" panose="020B0609020204030204" pitchFamily="49" charset="0"/>
              </a:rPr>
              <a:t>give_raise</a:t>
            </a:r>
            <a:r>
              <a:rPr lang="en-US" sz="2000" dirty="0"/>
              <a:t>):</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class Employee(Person):</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surname,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salary):        				super().__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surname,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salary</a:t>
            </a:r>
          </a:p>
          <a:p>
            <a:pPr lvl="1"/>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give_raise</a:t>
            </a:r>
            <a:r>
              <a:rPr lang="en-US" sz="2000" b="1" i="1" dirty="0">
                <a:solidFill>
                  <a:srgbClr val="0070C0"/>
                </a:solidFill>
                <a:latin typeface="Consolas" panose="020B0609020204030204" pitchFamily="49" charset="0"/>
                <a:cs typeface="Consolas" panose="020B0609020204030204" pitchFamily="49" charset="0"/>
              </a:rPr>
              <a:t>(self, amount):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amount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68070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Inheritance</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Note that the preceding example is for Python 3. For Python 2, you can’t use </a:t>
            </a:r>
            <a:r>
              <a:rPr lang="en-US" sz="2000" b="1" i="1" dirty="0">
                <a:solidFill>
                  <a:srgbClr val="0070C0"/>
                </a:solidFill>
                <a:latin typeface="Consolas" panose="020B0609020204030204" pitchFamily="49" charset="0"/>
                <a:cs typeface="Consolas" panose="020B0609020204030204" pitchFamily="49" charset="0"/>
              </a:rPr>
              <a:t>super</a:t>
            </a:r>
            <a:r>
              <a:rPr lang="en-US" sz="2000" dirty="0"/>
              <a:t> the same way. Instead, you must write:</a:t>
            </a:r>
          </a:p>
          <a:p>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class Employee(Person):</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surname,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salary):        				Person.__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a:t>
            </a:r>
            <a:r>
              <a:rPr lang="en-US" sz="2000" b="1" i="1" dirty="0" err="1">
                <a:solidFill>
                  <a:srgbClr val="0070C0"/>
                </a:solidFill>
                <a:latin typeface="Consolas" panose="020B0609020204030204" pitchFamily="49" charset="0"/>
                <a:cs typeface="Consolas" panose="020B0609020204030204" pitchFamily="49" charset="0"/>
              </a:rPr>
              <a:t>first_name</a:t>
            </a:r>
            <a:r>
              <a:rPr lang="en-US" sz="2000" b="1" i="1" dirty="0">
                <a:solidFill>
                  <a:srgbClr val="0070C0"/>
                </a:solidFill>
                <a:latin typeface="Consolas" panose="020B0609020204030204" pitchFamily="49" charset="0"/>
                <a:cs typeface="Consolas" panose="020B0609020204030204" pitchFamily="49" charset="0"/>
              </a:rPr>
              <a:t>, surname,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salary</a:t>
            </a:r>
          </a:p>
          <a:p>
            <a:pPr lvl="1"/>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give_raise</a:t>
            </a:r>
            <a:r>
              <a:rPr lang="en-US" sz="2000" b="1" i="1" dirty="0">
                <a:solidFill>
                  <a:srgbClr val="0070C0"/>
                </a:solidFill>
                <a:latin typeface="Consolas" panose="020B0609020204030204" pitchFamily="49" charset="0"/>
                <a:cs typeface="Consolas" panose="020B0609020204030204" pitchFamily="49" charset="0"/>
              </a:rPr>
              <a:t>(self, amount):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self.salary</a:t>
            </a:r>
            <a:r>
              <a:rPr lang="en-US" sz="2000" b="1" i="1" dirty="0">
                <a:solidFill>
                  <a:srgbClr val="0070C0"/>
                </a:solidFill>
                <a:latin typeface="Consolas" panose="020B0609020204030204" pitchFamily="49" charset="0"/>
                <a:cs typeface="Consolas" panose="020B0609020204030204" pitchFamily="49" charset="0"/>
              </a:rPr>
              <a:t> + amount</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 both these examples, the initializer method for the subclass first uses the initializer method of the parent class (superclass) and then adds the member variable. This has the advantage that you do not need to repeat the initialization code in the new subclass.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Python inheritance mechanism is actually very powerful and supports multiple inheritance—where a subclass inherits from more than one superclass. For more on inheritance, see the official documentation for Python.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4394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Writing to a File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711587"/>
            <a:ext cx="11357113" cy="5878532"/>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open</a:t>
            </a:r>
            <a:r>
              <a:rPr lang="en-US" sz="2000" dirty="0"/>
              <a:t>, </a:t>
            </a:r>
            <a:r>
              <a:rPr lang="en-US" sz="2400" b="1" i="1" dirty="0">
                <a:solidFill>
                  <a:srgbClr val="0070C0"/>
                </a:solidFill>
                <a:latin typeface="Consolas" panose="020B0609020204030204" pitchFamily="49" charset="0"/>
                <a:cs typeface="Consolas" panose="020B0609020204030204" pitchFamily="49" charset="0"/>
              </a:rPr>
              <a:t>write</a:t>
            </a:r>
            <a:r>
              <a:rPr lang="en-US" sz="2000" dirty="0"/>
              <a:t>, and </a:t>
            </a:r>
            <a:r>
              <a:rPr lang="en-US" sz="2400" b="1" i="1" dirty="0">
                <a:solidFill>
                  <a:srgbClr val="0070C0"/>
                </a:solidFill>
                <a:latin typeface="Consolas" panose="020B0609020204030204" pitchFamily="49" charset="0"/>
                <a:cs typeface="Consolas" panose="020B0609020204030204" pitchFamily="49" charset="0"/>
              </a:rPr>
              <a:t>close</a:t>
            </a:r>
            <a:r>
              <a:rPr lang="en-US" sz="2000" dirty="0"/>
              <a:t> functions to open a file, write some data, and then close the file, respectively:</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&gt;&gt;&gt; f = open('test.txt', 'w') </a:t>
            </a:r>
          </a:p>
          <a:p>
            <a:pPr lvl="1"/>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f.write</a:t>
            </a:r>
            <a:r>
              <a:rPr lang="en-US" sz="2000" b="1" i="1" dirty="0">
                <a:solidFill>
                  <a:srgbClr val="0070C0"/>
                </a:solidFill>
                <a:latin typeface="Consolas" panose="020B0609020204030204" pitchFamily="49" charset="0"/>
                <a:cs typeface="Consolas" panose="020B0609020204030204" pitchFamily="49" charset="0"/>
              </a:rPr>
              <a:t>('This file is not empty') </a:t>
            </a:r>
          </a:p>
          <a:p>
            <a:pPr lvl="1"/>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f.close</a:t>
            </a:r>
            <a:r>
              <a:rPr lang="en-US" sz="2000" b="1" i="1" dirty="0">
                <a:solidFill>
                  <a:srgbClr val="0070C0"/>
                </a:solidFill>
                <a:latin typeface="Consolas" panose="020B0609020204030204" pitchFamily="49" charset="0"/>
                <a:cs typeface="Consolas" panose="020B0609020204030204" pitchFamily="49" charset="0"/>
              </a:rPr>
              <a:t>() </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a:t>
            </a:r>
            <a:r>
              <a:rPr lang="en-US" sz="2400" b="1" i="1" dirty="0">
                <a:solidFill>
                  <a:srgbClr val="0070C0"/>
                </a:solidFill>
                <a:latin typeface="Consolas" panose="020B0609020204030204" pitchFamily="49" charset="0"/>
                <a:cs typeface="Consolas" panose="020B0609020204030204" pitchFamily="49" charset="0"/>
              </a:rPr>
              <a:t>open</a:t>
            </a:r>
            <a:r>
              <a:rPr lang="en-US" sz="2000" dirty="0"/>
              <a:t> method takes two parameters. The first is the path to the file to be written. This can be relative to the current working directory, or if it starts with a </a:t>
            </a:r>
            <a:r>
              <a:rPr lang="en-US" sz="2400" b="1" i="1" dirty="0">
                <a:solidFill>
                  <a:srgbClr val="0070C0"/>
                </a:solidFill>
                <a:latin typeface="Consolas" panose="020B0609020204030204" pitchFamily="49" charset="0"/>
                <a:cs typeface="Consolas" panose="020B0609020204030204" pitchFamily="49" charset="0"/>
              </a:rPr>
              <a:t>/</a:t>
            </a:r>
            <a:r>
              <a:rPr lang="en-US" sz="2000" dirty="0"/>
              <a:t>, an absolute path.</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second parameter is the mode in which the file should be opened. To overwrite an existing file, or create the file with the name specified if it doesn’t exist, just use </a:t>
            </a:r>
            <a:r>
              <a:rPr lang="en-US" sz="2400" b="1" i="1" dirty="0">
                <a:solidFill>
                  <a:srgbClr val="0070C0"/>
                </a:solidFill>
                <a:latin typeface="Consolas" panose="020B0609020204030204" pitchFamily="49" charset="0"/>
                <a:cs typeface="Consolas" panose="020B0609020204030204" pitchFamily="49" charset="0"/>
              </a:rPr>
              <a:t>w</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 = open('test.txt', '</a:t>
            </a:r>
            <a:r>
              <a:rPr lang="en-US" sz="2000" b="1" i="1" dirty="0" err="1">
                <a:solidFill>
                  <a:srgbClr val="0070C0"/>
                </a:solidFill>
                <a:latin typeface="Consolas" panose="020B0609020204030204" pitchFamily="49" charset="0"/>
                <a:cs typeface="Consolas" panose="020B0609020204030204" pitchFamily="49" charset="0"/>
              </a:rPr>
              <a:t>r+b</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dirty="0"/>
              <a:t> </a:t>
            </a:r>
          </a:p>
          <a:p>
            <a:pPr marL="342900" indent="-342900">
              <a:buFont typeface="Arial" panose="020B0604020202020204" pitchFamily="34" charset="0"/>
              <a:buChar char="•"/>
            </a:pPr>
            <a:r>
              <a:rPr lang="en-US" sz="2000" dirty="0"/>
              <a:t>Binary mode allows you to read or write binary streams </a:t>
            </a:r>
            <a:br>
              <a:rPr lang="en-US" sz="2000" dirty="0"/>
            </a:br>
            <a:r>
              <a:rPr lang="en-US" sz="2000" dirty="0"/>
              <a:t>of data, such as images, rather than text. </a:t>
            </a:r>
          </a:p>
          <a:p>
            <a:pPr marL="342900" indent="-342900">
              <a:buFont typeface="Arial" panose="020B0604020202020204" pitchFamily="34" charset="0"/>
              <a:buChar char="•"/>
            </a:pPr>
            <a:endParaRPr lang="it-IT"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7818783" y="4596443"/>
            <a:ext cx="4309716" cy="2157535"/>
          </a:xfrm>
          <a:prstGeom prst="rect">
            <a:avLst/>
          </a:prstGeom>
        </p:spPr>
      </p:pic>
    </p:spTree>
    <p:extLst>
      <p:ext uri="{BB962C8B-B14F-4D97-AF65-F5344CB8AC3E}">
        <p14:creationId xmlns:p14="http://schemas.microsoft.com/office/powerpoint/2010/main" val="1677114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Reading from a File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721217"/>
            <a:ext cx="11357113" cy="6186309"/>
          </a:xfrm>
          <a:prstGeom prst="rect">
            <a:avLst/>
          </a:prstGeom>
          <a:noFill/>
        </p:spPr>
        <p:txBody>
          <a:bodyPr wrap="square" rtlCol="0">
            <a:spAutoFit/>
          </a:bodyPr>
          <a:lstStyle/>
          <a:p>
            <a:pPr marL="342900" indent="-342900">
              <a:buFont typeface="Arial" panose="020B0604020202020204" pitchFamily="34" charset="0"/>
              <a:buChar char="•"/>
            </a:pPr>
            <a:r>
              <a:rPr lang="en-US" sz="2000" dirty="0"/>
              <a:t>To read a file’s contents, you need to use the file methods </a:t>
            </a:r>
            <a:r>
              <a:rPr lang="en-US" sz="2400" b="1" i="1" dirty="0">
                <a:solidFill>
                  <a:srgbClr val="0070C0"/>
                </a:solidFill>
                <a:latin typeface="Consolas" panose="020B0609020204030204" pitchFamily="49" charset="0"/>
                <a:cs typeface="Consolas" panose="020B0609020204030204" pitchFamily="49" charset="0"/>
              </a:rPr>
              <a:t>open</a:t>
            </a:r>
            <a:r>
              <a:rPr lang="en-US" sz="2000" dirty="0"/>
              <a:t>, </a:t>
            </a:r>
            <a:r>
              <a:rPr lang="en-US" sz="2400" b="1" i="1" dirty="0">
                <a:solidFill>
                  <a:srgbClr val="0070C0"/>
                </a:solidFill>
                <a:latin typeface="Consolas" panose="020B0609020204030204" pitchFamily="49" charset="0"/>
                <a:cs typeface="Consolas" panose="020B0609020204030204" pitchFamily="49" charset="0"/>
              </a:rPr>
              <a:t>read</a:t>
            </a:r>
            <a:r>
              <a:rPr lang="en-US" sz="2000" dirty="0"/>
              <a:t>, and </a:t>
            </a:r>
            <a:r>
              <a:rPr lang="en-US" sz="2400" b="1" i="1" dirty="0">
                <a:solidFill>
                  <a:srgbClr val="0070C0"/>
                </a:solidFill>
                <a:latin typeface="Consolas" panose="020B0609020204030204" pitchFamily="49" charset="0"/>
                <a:cs typeface="Consolas" panose="020B0609020204030204" pitchFamily="49" charset="0"/>
              </a:rPr>
              <a:t>close</a:t>
            </a:r>
            <a:r>
              <a:rPr lang="en-US" sz="2000" dirty="0"/>
              <a:t>. The following example reads the entire contents of the file into the variable </a:t>
            </a:r>
            <a:r>
              <a:rPr lang="en-US" sz="2400" b="1" i="1" dirty="0">
                <a:solidFill>
                  <a:srgbClr val="0070C0"/>
                </a:solidFill>
                <a:latin typeface="Consolas" panose="020B0609020204030204" pitchFamily="49" charset="0"/>
                <a:cs typeface="Consolas" panose="020B0609020204030204" pitchFamily="49" charset="0"/>
              </a:rPr>
              <a:t>s</a:t>
            </a:r>
            <a:r>
              <a:rPr lang="en-US" sz="2000" dirty="0"/>
              <a:t>:</a:t>
            </a:r>
          </a:p>
          <a:p>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f = open('test.txt')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s = </a:t>
            </a:r>
            <a:r>
              <a:rPr lang="en-US" sz="2000" b="1" i="1" dirty="0" err="1">
                <a:solidFill>
                  <a:srgbClr val="0070C0"/>
                </a:solidFill>
                <a:latin typeface="Consolas" panose="020B0609020204030204" pitchFamily="49" charset="0"/>
                <a:cs typeface="Consolas" panose="020B0609020204030204" pitchFamily="49" charset="0"/>
              </a:rPr>
              <a:t>f.read</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f.close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You can also read text files one line at a time using the method </a:t>
            </a:r>
            <a:r>
              <a:rPr lang="en-US" sz="2400" b="1" i="1" dirty="0" err="1">
                <a:solidFill>
                  <a:srgbClr val="0070C0"/>
                </a:solidFill>
                <a:latin typeface="Consolas" panose="020B0609020204030204" pitchFamily="49" charset="0"/>
                <a:cs typeface="Consolas" panose="020B0609020204030204" pitchFamily="49" charset="0"/>
              </a:rPr>
              <a:t>readline</a:t>
            </a:r>
            <a:r>
              <a:rPr lang="en-US" sz="2000" dirty="0"/>
              <a:t>. </a:t>
            </a:r>
            <a:endParaRPr lang="en-US"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preceding example will throw an exception if the file does not exist or is not readable for some other reason. You can handle this by enclosing the code in a </a:t>
            </a:r>
            <a:r>
              <a:rPr lang="en-US" sz="2400" b="1" i="1" dirty="0">
                <a:solidFill>
                  <a:srgbClr val="0070C0"/>
                </a:solidFill>
                <a:latin typeface="Consolas" panose="020B0609020204030204" pitchFamily="49" charset="0"/>
                <a:cs typeface="Consolas" panose="020B0609020204030204" pitchFamily="49" charset="0"/>
              </a:rPr>
              <a:t>try/except</a:t>
            </a:r>
            <a:r>
              <a:rPr lang="en-US" sz="2000" dirty="0"/>
              <a:t> construction like this:</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try:    </a:t>
            </a:r>
          </a:p>
          <a:p>
            <a:pPr lvl="1"/>
            <a:r>
              <a:rPr lang="en-US" sz="2000" b="1" i="1" dirty="0">
                <a:solidFill>
                  <a:srgbClr val="0070C0"/>
                </a:solidFill>
                <a:latin typeface="Consolas" panose="020B0609020204030204" pitchFamily="49" charset="0"/>
                <a:cs typeface="Consolas" panose="020B0609020204030204" pitchFamily="49" charset="0"/>
              </a:rPr>
              <a:t>	f = open('test.txt')    </a:t>
            </a:r>
          </a:p>
          <a:p>
            <a:pPr lvl="1"/>
            <a:r>
              <a:rPr lang="en-US" sz="2000" b="1" i="1" dirty="0">
                <a:solidFill>
                  <a:srgbClr val="0070C0"/>
                </a:solidFill>
                <a:latin typeface="Consolas" panose="020B0609020204030204" pitchFamily="49" charset="0"/>
                <a:cs typeface="Consolas" panose="020B0609020204030204" pitchFamily="49" charset="0"/>
              </a:rPr>
              <a:t>	s = </a:t>
            </a:r>
            <a:r>
              <a:rPr lang="en-US" sz="2000" b="1" i="1" dirty="0" err="1">
                <a:solidFill>
                  <a:srgbClr val="0070C0"/>
                </a:solidFill>
                <a:latin typeface="Consolas" panose="020B0609020204030204" pitchFamily="49" charset="0"/>
                <a:cs typeface="Consolas" panose="020B0609020204030204" pitchFamily="49" charset="0"/>
              </a:rPr>
              <a:t>f.read</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f.close</a:t>
            </a:r>
            <a:r>
              <a:rPr lang="en-US" sz="2000" b="1" i="1" dirty="0">
                <a:solidFill>
                  <a:srgbClr val="0070C0"/>
                </a:solidFill>
                <a:latin typeface="Consolas" panose="020B0609020204030204" pitchFamily="49" charset="0"/>
                <a:cs typeface="Consolas" panose="020B0609020204030204" pitchFamily="49" charset="0"/>
              </a:rPr>
              <a:t>()</a:t>
            </a:r>
          </a:p>
          <a:p>
            <a:pPr lvl="1"/>
            <a:r>
              <a:rPr lang="en-US" sz="2000" b="1" i="1" dirty="0">
                <a:solidFill>
                  <a:srgbClr val="0070C0"/>
                </a:solidFill>
                <a:latin typeface="Consolas" panose="020B0609020204030204" pitchFamily="49" charset="0"/>
                <a:cs typeface="Consolas" panose="020B0609020204030204" pitchFamily="49" charset="0"/>
              </a:rPr>
              <a:t>except </a:t>
            </a:r>
            <a:r>
              <a:rPr lang="en-US" sz="2000" b="1" i="1" dirty="0" err="1">
                <a:solidFill>
                  <a:srgbClr val="0070C0"/>
                </a:solidFill>
                <a:latin typeface="Consolas" panose="020B0609020204030204" pitchFamily="49" charset="0"/>
                <a:cs typeface="Consolas" panose="020B0609020204030204" pitchFamily="49" charset="0"/>
              </a:rPr>
              <a:t>IOError</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print("Cannot open the file")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0601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Pickling</a:t>
            </a:r>
          </a:p>
        </p:txBody>
      </p:sp>
      <p:sp>
        <p:nvSpPr>
          <p:cNvPr id="2" name="TextBox 1"/>
          <p:cNvSpPr txBox="1"/>
          <p:nvPr/>
        </p:nvSpPr>
        <p:spPr>
          <a:xfrm>
            <a:off x="417443" y="857743"/>
            <a:ext cx="11357113"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Python </a:t>
            </a:r>
            <a:r>
              <a:rPr lang="en-US" sz="2000" i="1" dirty="0">
                <a:effectLst>
                  <a:outerShdw blurRad="38100" dist="38100" dir="2700000" algn="tl">
                    <a:srgbClr val="000000">
                      <a:alpha val="43137"/>
                    </a:srgbClr>
                  </a:outerShdw>
                </a:effectLst>
              </a:rPr>
              <a:t>pickling</a:t>
            </a:r>
            <a:r>
              <a:rPr lang="en-US" sz="2000" dirty="0"/>
              <a:t> feature to dump the data structure to file in a format that can be automatically read back into memory as an equivalent data structure later on. </a:t>
            </a:r>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b="1" dirty="0">
              <a:solidFill>
                <a:srgbClr val="FF0000"/>
              </a:solidFill>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import pickle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mylist</a:t>
            </a:r>
            <a:r>
              <a:rPr lang="en-US" sz="2000" b="1" i="1" dirty="0">
                <a:solidFill>
                  <a:srgbClr val="0070C0"/>
                </a:solidFill>
                <a:latin typeface="Consolas" panose="020B0609020204030204" pitchFamily="49" charset="0"/>
                <a:cs typeface="Consolas" panose="020B0609020204030204" pitchFamily="49" charset="0"/>
              </a:rPr>
              <a:t> = ['some text', 123, [4, 5, True]]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 = open('</a:t>
            </a:r>
            <a:r>
              <a:rPr lang="en-US" sz="2000" b="1" i="1" dirty="0" err="1">
                <a:solidFill>
                  <a:srgbClr val="0070C0"/>
                </a:solidFill>
                <a:latin typeface="Consolas" panose="020B0609020204030204" pitchFamily="49" charset="0"/>
                <a:cs typeface="Consolas" panose="020B0609020204030204" pitchFamily="49" charset="0"/>
              </a:rPr>
              <a:t>mylist.pickle</a:t>
            </a:r>
            <a:r>
              <a:rPr lang="en-US" sz="2000" b="1" i="1" dirty="0">
                <a:solidFill>
                  <a:srgbClr val="0070C0"/>
                </a:solidFill>
                <a:latin typeface="Consolas" panose="020B0609020204030204" pitchFamily="49" charset="0"/>
                <a:cs typeface="Consolas" panose="020B0609020204030204" pitchFamily="49" charset="0"/>
              </a:rPr>
              <a:t>', 'w')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pickle.dump</a:t>
            </a:r>
            <a:r>
              <a:rPr lang="en-US" sz="2000" b="1" i="1" dirty="0">
                <a:solidFill>
                  <a:srgbClr val="0070C0"/>
                </a:solidFill>
                <a:latin typeface="Consolas" panose="020B0609020204030204" pitchFamily="49" charset="0"/>
                <a:cs typeface="Consolas" panose="020B0609020204030204" pitchFamily="49" charset="0"/>
              </a:rPr>
              <a:t>(</a:t>
            </a:r>
            <a:r>
              <a:rPr lang="en-US" sz="2000" b="1" i="1" dirty="0" err="1">
                <a:solidFill>
                  <a:srgbClr val="0070C0"/>
                </a:solidFill>
                <a:latin typeface="Consolas" panose="020B0609020204030204" pitchFamily="49" charset="0"/>
                <a:cs typeface="Consolas" panose="020B0609020204030204" pitchFamily="49" charset="0"/>
              </a:rPr>
              <a:t>mylist</a:t>
            </a:r>
            <a:r>
              <a:rPr lang="en-US" sz="2000" b="1" i="1" dirty="0">
                <a:solidFill>
                  <a:srgbClr val="0070C0"/>
                </a:solidFill>
                <a:latin typeface="Consolas" panose="020B0609020204030204" pitchFamily="49" charset="0"/>
                <a:cs typeface="Consolas" panose="020B0609020204030204" pitchFamily="49" charset="0"/>
              </a:rPr>
              <a:t>, f)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f.close</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a:t>
            </a:r>
            <a:r>
              <a:rPr lang="en-US" sz="2000" i="1" dirty="0" err="1">
                <a:effectLst>
                  <a:outerShdw blurRad="38100" dist="38100" dir="2700000" algn="tl">
                    <a:srgbClr val="000000">
                      <a:alpha val="43137"/>
                    </a:srgbClr>
                  </a:outerShdw>
                </a:effectLst>
              </a:rPr>
              <a:t>unpickle</a:t>
            </a:r>
            <a:r>
              <a:rPr lang="en-US" sz="2000" dirty="0"/>
              <a:t> the contents of the file into a new list, use the following:</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 = open('</a:t>
            </a:r>
            <a:r>
              <a:rPr lang="en-US" sz="2000" b="1" i="1" dirty="0" err="1">
                <a:solidFill>
                  <a:srgbClr val="0070C0"/>
                </a:solidFill>
                <a:latin typeface="Consolas" panose="020B0609020204030204" pitchFamily="49" charset="0"/>
                <a:cs typeface="Consolas" panose="020B0609020204030204" pitchFamily="49" charset="0"/>
              </a:rPr>
              <a:t>mylist.pickle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other_array</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pickle.load</a:t>
            </a:r>
            <a:r>
              <a:rPr lang="en-US" sz="2000" b="1" i="1" dirty="0">
                <a:solidFill>
                  <a:srgbClr val="0070C0"/>
                </a:solidFill>
                <a:latin typeface="Consolas" panose="020B0609020204030204" pitchFamily="49" charset="0"/>
                <a:cs typeface="Consolas" panose="020B0609020204030204" pitchFamily="49" charset="0"/>
              </a:rPr>
              <a:t>(f)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f.close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other_array</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['some text', 123, [4, 5, True]]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18361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Pickling</a:t>
            </a:r>
          </a:p>
        </p:txBody>
      </p:sp>
      <p:sp>
        <p:nvSpPr>
          <p:cNvPr id="2" name="TextBox 1"/>
          <p:cNvSpPr txBox="1"/>
          <p:nvPr/>
        </p:nvSpPr>
        <p:spPr>
          <a:xfrm>
            <a:off x="417443" y="857743"/>
            <a:ext cx="11357113"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Pickling will work on pretty much any data structure you can throw at it. It does not need to be a list.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file is saved in a text format that is sort of human-readable, but you will not normally need to look at or edit the text file.</a:t>
            </a: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09010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Handling Exceptions </a:t>
            </a:r>
          </a:p>
        </p:txBody>
      </p:sp>
      <p:sp>
        <p:nvSpPr>
          <p:cNvPr id="2" name="TextBox 1"/>
          <p:cNvSpPr txBox="1"/>
          <p:nvPr/>
        </p:nvSpPr>
        <p:spPr>
          <a:xfrm>
            <a:off x="417443" y="857743"/>
            <a:ext cx="11357113" cy="6155531"/>
          </a:xfrm>
          <a:prstGeom prst="rect">
            <a:avLst/>
          </a:prstGeom>
          <a:noFill/>
        </p:spPr>
        <p:txBody>
          <a:bodyPr wrap="square" rtlCol="0">
            <a:spAutoFit/>
          </a:bodyPr>
          <a:lstStyle/>
          <a:p>
            <a:pPr marL="342900" indent="-342900">
              <a:buFont typeface="Arial" panose="020B0604020202020204" pitchFamily="34" charset="0"/>
              <a:buChar char="•"/>
            </a:pPr>
            <a:r>
              <a:rPr lang="en-US" sz="2000" dirty="0"/>
              <a:t>If something goes wrong while a program is running, you want to catch the error or exception and display a more user-friendly error message.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Python’s </a:t>
            </a:r>
            <a:r>
              <a:rPr lang="en-US" sz="2400" b="1" i="1" dirty="0">
                <a:solidFill>
                  <a:srgbClr val="0070C0"/>
                </a:solidFill>
                <a:latin typeface="Consolas" panose="020B0609020204030204" pitchFamily="49" charset="0"/>
                <a:cs typeface="Consolas" panose="020B0609020204030204" pitchFamily="49" charset="0"/>
              </a:rPr>
              <a:t>try/except</a:t>
            </a:r>
            <a:r>
              <a:rPr lang="en-US" sz="2000" dirty="0"/>
              <a:t> construct. </a:t>
            </a:r>
          </a:p>
          <a:p>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try:    </a:t>
            </a:r>
          </a:p>
          <a:p>
            <a:pPr lvl="1"/>
            <a:r>
              <a:rPr lang="en-US" sz="2000" b="1" i="1" dirty="0">
                <a:solidFill>
                  <a:srgbClr val="0070C0"/>
                </a:solidFill>
                <a:latin typeface="Consolas" panose="020B0609020204030204" pitchFamily="49" charset="0"/>
                <a:cs typeface="Consolas" panose="020B0609020204030204" pitchFamily="49" charset="0"/>
              </a:rPr>
              <a:t>	f = open('test.txt')    </a:t>
            </a:r>
          </a:p>
          <a:p>
            <a:pPr lvl="1"/>
            <a:r>
              <a:rPr lang="en-US" sz="2000" b="1" i="1" dirty="0">
                <a:solidFill>
                  <a:srgbClr val="0070C0"/>
                </a:solidFill>
                <a:latin typeface="Consolas" panose="020B0609020204030204" pitchFamily="49" charset="0"/>
                <a:cs typeface="Consolas" panose="020B0609020204030204" pitchFamily="49" charset="0"/>
              </a:rPr>
              <a:t>	s = </a:t>
            </a:r>
            <a:r>
              <a:rPr lang="en-US" sz="2000" b="1" i="1" dirty="0" err="1">
                <a:solidFill>
                  <a:srgbClr val="0070C0"/>
                </a:solidFill>
                <a:latin typeface="Consolas" panose="020B0609020204030204" pitchFamily="49" charset="0"/>
                <a:cs typeface="Consolas" panose="020B0609020204030204" pitchFamily="49" charset="0"/>
              </a:rPr>
              <a:t>f.read</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f.close</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except </a:t>
            </a:r>
            <a:r>
              <a:rPr lang="en-US" sz="2000" b="1" i="1" dirty="0" err="1">
                <a:solidFill>
                  <a:srgbClr val="0070C0"/>
                </a:solidFill>
                <a:latin typeface="Consolas" panose="020B0609020204030204" pitchFamily="49" charset="0"/>
                <a:cs typeface="Consolas" panose="020B0609020204030204" pitchFamily="49" charset="0"/>
              </a:rPr>
              <a:t>IOError</a:t>
            </a:r>
            <a:r>
              <a:rPr lang="en-US" sz="2000" b="1" i="1" dirty="0">
                <a:solidFill>
                  <a:srgbClr val="0070C0"/>
                </a:solidFill>
                <a:latin typeface="Consolas" panose="020B0609020204030204" pitchFamily="49" charset="0"/>
                <a:cs typeface="Consolas" panose="020B0609020204030204" pitchFamily="49" charset="0"/>
              </a:rPr>
              <a:t>:    </a:t>
            </a:r>
          </a:p>
          <a:p>
            <a:pPr lvl="1"/>
            <a:r>
              <a:rPr lang="en-US" sz="2000" b="1" i="1" dirty="0">
                <a:solidFill>
                  <a:srgbClr val="0070C0"/>
                </a:solidFill>
                <a:latin typeface="Consolas" panose="020B0609020204030204" pitchFamily="49" charset="0"/>
                <a:cs typeface="Consolas" panose="020B0609020204030204" pitchFamily="49" charset="0"/>
              </a:rPr>
              <a:t>	print("Cannot open the file") </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A common situation where runtime exceptions can occur—in addition to during file access—is when you are accessing a list and the index you are using is outside the bounds of the list. For example, this happens if you try to access the fourth element of a three element list:</a:t>
            </a:r>
          </a:p>
          <a:p>
            <a:pPr lvl="1"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&gt;&gt;&gt; list = [1, 2, 3] </a:t>
            </a:r>
          </a:p>
          <a:p>
            <a:pPr lvl="1"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&gt;&gt;&gt; list[4] </a:t>
            </a:r>
          </a:p>
          <a:p>
            <a:pPr lvl="1" indent="-342900">
              <a:buFont typeface="Arial" panose="020B0604020202020204" pitchFamily="34" charset="0"/>
              <a:buChar char="•"/>
            </a:pPr>
            <a:r>
              <a:rPr lang="en-US" sz="1600" b="1" i="1" dirty="0" err="1">
                <a:solidFill>
                  <a:srgbClr val="0070C0"/>
                </a:solidFill>
                <a:latin typeface="Consolas" panose="020B0609020204030204" pitchFamily="49" charset="0"/>
                <a:cs typeface="Consolas" panose="020B0609020204030204" pitchFamily="49" charset="0"/>
              </a:rPr>
              <a:t>Traceback</a:t>
            </a:r>
            <a:r>
              <a:rPr lang="en-US" sz="1600" b="1" i="1" dirty="0">
                <a:solidFill>
                  <a:srgbClr val="0070C0"/>
                </a:solidFill>
                <a:latin typeface="Consolas" panose="020B0609020204030204" pitchFamily="49" charset="0"/>
                <a:cs typeface="Consolas" panose="020B0609020204030204" pitchFamily="49" charset="0"/>
              </a:rPr>
              <a:t> (most recent call last):  </a:t>
            </a:r>
          </a:p>
          <a:p>
            <a:pPr lvl="1" indent="-342900">
              <a:buFont typeface="Arial" panose="020B0604020202020204" pitchFamily="34" charset="0"/>
              <a:buChar char="•"/>
            </a:pPr>
            <a:r>
              <a:rPr lang="en-US" sz="1600" b="1" i="1" dirty="0">
                <a:solidFill>
                  <a:srgbClr val="0070C0"/>
                </a:solidFill>
                <a:latin typeface="Consolas" panose="020B0609020204030204" pitchFamily="49" charset="0"/>
                <a:cs typeface="Consolas" panose="020B0609020204030204" pitchFamily="49" charset="0"/>
              </a:rPr>
              <a:t>File "&lt;</a:t>
            </a:r>
            <a:r>
              <a:rPr lang="en-US" sz="1600" b="1" i="1" dirty="0" err="1">
                <a:solidFill>
                  <a:srgbClr val="0070C0"/>
                </a:solidFill>
                <a:latin typeface="Consolas" panose="020B0609020204030204" pitchFamily="49" charset="0"/>
                <a:cs typeface="Consolas" panose="020B0609020204030204" pitchFamily="49" charset="0"/>
              </a:rPr>
              <a:t>stdin</a:t>
            </a:r>
            <a:r>
              <a:rPr lang="en-US" sz="1600" b="1" i="1" dirty="0">
                <a:solidFill>
                  <a:srgbClr val="0070C0"/>
                </a:solidFill>
                <a:latin typeface="Consolas" panose="020B0609020204030204" pitchFamily="49" charset="0"/>
                <a:cs typeface="Consolas" panose="020B0609020204030204" pitchFamily="49" charset="0"/>
              </a:rPr>
              <a:t>&gt;", line 1, in &lt;module&gt; </a:t>
            </a:r>
          </a:p>
          <a:p>
            <a:pPr lvl="1" indent="-342900">
              <a:buFont typeface="Arial" panose="020B0604020202020204" pitchFamily="34" charset="0"/>
              <a:buChar char="•"/>
            </a:pPr>
            <a:r>
              <a:rPr lang="en-US" sz="1600" b="1" i="1" dirty="0" err="1">
                <a:solidFill>
                  <a:srgbClr val="0070C0"/>
                </a:solidFill>
                <a:latin typeface="Consolas" panose="020B0609020204030204" pitchFamily="49" charset="0"/>
                <a:cs typeface="Consolas" panose="020B0609020204030204" pitchFamily="49" charset="0"/>
              </a:rPr>
              <a:t>IndexError</a:t>
            </a:r>
            <a:r>
              <a:rPr lang="en-US" sz="1600" b="1" i="1" dirty="0">
                <a:solidFill>
                  <a:srgbClr val="0070C0"/>
                </a:solidFill>
                <a:latin typeface="Consolas" panose="020B0609020204030204" pitchFamily="49" charset="0"/>
                <a:cs typeface="Consolas" panose="020B0609020204030204" pitchFamily="49" charset="0"/>
              </a:rPr>
              <a:t>: list index out of range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94613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Handling Exceptions </a:t>
            </a:r>
          </a:p>
        </p:txBody>
      </p:sp>
      <p:sp>
        <p:nvSpPr>
          <p:cNvPr id="2" name="TextBox 1"/>
          <p:cNvSpPr txBox="1"/>
          <p:nvPr/>
        </p:nvSpPr>
        <p:spPr>
          <a:xfrm>
            <a:off x="417443" y="857743"/>
            <a:ext cx="11357113" cy="5816977"/>
          </a:xfrm>
          <a:prstGeom prst="rect">
            <a:avLst/>
          </a:prstGeom>
          <a:noFill/>
        </p:spPr>
        <p:txBody>
          <a:bodyPr wrap="square" rtlCol="0">
            <a:spAutoFit/>
          </a:bodyPr>
          <a:lstStyle/>
          <a:p>
            <a:pPr marL="342900" indent="-342900">
              <a:buFont typeface="Arial" panose="020B0604020202020204" pitchFamily="34" charset="0"/>
              <a:buChar char="•"/>
            </a:pPr>
            <a:r>
              <a:rPr lang="en-US" sz="2000" i="1" dirty="0">
                <a:effectLst>
                  <a:outerShdw blurRad="38100" dist="38100" dir="2700000" algn="tl">
                    <a:srgbClr val="000000">
                      <a:alpha val="43137"/>
                    </a:srgbClr>
                  </a:outerShdw>
                </a:effectLst>
              </a:rPr>
              <a:t>Exception</a:t>
            </a:r>
            <a:r>
              <a:rPr lang="en-US" sz="2000" dirty="0"/>
              <a:t> is pretty near the top of that tree and will catch almost any exception. You can also have separate </a:t>
            </a:r>
            <a:r>
              <a:rPr lang="en-US" sz="2400" b="1" i="1" dirty="0">
                <a:solidFill>
                  <a:srgbClr val="0070C0"/>
                </a:solidFill>
                <a:latin typeface="Consolas" panose="020B0609020204030204" pitchFamily="49" charset="0"/>
                <a:cs typeface="Consolas" panose="020B0609020204030204" pitchFamily="49" charset="0"/>
              </a:rPr>
              <a:t>except</a:t>
            </a:r>
            <a:r>
              <a:rPr lang="en-US" sz="2000" dirty="0"/>
              <a:t> sections for catching different types of exception and handling each in a different way. If you do not specify any exception class, all exceptions will be caught.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Python also allows you to have </a:t>
            </a:r>
            <a:r>
              <a:rPr lang="en-US" sz="2400" b="1" i="1" dirty="0">
                <a:solidFill>
                  <a:srgbClr val="0070C0"/>
                </a:solidFill>
                <a:latin typeface="Consolas" panose="020B0609020204030204" pitchFamily="49" charset="0"/>
                <a:cs typeface="Consolas" panose="020B0609020204030204" pitchFamily="49" charset="0"/>
              </a:rPr>
              <a:t>else</a:t>
            </a:r>
            <a:r>
              <a:rPr lang="en-US" sz="2000" dirty="0"/>
              <a:t> and </a:t>
            </a:r>
            <a:r>
              <a:rPr lang="en-US" sz="2400" b="1" i="1" dirty="0">
                <a:solidFill>
                  <a:srgbClr val="0070C0"/>
                </a:solidFill>
                <a:latin typeface="Consolas" panose="020B0609020204030204" pitchFamily="49" charset="0"/>
                <a:cs typeface="Consolas" panose="020B0609020204030204" pitchFamily="49" charset="0"/>
              </a:rPr>
              <a:t>finally</a:t>
            </a:r>
            <a:r>
              <a:rPr lang="en-US" sz="2000" dirty="0"/>
              <a:t> clauses in your error handling:</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list = [1, 2, 3] </a:t>
            </a:r>
          </a:p>
          <a:p>
            <a:pPr lvl="1"/>
            <a:r>
              <a:rPr lang="en-US" sz="2000" b="1" i="1" dirty="0">
                <a:solidFill>
                  <a:srgbClr val="0070C0"/>
                </a:solidFill>
                <a:latin typeface="Consolas" panose="020B0609020204030204" pitchFamily="49" charset="0"/>
                <a:cs typeface="Consolas" panose="020B0609020204030204" pitchFamily="49" charset="0"/>
              </a:rPr>
              <a:t>try:    </a:t>
            </a:r>
          </a:p>
          <a:p>
            <a:pPr lvl="1"/>
            <a:r>
              <a:rPr lang="en-US" sz="2000" b="1" i="1" dirty="0">
                <a:solidFill>
                  <a:srgbClr val="0070C0"/>
                </a:solidFill>
                <a:latin typeface="Consolas" panose="020B0609020204030204" pitchFamily="49" charset="0"/>
                <a:cs typeface="Consolas" panose="020B0609020204030204" pitchFamily="49" charset="0"/>
              </a:rPr>
              <a:t>	list[8] </a:t>
            </a:r>
          </a:p>
          <a:p>
            <a:pPr lvl="1"/>
            <a:r>
              <a:rPr lang="en-US" sz="2000" b="1" i="1" dirty="0">
                <a:solidFill>
                  <a:srgbClr val="0070C0"/>
                </a:solidFill>
                <a:latin typeface="Consolas" panose="020B0609020204030204" pitchFamily="49" charset="0"/>
                <a:cs typeface="Consolas" panose="020B0609020204030204" pitchFamily="49" charset="0"/>
              </a:rPr>
              <a:t>except:    </a:t>
            </a:r>
          </a:p>
          <a:p>
            <a:pPr lvl="1"/>
            <a:r>
              <a:rPr lang="en-US" sz="2000" b="1" i="1" dirty="0">
                <a:solidFill>
                  <a:srgbClr val="0070C0"/>
                </a:solidFill>
                <a:latin typeface="Consolas" panose="020B0609020204030204" pitchFamily="49" charset="0"/>
                <a:cs typeface="Consolas" panose="020B0609020204030204" pitchFamily="49" charset="0"/>
              </a:rPr>
              <a:t>	print("out of range") </a:t>
            </a:r>
          </a:p>
          <a:p>
            <a:pPr lvl="1"/>
            <a:r>
              <a:rPr lang="en-US" sz="2000" b="1" i="1" dirty="0">
                <a:solidFill>
                  <a:srgbClr val="0070C0"/>
                </a:solidFill>
                <a:latin typeface="Consolas" panose="020B0609020204030204" pitchFamily="49" charset="0"/>
                <a:cs typeface="Consolas" panose="020B0609020204030204" pitchFamily="49" charset="0"/>
              </a:rPr>
              <a:t>else:    </a:t>
            </a:r>
          </a:p>
          <a:p>
            <a:pPr lvl="1"/>
            <a:r>
              <a:rPr lang="en-US" sz="2000" b="1" i="1" dirty="0">
                <a:solidFill>
                  <a:srgbClr val="0070C0"/>
                </a:solidFill>
                <a:latin typeface="Consolas" panose="020B0609020204030204" pitchFamily="49" charset="0"/>
                <a:cs typeface="Consolas" panose="020B0609020204030204" pitchFamily="49" charset="0"/>
              </a:rPr>
              <a:t>	print("in range")</a:t>
            </a:r>
          </a:p>
          <a:p>
            <a:pPr lvl="1"/>
            <a:r>
              <a:rPr lang="en-US" sz="2000" b="1" i="1" dirty="0">
                <a:solidFill>
                  <a:srgbClr val="0070C0"/>
                </a:solidFill>
                <a:latin typeface="Consolas" panose="020B0609020204030204" pitchFamily="49" charset="0"/>
                <a:cs typeface="Consolas" panose="020B0609020204030204" pitchFamily="49" charset="0"/>
              </a:rPr>
              <a:t>finally:    </a:t>
            </a:r>
          </a:p>
          <a:p>
            <a:pPr lvl="1"/>
            <a:r>
              <a:rPr lang="en-US" sz="2000" b="1" i="1" dirty="0">
                <a:solidFill>
                  <a:srgbClr val="0070C0"/>
                </a:solidFill>
                <a:latin typeface="Consolas" panose="020B0609020204030204" pitchFamily="49" charset="0"/>
                <a:cs typeface="Consolas" panose="020B0609020204030204" pitchFamily="49" charset="0"/>
              </a:rPr>
              <a:t>	print("always do this")</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a:t>
            </a:r>
            <a:r>
              <a:rPr lang="en-US" sz="2400" b="1" i="1" dirty="0">
                <a:solidFill>
                  <a:srgbClr val="0070C0"/>
                </a:solidFill>
                <a:latin typeface="Consolas" panose="020B0609020204030204" pitchFamily="49" charset="0"/>
                <a:cs typeface="Consolas" panose="020B0609020204030204" pitchFamily="49" charset="0"/>
              </a:rPr>
              <a:t>else</a:t>
            </a:r>
            <a:r>
              <a:rPr lang="en-US" sz="2000" dirty="0"/>
              <a:t> clause will be run if there is no exception, and the </a:t>
            </a:r>
            <a:r>
              <a:rPr lang="en-US" sz="2400" b="1" i="1" dirty="0">
                <a:solidFill>
                  <a:srgbClr val="0070C0"/>
                </a:solidFill>
                <a:latin typeface="Consolas" panose="020B0609020204030204" pitchFamily="49" charset="0"/>
                <a:cs typeface="Consolas" panose="020B0609020204030204" pitchFamily="49" charset="0"/>
              </a:rPr>
              <a:t>finally</a:t>
            </a:r>
            <a:r>
              <a:rPr lang="en-US" sz="2000" dirty="0"/>
              <a:t> clause will be run whether there is an exception or not.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55100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Handling Exceptions </a:t>
            </a:r>
          </a:p>
        </p:txBody>
      </p:sp>
      <p:sp>
        <p:nvSpPr>
          <p:cNvPr id="2" name="TextBox 1"/>
          <p:cNvSpPr txBox="1"/>
          <p:nvPr/>
        </p:nvSpPr>
        <p:spPr>
          <a:xfrm>
            <a:off x="417443" y="857743"/>
            <a:ext cx="11357113" cy="3847207"/>
          </a:xfrm>
          <a:prstGeom prst="rect">
            <a:avLst/>
          </a:prstGeom>
          <a:noFill/>
        </p:spPr>
        <p:txBody>
          <a:bodyPr wrap="square" rtlCol="0">
            <a:spAutoFit/>
          </a:bodyPr>
          <a:lstStyle/>
          <a:p>
            <a:pPr marL="342900" indent="-342900">
              <a:buFont typeface="Arial" panose="020B0604020202020204" pitchFamily="34" charset="0"/>
              <a:buChar char="•"/>
            </a:pPr>
            <a:r>
              <a:rPr lang="en-US" sz="2000" dirty="0"/>
              <a:t>Whenever an exception occurs, you can get more information about it using the exception object, which is available only if you use the </a:t>
            </a:r>
            <a:r>
              <a:rPr lang="en-US" sz="2400" b="1" i="1" dirty="0">
                <a:solidFill>
                  <a:srgbClr val="0070C0"/>
                </a:solidFill>
                <a:latin typeface="Consolas" panose="020B0609020204030204" pitchFamily="49" charset="0"/>
                <a:cs typeface="Consolas" panose="020B0609020204030204" pitchFamily="49" charset="0"/>
              </a:rPr>
              <a:t>as</a:t>
            </a:r>
            <a:r>
              <a:rPr lang="en-US" sz="2000" dirty="0"/>
              <a:t> keyword, as shown in the following example:</a:t>
            </a:r>
          </a:p>
          <a:p>
            <a:pPr marL="342900" indent="-342900">
              <a:buFont typeface="Arial" panose="020B0604020202020204" pitchFamily="34" charset="0"/>
              <a:buChar char="•"/>
            </a:pPr>
            <a:endParaRPr lang="en-US" sz="2000" dirty="0"/>
          </a:p>
          <a:p>
            <a:pPr marL="571500" lvl="2"/>
            <a:r>
              <a:rPr lang="en-US" sz="2000" b="1" i="1" dirty="0">
                <a:solidFill>
                  <a:srgbClr val="0070C0"/>
                </a:solidFill>
                <a:latin typeface="Consolas" panose="020B0609020204030204" pitchFamily="49" charset="0"/>
                <a:cs typeface="Consolas" panose="020B0609020204030204" pitchFamily="49" charset="0"/>
              </a:rPr>
              <a:t>&gt;&gt;&gt; list = [1, 2, 3] </a:t>
            </a:r>
          </a:p>
          <a:p>
            <a:pPr marL="571500" lvl="2"/>
            <a:r>
              <a:rPr lang="en-US" sz="2000" b="1" i="1" dirty="0">
                <a:solidFill>
                  <a:srgbClr val="0070C0"/>
                </a:solidFill>
                <a:latin typeface="Consolas" panose="020B0609020204030204" pitchFamily="49" charset="0"/>
                <a:cs typeface="Consolas" panose="020B0609020204030204" pitchFamily="49" charset="0"/>
              </a:rPr>
              <a:t>&gt;&gt;&gt; try: </a:t>
            </a:r>
          </a:p>
          <a:p>
            <a:pPr marL="571500" lvl="2"/>
            <a:r>
              <a:rPr lang="en-US" sz="2000" b="1" i="1" dirty="0">
                <a:solidFill>
                  <a:srgbClr val="0070C0"/>
                </a:solidFill>
                <a:latin typeface="Consolas" panose="020B0609020204030204" pitchFamily="49" charset="0"/>
                <a:cs typeface="Consolas" panose="020B0609020204030204" pitchFamily="49" charset="0"/>
              </a:rPr>
              <a:t>...     list[8] </a:t>
            </a:r>
          </a:p>
          <a:p>
            <a:pPr marL="571500" lvl="2"/>
            <a:r>
              <a:rPr lang="en-US" sz="2000" b="1" i="1" dirty="0">
                <a:solidFill>
                  <a:srgbClr val="0070C0"/>
                </a:solidFill>
                <a:latin typeface="Consolas" panose="020B0609020204030204" pitchFamily="49" charset="0"/>
                <a:cs typeface="Consolas" panose="020B0609020204030204" pitchFamily="49" charset="0"/>
              </a:rPr>
              <a:t>... except Exception as e: </a:t>
            </a:r>
          </a:p>
          <a:p>
            <a:pPr marL="571500" lvl="2"/>
            <a:r>
              <a:rPr lang="en-US" sz="2000" b="1" i="1" dirty="0">
                <a:solidFill>
                  <a:srgbClr val="0070C0"/>
                </a:solidFill>
                <a:latin typeface="Consolas" panose="020B0609020204030204" pitchFamily="49" charset="0"/>
                <a:cs typeface="Consolas" panose="020B0609020204030204" pitchFamily="49" charset="0"/>
              </a:rPr>
              <a:t>...     print("out of range") </a:t>
            </a:r>
          </a:p>
          <a:p>
            <a:pPr marL="571500" lvl="2"/>
            <a:r>
              <a:rPr lang="en-US" sz="2000" b="1" i="1" dirty="0">
                <a:solidFill>
                  <a:srgbClr val="0070C0"/>
                </a:solidFill>
                <a:latin typeface="Consolas" panose="020B0609020204030204" pitchFamily="49" charset="0"/>
                <a:cs typeface="Consolas" panose="020B0609020204030204" pitchFamily="49" charset="0"/>
              </a:rPr>
              <a:t>...     print(e) </a:t>
            </a:r>
          </a:p>
          <a:p>
            <a:pPr marL="571500" lvl="2"/>
            <a:r>
              <a:rPr lang="en-US" sz="2000" b="1" i="1" dirty="0">
                <a:solidFill>
                  <a:srgbClr val="0070C0"/>
                </a:solidFill>
                <a:latin typeface="Consolas" panose="020B0609020204030204" pitchFamily="49" charset="0"/>
                <a:cs typeface="Consolas" panose="020B0609020204030204" pitchFamily="49" charset="0"/>
              </a:rPr>
              <a:t>... </a:t>
            </a:r>
          </a:p>
          <a:p>
            <a:pPr marL="571500" lvl="2"/>
            <a:r>
              <a:rPr lang="en-US" sz="2000" b="1" i="1" dirty="0">
                <a:solidFill>
                  <a:srgbClr val="0070C0"/>
                </a:solidFill>
                <a:latin typeface="Consolas" panose="020B0609020204030204" pitchFamily="49" charset="0"/>
                <a:cs typeface="Consolas" panose="020B0609020204030204" pitchFamily="49" charset="0"/>
              </a:rPr>
              <a:t>out of range list index out of range </a:t>
            </a:r>
          </a:p>
          <a:p>
            <a:pPr marL="571500" lvl="2"/>
            <a:r>
              <a:rPr lang="en-US" sz="2000" b="1" i="1" dirty="0">
                <a:solidFill>
                  <a:srgbClr val="0070C0"/>
                </a:solidFill>
                <a:latin typeface="Consolas" panose="020B0609020204030204" pitchFamily="49" charset="0"/>
                <a:cs typeface="Consolas" panose="020B0609020204030204" pitchFamily="49" charset="0"/>
              </a:rPr>
              <a:t>&gt;&gt;&gt;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83085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Help In Python</a:t>
            </a:r>
          </a:p>
        </p:txBody>
      </p:sp>
      <p:sp>
        <p:nvSpPr>
          <p:cNvPr id="2" name="TextBox 1"/>
          <p:cNvSpPr txBox="1"/>
          <p:nvPr/>
        </p:nvSpPr>
        <p:spPr>
          <a:xfrm>
            <a:off x="291547" y="884069"/>
            <a:ext cx="11357113" cy="6924973"/>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can use </a:t>
            </a:r>
            <a:r>
              <a:rPr lang="en-US" sz="2400" b="1" i="1" dirty="0">
                <a:solidFill>
                  <a:srgbClr val="0070C0"/>
                </a:solidFill>
                <a:latin typeface="Consolas" panose="020B0609020204030204" pitchFamily="49" charset="0"/>
              </a:rPr>
              <a:t>help</a:t>
            </a:r>
            <a:r>
              <a:rPr lang="en-US" sz="2000" dirty="0"/>
              <a:t> to access the docstrings of the different modules you have imported, e.g., try the following:</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import math</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help(math)</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&gt;&gt;&gt;help(</a:t>
            </a:r>
            <a:r>
              <a:rPr lang="en-US" sz="2000" b="1" i="1" dirty="0" err="1">
                <a:solidFill>
                  <a:srgbClr val="0070C0"/>
                </a:solidFill>
                <a:latin typeface="Consolas" panose="020B0609020204030204" pitchFamily="49" charset="0"/>
                <a:cs typeface="Consolas" panose="020B0609020204030204" pitchFamily="49" charset="0"/>
              </a:rPr>
              <a:t>math.sin</a:t>
            </a: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open help center of python:</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help(help)</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Help for modules:</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help(“modules”)</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r>
              <a:rPr lang="en-US" sz="2000" dirty="0"/>
              <a:t>Help for one module(</a:t>
            </a:r>
            <a:r>
              <a:rPr lang="en-US" sz="2000" b="1" dirty="0"/>
              <a:t>not required to import</a:t>
            </a:r>
            <a:r>
              <a:rPr lang="en-US" sz="2000" dirty="0"/>
              <a:t>):</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help(“modules time”)</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4194675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Modules </a:t>
            </a:r>
          </a:p>
        </p:txBody>
      </p:sp>
      <p:sp>
        <p:nvSpPr>
          <p:cNvPr id="2" name="TextBox 1"/>
          <p:cNvSpPr txBox="1"/>
          <p:nvPr/>
        </p:nvSpPr>
        <p:spPr>
          <a:xfrm>
            <a:off x="417443" y="857743"/>
            <a:ext cx="11357113" cy="5755422"/>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import</a:t>
            </a:r>
            <a:r>
              <a:rPr lang="en-US" sz="2000" dirty="0"/>
              <a:t> command: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import random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Standard Python libraries include modules for </a:t>
            </a:r>
            <a:r>
              <a:rPr lang="en-US" sz="2000" i="1" dirty="0">
                <a:effectLst>
                  <a:outerShdw blurRad="38100" dist="38100" dir="2700000" algn="tl">
                    <a:srgbClr val="000000">
                      <a:alpha val="43137"/>
                    </a:srgbClr>
                  </a:outerShdw>
                </a:effectLst>
              </a:rPr>
              <a:t>random numbers</a:t>
            </a:r>
            <a:r>
              <a:rPr lang="en-US" sz="2000" dirty="0"/>
              <a:t>, </a:t>
            </a:r>
            <a:r>
              <a:rPr lang="en-US" sz="2000" i="1" dirty="0">
                <a:effectLst>
                  <a:outerShdw blurRad="38100" dist="38100" dir="2700000" algn="tl">
                    <a:srgbClr val="000000">
                      <a:alpha val="43137"/>
                    </a:srgbClr>
                  </a:outerShdw>
                </a:effectLst>
              </a:rPr>
              <a:t>database access</a:t>
            </a:r>
            <a:r>
              <a:rPr lang="en-US" sz="2000" dirty="0"/>
              <a:t>, </a:t>
            </a:r>
            <a:r>
              <a:rPr lang="en-US" sz="2000" i="1" dirty="0">
                <a:effectLst>
                  <a:outerShdw blurRad="38100" dist="38100" dir="2700000" algn="tl">
                    <a:srgbClr val="000000">
                      <a:alpha val="43137"/>
                    </a:srgbClr>
                  </a:outerShdw>
                </a:effectLst>
              </a:rPr>
              <a:t>various Internet protocols</a:t>
            </a:r>
            <a:r>
              <a:rPr lang="en-US" sz="2000" dirty="0"/>
              <a:t>, </a:t>
            </a:r>
            <a:r>
              <a:rPr lang="en-US" sz="2000" i="1" dirty="0">
                <a:effectLst>
                  <a:outerShdw blurRad="38100" dist="38100" dir="2700000" algn="tl">
                    <a:srgbClr val="000000">
                      <a:alpha val="43137"/>
                    </a:srgbClr>
                  </a:outerShdw>
                </a:effectLst>
              </a:rPr>
              <a:t>object serialization</a:t>
            </a:r>
            <a:r>
              <a:rPr lang="en-US" sz="2000" dirty="0"/>
              <a:t>, and many more.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One consequence of having so many modules is that there is the potential for conflict —for example, if two modules have a function of the same name. To avoid such conflicts, when importing a module, you can specify how much of the module is accessible.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For example, if you just use a command like this: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import random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there is no possibility of any conflicts because you will only be able to access any functions or variables in the module by prefixing them with </a:t>
            </a:r>
            <a:r>
              <a:rPr lang="en-US" sz="2400" b="1" i="1" dirty="0">
                <a:solidFill>
                  <a:srgbClr val="0070C0"/>
                </a:solidFill>
                <a:latin typeface="Consolas" panose="020B0609020204030204" pitchFamily="49" charset="0"/>
                <a:cs typeface="Consolas" panose="020B0609020204030204" pitchFamily="49" charset="0"/>
              </a:rPr>
              <a:t>random.</a:t>
            </a:r>
            <a:r>
              <a:rPr lang="en-US" sz="2000" dirty="0"/>
              <a:t>.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99302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Using Modules </a:t>
            </a:r>
          </a:p>
        </p:txBody>
      </p:sp>
      <p:sp>
        <p:nvSpPr>
          <p:cNvPr id="2" name="TextBox 1"/>
          <p:cNvSpPr txBox="1"/>
          <p:nvPr/>
        </p:nvSpPr>
        <p:spPr>
          <a:xfrm>
            <a:off x="417443" y="857743"/>
            <a:ext cx="11357113" cy="6309420"/>
          </a:xfrm>
          <a:prstGeom prst="rect">
            <a:avLst/>
          </a:prstGeom>
          <a:noFill/>
        </p:spPr>
        <p:txBody>
          <a:bodyPr wrap="square" rtlCol="0">
            <a:spAutoFit/>
          </a:bodyPr>
          <a:lstStyle/>
          <a:p>
            <a:pPr marL="342900" indent="-342900">
              <a:buFont typeface="Arial" panose="020B0604020202020204" pitchFamily="34" charset="0"/>
              <a:buChar char="•"/>
            </a:pPr>
            <a:r>
              <a:rPr lang="en-US" sz="2000" dirty="0"/>
              <a:t>If, on the other hand, you use the following command, everything in the module will be accessible without your having to put anything in front of it.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from random import *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In between these two extremes, you can explicitly specify those components of a module that you need within a program so that they can be conveniently used without any prefix. </a:t>
            </a:r>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from random import </a:t>
            </a:r>
            <a:r>
              <a:rPr lang="en-US" sz="2000" b="1" i="1" dirty="0" err="1">
                <a:solidFill>
                  <a:srgbClr val="0070C0"/>
                </a:solidFill>
                <a:latin typeface="Consolas" panose="020B0609020204030204" pitchFamily="49" charset="0"/>
                <a:cs typeface="Consolas" panose="020B0609020204030204" pitchFamily="49" charset="0"/>
              </a:rPr>
              <a:t>randint</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a:t>
            </a:r>
            <a:r>
              <a:rPr lang="en-US" sz="2000" b="1" i="1" dirty="0" err="1">
                <a:solidFill>
                  <a:srgbClr val="0070C0"/>
                </a:solidFill>
                <a:latin typeface="Consolas" panose="020B0609020204030204" pitchFamily="49" charset="0"/>
                <a:cs typeface="Consolas" panose="020B0609020204030204" pitchFamily="49" charset="0"/>
              </a:rPr>
              <a:t>randint</a:t>
            </a:r>
            <a:r>
              <a:rPr lang="en-US" sz="2000" b="1" i="1" dirty="0">
                <a:solidFill>
                  <a:srgbClr val="0070C0"/>
                </a:solidFill>
                <a:latin typeface="Consolas" panose="020B0609020204030204" pitchFamily="49" charset="0"/>
                <a:cs typeface="Consolas" panose="020B0609020204030204" pitchFamily="49" charset="0"/>
              </a:rPr>
              <a:t>(1,6))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A third option is to use the </a:t>
            </a:r>
            <a:r>
              <a:rPr lang="en-US" sz="2400" b="1" i="1" dirty="0">
                <a:solidFill>
                  <a:srgbClr val="0070C0"/>
                </a:solidFill>
                <a:latin typeface="Consolas" panose="020B0609020204030204" pitchFamily="49" charset="0"/>
                <a:cs typeface="Consolas" panose="020B0609020204030204" pitchFamily="49" charset="0"/>
              </a:rPr>
              <a:t>as</a:t>
            </a:r>
            <a:r>
              <a:rPr lang="en-US" sz="2000" dirty="0"/>
              <a:t> keyword to provide a more convenient or meaningful name for the module when referencing it.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pt-BR" sz="2000" b="1" i="1" dirty="0">
                <a:solidFill>
                  <a:srgbClr val="0070C0"/>
                </a:solidFill>
                <a:latin typeface="Consolas" panose="020B0609020204030204" pitchFamily="49" charset="0"/>
                <a:cs typeface="Consolas" panose="020B0609020204030204" pitchFamily="49" charset="0"/>
              </a:rPr>
              <a:t>&gt;&gt;&gt; import random as R </a:t>
            </a:r>
          </a:p>
          <a:p>
            <a:pPr marL="342900" indent="-342900">
              <a:buFont typeface="Arial" panose="020B0604020202020204" pitchFamily="34" charset="0"/>
              <a:buChar char="•"/>
            </a:pPr>
            <a:r>
              <a:rPr lang="pt-BR" sz="2000" b="1" i="1" dirty="0">
                <a:solidFill>
                  <a:srgbClr val="0070C0"/>
                </a:solidFill>
                <a:latin typeface="Consolas" panose="020B0609020204030204" pitchFamily="49" charset="0"/>
                <a:cs typeface="Consolas" panose="020B0609020204030204" pitchFamily="49" charset="0"/>
              </a:rPr>
              <a:t>&gt;&gt;&gt; R.randint(1, 6) </a:t>
            </a: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43390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Random Numbers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6001643"/>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generate a random number between a range of numbers.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the random library: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fr-FR" sz="2000" b="1" i="1" dirty="0">
                <a:solidFill>
                  <a:srgbClr val="0070C0"/>
                </a:solidFill>
                <a:latin typeface="Consolas" panose="020B0609020204030204" pitchFamily="49" charset="0"/>
                <a:cs typeface="Consolas" panose="020B0609020204030204" pitchFamily="49" charset="0"/>
              </a:rPr>
              <a:t>&gt;&gt;&gt; import </a:t>
            </a:r>
            <a:r>
              <a:rPr lang="fr-FR" sz="2000" b="1" i="1" dirty="0" err="1">
                <a:solidFill>
                  <a:srgbClr val="0070C0"/>
                </a:solidFill>
                <a:latin typeface="Consolas" panose="020B0609020204030204" pitchFamily="49" charset="0"/>
                <a:cs typeface="Consolas" panose="020B0609020204030204" pitchFamily="49" charset="0"/>
              </a:rPr>
              <a:t>random</a:t>
            </a:r>
            <a:r>
              <a:rPr lang="fr-FR"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fr-FR" sz="2000" b="1" i="1" dirty="0">
                <a:solidFill>
                  <a:srgbClr val="0070C0"/>
                </a:solidFill>
                <a:latin typeface="Consolas" panose="020B0609020204030204" pitchFamily="49" charset="0"/>
                <a:cs typeface="Consolas" panose="020B0609020204030204" pitchFamily="49" charset="0"/>
              </a:rPr>
              <a:t>&gt;&gt;&gt; </a:t>
            </a:r>
            <a:r>
              <a:rPr lang="fr-FR" sz="2000" b="1" i="1" dirty="0" err="1">
                <a:solidFill>
                  <a:srgbClr val="0070C0"/>
                </a:solidFill>
                <a:latin typeface="Consolas" panose="020B0609020204030204" pitchFamily="49" charset="0"/>
                <a:cs typeface="Consolas" panose="020B0609020204030204" pitchFamily="49" charset="0"/>
              </a:rPr>
              <a:t>random.randint</a:t>
            </a:r>
            <a:r>
              <a:rPr lang="fr-FR" sz="2000" b="1" i="1" dirty="0">
                <a:solidFill>
                  <a:srgbClr val="0070C0"/>
                </a:solidFill>
                <a:latin typeface="Consolas" panose="020B0609020204030204" pitchFamily="49" charset="0"/>
                <a:cs typeface="Consolas" panose="020B0609020204030204" pitchFamily="49" charset="0"/>
              </a:rPr>
              <a:t>(1, 6) </a:t>
            </a:r>
          </a:p>
          <a:p>
            <a:pPr marL="342900" indent="-342900">
              <a:buFont typeface="Arial" panose="020B0604020202020204" pitchFamily="34" charset="0"/>
              <a:buChar char="•"/>
            </a:pPr>
            <a:r>
              <a:rPr lang="fr-FR" sz="2000" b="1" i="1" dirty="0">
                <a:solidFill>
                  <a:srgbClr val="0070C0"/>
                </a:solidFill>
                <a:latin typeface="Consolas" panose="020B0609020204030204" pitchFamily="49" charset="0"/>
                <a:cs typeface="Consolas" panose="020B0609020204030204" pitchFamily="49" charset="0"/>
              </a:rPr>
              <a:t>2 </a:t>
            </a:r>
          </a:p>
          <a:p>
            <a:pPr marL="342900" indent="-342900">
              <a:buFont typeface="Arial" panose="020B0604020202020204" pitchFamily="34" charset="0"/>
              <a:buChar char="•"/>
            </a:pPr>
            <a:r>
              <a:rPr lang="fr-FR" sz="2000" b="1" i="1" dirty="0">
                <a:solidFill>
                  <a:srgbClr val="0070C0"/>
                </a:solidFill>
                <a:latin typeface="Consolas" panose="020B0609020204030204" pitchFamily="49" charset="0"/>
                <a:cs typeface="Consolas" panose="020B0609020204030204" pitchFamily="49" charset="0"/>
              </a:rPr>
              <a:t>&gt;&gt;&gt; </a:t>
            </a:r>
            <a:r>
              <a:rPr lang="fr-FR" sz="2000" b="1" i="1" dirty="0" err="1">
                <a:solidFill>
                  <a:srgbClr val="0070C0"/>
                </a:solidFill>
                <a:latin typeface="Consolas" panose="020B0609020204030204" pitchFamily="49" charset="0"/>
                <a:cs typeface="Consolas" panose="020B0609020204030204" pitchFamily="49" charset="0"/>
              </a:rPr>
              <a:t>random.randint</a:t>
            </a:r>
            <a:r>
              <a:rPr lang="fr-FR" sz="2000" b="1" i="1" dirty="0">
                <a:solidFill>
                  <a:srgbClr val="0070C0"/>
                </a:solidFill>
                <a:latin typeface="Consolas" panose="020B0609020204030204" pitchFamily="49" charset="0"/>
                <a:cs typeface="Consolas" panose="020B0609020204030204" pitchFamily="49" charset="0"/>
              </a:rPr>
              <a:t>(1, 6)</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random.randint</a:t>
            </a:r>
            <a:r>
              <a:rPr lang="en-US" sz="2000" b="1" i="1" dirty="0">
                <a:solidFill>
                  <a:srgbClr val="0070C0"/>
                </a:solidFill>
                <a:latin typeface="Consolas" panose="020B0609020204030204" pitchFamily="49" charset="0"/>
                <a:cs typeface="Consolas" panose="020B0609020204030204" pitchFamily="49" charset="0"/>
              </a:rPr>
              <a:t>(1, 6)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5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 common use of random numbers is to select something at random from a list. You can do this by generating an index position and using that, but there is also a command in the </a:t>
            </a:r>
            <a:r>
              <a:rPr lang="en-US" sz="2400" b="1" i="1" dirty="0">
                <a:solidFill>
                  <a:srgbClr val="0070C0"/>
                </a:solidFill>
                <a:latin typeface="Consolas" panose="020B0609020204030204" pitchFamily="49" charset="0"/>
                <a:cs typeface="Consolas" panose="020B0609020204030204" pitchFamily="49" charset="0"/>
              </a:rPr>
              <a:t>random</a:t>
            </a:r>
            <a:r>
              <a:rPr lang="en-US" sz="2000" dirty="0"/>
              <a:t> module specifically for this. Try out the following example: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import random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random.choice</a:t>
            </a:r>
            <a:r>
              <a:rPr lang="en-US" sz="2000" b="1" i="1" dirty="0">
                <a:solidFill>
                  <a:srgbClr val="0070C0"/>
                </a:solidFill>
                <a:latin typeface="Consolas" panose="020B0609020204030204" pitchFamily="49" charset="0"/>
                <a:cs typeface="Consolas" panose="020B0609020204030204" pitchFamily="49" charset="0"/>
              </a:rPr>
              <a:t>(['a', 'b', 'c'])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'a'</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09858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Making Web Requests from Python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385542"/>
          </a:xfrm>
          <a:prstGeom prst="rect">
            <a:avLst/>
          </a:prstGeom>
          <a:noFill/>
        </p:spPr>
        <p:txBody>
          <a:bodyPr wrap="square" rtlCol="0">
            <a:spAutoFit/>
          </a:bodyPr>
          <a:lstStyle/>
          <a:p>
            <a:endParaRPr lang="en-US" sz="2000" dirty="0"/>
          </a:p>
          <a:p>
            <a:pPr marL="342900" indent="-342900">
              <a:buFont typeface="Arial" panose="020B0604020202020204" pitchFamily="34" charset="0"/>
              <a:buChar char="•"/>
            </a:pPr>
            <a:r>
              <a:rPr lang="en-US" sz="2000" dirty="0"/>
              <a:t>You need to read the contents of a web page into a string using Python 2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Python has an extensive library for making HTTP requests.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following example reads the contents of the Google home page into the string </a:t>
            </a:r>
            <a:r>
              <a:rPr lang="en-US" sz="2000" b="1" i="1" dirty="0">
                <a:solidFill>
                  <a:srgbClr val="0070C0"/>
                </a:solidFill>
                <a:latin typeface="Consolas" panose="020B0609020204030204" pitchFamily="49" charset="0"/>
                <a:cs typeface="Consolas" panose="020B0609020204030204" pitchFamily="49" charset="0"/>
              </a:rPr>
              <a:t>contents</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fr-FR" b="1" i="1" dirty="0">
                <a:solidFill>
                  <a:srgbClr val="0070C0"/>
                </a:solidFill>
                <a:latin typeface="Consolas" panose="020B0609020204030204" pitchFamily="49" charset="0"/>
                <a:cs typeface="Consolas" panose="020B0609020204030204" pitchFamily="49" charset="0"/>
              </a:rPr>
              <a:t>import urllib2 </a:t>
            </a:r>
          </a:p>
          <a:p>
            <a:pPr marL="342900" indent="-342900">
              <a:buFont typeface="Arial" panose="020B0604020202020204" pitchFamily="34" charset="0"/>
              <a:buChar char="•"/>
            </a:pPr>
            <a:r>
              <a:rPr lang="fr-FR" b="1" i="1" dirty="0">
                <a:solidFill>
                  <a:srgbClr val="0070C0"/>
                </a:solidFill>
                <a:latin typeface="Consolas" panose="020B0609020204030204" pitchFamily="49" charset="0"/>
                <a:cs typeface="Consolas" panose="020B0609020204030204" pitchFamily="49" charset="0"/>
              </a:rPr>
              <a:t>contents = urllib2.urlopen("https://www.google.com/").read() </a:t>
            </a:r>
          </a:p>
          <a:p>
            <a:pPr marL="342900" indent="-342900">
              <a:buFont typeface="Arial" panose="020B0604020202020204" pitchFamily="34" charset="0"/>
              <a:buChar char="•"/>
            </a:pPr>
            <a:r>
              <a:rPr lang="fr-FR" b="1" i="1" dirty="0" err="1">
                <a:solidFill>
                  <a:srgbClr val="0070C0"/>
                </a:solidFill>
                <a:latin typeface="Consolas" panose="020B0609020204030204" pitchFamily="49" charset="0"/>
                <a:cs typeface="Consolas" panose="020B0609020204030204" pitchFamily="49" charset="0"/>
              </a:rPr>
              <a:t>print</a:t>
            </a:r>
            <a:r>
              <a:rPr lang="fr-FR" b="1" i="1" dirty="0">
                <a:solidFill>
                  <a:srgbClr val="0070C0"/>
                </a:solidFill>
                <a:latin typeface="Consolas" panose="020B0609020204030204" pitchFamily="49" charset="0"/>
                <a:cs typeface="Consolas" panose="020B0609020204030204" pitchFamily="49" charset="0"/>
              </a:rPr>
              <a:t>(contents)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5323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Command-Line Arguments in Python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6001643"/>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run a Python program from the command line and pass it parameters.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Import </a:t>
            </a:r>
            <a:r>
              <a:rPr lang="en-US" sz="2400" b="1" i="1" dirty="0">
                <a:solidFill>
                  <a:srgbClr val="0070C0"/>
                </a:solidFill>
                <a:latin typeface="Consolas" panose="020B0609020204030204" pitchFamily="49" charset="0"/>
                <a:cs typeface="Consolas" panose="020B0609020204030204" pitchFamily="49" charset="0"/>
              </a:rPr>
              <a:t>sys</a:t>
            </a:r>
            <a:r>
              <a:rPr lang="en-US" sz="2000" dirty="0"/>
              <a:t> and use its </a:t>
            </a:r>
            <a:r>
              <a:rPr lang="en-US" sz="2400" b="1" i="1" dirty="0" err="1">
                <a:solidFill>
                  <a:srgbClr val="0070C0"/>
                </a:solidFill>
                <a:latin typeface="Consolas" panose="020B0609020204030204" pitchFamily="49" charset="0"/>
                <a:cs typeface="Consolas" panose="020B0609020204030204" pitchFamily="49" charset="0"/>
              </a:rPr>
              <a:t>argv</a:t>
            </a:r>
            <a:r>
              <a:rPr lang="en-US" sz="2000" dirty="0"/>
              <a:t> property, as shown in the following example. This returns an array, the first element of which is the name of the program. The other elements are any parameters (separated by spaces) that were typed on the command line after the program name.</a:t>
            </a:r>
          </a:p>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import sys</a:t>
            </a:r>
          </a:p>
          <a:p>
            <a:pPr lvl="1"/>
            <a:r>
              <a:rPr lang="en-US" sz="2000" b="1" i="1" dirty="0">
                <a:solidFill>
                  <a:srgbClr val="0070C0"/>
                </a:solidFill>
                <a:latin typeface="Consolas" panose="020B0609020204030204" pitchFamily="49" charset="0"/>
                <a:cs typeface="Consolas" panose="020B0609020204030204" pitchFamily="49" charset="0"/>
              </a:rPr>
              <a:t>for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value) in enumerate(</a:t>
            </a:r>
            <a:r>
              <a:rPr lang="en-US" sz="2000" b="1" i="1" dirty="0" err="1">
                <a:solidFill>
                  <a:srgbClr val="0070C0"/>
                </a:solidFill>
                <a:latin typeface="Consolas" panose="020B0609020204030204" pitchFamily="49" charset="0"/>
                <a:cs typeface="Consolas" panose="020B0609020204030204" pitchFamily="49" charset="0"/>
              </a:rPr>
              <a:t>sys.argv</a:t>
            </a:r>
            <a:r>
              <a:rPr lang="en-US" sz="2000" b="1" i="1" dirty="0">
                <a:solidFill>
                  <a:srgbClr val="0070C0"/>
                </a:solidFill>
                <a:latin typeface="Consolas" panose="020B0609020204030204" pitchFamily="49" charset="0"/>
                <a:cs typeface="Consolas" panose="020B0609020204030204" pitchFamily="49" charset="0"/>
              </a:rPr>
              <a:t>):    </a:t>
            </a:r>
          </a:p>
          <a:p>
            <a:pPr lvl="3"/>
            <a:r>
              <a:rPr lang="en-US" sz="2000" b="1" i="1" dirty="0">
                <a:solidFill>
                  <a:srgbClr val="0070C0"/>
                </a:solidFill>
                <a:latin typeface="Consolas" panose="020B0609020204030204" pitchFamily="49" charset="0"/>
                <a:cs typeface="Consolas" panose="020B0609020204030204" pitchFamily="49" charset="0"/>
              </a:rPr>
              <a:t>print("</a:t>
            </a: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%d %s " % (</a:t>
            </a:r>
            <a:r>
              <a:rPr lang="en-US" sz="2000" b="1" i="1" dirty="0" err="1">
                <a:solidFill>
                  <a:srgbClr val="0070C0"/>
                </a:solidFill>
                <a:latin typeface="Consolas" panose="020B0609020204030204" pitchFamily="49" charset="0"/>
                <a:cs typeface="Consolas" panose="020B0609020204030204" pitchFamily="49" charset="0"/>
              </a:rPr>
              <a:t>i</a:t>
            </a:r>
            <a:r>
              <a:rPr lang="en-US" sz="2000" b="1" i="1" dirty="0">
                <a:solidFill>
                  <a:srgbClr val="0070C0"/>
                </a:solidFill>
                <a:latin typeface="Consolas" panose="020B0609020204030204" pitchFamily="49" charset="0"/>
                <a:cs typeface="Consolas" panose="020B0609020204030204" pitchFamily="49" charset="0"/>
              </a:rPr>
              <a:t>, value))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Running the program from the command line, with some parameters after it, results in the following output: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python cmd_line.py a b c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0 cmd_line.py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1 a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2 b </a:t>
            </a:r>
          </a:p>
          <a:p>
            <a:pPr marL="342900" indent="-342900">
              <a:buFont typeface="Arial" panose="020B0604020202020204" pitchFamily="34" charset="0"/>
              <a:buChar char="•"/>
            </a:pPr>
            <a:r>
              <a:rPr lang="en-US" sz="2000" b="1" i="1" dirty="0" err="1">
                <a:solidFill>
                  <a:srgbClr val="0070C0"/>
                </a:solidFill>
                <a:latin typeface="Consolas" panose="020B0609020204030204" pitchFamily="49" charset="0"/>
                <a:cs typeface="Consolas" panose="020B0609020204030204" pitchFamily="49" charset="0"/>
              </a:rPr>
              <a:t>arg</a:t>
            </a:r>
            <a:r>
              <a:rPr lang="en-US" sz="2000" b="1" i="1" dirty="0">
                <a:solidFill>
                  <a:srgbClr val="0070C0"/>
                </a:solidFill>
                <a:latin typeface="Consolas" panose="020B0609020204030204" pitchFamily="49" charset="0"/>
                <a:cs typeface="Consolas" panose="020B0609020204030204" pitchFamily="49" charset="0"/>
              </a:rPr>
              <a:t>: 3 c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26257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Sending Email from Python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702995"/>
            <a:ext cx="11357113" cy="6247864"/>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send an email message from a Python program.</a:t>
            </a:r>
          </a:p>
          <a:p>
            <a:pPr marL="342900" indent="-342900">
              <a:buFont typeface="Arial" panose="020B0604020202020204" pitchFamily="34" charset="0"/>
              <a:buChar char="•"/>
            </a:pPr>
            <a:r>
              <a:rPr lang="en-US" sz="2000" dirty="0"/>
              <a:t>Python has a library for the Simple Mail Transfer Protocol (SMTP) that you can use to send emails:</a:t>
            </a:r>
          </a:p>
          <a:p>
            <a:pPr marL="342900" indent="-342900">
              <a:buFont typeface="Arial" panose="020B0604020202020204" pitchFamily="34" charset="0"/>
              <a:buChar char="•"/>
            </a:pPr>
            <a:endParaRPr lang="en-US" sz="2000" dirty="0"/>
          </a:p>
          <a:p>
            <a:pPr marL="457200" indent="-457200">
              <a:buFont typeface="+mj-lt"/>
              <a:buAutoNum type="arabicPeriod"/>
            </a:pPr>
            <a:r>
              <a:rPr lang="en-US" sz="2000" dirty="0"/>
              <a:t>Attach library to your code:</a:t>
            </a:r>
            <a:br>
              <a:rPr lang="en-US" sz="2000" dirty="0"/>
            </a:br>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smtplib</a:t>
            </a:r>
            <a:endParaRPr lang="en-US" sz="2000" b="1" i="1" dirty="0">
              <a:solidFill>
                <a:srgbClr val="0070C0"/>
              </a:solidFill>
              <a:latin typeface="Consolas" panose="020B0609020204030204" pitchFamily="49" charset="0"/>
              <a:cs typeface="Consolas" panose="020B0609020204030204" pitchFamily="49" charset="0"/>
            </a:endParaRPr>
          </a:p>
          <a:p>
            <a:pPr marL="457200" indent="-457200">
              <a:buFont typeface="+mj-lt"/>
              <a:buAutoNum type="arabicPeriod"/>
            </a:pPr>
            <a:endParaRPr lang="en-US" sz="2000" dirty="0"/>
          </a:p>
          <a:p>
            <a:pPr marL="457200" indent="-457200">
              <a:buFont typeface="+mj-lt"/>
              <a:buAutoNum type="arabicPeriod"/>
            </a:pPr>
            <a:r>
              <a:rPr lang="en-US" sz="2000" dirty="0"/>
              <a:t>Create SMTP Session Client Object:</a:t>
            </a:r>
            <a:br>
              <a:rPr lang="en-US" sz="2000" dirty="0"/>
            </a:br>
            <a:r>
              <a:rPr lang="en-US" sz="2000" b="1" i="1" dirty="0" err="1">
                <a:solidFill>
                  <a:srgbClr val="0070C0"/>
                </a:solidFill>
                <a:latin typeface="Consolas" panose="020B0609020204030204" pitchFamily="49" charset="0"/>
                <a:cs typeface="Consolas" panose="020B0609020204030204" pitchFamily="49" charset="0"/>
              </a:rPr>
              <a:t>smtpserver</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smtplib.SMTP</a:t>
            </a:r>
            <a:r>
              <a:rPr lang="en-US" sz="2000" b="1" i="1" dirty="0">
                <a:solidFill>
                  <a:srgbClr val="0070C0"/>
                </a:solidFill>
                <a:latin typeface="Consolas" panose="020B0609020204030204" pitchFamily="49" charset="0"/>
                <a:cs typeface="Consolas" panose="020B0609020204030204" pitchFamily="49" charset="0"/>
              </a:rPr>
              <a:t>(SMTP_SERVER, SMTP_PORT)</a:t>
            </a:r>
          </a:p>
          <a:p>
            <a:pPr marL="457200" indent="-457200">
              <a:buFont typeface="+mj-lt"/>
              <a:buAutoNum type="arabicPeriod"/>
            </a:pPr>
            <a:endParaRPr lang="en-US" sz="2000" b="1" i="1" dirty="0">
              <a:solidFill>
                <a:srgbClr val="0070C0"/>
              </a:solidFill>
              <a:latin typeface="Consolas" panose="020B0609020204030204" pitchFamily="49" charset="0"/>
              <a:cs typeface="Consolas" panose="020B0609020204030204" pitchFamily="49" charset="0"/>
            </a:endParaRPr>
          </a:p>
          <a:p>
            <a:pPr marL="457200" indent="-457200">
              <a:buFont typeface="+mj-lt"/>
              <a:buAutoNum type="arabicPeriod"/>
            </a:pPr>
            <a:r>
              <a:rPr lang="en-US" sz="2000" dirty="0"/>
              <a:t>Start Security connection: SSL or TLS:</a:t>
            </a:r>
            <a:br>
              <a:rPr lang="en-US" sz="2000" dirty="0"/>
            </a:br>
            <a:r>
              <a:rPr lang="en-US" sz="2000" b="1" i="1" dirty="0" err="1">
                <a:solidFill>
                  <a:srgbClr val="0070C0"/>
                </a:solidFill>
                <a:latin typeface="Consolas" panose="020B0609020204030204" pitchFamily="49" charset="0"/>
                <a:cs typeface="Consolas" panose="020B0609020204030204" pitchFamily="49" charset="0"/>
              </a:rPr>
              <a:t>smtpserver.starttls</a:t>
            </a:r>
            <a:r>
              <a:rPr lang="en-US" sz="2000" b="1" i="1" dirty="0">
                <a:solidFill>
                  <a:srgbClr val="0070C0"/>
                </a:solidFill>
                <a:latin typeface="Consolas" panose="020B0609020204030204" pitchFamily="49" charset="0"/>
                <a:cs typeface="Consolas" panose="020B0609020204030204" pitchFamily="49" charset="0"/>
              </a:rPr>
              <a:t>()</a:t>
            </a:r>
          </a:p>
          <a:p>
            <a:pPr marL="457200" indent="-457200">
              <a:buFont typeface="+mj-lt"/>
              <a:buAutoNum type="arabicPeriod"/>
            </a:pPr>
            <a:endParaRPr lang="en-US" sz="2000" b="1" i="1" dirty="0">
              <a:solidFill>
                <a:srgbClr val="0070C0"/>
              </a:solidFill>
              <a:latin typeface="Consolas" panose="020B0609020204030204" pitchFamily="49" charset="0"/>
              <a:cs typeface="Consolas" panose="020B0609020204030204" pitchFamily="49" charset="0"/>
            </a:endParaRPr>
          </a:p>
          <a:p>
            <a:pPr marL="457200" indent="-457200">
              <a:buFont typeface="+mj-lt"/>
              <a:buAutoNum type="arabicPeriod"/>
            </a:pPr>
            <a:r>
              <a:rPr lang="en-US" sz="2000" dirty="0"/>
              <a:t>Login to </a:t>
            </a:r>
            <a:r>
              <a:rPr lang="en-US" sz="2000" dirty="0" err="1"/>
              <a:t>smtp</a:t>
            </a:r>
            <a:r>
              <a:rPr lang="en-US" sz="2000" dirty="0"/>
              <a:t> server:</a:t>
            </a:r>
            <a:br>
              <a:rPr lang="en-US" sz="2000" dirty="0"/>
            </a:br>
            <a:r>
              <a:rPr lang="en-US" sz="2000" b="1" i="1" dirty="0" err="1">
                <a:solidFill>
                  <a:srgbClr val="0070C0"/>
                </a:solidFill>
                <a:latin typeface="Consolas" panose="020B0609020204030204" pitchFamily="49" charset="0"/>
                <a:cs typeface="Consolas" panose="020B0609020204030204" pitchFamily="49" charset="0"/>
              </a:rPr>
              <a:t>smtpserver.login</a:t>
            </a:r>
            <a:r>
              <a:rPr lang="en-US" sz="2000" b="1" i="1" dirty="0">
                <a:solidFill>
                  <a:srgbClr val="0070C0"/>
                </a:solidFill>
                <a:latin typeface="Consolas" panose="020B0609020204030204" pitchFamily="49" charset="0"/>
                <a:cs typeface="Consolas" panose="020B0609020204030204" pitchFamily="49" charset="0"/>
              </a:rPr>
              <a:t>(GMAIL_USER, GMAIL_PASS)</a:t>
            </a:r>
          </a:p>
          <a:p>
            <a:pPr marL="457200" indent="-457200">
              <a:buFont typeface="+mj-lt"/>
              <a:buAutoNum type="arabicPeriod"/>
            </a:pPr>
            <a:endParaRPr lang="en-US" sz="2000" b="1" i="1" dirty="0">
              <a:solidFill>
                <a:srgbClr val="0070C0"/>
              </a:solidFill>
              <a:latin typeface="Consolas" panose="020B0609020204030204" pitchFamily="49" charset="0"/>
              <a:cs typeface="Consolas" panose="020B0609020204030204" pitchFamily="49" charset="0"/>
            </a:endParaRPr>
          </a:p>
          <a:p>
            <a:pPr marL="457200" indent="-457200">
              <a:buFont typeface="+mj-lt"/>
              <a:buAutoNum type="arabicPeriod"/>
            </a:pPr>
            <a:r>
              <a:rPr lang="en-US" sz="2000" dirty="0"/>
              <a:t>Send email to your recipient:</a:t>
            </a:r>
            <a:br>
              <a:rPr lang="en-US" sz="2000" dirty="0"/>
            </a:br>
            <a:r>
              <a:rPr lang="en-US" sz="2000" b="1" i="1" dirty="0" err="1">
                <a:solidFill>
                  <a:srgbClr val="0070C0"/>
                </a:solidFill>
                <a:latin typeface="Consolas" panose="020B0609020204030204" pitchFamily="49" charset="0"/>
                <a:cs typeface="Consolas" panose="020B0609020204030204" pitchFamily="49" charset="0"/>
              </a:rPr>
              <a:t>smtpserver.sendmail</a:t>
            </a:r>
            <a:r>
              <a:rPr lang="en-US" sz="2000" b="1" i="1" dirty="0">
                <a:solidFill>
                  <a:srgbClr val="0070C0"/>
                </a:solidFill>
                <a:latin typeface="Consolas" panose="020B0609020204030204" pitchFamily="49" charset="0"/>
                <a:cs typeface="Consolas" panose="020B0609020204030204" pitchFamily="49" charset="0"/>
              </a:rPr>
              <a:t>(GMAIL_USER, recipient, </a:t>
            </a:r>
            <a:r>
              <a:rPr lang="en-US" sz="2000" b="1" i="1" dirty="0" err="1">
                <a:solidFill>
                  <a:srgbClr val="0070C0"/>
                </a:solidFill>
                <a:latin typeface="Consolas" panose="020B0609020204030204" pitchFamily="49" charset="0"/>
                <a:cs typeface="Consolas" panose="020B0609020204030204" pitchFamily="49" charset="0"/>
              </a:rPr>
              <a:t>msg</a:t>
            </a:r>
            <a:r>
              <a:rPr lang="en-US" sz="2000" b="1" i="1" dirty="0">
                <a:solidFill>
                  <a:srgbClr val="0070C0"/>
                </a:solidFill>
                <a:latin typeface="Consolas" panose="020B0609020204030204" pitchFamily="49" charset="0"/>
                <a:cs typeface="Consolas" panose="020B0609020204030204" pitchFamily="49" charset="0"/>
              </a:rPr>
              <a:t>)</a:t>
            </a:r>
          </a:p>
          <a:p>
            <a:pPr marL="457200" indent="-457200">
              <a:buFont typeface="+mj-lt"/>
              <a:buAutoNum type="arabicPeriod"/>
            </a:pPr>
            <a:endParaRPr lang="en-US" sz="2000" b="1" i="1" dirty="0">
              <a:solidFill>
                <a:srgbClr val="0070C0"/>
              </a:solidFill>
              <a:latin typeface="Consolas" panose="020B0609020204030204" pitchFamily="49" charset="0"/>
              <a:cs typeface="Consolas" panose="020B0609020204030204" pitchFamily="49" charset="0"/>
            </a:endParaRPr>
          </a:p>
          <a:p>
            <a:pPr marL="457200" indent="-457200">
              <a:buFont typeface="+mj-lt"/>
              <a:buAutoNum type="arabicPeriod"/>
            </a:pPr>
            <a:r>
              <a:rPr lang="en-US" sz="2000" dirty="0"/>
              <a:t>Close Connection:</a:t>
            </a:r>
            <a:br>
              <a:rPr lang="en-US" sz="2000" dirty="0"/>
            </a:br>
            <a:r>
              <a:rPr lang="en-US" sz="2000" b="1" i="1" dirty="0" err="1">
                <a:solidFill>
                  <a:srgbClr val="0070C0"/>
                </a:solidFill>
                <a:latin typeface="Consolas" panose="020B0609020204030204" pitchFamily="49" charset="0"/>
                <a:cs typeface="Consolas" panose="020B0609020204030204" pitchFamily="49" charset="0"/>
              </a:rPr>
              <a:t>smtpserver.quit</a:t>
            </a:r>
            <a:r>
              <a:rPr lang="en-US" sz="2000" b="1" i="1" dirty="0">
                <a:solidFill>
                  <a:srgbClr val="0070C0"/>
                </a:solidFill>
                <a:latin typeface="Consolas" panose="020B0609020204030204" pitchFamily="49" charset="0"/>
                <a:cs typeface="Consolas" panose="020B0609020204030204" pitchFamily="49" charset="0"/>
              </a:rPr>
              <a:t>()</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00894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Send_Email</a:t>
            </a:r>
            <a:r>
              <a:rPr lang="en-US" dirty="0"/>
              <a:t> project</a:t>
            </a:r>
          </a:p>
        </p:txBody>
      </p:sp>
      <p:sp>
        <p:nvSpPr>
          <p:cNvPr id="2" name="TextBox 1"/>
          <p:cNvSpPr txBox="1"/>
          <p:nvPr/>
        </p:nvSpPr>
        <p:spPr>
          <a:xfrm>
            <a:off x="417443" y="857743"/>
            <a:ext cx="11357113" cy="3785652"/>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rgbClr val="FF0000"/>
                </a:solidFill>
              </a:rPr>
              <a:t>Example:</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smtplib</a:t>
            </a:r>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import </a:t>
            </a:r>
            <a:r>
              <a:rPr lang="en-US" sz="2000" b="1" i="1" dirty="0" err="1">
                <a:solidFill>
                  <a:srgbClr val="0070C0"/>
                </a:solidFill>
                <a:latin typeface="Consolas" panose="020B0609020204030204" pitchFamily="49" charset="0"/>
                <a:cs typeface="Consolas" panose="020B0609020204030204" pitchFamily="49" charset="0"/>
              </a:rPr>
              <a:t>RPi.GPIO</a:t>
            </a:r>
            <a:r>
              <a:rPr lang="en-US" sz="2000" b="1" i="1" dirty="0">
                <a:solidFill>
                  <a:srgbClr val="0070C0"/>
                </a:solidFill>
                <a:latin typeface="Consolas" panose="020B0609020204030204" pitchFamily="49" charset="0"/>
                <a:cs typeface="Consolas" panose="020B0609020204030204" pitchFamily="49" charset="0"/>
              </a:rPr>
              <a:t> as GPIO</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GMAIL_USER = ‘YOUR_RASPBERY_PI_GMAIL' </a:t>
            </a:r>
          </a:p>
          <a:p>
            <a:pPr lvl="1"/>
            <a:r>
              <a:rPr lang="en-US" sz="2000" b="1" i="1" dirty="0">
                <a:solidFill>
                  <a:srgbClr val="0070C0"/>
                </a:solidFill>
                <a:latin typeface="Consolas" panose="020B0609020204030204" pitchFamily="49" charset="0"/>
                <a:cs typeface="Consolas" panose="020B0609020204030204" pitchFamily="49" charset="0"/>
              </a:rPr>
              <a:t>GMAIL_PASS = ‘YOUR_GMAIL_PASSWORD' </a:t>
            </a:r>
          </a:p>
          <a:p>
            <a:pPr lvl="1"/>
            <a:r>
              <a:rPr lang="en-US" sz="2000" b="1" i="1" dirty="0">
                <a:solidFill>
                  <a:srgbClr val="0070C0"/>
                </a:solidFill>
                <a:latin typeface="Consolas" panose="020B0609020204030204" pitchFamily="49" charset="0"/>
                <a:cs typeface="Consolas" panose="020B0609020204030204" pitchFamily="49" charset="0"/>
              </a:rPr>
              <a:t>SMTP_SERVER = 'smtp.gmail.com' </a:t>
            </a:r>
          </a:p>
          <a:p>
            <a:pPr lvl="1"/>
            <a:r>
              <a:rPr lang="en-US" sz="2000" b="1" i="1" dirty="0">
                <a:solidFill>
                  <a:srgbClr val="0070C0"/>
                </a:solidFill>
                <a:latin typeface="Consolas" panose="020B0609020204030204" pitchFamily="49" charset="0"/>
                <a:cs typeface="Consolas" panose="020B0609020204030204" pitchFamily="49" charset="0"/>
              </a:rPr>
              <a:t>SMTP_PORT = 587</a:t>
            </a:r>
          </a:p>
          <a:p>
            <a:pPr lvl="1"/>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err="1">
                <a:solidFill>
                  <a:srgbClr val="0070C0"/>
                </a:solidFill>
                <a:latin typeface="Consolas" panose="020B0609020204030204" pitchFamily="49" charset="0"/>
                <a:cs typeface="Consolas" panose="020B0609020204030204" pitchFamily="49" charset="0"/>
              </a:rPr>
              <a:t>GPIO.setmode</a:t>
            </a:r>
            <a:r>
              <a:rPr lang="en-US" sz="2000" b="1" i="1" dirty="0">
                <a:solidFill>
                  <a:srgbClr val="0070C0"/>
                </a:solidFill>
                <a:latin typeface="Consolas" panose="020B0609020204030204" pitchFamily="49" charset="0"/>
                <a:cs typeface="Consolas" panose="020B0609020204030204" pitchFamily="49" charset="0"/>
              </a:rPr>
              <a:t>(GPIO.BCM)</a:t>
            </a:r>
          </a:p>
          <a:p>
            <a:pPr lvl="1"/>
            <a:r>
              <a:rPr lang="en-US" sz="2000" b="1" i="1" dirty="0" err="1">
                <a:solidFill>
                  <a:srgbClr val="0070C0"/>
                </a:solidFill>
                <a:latin typeface="Consolas" panose="020B0609020204030204" pitchFamily="49" charset="0"/>
                <a:cs typeface="Consolas" panose="020B0609020204030204" pitchFamily="49" charset="0"/>
              </a:rPr>
              <a:t>GPIO.setup</a:t>
            </a:r>
            <a:r>
              <a:rPr lang="en-US" sz="2000" b="1" i="1" dirty="0">
                <a:solidFill>
                  <a:srgbClr val="0070C0"/>
                </a:solidFill>
                <a:latin typeface="Consolas" panose="020B0609020204030204" pitchFamily="49" charset="0"/>
                <a:cs typeface="Consolas" panose="020B0609020204030204" pitchFamily="49" charset="0"/>
              </a:rPr>
              <a:t>(18,GPIO.IN,pull_up_down=GPIO.PUD_UP)</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3686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Send_Email</a:t>
            </a:r>
            <a:r>
              <a:rPr lang="en-US" dirty="0"/>
              <a:t> project</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1" y="857743"/>
            <a:ext cx="13047261" cy="5355312"/>
          </a:xfrm>
          <a:prstGeom prst="rect">
            <a:avLst/>
          </a:prstGeom>
          <a:noFill/>
        </p:spPr>
        <p:txBody>
          <a:bodyPr wrap="square" rtlCol="0">
            <a:spAutoFit/>
          </a:bodyPr>
          <a:lstStyle/>
          <a:p>
            <a:r>
              <a:rPr lang="en-US" sz="1900" b="1" i="1" dirty="0" err="1">
                <a:solidFill>
                  <a:srgbClr val="0070C0"/>
                </a:solidFill>
                <a:latin typeface="Consolas" panose="020B0609020204030204" pitchFamily="49" charset="0"/>
                <a:cs typeface="Consolas" panose="020B0609020204030204" pitchFamily="49" charset="0"/>
              </a:rPr>
              <a:t>def</a:t>
            </a:r>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send_email</a:t>
            </a:r>
            <a:r>
              <a:rPr lang="en-US" sz="1900" b="1" i="1" dirty="0">
                <a:solidFill>
                  <a:srgbClr val="0070C0"/>
                </a:solidFill>
                <a:latin typeface="Consolas" panose="020B0609020204030204" pitchFamily="49" charset="0"/>
                <a:cs typeface="Consolas" panose="020B0609020204030204" pitchFamily="49" charset="0"/>
              </a:rPr>
              <a:t>(recipient, subject, text):    </a:t>
            </a:r>
          </a:p>
          <a:p>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smtpserver</a:t>
            </a:r>
            <a:r>
              <a:rPr lang="en-US" sz="1900" b="1" i="1" dirty="0">
                <a:solidFill>
                  <a:srgbClr val="0070C0"/>
                </a:solidFill>
                <a:latin typeface="Consolas" panose="020B0609020204030204" pitchFamily="49" charset="0"/>
                <a:cs typeface="Consolas" panose="020B0609020204030204" pitchFamily="49" charset="0"/>
              </a:rPr>
              <a:t> = </a:t>
            </a:r>
            <a:r>
              <a:rPr lang="en-US" sz="1900" b="1" i="1" dirty="0" err="1">
                <a:solidFill>
                  <a:srgbClr val="0070C0"/>
                </a:solidFill>
                <a:latin typeface="Consolas" panose="020B0609020204030204" pitchFamily="49" charset="0"/>
                <a:cs typeface="Consolas" panose="020B0609020204030204" pitchFamily="49" charset="0"/>
              </a:rPr>
              <a:t>smtplib.SMTP</a:t>
            </a:r>
            <a:r>
              <a:rPr lang="en-US" sz="1900" b="1" i="1" dirty="0">
                <a:solidFill>
                  <a:srgbClr val="0070C0"/>
                </a:solidFill>
                <a:latin typeface="Consolas" panose="020B0609020204030204" pitchFamily="49" charset="0"/>
                <a:cs typeface="Consolas" panose="020B0609020204030204" pitchFamily="49" charset="0"/>
              </a:rPr>
              <a:t>(SMTP_SERVER, SMTP_PORT)    </a:t>
            </a:r>
          </a:p>
          <a:p>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smtpserver.starttls</a:t>
            </a:r>
            <a:r>
              <a:rPr lang="en-US" sz="1900" b="1" i="1" dirty="0">
                <a:solidFill>
                  <a:srgbClr val="0070C0"/>
                </a:solidFill>
                <a:latin typeface="Consolas" panose="020B0609020204030204" pitchFamily="49" charset="0"/>
                <a:cs typeface="Consolas" panose="020B0609020204030204" pitchFamily="49" charset="0"/>
              </a:rPr>
              <a:t>()      </a:t>
            </a:r>
          </a:p>
          <a:p>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smtpserver.login</a:t>
            </a:r>
            <a:r>
              <a:rPr lang="en-US" sz="1900" b="1" i="1" dirty="0">
                <a:solidFill>
                  <a:srgbClr val="0070C0"/>
                </a:solidFill>
                <a:latin typeface="Consolas" panose="020B0609020204030204" pitchFamily="49" charset="0"/>
                <a:cs typeface="Consolas" panose="020B0609020204030204" pitchFamily="49" charset="0"/>
              </a:rPr>
              <a:t>(GMAIL_USER, GMAIL_PASS)    </a:t>
            </a:r>
          </a:p>
          <a:p>
            <a:r>
              <a:rPr lang="en-US" sz="1900" b="1" i="1" dirty="0">
                <a:solidFill>
                  <a:srgbClr val="0070C0"/>
                </a:solidFill>
                <a:latin typeface="Consolas" panose="020B0609020204030204" pitchFamily="49" charset="0"/>
                <a:cs typeface="Consolas" panose="020B0609020204030204" pitchFamily="49" charset="0"/>
              </a:rPr>
              <a:t>    header = 'To:' + recipient + '\n' + 'From: ' + GMAIL_USER    </a:t>
            </a:r>
          </a:p>
          <a:p>
            <a:r>
              <a:rPr lang="en-US" sz="1900" b="1" i="1" dirty="0">
                <a:solidFill>
                  <a:srgbClr val="0070C0"/>
                </a:solidFill>
                <a:latin typeface="Consolas" panose="020B0609020204030204" pitchFamily="49" charset="0"/>
                <a:cs typeface="Consolas" panose="020B0609020204030204" pitchFamily="49" charset="0"/>
              </a:rPr>
              <a:t>    header = header + '\n' + 'Subject:' + subject + '\n'    </a:t>
            </a:r>
          </a:p>
          <a:p>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msg</a:t>
            </a:r>
            <a:r>
              <a:rPr lang="en-US" sz="1900" b="1" i="1" dirty="0">
                <a:solidFill>
                  <a:srgbClr val="0070C0"/>
                </a:solidFill>
                <a:latin typeface="Consolas" panose="020B0609020204030204" pitchFamily="49" charset="0"/>
                <a:cs typeface="Consolas" panose="020B0609020204030204" pitchFamily="49" charset="0"/>
              </a:rPr>
              <a:t> = header + '\n' + text + ' \n\n'    </a:t>
            </a:r>
          </a:p>
          <a:p>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smtpserver.sendmail</a:t>
            </a:r>
            <a:r>
              <a:rPr lang="en-US" sz="1900" b="1" i="1" dirty="0">
                <a:solidFill>
                  <a:srgbClr val="0070C0"/>
                </a:solidFill>
                <a:latin typeface="Consolas" panose="020B0609020204030204" pitchFamily="49" charset="0"/>
                <a:cs typeface="Consolas" panose="020B0609020204030204" pitchFamily="49" charset="0"/>
              </a:rPr>
              <a:t>(GMAIL_USER, recipient, </a:t>
            </a:r>
            <a:r>
              <a:rPr lang="en-US" sz="1900" b="1" i="1" dirty="0" err="1">
                <a:solidFill>
                  <a:srgbClr val="0070C0"/>
                </a:solidFill>
                <a:latin typeface="Consolas" panose="020B0609020204030204" pitchFamily="49" charset="0"/>
                <a:cs typeface="Consolas" panose="020B0609020204030204" pitchFamily="49" charset="0"/>
              </a:rPr>
              <a:t>msg</a:t>
            </a:r>
            <a:r>
              <a:rPr lang="en-US" sz="1900" b="1" i="1" dirty="0">
                <a:solidFill>
                  <a:srgbClr val="0070C0"/>
                </a:solidFill>
                <a:latin typeface="Consolas" panose="020B0609020204030204" pitchFamily="49" charset="0"/>
                <a:cs typeface="Consolas" panose="020B0609020204030204" pitchFamily="49" charset="0"/>
              </a:rPr>
              <a:t>)    </a:t>
            </a:r>
          </a:p>
          <a:p>
            <a:r>
              <a:rPr lang="en-US" sz="1900" b="1" i="1" dirty="0">
                <a:solidFill>
                  <a:srgbClr val="0070C0"/>
                </a:solidFill>
                <a:latin typeface="Consolas" panose="020B0609020204030204" pitchFamily="49" charset="0"/>
                <a:cs typeface="Consolas" panose="020B0609020204030204" pitchFamily="49" charset="0"/>
              </a:rPr>
              <a:t>    </a:t>
            </a:r>
            <a:r>
              <a:rPr lang="en-US" sz="1900" b="1" i="1" dirty="0" err="1">
                <a:solidFill>
                  <a:srgbClr val="0070C0"/>
                </a:solidFill>
                <a:latin typeface="Consolas" panose="020B0609020204030204" pitchFamily="49" charset="0"/>
                <a:cs typeface="Consolas" panose="020B0609020204030204" pitchFamily="49" charset="0"/>
              </a:rPr>
              <a:t>smtpserver.quit</a:t>
            </a:r>
            <a:r>
              <a:rPr lang="en-US" sz="1900" b="1" i="1" dirty="0">
                <a:solidFill>
                  <a:srgbClr val="0070C0"/>
                </a:solidFill>
                <a:latin typeface="Consolas" panose="020B0609020204030204" pitchFamily="49" charset="0"/>
                <a:cs typeface="Consolas" panose="020B0609020204030204" pitchFamily="49" charset="0"/>
              </a:rPr>
              <a:t>()</a:t>
            </a:r>
          </a:p>
          <a:p>
            <a:endParaRPr lang="en-US" sz="1900" b="1" i="1" dirty="0">
              <a:solidFill>
                <a:srgbClr val="0070C0"/>
              </a:solidFill>
              <a:latin typeface="Consolas" panose="020B0609020204030204" pitchFamily="49" charset="0"/>
              <a:cs typeface="Consolas" panose="020B0609020204030204" pitchFamily="49" charset="0"/>
            </a:endParaRPr>
          </a:p>
          <a:p>
            <a:r>
              <a:rPr lang="en-US" sz="1900" b="1" i="1" dirty="0">
                <a:solidFill>
                  <a:srgbClr val="0070C0"/>
                </a:solidFill>
                <a:latin typeface="Consolas" panose="020B0609020204030204" pitchFamily="49" charset="0"/>
                <a:cs typeface="Consolas" panose="020B0609020204030204" pitchFamily="49" charset="0"/>
              </a:rPr>
              <a:t>counter=0</a:t>
            </a:r>
          </a:p>
          <a:p>
            <a:r>
              <a:rPr lang="en-US" sz="1900" b="1" i="1" dirty="0">
                <a:solidFill>
                  <a:srgbClr val="0070C0"/>
                </a:solidFill>
                <a:latin typeface="Consolas" panose="020B0609020204030204" pitchFamily="49" charset="0"/>
                <a:cs typeface="Consolas" panose="020B0609020204030204" pitchFamily="49" charset="0"/>
              </a:rPr>
              <a:t>while(1):</a:t>
            </a:r>
          </a:p>
          <a:p>
            <a:r>
              <a:rPr lang="en-US" sz="1900" b="1" i="1" dirty="0">
                <a:solidFill>
                  <a:srgbClr val="0070C0"/>
                </a:solidFill>
                <a:latin typeface="Consolas" panose="020B0609020204030204" pitchFamily="49" charset="0"/>
                <a:cs typeface="Consolas" panose="020B0609020204030204" pitchFamily="49" charset="0"/>
              </a:rPr>
              <a:t>    if(</a:t>
            </a:r>
            <a:r>
              <a:rPr lang="en-US" sz="1900" b="1" i="1" dirty="0" err="1">
                <a:solidFill>
                  <a:srgbClr val="0070C0"/>
                </a:solidFill>
                <a:latin typeface="Consolas" panose="020B0609020204030204" pitchFamily="49" charset="0"/>
                <a:cs typeface="Consolas" panose="020B0609020204030204" pitchFamily="49" charset="0"/>
              </a:rPr>
              <a:t>GPIO.input</a:t>
            </a:r>
            <a:r>
              <a:rPr lang="en-US" sz="1900" b="1" i="1" dirty="0">
                <a:solidFill>
                  <a:srgbClr val="0070C0"/>
                </a:solidFill>
                <a:latin typeface="Consolas" panose="020B0609020204030204" pitchFamily="49" charset="0"/>
                <a:cs typeface="Consolas" panose="020B0609020204030204" pitchFamily="49" charset="0"/>
              </a:rPr>
              <a:t>(18)==0):</a:t>
            </a:r>
          </a:p>
          <a:p>
            <a:r>
              <a:rPr lang="en-US" sz="1900" b="1" i="1" dirty="0">
                <a:solidFill>
                  <a:srgbClr val="0070C0"/>
                </a:solidFill>
                <a:latin typeface="Consolas" panose="020B0609020204030204" pitchFamily="49" charset="0"/>
                <a:cs typeface="Consolas" panose="020B0609020204030204" pitchFamily="49" charset="0"/>
              </a:rPr>
              <a:t>        print("Danger!!!!!!")</a:t>
            </a:r>
          </a:p>
          <a:p>
            <a:r>
              <a:rPr lang="en-US" sz="1900" b="1" i="1" dirty="0">
                <a:solidFill>
                  <a:srgbClr val="0070C0"/>
                </a:solidFill>
                <a:latin typeface="Consolas" panose="020B0609020204030204" pitchFamily="49" charset="0"/>
                <a:cs typeface="Consolas" panose="020B0609020204030204" pitchFamily="49" charset="0"/>
              </a:rPr>
              <a:t>        print("sending email...")</a:t>
            </a:r>
          </a:p>
          <a:p>
            <a:r>
              <a:rPr lang="en-US" sz="1900" b="1" i="1" dirty="0">
                <a:solidFill>
                  <a:srgbClr val="0070C0"/>
                </a:solidFill>
                <a:latin typeface="Consolas" panose="020B0609020204030204" pitchFamily="49" charset="0"/>
                <a:cs typeface="Consolas" panose="020B0609020204030204" pitchFamily="49" charset="0"/>
              </a:rPr>
              <a:t>        </a:t>
            </a:r>
            <a:r>
              <a:rPr lang="en-US" sz="1500" b="1" i="1" dirty="0" err="1">
                <a:solidFill>
                  <a:srgbClr val="0070C0"/>
                </a:solidFill>
                <a:latin typeface="Consolas" panose="020B0609020204030204" pitchFamily="49" charset="0"/>
                <a:cs typeface="Consolas" panose="020B0609020204030204" pitchFamily="49" charset="0"/>
              </a:rPr>
              <a:t>send_email</a:t>
            </a:r>
            <a:r>
              <a:rPr lang="en-US" sz="1500" b="1" i="1" dirty="0">
                <a:solidFill>
                  <a:srgbClr val="0070C0"/>
                </a:solidFill>
                <a:latin typeface="Consolas" panose="020B0609020204030204" pitchFamily="49" charset="0"/>
                <a:cs typeface="Consolas" panose="020B0609020204030204" pitchFamily="49" charset="0"/>
              </a:rPr>
              <a:t>('arjmandi.re@gmail.com', 'Danger: home security!', 'Button Pressed-number: ' + </a:t>
            </a:r>
            <a:r>
              <a:rPr lang="en-US" sz="1500" b="1" i="1" dirty="0" err="1">
                <a:solidFill>
                  <a:srgbClr val="0070C0"/>
                </a:solidFill>
                <a:latin typeface="Consolas" panose="020B0609020204030204" pitchFamily="49" charset="0"/>
                <a:cs typeface="Consolas" panose="020B0609020204030204" pitchFamily="49" charset="0"/>
              </a:rPr>
              <a:t>str</a:t>
            </a:r>
            <a:r>
              <a:rPr lang="en-US" sz="1500" b="1" i="1" dirty="0">
                <a:solidFill>
                  <a:srgbClr val="0070C0"/>
                </a:solidFill>
                <a:latin typeface="Consolas" panose="020B0609020204030204" pitchFamily="49" charset="0"/>
                <a:cs typeface="Consolas" panose="020B0609020204030204" pitchFamily="49" charset="0"/>
              </a:rPr>
              <a:t>(counter))</a:t>
            </a:r>
          </a:p>
          <a:p>
            <a:r>
              <a:rPr lang="en-US" sz="1900" b="1" i="1" dirty="0">
                <a:solidFill>
                  <a:srgbClr val="0070C0"/>
                </a:solidFill>
                <a:latin typeface="Consolas" panose="020B0609020204030204" pitchFamily="49" charset="0"/>
                <a:cs typeface="Consolas" panose="020B0609020204030204" pitchFamily="49" charset="0"/>
              </a:rPr>
              <a:t>        print("send complete")</a:t>
            </a:r>
          </a:p>
          <a:p>
            <a:r>
              <a:rPr lang="en-US" sz="1900" b="1" i="1" dirty="0">
                <a:solidFill>
                  <a:srgbClr val="0070C0"/>
                </a:solidFill>
                <a:latin typeface="Consolas" panose="020B0609020204030204" pitchFamily="49" charset="0"/>
                <a:cs typeface="Consolas" panose="020B0609020204030204" pitchFamily="49" charset="0"/>
              </a:rPr>
              <a:t>        counter = counter + 1</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115311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Send_Email</a:t>
            </a:r>
            <a:r>
              <a:rPr lang="en-US" dirty="0"/>
              <a:t> project</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2431435"/>
          </a:xfrm>
          <a:prstGeom prst="rect">
            <a:avLst/>
          </a:prstGeom>
          <a:noFill/>
        </p:spPr>
        <p:txBody>
          <a:bodyPr wrap="square" rtlCol="0">
            <a:spAutoFit/>
          </a:bodyPr>
          <a:lstStyle/>
          <a:p>
            <a:pPr marL="342900" indent="-342900">
              <a:buFont typeface="Arial" panose="020B0604020202020204" pitchFamily="34" charset="0"/>
              <a:buChar char="•"/>
            </a:pPr>
            <a:r>
              <a:rPr lang="en-US" sz="2000" dirty="0"/>
              <a:t> If you are not using Gmail, then you will also need to change the values of the </a:t>
            </a:r>
            <a:r>
              <a:rPr lang="en-US" sz="2400" b="1" i="1" dirty="0">
                <a:solidFill>
                  <a:srgbClr val="0070C0"/>
                </a:solidFill>
                <a:latin typeface="Consolas" panose="020B0609020204030204" pitchFamily="49" charset="0"/>
                <a:cs typeface="Consolas" panose="020B0609020204030204" pitchFamily="49" charset="0"/>
              </a:rPr>
              <a:t>SMTP_SERVER</a:t>
            </a:r>
            <a:r>
              <a:rPr lang="en-US" sz="2000" dirty="0"/>
              <a:t> and possibly </a:t>
            </a:r>
            <a:r>
              <a:rPr lang="en-US" sz="2400" b="1" i="1" dirty="0">
                <a:solidFill>
                  <a:srgbClr val="0070C0"/>
                </a:solidFill>
                <a:latin typeface="Consolas" panose="020B0609020204030204" pitchFamily="49" charset="0"/>
                <a:cs typeface="Consolas" panose="020B0609020204030204" pitchFamily="49" charset="0"/>
              </a:rPr>
              <a:t>SMTP_PORT</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a:t>
            </a:r>
            <a:r>
              <a:rPr lang="en-US" sz="2400" b="1" i="1" dirty="0" err="1">
                <a:solidFill>
                  <a:srgbClr val="0070C0"/>
                </a:solidFill>
                <a:latin typeface="Consolas" panose="020B0609020204030204" pitchFamily="49" charset="0"/>
                <a:cs typeface="Consolas" panose="020B0609020204030204" pitchFamily="49" charset="0"/>
              </a:rPr>
              <a:t>send_email</a:t>
            </a:r>
            <a:r>
              <a:rPr lang="en-US" sz="2000" dirty="0"/>
              <a:t> message simplifies the use of the </a:t>
            </a:r>
            <a:r>
              <a:rPr lang="en-US" sz="2400" b="1" i="1" dirty="0" err="1">
                <a:solidFill>
                  <a:srgbClr val="0070C0"/>
                </a:solidFill>
                <a:latin typeface="Consolas" panose="020B0609020204030204" pitchFamily="49" charset="0"/>
                <a:cs typeface="Consolas" panose="020B0609020204030204" pitchFamily="49" charset="0"/>
              </a:rPr>
              <a:t>smtplib</a:t>
            </a:r>
            <a:r>
              <a:rPr lang="en-US" sz="2000" dirty="0"/>
              <a:t> library into a single function that you can reuse in your projects.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30605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Web Service</a:t>
            </a:r>
            <a:endParaRPr lang="en-US"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571" y="810870"/>
            <a:ext cx="10859868" cy="6047130"/>
          </a:xfrm>
          <a:prstGeom prst="rect">
            <a:avLst/>
          </a:prstGeom>
        </p:spPr>
      </p:pic>
    </p:spTree>
    <p:extLst>
      <p:ext uri="{BB962C8B-B14F-4D97-AF65-F5344CB8AC3E}">
        <p14:creationId xmlns:p14="http://schemas.microsoft.com/office/powerpoint/2010/main" val="88117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Formatting Numbers </a:t>
            </a:r>
          </a:p>
        </p:txBody>
      </p:sp>
      <p:sp>
        <p:nvSpPr>
          <p:cNvPr id="2" name="TextBox 1"/>
          <p:cNvSpPr txBox="1"/>
          <p:nvPr/>
        </p:nvSpPr>
        <p:spPr>
          <a:xfrm>
            <a:off x="291547" y="884069"/>
            <a:ext cx="11357113" cy="4339650"/>
          </a:xfrm>
          <a:prstGeom prst="rect">
            <a:avLst/>
          </a:prstGeom>
          <a:noFill/>
        </p:spPr>
        <p:txBody>
          <a:bodyPr wrap="square" rtlCol="0">
            <a:spAutoFit/>
          </a:bodyPr>
          <a:lstStyle/>
          <a:p>
            <a:pPr marL="342900" indent="-342900">
              <a:buFont typeface="Arial" panose="020B0604020202020204" pitchFamily="34" charset="0"/>
              <a:buChar char="•"/>
            </a:pPr>
            <a:r>
              <a:rPr lang="en-US" sz="2000" dirty="0"/>
              <a:t>Apply a </a:t>
            </a:r>
            <a:r>
              <a:rPr lang="en-US" sz="2400" b="1" i="1" dirty="0">
                <a:solidFill>
                  <a:srgbClr val="0070C0"/>
                </a:solidFill>
                <a:latin typeface="Consolas" panose="020B0609020204030204" pitchFamily="49" charset="0"/>
                <a:cs typeface="Consolas" panose="020B0609020204030204" pitchFamily="49" charset="0"/>
              </a:rPr>
              <a:t>format</a:t>
            </a:r>
            <a:r>
              <a:rPr lang="en-US" sz="2000" dirty="0"/>
              <a:t> string to the number. For example: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x = 1.2345678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"number={:.2f}".format(x)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'number=1.23'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formatting string can contain a mixture of regular text and markers delimited by </a:t>
            </a:r>
            <a:r>
              <a:rPr lang="en-US" sz="2400" b="1" dirty="0">
                <a:solidFill>
                  <a:srgbClr val="0070C0"/>
                </a:solidFill>
                <a:latin typeface="Consolas" panose="020B0609020204030204" pitchFamily="49" charset="0"/>
                <a:cs typeface="Consolas" panose="020B0609020204030204" pitchFamily="49" charset="0"/>
              </a:rPr>
              <a:t>{</a:t>
            </a:r>
            <a:r>
              <a:rPr lang="en-US" sz="2000" dirty="0"/>
              <a:t> and </a:t>
            </a:r>
            <a:r>
              <a:rPr lang="en-US" sz="2400" b="1" dirty="0">
                <a:solidFill>
                  <a:srgbClr val="0070C0"/>
                </a:solidFill>
                <a:latin typeface="Consolas" panose="020B0609020204030204" pitchFamily="49" charset="0"/>
                <a:cs typeface="Consolas" panose="020B0609020204030204" pitchFamily="49" charset="0"/>
              </a:rPr>
              <a:t>}</a:t>
            </a:r>
            <a:r>
              <a:rPr lang="en-US" sz="2000" dirty="0"/>
              <a:t>. The parameters to the format function (there can be as many as you like) will be substituted in place of the marker, according to the format specifier.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In the preceding example, the format specifier is </a:t>
            </a:r>
            <a:r>
              <a:rPr lang="en-US" sz="2400" b="1" dirty="0">
                <a:solidFill>
                  <a:srgbClr val="0070C0"/>
                </a:solidFill>
                <a:latin typeface="Consolas" panose="020B0609020204030204" pitchFamily="49" charset="0"/>
                <a:cs typeface="Consolas" panose="020B0609020204030204" pitchFamily="49" charset="0"/>
              </a:rPr>
              <a:t>:.2f</a:t>
            </a:r>
            <a:r>
              <a:rPr lang="en-US" sz="2000" dirty="0"/>
              <a:t>, which means that the number will be specified with two digits after the decimal place and is a float </a:t>
            </a:r>
            <a:r>
              <a:rPr lang="en-US" sz="2400" b="1" dirty="0">
                <a:solidFill>
                  <a:srgbClr val="0070C0"/>
                </a:solidFill>
                <a:latin typeface="Consolas" panose="020B0609020204030204" pitchFamily="49" charset="0"/>
                <a:cs typeface="Consolas" panose="020B0609020204030204" pitchFamily="49" charset="0"/>
              </a:rPr>
              <a:t>f</a:t>
            </a:r>
            <a:r>
              <a:rPr lang="en-US" sz="2000" dirty="0"/>
              <a:t>.</a:t>
            </a:r>
          </a:p>
        </p:txBody>
      </p:sp>
    </p:spTree>
    <p:extLst>
      <p:ext uri="{BB962C8B-B14F-4D97-AF65-F5344CB8AC3E}">
        <p14:creationId xmlns:p14="http://schemas.microsoft.com/office/powerpoint/2010/main" val="20365006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Writing a Simple Web Server in Python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397031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create a simple Python web server, but don’t want to have to run a full web server stack.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Use the </a:t>
            </a:r>
            <a:r>
              <a:rPr lang="en-US" sz="2400" b="1" i="1" dirty="0">
                <a:solidFill>
                  <a:srgbClr val="0070C0"/>
                </a:solidFill>
                <a:latin typeface="Consolas" panose="020B0609020204030204" pitchFamily="49" charset="0"/>
                <a:cs typeface="Consolas" panose="020B0609020204030204" pitchFamily="49" charset="0"/>
              </a:rPr>
              <a:t>bottle</a:t>
            </a:r>
            <a:r>
              <a:rPr lang="en-US" sz="2000" dirty="0"/>
              <a:t> Python library to run a pure Python web server that will respond to HTTP requests.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To install </a:t>
            </a:r>
            <a:r>
              <a:rPr lang="en-US" sz="2400" b="1" i="1" dirty="0">
                <a:solidFill>
                  <a:srgbClr val="0070C0"/>
                </a:solidFill>
                <a:latin typeface="Consolas" panose="020B0609020204030204" pitchFamily="49" charset="0"/>
                <a:cs typeface="Consolas" panose="020B0609020204030204" pitchFamily="49" charset="0"/>
              </a:rPr>
              <a:t>bottle</a:t>
            </a:r>
            <a:r>
              <a:rPr lang="en-US" sz="2000" dirty="0"/>
              <a:t>, use the following command: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400" b="1" i="1" dirty="0" err="1">
                <a:solidFill>
                  <a:srgbClr val="0070C0"/>
                </a:solidFill>
                <a:latin typeface="Consolas" panose="020B0609020204030204" pitchFamily="49" charset="0"/>
                <a:cs typeface="Consolas" panose="020B0609020204030204" pitchFamily="49" charset="0"/>
              </a:rPr>
              <a:t>sudo</a:t>
            </a:r>
            <a:r>
              <a:rPr lang="en-US" sz="2400" b="1" i="1" dirty="0">
                <a:solidFill>
                  <a:srgbClr val="0070C0"/>
                </a:solidFill>
                <a:latin typeface="Consolas" panose="020B0609020204030204" pitchFamily="49" charset="0"/>
                <a:cs typeface="Consolas" panose="020B0609020204030204" pitchFamily="49" charset="0"/>
              </a:rPr>
              <a:t> apt-get install python-bottle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Following Figure shows the page you see if you connect to the Raspberry Pi from a browser anywhere on your network:</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417443" y="4270744"/>
            <a:ext cx="11376726" cy="2493699"/>
          </a:xfrm>
          <a:prstGeom prst="rect">
            <a:avLst/>
          </a:prstGeom>
        </p:spPr>
      </p:pic>
    </p:spTree>
    <p:extLst>
      <p:ext uri="{BB962C8B-B14F-4D97-AF65-F5344CB8AC3E}">
        <p14:creationId xmlns:p14="http://schemas.microsoft.com/office/powerpoint/2010/main" val="12602391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err="1"/>
              <a:t>Simple_Webserver</a:t>
            </a:r>
            <a:r>
              <a:rPr lang="en-US" dirty="0"/>
              <a:t> project</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324535"/>
          </a:xfrm>
          <a:prstGeom prst="rect">
            <a:avLst/>
          </a:prstGeom>
          <a:noFill/>
        </p:spPr>
        <p:txBody>
          <a:bodyPr wrap="square" rtlCol="0">
            <a:spAutoFit/>
          </a:bodyPr>
          <a:lstStyle/>
          <a:p>
            <a:r>
              <a:rPr lang="en-US" sz="2000" b="1" i="1" dirty="0">
                <a:solidFill>
                  <a:srgbClr val="0070C0"/>
                </a:solidFill>
                <a:latin typeface="Consolas" panose="020B0609020204030204" pitchFamily="49" charset="0"/>
                <a:cs typeface="Consolas" panose="020B0609020204030204" pitchFamily="49" charset="0"/>
              </a:rPr>
              <a:t>from bottle import </a:t>
            </a:r>
            <a:r>
              <a:rPr lang="en-US" sz="2000" b="1" i="1" dirty="0" err="1">
                <a:solidFill>
                  <a:srgbClr val="0070C0"/>
                </a:solidFill>
                <a:latin typeface="Consolas" panose="020B0609020204030204" pitchFamily="49" charset="0"/>
                <a:cs typeface="Consolas" panose="020B0609020204030204" pitchFamily="49" charset="0"/>
              </a:rPr>
              <a:t>route,run,template</a:t>
            </a:r>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from datetime import datetime</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@route('/') </a:t>
            </a:r>
          </a:p>
          <a:p>
            <a:r>
              <a:rPr lang="en-US" sz="2000" b="1" i="1" dirty="0">
                <a:solidFill>
                  <a:srgbClr val="0070C0"/>
                </a:solidFill>
                <a:latin typeface="Consolas" panose="020B0609020204030204" pitchFamily="49" charset="0"/>
                <a:cs typeface="Consolas" panose="020B0609020204030204" pitchFamily="49" charset="0"/>
              </a:rPr>
              <a:t>def index():    </a:t>
            </a:r>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dt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datetime.now</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time = "{:%Y-%m-%d %H:%M:%S}".format(</a:t>
            </a:r>
            <a:r>
              <a:rPr lang="en-US" sz="2000" b="1" i="1" dirty="0" err="1">
                <a:solidFill>
                  <a:srgbClr val="0070C0"/>
                </a:solidFill>
                <a:latin typeface="Consolas" panose="020B0609020204030204" pitchFamily="49" charset="0"/>
                <a:cs typeface="Consolas" panose="020B0609020204030204" pitchFamily="49" charset="0"/>
              </a:rPr>
              <a:t>dt</a:t>
            </a:r>
            <a:r>
              <a:rPr lang="en-US" sz="2000" b="1" i="1" dirty="0">
                <a:solidFill>
                  <a:srgbClr val="0070C0"/>
                </a:solidFill>
                <a:latin typeface="Consolas" panose="020B0609020204030204" pitchFamily="49" charset="0"/>
                <a:cs typeface="Consolas" panose="020B0609020204030204" pitchFamily="49" charset="0"/>
              </a:rPr>
              <a:t>)    </a:t>
            </a:r>
          </a:p>
          <a:p>
            <a:r>
              <a:rPr lang="en-US" sz="2000" b="1" i="1" dirty="0">
                <a:solidFill>
                  <a:srgbClr val="0070C0"/>
                </a:solidFill>
                <a:latin typeface="Consolas" panose="020B0609020204030204" pitchFamily="49" charset="0"/>
                <a:cs typeface="Consolas" panose="020B0609020204030204" pitchFamily="49" charset="0"/>
              </a:rPr>
              <a:t>    return template('&lt;b&gt;Pi thinks the date/time is: {{t}}&lt;/b&gt;',t=time)</a:t>
            </a:r>
          </a:p>
          <a:p>
            <a:endParaRPr lang="en-US" sz="2000" b="1" i="1" dirty="0">
              <a:solidFill>
                <a:srgbClr val="0070C0"/>
              </a:solidFill>
              <a:latin typeface="Consolas" panose="020B0609020204030204" pitchFamily="49" charset="0"/>
              <a:cs typeface="Consolas" panose="020B0609020204030204" pitchFamily="49" charset="0"/>
            </a:endParaRPr>
          </a:p>
          <a:p>
            <a:r>
              <a:rPr lang="en-US" sz="2000" b="1" i="1" dirty="0">
                <a:solidFill>
                  <a:srgbClr val="0070C0"/>
                </a:solidFill>
                <a:latin typeface="Consolas" panose="020B0609020204030204" pitchFamily="49" charset="0"/>
                <a:cs typeface="Consolas" panose="020B0609020204030204" pitchFamily="49" charset="0"/>
              </a:rPr>
              <a:t>run(host='192.168.43.189', port=90)</a:t>
            </a:r>
          </a:p>
          <a:p>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a:p>
            <a:endParaRPr lang="en-US" sz="2000" b="1" i="1" dirty="0">
              <a:solidFill>
                <a:srgbClr val="0070C0"/>
              </a:solidFill>
              <a:latin typeface="Consolas" panose="020B0609020204030204" pitchFamily="49" charset="0"/>
              <a:cs typeface="Consolas" panose="020B0609020204030204" pitchFamily="49" charset="0"/>
            </a:endParaRPr>
          </a:p>
          <a:p>
            <a:r>
              <a:rPr lang="en-US" sz="2000" dirty="0"/>
              <a:t>To start the program, you need to run it with </a:t>
            </a:r>
            <a:r>
              <a:rPr lang="en-US" sz="2000" dirty="0" err="1"/>
              <a:t>superuser</a:t>
            </a:r>
            <a:r>
              <a:rPr lang="en-US" sz="2000" dirty="0"/>
              <a:t> privileges:</a:t>
            </a:r>
          </a:p>
          <a:p>
            <a:endParaRPr lang="en-US" sz="2000" dirty="0"/>
          </a:p>
          <a:p>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sudo</a:t>
            </a:r>
            <a:r>
              <a:rPr lang="en-US" sz="2000" b="1" i="1" dirty="0">
                <a:solidFill>
                  <a:srgbClr val="0070C0"/>
                </a:solidFill>
                <a:latin typeface="Consolas" panose="020B0609020204030204" pitchFamily="49" charset="0"/>
                <a:cs typeface="Consolas" panose="020B0609020204030204" pitchFamily="49" charset="0"/>
              </a:rPr>
              <a:t> python bottle_test.py </a:t>
            </a:r>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850921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Writing a Simple Web Server in Python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278094"/>
          </a:xfrm>
          <a:prstGeom prst="rect">
            <a:avLst/>
          </a:prstGeom>
          <a:noFill/>
        </p:spPr>
        <p:txBody>
          <a:bodyPr wrap="square" rtlCol="0">
            <a:spAutoFit/>
          </a:bodyPr>
          <a:lstStyle/>
          <a:p>
            <a:pPr marL="342900" indent="-342900">
              <a:buFont typeface="Arial" panose="020B0604020202020204" pitchFamily="34" charset="0"/>
              <a:buChar char="•"/>
            </a:pPr>
            <a:r>
              <a:rPr lang="en-US" sz="2000" dirty="0"/>
              <a:t>After the </a:t>
            </a:r>
            <a:r>
              <a:rPr lang="en-US" sz="2400" b="1" i="1" dirty="0">
                <a:solidFill>
                  <a:srgbClr val="0070C0"/>
                </a:solidFill>
                <a:latin typeface="Consolas" panose="020B0609020204030204" pitchFamily="49" charset="0"/>
                <a:cs typeface="Consolas" panose="020B0609020204030204" pitchFamily="49" charset="0"/>
              </a:rPr>
              <a:t>import</a:t>
            </a:r>
            <a:r>
              <a:rPr lang="en-US" sz="2400" dirty="0"/>
              <a:t> </a:t>
            </a:r>
            <a:r>
              <a:rPr lang="en-US" sz="2000" dirty="0"/>
              <a:t>commands, the </a:t>
            </a:r>
            <a:r>
              <a:rPr lang="en-US" sz="2400" b="1" i="1" dirty="0">
                <a:solidFill>
                  <a:srgbClr val="0070C0"/>
                </a:solidFill>
                <a:latin typeface="Consolas" panose="020B0609020204030204" pitchFamily="49" charset="0"/>
                <a:cs typeface="Consolas" panose="020B0609020204030204" pitchFamily="49" charset="0"/>
              </a:rPr>
              <a:t>@route </a:t>
            </a:r>
            <a:r>
              <a:rPr lang="en-US" sz="2000" dirty="0"/>
              <a:t>command links the URL path </a:t>
            </a:r>
            <a:r>
              <a:rPr lang="en-US" sz="2400" b="1" i="1" dirty="0">
                <a:solidFill>
                  <a:srgbClr val="0070C0"/>
                </a:solidFill>
                <a:latin typeface="Consolas" panose="020B0609020204030204" pitchFamily="49" charset="0"/>
                <a:cs typeface="Consolas" panose="020B0609020204030204" pitchFamily="49" charset="0"/>
              </a:rPr>
              <a:t>/</a:t>
            </a:r>
            <a:r>
              <a:rPr lang="en-US" sz="2000" dirty="0"/>
              <a:t> with the handler function that follows it.</a:t>
            </a:r>
          </a:p>
          <a:p>
            <a:endParaRPr lang="en-US" sz="2000" dirty="0"/>
          </a:p>
          <a:p>
            <a:pPr marL="342900" indent="-342900">
              <a:buFont typeface="Arial" panose="020B0604020202020204" pitchFamily="34" charset="0"/>
              <a:buChar char="•"/>
            </a:pPr>
            <a:r>
              <a:rPr lang="en-US" sz="2000" dirty="0"/>
              <a:t>That handler function formats the date and time and then returns a string of the HTML to be rendered by the browser. In this case, it uses a template into which values can be substituted.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final </a:t>
            </a:r>
            <a:r>
              <a:rPr lang="en-US" sz="2400" b="1" i="1" dirty="0">
                <a:solidFill>
                  <a:srgbClr val="0070C0"/>
                </a:solidFill>
                <a:latin typeface="Consolas" panose="020B0609020204030204" pitchFamily="49" charset="0"/>
                <a:cs typeface="Consolas" panose="020B0609020204030204" pitchFamily="49" charset="0"/>
              </a:rPr>
              <a:t>run</a:t>
            </a:r>
            <a:r>
              <a:rPr lang="en-US" sz="2000" dirty="0"/>
              <a:t> line actually starts the web serving process. Note that you need to specify the hostname and port. Port 80 is the default port for web serving, so if you wish to use a different port, then you need to add the port number with a </a:t>
            </a:r>
            <a:r>
              <a:rPr lang="en-US" sz="2400" b="1" i="1" dirty="0">
                <a:solidFill>
                  <a:srgbClr val="0070C0"/>
                </a:solidFill>
                <a:latin typeface="Consolas" panose="020B0609020204030204" pitchFamily="49" charset="0"/>
                <a:cs typeface="Consolas" panose="020B0609020204030204" pitchFamily="49" charset="0"/>
              </a:rPr>
              <a:t>:</a:t>
            </a:r>
            <a:r>
              <a:rPr lang="en-US" sz="2000" dirty="0"/>
              <a:t> after the server address.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You can define as many routes and handlers as you like within the program.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420320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lowchart: Alternate Process 11"/>
          <p:cNvSpPr/>
          <p:nvPr/>
        </p:nvSpPr>
        <p:spPr>
          <a:xfrm>
            <a:off x="3975737" y="3776718"/>
            <a:ext cx="6134178" cy="931164"/>
          </a:xfrm>
          <a:prstGeom prst="flowChartAlternateProcess">
            <a:avLst/>
          </a:prstGeom>
          <a:noFill/>
          <a:effectLst>
            <a:glow rad="63500">
              <a:schemeClr val="accent3">
                <a:satMod val="175000"/>
                <a:alpha val="40000"/>
              </a:schemeClr>
            </a:glow>
          </a:effectLst>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a:off x="3657600" y="1893597"/>
            <a:ext cx="5280337" cy="931164"/>
          </a:xfrm>
          <a:prstGeom prst="flowChartAlternateProcess">
            <a:avLst/>
          </a:prstGeom>
          <a:noFill/>
          <a:effectLst>
            <a:glow rad="63500">
              <a:schemeClr val="accent3">
                <a:satMod val="175000"/>
                <a:alpha val="40000"/>
              </a:schemeClr>
            </a:glow>
          </a:effectLst>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Contact</a:t>
            </a:r>
            <a:r>
              <a:rPr lang="fa-IR" dirty="0"/>
              <a:t> </a:t>
            </a:r>
            <a:r>
              <a:rPr lang="en-US" dirty="0"/>
              <a:t> us</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5126" t="14756" r="15028" b="14903"/>
          <a:stretch/>
        </p:blipFill>
        <p:spPr>
          <a:xfrm>
            <a:off x="2962008" y="1255689"/>
            <a:ext cx="1769880" cy="1777285"/>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r="12239"/>
          <a:stretch/>
        </p:blipFill>
        <p:spPr>
          <a:xfrm>
            <a:off x="2845162" y="3956033"/>
            <a:ext cx="1984416" cy="2031033"/>
          </a:xfrm>
          <a:prstGeom prst="rect">
            <a:avLst/>
          </a:prstGeom>
        </p:spPr>
      </p:pic>
      <p:sp>
        <p:nvSpPr>
          <p:cNvPr id="8" name="TextBox 7"/>
          <p:cNvSpPr txBox="1"/>
          <p:nvPr/>
        </p:nvSpPr>
        <p:spPr>
          <a:xfrm>
            <a:off x="5306096" y="2034862"/>
            <a:ext cx="45719" cy="369332"/>
          </a:xfrm>
          <a:prstGeom prst="rect">
            <a:avLst/>
          </a:prstGeom>
          <a:noFill/>
        </p:spPr>
        <p:txBody>
          <a:bodyPr wrap="square" rtlCol="0">
            <a:spAutoFit/>
          </a:bodyPr>
          <a:lstStyle/>
          <a:p>
            <a:endParaRPr lang="en-US" dirty="0"/>
          </a:p>
        </p:txBody>
      </p:sp>
      <p:sp>
        <p:nvSpPr>
          <p:cNvPr id="9" name="TextBox 8"/>
          <p:cNvSpPr txBox="1"/>
          <p:nvPr/>
        </p:nvSpPr>
        <p:spPr>
          <a:xfrm rot="616203">
            <a:off x="4786839" y="2029686"/>
            <a:ext cx="4020331" cy="769441"/>
          </a:xfrm>
          <a:prstGeom prst="rect">
            <a:avLst/>
          </a:prstGeom>
          <a:noFill/>
        </p:spPr>
        <p:txBody>
          <a:bodyPr wrap="none" rtlCol="0">
            <a:spAutoFit/>
          </a:bodyPr>
          <a:lstStyle/>
          <a:p>
            <a:r>
              <a:rPr lang="en-US" sz="4400" dirty="0">
                <a:hlinkClick r:id="rId4"/>
              </a:rPr>
              <a:t>www.e-system.ir</a:t>
            </a:r>
            <a:endParaRPr lang="en-US" sz="4400" dirty="0"/>
          </a:p>
        </p:txBody>
      </p:sp>
      <p:sp>
        <p:nvSpPr>
          <p:cNvPr id="10" name="TextBox 9"/>
          <p:cNvSpPr txBox="1"/>
          <p:nvPr/>
        </p:nvSpPr>
        <p:spPr>
          <a:xfrm rot="20723508">
            <a:off x="4791591" y="3860212"/>
            <a:ext cx="4224426" cy="769441"/>
          </a:xfrm>
          <a:prstGeom prst="rect">
            <a:avLst/>
          </a:prstGeom>
          <a:noFill/>
        </p:spPr>
        <p:txBody>
          <a:bodyPr wrap="none" rtlCol="0">
            <a:spAutoFit/>
          </a:bodyPr>
          <a:lstStyle/>
          <a:p>
            <a:r>
              <a:rPr lang="en-US" sz="4400" dirty="0"/>
              <a:t>Info@e-system.ir </a:t>
            </a:r>
          </a:p>
        </p:txBody>
      </p:sp>
    </p:spTree>
    <p:extLst>
      <p:ext uri="{BB962C8B-B14F-4D97-AF65-F5344CB8AC3E}">
        <p14:creationId xmlns:p14="http://schemas.microsoft.com/office/powerpoint/2010/main" val="2759255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Formatting Numbers </a:t>
            </a:r>
          </a:p>
        </p:txBody>
      </p:sp>
      <p:sp>
        <p:nvSpPr>
          <p:cNvPr id="2" name="TextBox 1"/>
          <p:cNvSpPr txBox="1"/>
          <p:nvPr/>
        </p:nvSpPr>
        <p:spPr>
          <a:xfrm>
            <a:off x="291547" y="884069"/>
            <a:ext cx="11357113" cy="5078313"/>
          </a:xfrm>
          <a:prstGeom prst="rect">
            <a:avLst/>
          </a:prstGeom>
          <a:noFill/>
        </p:spPr>
        <p:txBody>
          <a:bodyPr wrap="square" rtlCol="0">
            <a:spAutoFit/>
          </a:bodyPr>
          <a:lstStyle/>
          <a:p>
            <a:pPr marL="342900" indent="-342900">
              <a:buFont typeface="Arial" panose="020B0604020202020204" pitchFamily="34" charset="0"/>
              <a:buChar char="•"/>
            </a:pPr>
            <a:r>
              <a:rPr lang="en-US" sz="2000" dirty="0"/>
              <a:t>If you wanted the number to be formatted so the total length of the number is always seven digits (or padding spaces), then you would add another number before the decimal place like this:</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&gt;&gt;&gt; “number={:7.2f}".format(x) </a:t>
            </a:r>
          </a:p>
          <a:p>
            <a:pPr lvl="1"/>
            <a:r>
              <a:rPr lang="en-US" sz="2000" b="1" i="1" dirty="0">
                <a:solidFill>
                  <a:srgbClr val="0070C0"/>
                </a:solidFill>
                <a:latin typeface="Consolas" panose="020B0609020204030204" pitchFamily="49" charset="0"/>
                <a:cs typeface="Consolas" panose="020B0609020204030204" pitchFamily="49" charset="0"/>
              </a:rPr>
              <a:t>‘number=   1.23' </a:t>
            </a:r>
          </a:p>
          <a:p>
            <a:pPr lvl="1"/>
            <a:r>
              <a:rPr lang="en-US" sz="2000" b="1" i="1" dirty="0">
                <a:solidFill>
                  <a:srgbClr val="0070C0"/>
                </a:solidFill>
                <a:latin typeface="Consolas" panose="020B0609020204030204" pitchFamily="49" charset="0"/>
                <a:cs typeface="Consolas" panose="020B0609020204030204" pitchFamily="49" charset="0"/>
              </a:rPr>
              <a:t>&gt;&gt;&gt; </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In this case, since the number is only three digits long, there are four spaces of padding before the </a:t>
            </a:r>
            <a:r>
              <a:rPr lang="en-US" sz="2400" b="1" i="1" dirty="0">
                <a:solidFill>
                  <a:srgbClr val="0070C0"/>
                </a:solidFill>
                <a:latin typeface="Consolas" panose="020B0609020204030204" pitchFamily="49" charset="0"/>
                <a:cs typeface="Consolas" panose="020B0609020204030204" pitchFamily="49" charset="0"/>
              </a:rPr>
              <a:t>1</a:t>
            </a:r>
            <a:r>
              <a:rPr lang="en-US" sz="2000" dirty="0"/>
              <a: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dirty="0">
                <a:solidFill>
                  <a:srgbClr val="FF0000"/>
                </a:solidFill>
                <a:latin typeface="Consolas" panose="020B0609020204030204" pitchFamily="49" charset="0"/>
                <a:cs typeface="Consolas" panose="020B0609020204030204" pitchFamily="49" charset="0"/>
              </a:rPr>
              <a:t>Example2:</a:t>
            </a:r>
          </a:p>
          <a:p>
            <a:pPr marL="342900" indent="-342900">
              <a:buFont typeface="Arial" panose="020B0604020202020204" pitchFamily="34" charset="0"/>
              <a:buChar char="•"/>
            </a:pPr>
            <a:endParaRPr lang="en-US" sz="2000" b="1" dirty="0">
              <a:solidFill>
                <a:srgbClr val="FF0000"/>
              </a:solidFill>
              <a:latin typeface="Consolas" panose="020B0609020204030204" pitchFamily="49" charset="0"/>
              <a:cs typeface="Consolas" panose="020B0609020204030204" pitchFamily="49" charset="0"/>
            </a:endParaRPr>
          </a:p>
          <a:p>
            <a:pPr lvl="1"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c = 20.5 </a:t>
            </a:r>
          </a:p>
          <a:p>
            <a:pPr lvl="1"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"Temperature {:5.2f} </a:t>
            </a:r>
            <a:r>
              <a:rPr lang="en-US" sz="2000" b="1" i="1" dirty="0" err="1">
                <a:solidFill>
                  <a:srgbClr val="0070C0"/>
                </a:solidFill>
                <a:latin typeface="Consolas" panose="020B0609020204030204" pitchFamily="49" charset="0"/>
                <a:cs typeface="Consolas" panose="020B0609020204030204" pitchFamily="49" charset="0"/>
              </a:rPr>
              <a:t>deg</a:t>
            </a:r>
            <a:r>
              <a:rPr lang="en-US" sz="2000" b="1" i="1" dirty="0">
                <a:solidFill>
                  <a:srgbClr val="0070C0"/>
                </a:solidFill>
                <a:latin typeface="Consolas" panose="020B0609020204030204" pitchFamily="49" charset="0"/>
                <a:cs typeface="Consolas" panose="020B0609020204030204" pitchFamily="49" charset="0"/>
              </a:rPr>
              <a:t> C, {:5.2f} </a:t>
            </a:r>
            <a:r>
              <a:rPr lang="en-US" sz="2000" b="1" i="1" dirty="0" err="1">
                <a:solidFill>
                  <a:srgbClr val="0070C0"/>
                </a:solidFill>
                <a:latin typeface="Consolas" panose="020B0609020204030204" pitchFamily="49" charset="0"/>
                <a:cs typeface="Consolas" panose="020B0609020204030204" pitchFamily="49" charset="0"/>
              </a:rPr>
              <a:t>deg</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F.".format</a:t>
            </a:r>
            <a:r>
              <a:rPr lang="en-US" sz="2000" b="1" i="1" dirty="0">
                <a:solidFill>
                  <a:srgbClr val="0070C0"/>
                </a:solidFill>
                <a:latin typeface="Consolas" panose="020B0609020204030204" pitchFamily="49" charset="0"/>
                <a:cs typeface="Consolas" panose="020B0609020204030204" pitchFamily="49" charset="0"/>
              </a:rPr>
              <a:t>(c, c * 9 / 5 + 32) </a:t>
            </a:r>
          </a:p>
          <a:p>
            <a:pPr lvl="1"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'Temperature 20.50 </a:t>
            </a:r>
            <a:r>
              <a:rPr lang="en-US" sz="2000" b="1" i="1" dirty="0" err="1">
                <a:solidFill>
                  <a:srgbClr val="0070C0"/>
                </a:solidFill>
                <a:latin typeface="Consolas" panose="020B0609020204030204" pitchFamily="49" charset="0"/>
                <a:cs typeface="Consolas" panose="020B0609020204030204" pitchFamily="49" charset="0"/>
              </a:rPr>
              <a:t>deg</a:t>
            </a:r>
            <a:r>
              <a:rPr lang="en-US" sz="2000" b="1" i="1" dirty="0">
                <a:solidFill>
                  <a:srgbClr val="0070C0"/>
                </a:solidFill>
                <a:latin typeface="Consolas" panose="020B0609020204030204" pitchFamily="49" charset="0"/>
                <a:cs typeface="Consolas" panose="020B0609020204030204" pitchFamily="49" charset="0"/>
              </a:rPr>
              <a:t> C, 68.90 </a:t>
            </a:r>
            <a:r>
              <a:rPr lang="en-US" sz="2000" b="1" i="1" dirty="0" err="1">
                <a:solidFill>
                  <a:srgbClr val="0070C0"/>
                </a:solidFill>
                <a:latin typeface="Consolas" panose="020B0609020204030204" pitchFamily="49" charset="0"/>
                <a:cs typeface="Consolas" panose="020B0609020204030204" pitchFamily="49" charset="0"/>
              </a:rPr>
              <a:t>deg</a:t>
            </a:r>
            <a:r>
              <a:rPr lang="en-US" sz="2000" b="1" i="1" dirty="0">
                <a:solidFill>
                  <a:srgbClr val="0070C0"/>
                </a:solidFill>
                <a:latin typeface="Consolas" panose="020B0609020204030204" pitchFamily="49" charset="0"/>
                <a:cs typeface="Consolas" panose="020B0609020204030204" pitchFamily="49" charset="0"/>
              </a:rPr>
              <a:t> F.' </a:t>
            </a:r>
          </a:p>
          <a:p>
            <a:pPr lvl="1"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602484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Formatting Dates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4216539"/>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want to convert a date into a string and format it in a certain way.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Apply</a:t>
            </a:r>
            <a:r>
              <a:rPr lang="en-US" sz="2000" b="1" i="1" dirty="0">
                <a:solidFill>
                  <a:srgbClr val="0070C0"/>
                </a:solidFill>
                <a:latin typeface="Consolas" panose="020B0609020204030204" pitchFamily="49" charset="0"/>
                <a:cs typeface="Consolas" panose="020B0609020204030204" pitchFamily="49" charset="0"/>
              </a:rPr>
              <a:t> </a:t>
            </a:r>
            <a:r>
              <a:rPr lang="en-US" sz="2400" b="1" i="1" dirty="0">
                <a:solidFill>
                  <a:srgbClr val="0070C0"/>
                </a:solidFill>
                <a:latin typeface="Consolas" panose="020B0609020204030204" pitchFamily="49" charset="0"/>
                <a:cs typeface="Consolas" panose="020B0609020204030204" pitchFamily="49" charset="0"/>
              </a:rPr>
              <a:t>format</a:t>
            </a:r>
            <a:r>
              <a:rPr lang="en-US" sz="2000" b="1" i="1" dirty="0">
                <a:solidFill>
                  <a:srgbClr val="0070C0"/>
                </a:solidFill>
                <a:latin typeface="Consolas" panose="020B0609020204030204" pitchFamily="49" charset="0"/>
                <a:cs typeface="Consolas" panose="020B0609020204030204" pitchFamily="49" charset="0"/>
              </a:rPr>
              <a:t> </a:t>
            </a:r>
            <a:r>
              <a:rPr lang="en-US" sz="2000" dirty="0"/>
              <a:t>string to the date object. </a:t>
            </a:r>
          </a:p>
          <a:p>
            <a:pPr marL="342900" indent="-342900">
              <a:buFont typeface="Arial" panose="020B0604020202020204" pitchFamily="34" charset="0"/>
              <a:buChar char="•"/>
            </a:pPr>
            <a:r>
              <a:rPr lang="en-US" sz="2000" b="1" dirty="0">
                <a:solidFill>
                  <a:srgbClr val="FF0000"/>
                </a:solidFill>
                <a:latin typeface="Consolas" panose="020B0609020204030204" pitchFamily="49" charset="0"/>
                <a:cs typeface="Consolas" panose="020B0609020204030204" pitchFamily="49" charset="0"/>
              </a:rPr>
              <a:t>Example:</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from </a:t>
            </a:r>
            <a:r>
              <a:rPr lang="en-US" sz="2000" b="1" i="1" dirty="0" err="1">
                <a:solidFill>
                  <a:srgbClr val="0070C0"/>
                </a:solidFill>
                <a:latin typeface="Consolas" panose="020B0609020204030204" pitchFamily="49" charset="0"/>
                <a:cs typeface="Consolas" panose="020B0609020204030204" pitchFamily="49" charset="0"/>
              </a:rPr>
              <a:t>datetime</a:t>
            </a:r>
            <a:r>
              <a:rPr lang="en-US" sz="2000" b="1" i="1" dirty="0">
                <a:solidFill>
                  <a:srgbClr val="0070C0"/>
                </a:solidFill>
                <a:latin typeface="Consolas" panose="020B0609020204030204" pitchFamily="49" charset="0"/>
                <a:cs typeface="Consolas" panose="020B0609020204030204" pitchFamily="49" charset="0"/>
              </a:rPr>
              <a:t> import </a:t>
            </a:r>
            <a:r>
              <a:rPr lang="en-US" sz="2000" b="1" i="1" dirty="0" err="1">
                <a:solidFill>
                  <a:srgbClr val="0070C0"/>
                </a:solidFill>
                <a:latin typeface="Consolas" panose="020B0609020204030204" pitchFamily="49" charset="0"/>
                <a:cs typeface="Consolas" panose="020B0609020204030204" pitchFamily="49" charset="0"/>
              </a:rPr>
              <a:t>datetime</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d = </a:t>
            </a:r>
            <a:r>
              <a:rPr lang="en-US" sz="2000" b="1" i="1" dirty="0" err="1">
                <a:solidFill>
                  <a:srgbClr val="0070C0"/>
                </a:solidFill>
                <a:latin typeface="Consolas" panose="020B0609020204030204" pitchFamily="49" charset="0"/>
                <a:cs typeface="Consolas" panose="020B0609020204030204" pitchFamily="49" charset="0"/>
              </a:rPr>
              <a:t>datetime.now</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"{:%Y-%m-%d %H:%M:%S}".format(d)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'2013-05-02 16:00:45'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Python formatting language includes some special symbols for formatting date. </a:t>
            </a:r>
            <a:r>
              <a:rPr lang="en-US" sz="2400" b="1" i="1" dirty="0">
                <a:solidFill>
                  <a:srgbClr val="0070C0"/>
                </a:solidFill>
                <a:latin typeface="Consolas" panose="020B0609020204030204" pitchFamily="49" charset="0"/>
                <a:cs typeface="Consolas" panose="020B0609020204030204" pitchFamily="49" charset="0"/>
              </a:rPr>
              <a:t>%Y</a:t>
            </a:r>
            <a:r>
              <a:rPr lang="en-US" sz="2000" dirty="0"/>
              <a:t>, </a:t>
            </a:r>
            <a:r>
              <a:rPr lang="en-US" sz="2400" b="1" i="1" dirty="0">
                <a:solidFill>
                  <a:srgbClr val="0070C0"/>
                </a:solidFill>
                <a:latin typeface="Consolas" panose="020B0609020204030204" pitchFamily="49" charset="0"/>
                <a:cs typeface="Consolas" panose="020B0609020204030204" pitchFamily="49" charset="0"/>
              </a:rPr>
              <a:t>%m</a:t>
            </a:r>
            <a:r>
              <a:rPr lang="en-US" sz="2000" dirty="0"/>
              <a:t>, and </a:t>
            </a:r>
            <a:r>
              <a:rPr lang="en-US" sz="2400" b="1" i="1" dirty="0">
                <a:solidFill>
                  <a:srgbClr val="0070C0"/>
                </a:solidFill>
                <a:latin typeface="Consolas" panose="020B0609020204030204" pitchFamily="49" charset="0"/>
                <a:cs typeface="Consolas" panose="020B0609020204030204" pitchFamily="49" charset="0"/>
              </a:rPr>
              <a:t>%d</a:t>
            </a:r>
            <a:r>
              <a:rPr lang="en-US" sz="2000" dirty="0"/>
              <a:t> correspond to </a:t>
            </a:r>
            <a:r>
              <a:rPr lang="en-US" sz="2000" i="1" dirty="0">
                <a:effectLst>
                  <a:outerShdw blurRad="38100" dist="38100" dir="2700000" algn="tl">
                    <a:srgbClr val="000000">
                      <a:alpha val="43137"/>
                    </a:srgbClr>
                  </a:outerShdw>
                </a:effectLst>
              </a:rPr>
              <a:t>year</a:t>
            </a:r>
            <a:r>
              <a:rPr lang="en-US" sz="2000" dirty="0"/>
              <a:t>, </a:t>
            </a:r>
            <a:r>
              <a:rPr lang="en-US" sz="2000" i="1" dirty="0">
                <a:effectLst>
                  <a:outerShdw blurRad="38100" dist="38100" dir="2700000" algn="tl">
                    <a:srgbClr val="000000">
                      <a:alpha val="43137"/>
                    </a:srgbClr>
                  </a:outerShdw>
                </a:effectLst>
              </a:rPr>
              <a:t>month</a:t>
            </a:r>
            <a:r>
              <a:rPr lang="en-US" sz="2000" dirty="0"/>
              <a:t>, and </a:t>
            </a:r>
            <a:r>
              <a:rPr lang="en-US" sz="2000" i="1" dirty="0">
                <a:effectLst>
                  <a:outerShdw blurRad="38100" dist="38100" dir="2700000" algn="tl">
                    <a:srgbClr val="000000">
                      <a:alpha val="43137"/>
                    </a:srgbClr>
                  </a:outerShdw>
                </a:effectLst>
              </a:rPr>
              <a:t>day</a:t>
            </a:r>
            <a:r>
              <a:rPr lang="en-US" sz="2000" dirty="0"/>
              <a:t> numbers, respectively.</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697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Returning More Than One Value </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write a function that returns more than one value.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Return a Python </a:t>
            </a:r>
            <a:r>
              <a:rPr lang="en-US" sz="2000" i="1" dirty="0">
                <a:effectLst>
                  <a:outerShdw blurRad="38100" dist="38100" dir="2700000" algn="tl">
                    <a:srgbClr val="000000">
                      <a:alpha val="43137"/>
                    </a:srgbClr>
                  </a:outerShdw>
                </a:effectLst>
              </a:rPr>
              <a:t>tuple</a:t>
            </a:r>
            <a:r>
              <a:rPr lang="en-US" sz="2000" dirty="0"/>
              <a:t> and use the multiple variable assignment syntax. </a:t>
            </a:r>
          </a:p>
          <a:p>
            <a:pPr marL="342900" indent="-342900">
              <a:buFont typeface="Arial" panose="020B0604020202020204" pitchFamily="34" charset="0"/>
              <a:buChar char="•"/>
            </a:pPr>
            <a:r>
              <a:rPr lang="en-US" sz="2000" b="1" dirty="0">
                <a:solidFill>
                  <a:srgbClr val="FF0000"/>
                </a:solidFill>
                <a:latin typeface="Consolas" panose="020B0609020204030204" pitchFamily="49" charset="0"/>
                <a:cs typeface="Consolas" panose="020B0609020204030204" pitchFamily="49" charset="0"/>
              </a:rPr>
              <a:t>Example: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calculate_temperatures</a:t>
            </a:r>
            <a:r>
              <a:rPr lang="en-US" sz="2000" b="1" i="1" dirty="0">
                <a:solidFill>
                  <a:srgbClr val="0070C0"/>
                </a:solidFill>
                <a:latin typeface="Consolas" panose="020B0609020204030204" pitchFamily="49" charset="0"/>
                <a:cs typeface="Consolas" panose="020B0609020204030204" pitchFamily="49" charset="0"/>
              </a:rPr>
              <a:t>(kelvin):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celsius</a:t>
            </a:r>
            <a:r>
              <a:rPr lang="en-US" sz="2000" b="1" i="1" dirty="0">
                <a:solidFill>
                  <a:srgbClr val="0070C0"/>
                </a:solidFill>
                <a:latin typeface="Consolas" panose="020B0609020204030204" pitchFamily="49" charset="0"/>
                <a:cs typeface="Consolas" panose="020B0609020204030204" pitchFamily="49" charset="0"/>
              </a:rPr>
              <a:t> = kelvin - 273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fahrenheit</a:t>
            </a:r>
            <a:r>
              <a:rPr lang="en-US" sz="2000" b="1" i="1" dirty="0">
                <a:solidFill>
                  <a:srgbClr val="0070C0"/>
                </a:solidFill>
                <a:latin typeface="Consolas" panose="020B0609020204030204" pitchFamily="49" charset="0"/>
                <a:cs typeface="Consolas" panose="020B0609020204030204" pitchFamily="49" charset="0"/>
              </a:rPr>
              <a:t> = </a:t>
            </a:r>
            <a:r>
              <a:rPr lang="en-US" sz="2000" b="1" i="1" dirty="0" err="1">
                <a:solidFill>
                  <a:srgbClr val="0070C0"/>
                </a:solidFill>
                <a:latin typeface="Consolas" panose="020B0609020204030204" pitchFamily="49" charset="0"/>
                <a:cs typeface="Consolas" panose="020B0609020204030204" pitchFamily="49" charset="0"/>
              </a:rPr>
              <a:t>celsius</a:t>
            </a:r>
            <a:r>
              <a:rPr lang="en-US" sz="2000" b="1" i="1" dirty="0">
                <a:solidFill>
                  <a:srgbClr val="0070C0"/>
                </a:solidFill>
                <a:latin typeface="Consolas" panose="020B0609020204030204" pitchFamily="49" charset="0"/>
                <a:cs typeface="Consolas" panose="020B0609020204030204" pitchFamily="49" charset="0"/>
              </a:rPr>
              <a:t> * 9 / 5 + 32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return </a:t>
            </a:r>
            <a:r>
              <a:rPr lang="en-US" sz="2000" b="1" i="1" dirty="0" err="1">
                <a:solidFill>
                  <a:srgbClr val="0070C0"/>
                </a:solidFill>
                <a:latin typeface="Consolas" panose="020B0609020204030204" pitchFamily="49" charset="0"/>
                <a:cs typeface="Consolas" panose="020B0609020204030204" pitchFamily="49" charset="0"/>
              </a:rPr>
              <a:t>celsius</a:t>
            </a:r>
            <a:r>
              <a:rPr lang="en-US" sz="2000" b="1" i="1" dirty="0">
                <a:solidFill>
                  <a:srgbClr val="0070C0"/>
                </a:solidFill>
                <a:latin typeface="Consolas" panose="020B0609020204030204" pitchFamily="49" charset="0"/>
                <a:cs typeface="Consolas" panose="020B0609020204030204" pitchFamily="49" charset="0"/>
              </a:rPr>
              <a:t>, </a:t>
            </a:r>
            <a:r>
              <a:rPr lang="en-US" sz="2000" b="1" i="1" dirty="0" err="1">
                <a:solidFill>
                  <a:srgbClr val="0070C0"/>
                </a:solidFill>
                <a:latin typeface="Consolas" panose="020B0609020204030204" pitchFamily="49" charset="0"/>
                <a:cs typeface="Consolas" panose="020B0609020204030204" pitchFamily="49" charset="0"/>
              </a:rPr>
              <a:t>fahrenheit</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c, f = </a:t>
            </a:r>
            <a:r>
              <a:rPr lang="en-US" sz="2000" b="1" i="1" dirty="0" err="1">
                <a:solidFill>
                  <a:srgbClr val="0070C0"/>
                </a:solidFill>
                <a:latin typeface="Consolas" panose="020B0609020204030204" pitchFamily="49" charset="0"/>
                <a:cs typeface="Consolas" panose="020B0609020204030204" pitchFamily="49" charset="0"/>
              </a:rPr>
              <a:t>calculate_temperatures</a:t>
            </a:r>
            <a:r>
              <a:rPr lang="en-US" sz="2000" b="1" i="1" dirty="0">
                <a:solidFill>
                  <a:srgbClr val="0070C0"/>
                </a:solidFill>
                <a:latin typeface="Consolas" panose="020B0609020204030204" pitchFamily="49" charset="0"/>
                <a:cs typeface="Consolas" panose="020B0609020204030204" pitchFamily="49" charset="0"/>
              </a:rPr>
              <a:t>(340)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print(c)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67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&gt;&gt;&gt; print(f) </a:t>
            </a:r>
          </a:p>
          <a:p>
            <a:pPr marL="342900" indent="-342900">
              <a:buFont typeface="Arial" panose="020B0604020202020204" pitchFamily="34" charset="0"/>
              <a:buChar char="•"/>
            </a:pPr>
            <a:r>
              <a:rPr lang="en-US" sz="2000" b="1" i="1" dirty="0">
                <a:solidFill>
                  <a:srgbClr val="0070C0"/>
                </a:solidFill>
                <a:latin typeface="Consolas" panose="020B0609020204030204" pitchFamily="49" charset="0"/>
                <a:cs typeface="Consolas" panose="020B0609020204030204" pitchFamily="49" charset="0"/>
              </a:rPr>
              <a:t>152.6</a:t>
            </a:r>
          </a:p>
          <a:p>
            <a:pPr marL="342900" indent="-342900">
              <a:buFont typeface="Arial" panose="020B0604020202020204" pitchFamily="34" charset="0"/>
              <a:buChar char="•"/>
            </a:pPr>
            <a:r>
              <a:rPr lang="en-US" sz="2000" dirty="0"/>
              <a:t> </a:t>
            </a:r>
          </a:p>
          <a:p>
            <a:pPr marL="342900" indent="-342900">
              <a:buFont typeface="Arial" panose="020B0604020202020204" pitchFamily="34" charset="0"/>
              <a:buChar char="•"/>
            </a:pPr>
            <a:r>
              <a:rPr lang="en-US" sz="2000" dirty="0"/>
              <a:t>A </a:t>
            </a:r>
            <a:r>
              <a:rPr lang="en-US" sz="2000" i="1" dirty="0">
                <a:effectLst>
                  <a:outerShdw blurRad="38100" dist="38100" dir="2700000" algn="tl">
                    <a:srgbClr val="000000">
                      <a:alpha val="43137"/>
                    </a:srgbClr>
                  </a:outerShdw>
                </a:effectLst>
              </a:rPr>
              <a:t>tuple </a:t>
            </a:r>
            <a:r>
              <a:rPr lang="en-US" sz="2000" dirty="0"/>
              <a:t>is a Python data structure that’s a little like a </a:t>
            </a:r>
            <a:r>
              <a:rPr lang="en-US" sz="2000" i="1" dirty="0">
                <a:effectLst>
                  <a:outerShdw blurRad="38100" dist="38100" dir="2700000" algn="tl">
                    <a:srgbClr val="000000">
                      <a:alpha val="43137"/>
                    </a:srgbClr>
                  </a:outerShdw>
                </a:effectLst>
              </a:rPr>
              <a:t>list</a:t>
            </a:r>
            <a:r>
              <a:rPr lang="en-US" sz="2000" dirty="0"/>
              <a:t>, except that tuples are enclosed in parentheses rather than brackets. They are also of fixed size.</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06167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Defining a Class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940088"/>
          </a:xfrm>
          <a:prstGeom prst="rect">
            <a:avLst/>
          </a:prstGeom>
          <a:noFill/>
        </p:spPr>
        <p:txBody>
          <a:bodyPr wrap="square" rtlCol="0">
            <a:spAutoFit/>
          </a:bodyPr>
          <a:lstStyle/>
          <a:p>
            <a:pPr marL="342900" indent="-342900">
              <a:buFont typeface="Arial" panose="020B0604020202020204" pitchFamily="34" charset="0"/>
              <a:buChar char="•"/>
            </a:pPr>
            <a:r>
              <a:rPr lang="en-US" sz="2000" dirty="0"/>
              <a:t>You need to group together related data and functionality into a </a:t>
            </a:r>
            <a:r>
              <a:rPr lang="en-US" sz="2000" i="1" dirty="0">
                <a:effectLst>
                  <a:outerShdw blurRad="38100" dist="38100" dir="2700000" algn="tl">
                    <a:srgbClr val="000000">
                      <a:alpha val="43137"/>
                    </a:srgbClr>
                  </a:outerShdw>
                </a:effectLst>
              </a:rPr>
              <a:t>class.</a:t>
            </a:r>
          </a:p>
          <a:p>
            <a:pPr marL="342900" indent="-342900">
              <a:buFont typeface="Arial" panose="020B0604020202020204" pitchFamily="34" charset="0"/>
              <a:buChar char="•"/>
            </a:pPr>
            <a:r>
              <a:rPr lang="en-US" sz="2000" b="1" dirty="0">
                <a:solidFill>
                  <a:srgbClr val="FF0000"/>
                </a:solidFill>
                <a:latin typeface="Consolas" panose="020B0609020204030204" pitchFamily="49" charset="0"/>
                <a:cs typeface="Consolas" panose="020B0609020204030204" pitchFamily="49" charset="0"/>
              </a:rPr>
              <a:t>Example:</a:t>
            </a:r>
          </a:p>
          <a:p>
            <a:pPr marL="342900" indent="-342900">
              <a:buFont typeface="Arial" panose="020B0604020202020204" pitchFamily="34" charset="0"/>
              <a:buChar char="•"/>
            </a:pPr>
            <a:endParaRPr lang="en-US" sz="2000" dirty="0"/>
          </a:p>
          <a:p>
            <a:pPr lvl="1"/>
            <a:r>
              <a:rPr lang="en-US" sz="2000" b="1" i="1" dirty="0">
                <a:solidFill>
                  <a:srgbClr val="0070C0"/>
                </a:solidFill>
                <a:latin typeface="Consolas" panose="020B0609020204030204" pitchFamily="49" charset="0"/>
                <a:cs typeface="Consolas" panose="020B0609020204030204" pitchFamily="49" charset="0"/>
              </a:rPr>
              <a:t>class Person:    </a:t>
            </a:r>
          </a:p>
          <a:p>
            <a:pPr lvl="1"/>
            <a:r>
              <a:rPr lang="en-US" sz="2000" b="1" i="1" dirty="0">
                <a:solidFill>
                  <a:srgbClr val="0070C0"/>
                </a:solidFill>
                <a:latin typeface="Consolas" panose="020B0609020204030204" pitchFamily="49" charset="0"/>
                <a:cs typeface="Consolas" panose="020B0609020204030204" pitchFamily="49" charset="0"/>
              </a:rPr>
              <a:t>	'''This class represents a person object'''</a:t>
            </a:r>
          </a:p>
          <a:p>
            <a:pPr lvl="1"/>
            <a:r>
              <a:rPr lang="en-US" sz="2000" b="1" i="1" dirty="0">
                <a:solidFill>
                  <a:srgbClr val="0070C0"/>
                </a:solidFill>
                <a:latin typeface="Consolas" panose="020B0609020204030204" pitchFamily="49" charset="0"/>
                <a:cs typeface="Consolas" panose="020B0609020204030204" pitchFamily="49" charset="0"/>
              </a:rPr>
              <a:t>    </a:t>
            </a:r>
          </a:p>
          <a:p>
            <a:pPr lvl="2"/>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lvl="3"/>
            <a:r>
              <a:rPr lang="en-US" sz="2000" b="1" i="1" dirty="0">
                <a:solidFill>
                  <a:srgbClr val="0070C0"/>
                </a:solidFill>
                <a:latin typeface="Consolas" panose="020B0609020204030204" pitchFamily="49" charset="0"/>
                <a:cs typeface="Consolas" panose="020B0609020204030204" pitchFamily="49" charset="0"/>
              </a:rPr>
              <a:t>self.name = name        </a:t>
            </a:r>
          </a:p>
          <a:p>
            <a:pPr lvl="3"/>
            <a:r>
              <a:rPr lang="en-US" sz="2000" b="1" i="1" dirty="0">
                <a:solidFill>
                  <a:srgbClr val="0070C0"/>
                </a:solidFill>
                <a:latin typeface="Consolas" panose="020B0609020204030204" pitchFamily="49" charset="0"/>
                <a:cs typeface="Consolas" panose="020B0609020204030204" pitchFamily="49" charset="0"/>
              </a:rPr>
              <a:t>self.tel =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lvl="3"/>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The first line inside the class definition uses the triple, single, or double quotes to denote a documentation string. This should explain the purpose of the class. Although entirely optional, adding a documentation string to a class allows others to see what the class does. This is particularly useful if the class is made available for others to use.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Doc strings are not like normal comments because, although they are not active lines of code, they do get associated with the class, so, at any time, you can read the doc string for a class using the following command:</a:t>
            </a:r>
          </a:p>
          <a:p>
            <a:pPr lvl="1"/>
            <a:r>
              <a:rPr lang="en-US" sz="2000" b="1" i="1" dirty="0" err="1">
                <a:solidFill>
                  <a:srgbClr val="0070C0"/>
                </a:solidFill>
                <a:latin typeface="Consolas" panose="020B0609020204030204" pitchFamily="49" charset="0"/>
                <a:cs typeface="Consolas" panose="020B0609020204030204" pitchFamily="49" charset="0"/>
              </a:rPr>
              <a:t>Person.__doc</a:t>
            </a:r>
            <a:r>
              <a:rPr lang="en-US" sz="2000" b="1" i="1" dirty="0">
                <a:solidFill>
                  <a:srgbClr val="0070C0"/>
                </a:solidFill>
                <a:latin typeface="Consolas" panose="020B0609020204030204" pitchFamily="49" charset="0"/>
                <a:cs typeface="Consolas" panose="020B0609020204030204" pitchFamily="49" charset="0"/>
              </a:rPr>
              <a:t>__</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63081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Defining a Class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262979"/>
          </a:xfrm>
          <a:prstGeom prst="rect">
            <a:avLst/>
          </a:prstGeom>
          <a:noFill/>
        </p:spPr>
        <p:txBody>
          <a:bodyPr wrap="square" rtlCol="0">
            <a:spAutoFit/>
          </a:bodyPr>
          <a:lstStyle/>
          <a:p>
            <a:pPr marL="342900" indent="-342900">
              <a:buFont typeface="Arial" panose="020B0604020202020204" pitchFamily="34" charset="0"/>
              <a:buChar char="•"/>
            </a:pPr>
            <a:r>
              <a:rPr lang="en-US" sz="2000" dirty="0"/>
              <a:t>Inside the class definition is the constructor method, which will be called automatically whenever you create a new instance of the class.</a:t>
            </a:r>
          </a:p>
          <a:p>
            <a:pPr marL="342900" indent="-342900">
              <a:buFont typeface="Arial" panose="020B0604020202020204" pitchFamily="34" charset="0"/>
              <a:buChar char="•"/>
            </a:pPr>
            <a:endParaRPr lang="en-US" sz="2000" dirty="0"/>
          </a:p>
          <a:p>
            <a:pPr lvl="1"/>
            <a:r>
              <a:rPr lang="en-US" sz="2000" b="1" i="1" dirty="0" err="1">
                <a:solidFill>
                  <a:srgbClr val="0070C0"/>
                </a:solidFill>
                <a:latin typeface="Consolas" panose="020B0609020204030204" pitchFamily="49" charset="0"/>
                <a:cs typeface="Consolas" panose="020B0609020204030204" pitchFamily="49" charset="0"/>
              </a:rPr>
              <a:t>def</a:t>
            </a:r>
            <a:r>
              <a:rPr lang="en-US" sz="2000" b="1" i="1" dirty="0">
                <a:solidFill>
                  <a:srgbClr val="0070C0"/>
                </a:solidFill>
                <a:latin typeface="Consolas" panose="020B0609020204030204" pitchFamily="49" charset="0"/>
                <a:cs typeface="Consolas" panose="020B0609020204030204" pitchFamily="49" charset="0"/>
              </a:rPr>
              <a:t> __</a:t>
            </a:r>
            <a:r>
              <a:rPr lang="en-US" sz="2000" b="1" i="1" dirty="0" err="1">
                <a:solidFill>
                  <a:srgbClr val="0070C0"/>
                </a:solidFill>
                <a:latin typeface="Consolas" panose="020B0609020204030204" pitchFamily="49" charset="0"/>
                <a:cs typeface="Consolas" panose="020B0609020204030204" pitchFamily="49" charset="0"/>
              </a:rPr>
              <a:t>init</a:t>
            </a:r>
            <a:r>
              <a:rPr lang="en-US" sz="2000" b="1" i="1" dirty="0">
                <a:solidFill>
                  <a:srgbClr val="0070C0"/>
                </a:solidFill>
                <a:latin typeface="Consolas" panose="020B0609020204030204" pitchFamily="49" charset="0"/>
                <a:cs typeface="Consolas" panose="020B0609020204030204" pitchFamily="49" charset="0"/>
              </a:rPr>
              <a:t>__(self, name,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lvl="2"/>
            <a:r>
              <a:rPr lang="en-US" sz="2000" b="1" i="1" dirty="0">
                <a:solidFill>
                  <a:srgbClr val="0070C0"/>
                </a:solidFill>
                <a:latin typeface="Consolas" panose="020B0609020204030204" pitchFamily="49" charset="0"/>
                <a:cs typeface="Consolas" panose="020B0609020204030204" pitchFamily="49" charset="0"/>
              </a:rPr>
              <a:t>self.name = name    </a:t>
            </a:r>
          </a:p>
          <a:p>
            <a:pPr lvl="2"/>
            <a:r>
              <a:rPr lang="en-US" sz="2000" b="1" i="1" dirty="0">
                <a:solidFill>
                  <a:srgbClr val="0070C0"/>
                </a:solidFill>
                <a:latin typeface="Consolas" panose="020B0609020204030204" pitchFamily="49" charset="0"/>
                <a:cs typeface="Consolas" panose="020B0609020204030204" pitchFamily="49" charset="0"/>
              </a:rPr>
              <a:t>self.tel = </a:t>
            </a:r>
            <a:r>
              <a:rPr lang="en-US" sz="2000" b="1" i="1" dirty="0" err="1">
                <a:solidFill>
                  <a:srgbClr val="0070C0"/>
                </a:solidFill>
                <a:latin typeface="Consolas" panose="020B0609020204030204" pitchFamily="49" charset="0"/>
                <a:cs typeface="Consolas" panose="020B0609020204030204" pitchFamily="49" charset="0"/>
              </a:rPr>
              <a:t>tel</a:t>
            </a:r>
            <a:r>
              <a:rPr lang="en-US" sz="2000" b="1" i="1" dirty="0">
                <a:solidFill>
                  <a:srgbClr val="0070C0"/>
                </a:solidFill>
                <a:latin typeface="Consolas" panose="020B0609020204030204" pitchFamily="49" charset="0"/>
                <a:cs typeface="Consolas" panose="020B0609020204030204" pitchFamily="49" charset="0"/>
              </a:rPr>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constructor method must be named as shown with </a:t>
            </a:r>
            <a:r>
              <a:rPr lang="en-US" sz="2000" b="1" dirty="0">
                <a:solidFill>
                  <a:srgbClr val="FF0000"/>
                </a:solidFill>
              </a:rPr>
              <a:t>double underscores </a:t>
            </a:r>
            <a:r>
              <a:rPr lang="en-US" sz="2000" dirty="0"/>
              <a:t>on either side of the word </a:t>
            </a:r>
            <a:r>
              <a:rPr lang="en-US" sz="2400" b="1" i="1" dirty="0" err="1">
                <a:solidFill>
                  <a:srgbClr val="0070C0"/>
                </a:solidFill>
                <a:latin typeface="Consolas" panose="020B0609020204030204" pitchFamily="49" charset="0"/>
                <a:cs typeface="Consolas" panose="020B0609020204030204" pitchFamily="49" charset="0"/>
              </a:rPr>
              <a:t>init</a:t>
            </a:r>
            <a:r>
              <a:rPr lang="en-US" sz="2000" dirty="0" err="1"/>
              <a:t>.</a:t>
            </a:r>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One way in which Python differs from most object-oriented languages is that you have to include the special variable </a:t>
            </a:r>
            <a:r>
              <a:rPr lang="en-US" sz="2400" b="1" i="1" dirty="0">
                <a:solidFill>
                  <a:srgbClr val="0070C0"/>
                </a:solidFill>
                <a:latin typeface="Consolas" panose="020B0609020204030204" pitchFamily="49" charset="0"/>
                <a:cs typeface="Consolas" panose="020B0609020204030204" pitchFamily="49" charset="0"/>
              </a:rPr>
              <a:t>self </a:t>
            </a:r>
            <a:r>
              <a:rPr lang="en-US" sz="2000" dirty="0"/>
              <a:t>as a parameter to all the methods that you define within the class. This is a reference to, in this case, the newly created instance. The variable </a:t>
            </a:r>
            <a:r>
              <a:rPr lang="en-US" sz="2400" b="1" i="1" dirty="0">
                <a:solidFill>
                  <a:srgbClr val="0070C0"/>
                </a:solidFill>
                <a:latin typeface="Consolas" panose="020B0609020204030204" pitchFamily="49" charset="0"/>
                <a:cs typeface="Consolas" panose="020B0609020204030204" pitchFamily="49" charset="0"/>
              </a:rPr>
              <a:t>self</a:t>
            </a:r>
            <a:r>
              <a:rPr lang="en-US" sz="2000" dirty="0"/>
              <a:t> is the same concept as the special variable </a:t>
            </a:r>
            <a:r>
              <a:rPr lang="en-US" sz="2400" b="1" i="1" dirty="0">
                <a:solidFill>
                  <a:srgbClr val="0070C0"/>
                </a:solidFill>
                <a:latin typeface="Consolas" panose="020B0609020204030204" pitchFamily="49" charset="0"/>
                <a:cs typeface="Consolas" panose="020B0609020204030204" pitchFamily="49" charset="0"/>
              </a:rPr>
              <a:t>this</a:t>
            </a:r>
            <a:r>
              <a:rPr lang="en-US" sz="2000" dirty="0"/>
              <a:t> that you find in </a:t>
            </a:r>
            <a:r>
              <a:rPr lang="en-US" sz="2000" i="1" dirty="0">
                <a:effectLst>
                  <a:outerShdw blurRad="38100" dist="38100" dir="2700000" algn="tl">
                    <a:srgbClr val="000000">
                      <a:alpha val="43137"/>
                    </a:srgbClr>
                  </a:outerShdw>
                </a:effectLst>
              </a:rPr>
              <a:t>Java</a:t>
            </a:r>
            <a:r>
              <a:rPr lang="en-US" sz="2000" dirty="0"/>
              <a:t> and some other languages. </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62871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
            <a:ext cx="12192000" cy="721216"/>
          </a:xfrm>
          <a:prstGeom prst="rect">
            <a:avLst/>
          </a:prstGeom>
        </p:spPr>
        <p:style>
          <a:lnRef idx="0">
            <a:schemeClr val="accent1"/>
          </a:lnRef>
          <a:fillRef idx="3">
            <a:schemeClr val="accent1"/>
          </a:fillRef>
          <a:effectRef idx="3">
            <a:schemeClr val="accent1"/>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Defining a Class</a:t>
            </a:r>
            <a:endParaRPr lang="en-US" b="1" i="1" dirty="0">
              <a:solidFill>
                <a:srgbClr val="0070C0"/>
              </a:solidFill>
              <a:latin typeface="Consolas" panose="020B0609020204030204" pitchFamily="49" charset="0"/>
              <a:cs typeface="Consolas" panose="020B0609020204030204" pitchFamily="49" charset="0"/>
            </a:endParaRPr>
          </a:p>
        </p:txBody>
      </p:sp>
      <p:sp>
        <p:nvSpPr>
          <p:cNvPr id="2" name="TextBox 1"/>
          <p:cNvSpPr txBox="1"/>
          <p:nvPr/>
        </p:nvSpPr>
        <p:spPr>
          <a:xfrm>
            <a:off x="417443" y="857743"/>
            <a:ext cx="11357113" cy="5878532"/>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code in this method transfers parameters that were supplied to it into member variables. The member variables do not need to be declared in advance, but do need to be prefixed by </a:t>
            </a:r>
            <a:r>
              <a:rPr lang="en-US" sz="2400" b="1" i="1" dirty="0">
                <a:solidFill>
                  <a:srgbClr val="0070C0"/>
                </a:solidFill>
                <a:latin typeface="Consolas" panose="020B0609020204030204" pitchFamily="49" charset="0"/>
                <a:cs typeface="Consolas" panose="020B0609020204030204" pitchFamily="49" charset="0"/>
              </a:rPr>
              <a:t>self.</a:t>
            </a:r>
            <a:r>
              <a:rPr lang="en-US" sz="2000" dirty="0"/>
              <a:t>.</a:t>
            </a:r>
          </a:p>
          <a:p>
            <a:pPr marL="342900" indent="-342900">
              <a:buFont typeface="Arial" panose="020B0604020202020204" pitchFamily="34" charset="0"/>
              <a:buChar char="•"/>
            </a:pPr>
            <a:r>
              <a:rPr lang="en-US" sz="2000" dirty="0"/>
              <a:t>So the following line:</a:t>
            </a:r>
          </a:p>
          <a:p>
            <a:pPr marL="342900" indent="-342900">
              <a:buFont typeface="Arial" panose="020B0604020202020204" pitchFamily="34" charset="0"/>
              <a:buChar char="•"/>
            </a:pPr>
            <a:endParaRPr lang="en-US" sz="2000" dirty="0"/>
          </a:p>
          <a:p>
            <a:pPr lvl="1"/>
            <a:r>
              <a:rPr lang="en-US" sz="2400" b="1" i="1" dirty="0">
                <a:solidFill>
                  <a:srgbClr val="0070C0"/>
                </a:solidFill>
                <a:latin typeface="Consolas" panose="020B0609020204030204" pitchFamily="49" charset="0"/>
                <a:cs typeface="Consolas" panose="020B0609020204030204" pitchFamily="49" charset="0"/>
              </a:rPr>
              <a:t>self.name = name</a:t>
            </a:r>
          </a:p>
          <a:p>
            <a:pPr marL="342900" indent="-342900">
              <a:buFont typeface="Arial" panose="020B0604020202020204" pitchFamily="34" charset="0"/>
              <a:buChar char="•"/>
            </a:pPr>
            <a:r>
              <a:rPr lang="en-US" sz="2000" dirty="0"/>
              <a:t> </a:t>
            </a:r>
          </a:p>
          <a:p>
            <a:pPr marL="342900" indent="-342900">
              <a:buFont typeface="Arial" panose="020B0604020202020204" pitchFamily="34" charset="0"/>
              <a:buChar char="•"/>
            </a:pPr>
            <a:r>
              <a:rPr lang="en-US" sz="2000" dirty="0"/>
              <a:t>creates a variable called </a:t>
            </a:r>
            <a:r>
              <a:rPr lang="en-US" sz="2400" b="1" i="1" dirty="0">
                <a:solidFill>
                  <a:srgbClr val="0070C0"/>
                </a:solidFill>
                <a:latin typeface="Consolas" panose="020B0609020204030204" pitchFamily="49" charset="0"/>
                <a:cs typeface="Consolas" panose="020B0609020204030204" pitchFamily="49" charset="0"/>
              </a:rPr>
              <a:t>name </a:t>
            </a:r>
            <a:r>
              <a:rPr lang="en-US" sz="2000" dirty="0"/>
              <a:t>that’s accessible to every member of the class Person and initializes it with the value passed into the call to create an instance, which looks like this:</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p = Person("Simon", "1234567")</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We can then check that our new Person object, </a:t>
            </a:r>
            <a:r>
              <a:rPr lang="en-US" sz="2400" b="1" i="1" dirty="0">
                <a:solidFill>
                  <a:srgbClr val="0070C0"/>
                </a:solidFill>
                <a:latin typeface="Consolas" panose="020B0609020204030204" pitchFamily="49" charset="0"/>
                <a:cs typeface="Consolas" panose="020B0609020204030204" pitchFamily="49" charset="0"/>
              </a:rPr>
              <a:t>p</a:t>
            </a:r>
            <a:r>
              <a:rPr lang="en-US" sz="2000" dirty="0"/>
              <a:t>, has a name of </a:t>
            </a:r>
            <a:r>
              <a:rPr lang="en-US" sz="2000" b="1" i="1" dirty="0">
                <a:solidFill>
                  <a:srgbClr val="0070C0"/>
                </a:solidFill>
                <a:latin typeface="Consolas" panose="020B0609020204030204" pitchFamily="49" charset="0"/>
                <a:cs typeface="Consolas" panose="020B0609020204030204" pitchFamily="49" charset="0"/>
              </a:rPr>
              <a:t>“Simon” </a:t>
            </a:r>
            <a:r>
              <a:rPr lang="en-US" sz="2000" dirty="0"/>
              <a:t>by typing the following:</a:t>
            </a:r>
          </a:p>
          <a:p>
            <a:pPr marL="342900" indent="-342900">
              <a:buFont typeface="Arial" panose="020B0604020202020204" pitchFamily="34" charset="0"/>
              <a:buChar char="•"/>
            </a:pPr>
            <a:endParaRPr lang="en-US" sz="2000" b="1" i="1" dirty="0">
              <a:solidFill>
                <a:srgbClr val="0070C0"/>
              </a:solidFill>
              <a:latin typeface="Consolas" panose="020B0609020204030204" pitchFamily="49" charset="0"/>
              <a:cs typeface="Consolas" panose="020B0609020204030204" pitchFamily="49" charset="0"/>
            </a:endParaRPr>
          </a:p>
          <a:p>
            <a:pPr lvl="1"/>
            <a:r>
              <a:rPr lang="en-US" sz="2000" b="1" i="1" dirty="0">
                <a:solidFill>
                  <a:srgbClr val="0070C0"/>
                </a:solidFill>
                <a:latin typeface="Consolas" panose="020B0609020204030204" pitchFamily="49" charset="0"/>
                <a:cs typeface="Consolas" panose="020B0609020204030204" pitchFamily="49" charset="0"/>
              </a:rPr>
              <a:t>&gt;&gt;&gt; p.name </a:t>
            </a:r>
          </a:p>
          <a:p>
            <a:pPr lvl="1"/>
            <a:r>
              <a:rPr lang="en-US" sz="2000" b="1" i="1" dirty="0">
                <a:solidFill>
                  <a:srgbClr val="0070C0"/>
                </a:solidFill>
                <a:latin typeface="Consolas" panose="020B0609020204030204" pitchFamily="49" charset="0"/>
                <a:cs typeface="Consolas" panose="020B0609020204030204" pitchFamily="49" charset="0"/>
              </a:rPr>
              <a:t>Simon </a:t>
            </a:r>
          </a:p>
          <a:p>
            <a:pPr lvl="1"/>
            <a:endParaRPr lang="en-US" sz="2000" b="1" i="1" dirty="0">
              <a:solidFill>
                <a:srgbClr val="0070C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US" sz="2000" dirty="0"/>
              <a:t>In a complex program, it is good practice to put each class in its own file with a filename that matches the class name. This also makes it easy to convert the class into a module </a:t>
            </a:r>
          </a:p>
        </p:txBody>
      </p:sp>
      <p:sp>
        <p:nvSpPr>
          <p:cNvPr id="5" name="AutoShape 2" descr="http://raspberry.piaustralia.com.au/product-images/piwithbox.jpg"/>
          <p:cNvSpPr>
            <a:spLocks noChangeAspect="1" noChangeArrowheads="1"/>
          </p:cNvSpPr>
          <p:nvPr/>
        </p:nvSpPr>
        <p:spPr bwMode="auto">
          <a:xfrm>
            <a:off x="63500" y="-136525"/>
            <a:ext cx="9772650" cy="63436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85151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10.xml><?xml version="1.0" encoding="utf-8"?>
<Control xmlns="http://schemas.microsoft.com/VisualStudio/2011/storyboarding/control/v1.0">
  <Id Name="System.Storyboarding.Common.DropdownBox" RevisionId="68ea164d-c1de-47a5-804f-d4d1290fa524" Stencil="System.Storyboarding.Common" StencilRevisionId="68ea164d-c1de-47a5-804f-d4d1290fa524" StencilVersion="0.1"/>
</Control>
</file>

<file path=customXml/item11.xml><?xml version="1.0" encoding="utf-8"?>
<Control xmlns="http://schemas.microsoft.com/VisualStudio/2011/storyboarding/control">
  <Id Name="System.Storyboarding.WindowsDesktop.Keyboard" Revision="1" Stencil="System.Storyboarding.WindowsDesktop" StencilVersion="0.1"/>
</Control>
</file>

<file path=customXml/item12.xml><?xml version="1.0" encoding="utf-8"?>
<Control xmlns="http://schemas.microsoft.com/VisualStudio/2011/storyboarding/control">
  <Id Name="System.Storyboarding.Backgrounds.SharePoint" Revision="1" Stencil="System.Storyboarding.Backgrounds" StencilVersion="0.1"/>
</Control>
</file>

<file path=customXml/item13.xml><?xml version="1.0" encoding="utf-8"?>
<Control xmlns="http://schemas.microsoft.com/VisualStudio/2011/storyboarding/control/v1.0">
  <Id Name="System.Storyboarding.Media.Image" RevisionId="658c0869-8ded-44f2-a68a-f8e8fcb7d3bd" Stencil="System.Storyboarding.Media" StencilRevisionId="658c0869-8ded-44f2-a68a-f8e8fcb7d3bd" StencilVersion="0.1"/>
</Control>
</file>

<file path=customXml/item14.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15.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16.xml><?xml version="1.0" encoding="utf-8"?>
<Control xmlns="http://schemas.microsoft.com/VisualStudio/2011/storyboarding/control/v1.0">
  <Id Name="System.Storyboarding.Icons.FolderOpen" RevisionId="05cd6d03-c0b2-488e-98a7-d68de69a2cfc" Stencil="System.Storyboarding.Icons" StencilRevisionId="05cd6d03-c0b2-488e-98a7-d68de69a2cfc" StencilVersion="0.1"/>
</Control>
</file>

<file path=customXml/item17.xml><?xml version="1.0" encoding="utf-8"?>
<Control xmlns="http://schemas.microsoft.com/VisualStudio/2011/storyboarding/control">
  <Id Name="System.Storyboarding.Media.MapMarker" Revision="1" Stencil="System.Storyboarding.Media" StencilVersion="0.1"/>
</Control>
</file>

<file path=customXml/item18.xml><?xml version="1.0" encoding="utf-8"?>
<Control xmlns="http://schemas.microsoft.com/VisualStudio/2011/storyboarding/control/v1.0">
  <Id Name="System.Storyboarding.Common.SearchBox" RevisionId="68ea164d-c1de-47a5-804f-d4d1290fa524" Stencil="System.Storyboarding.Common" StencilRevisionId="68ea164d-c1de-47a5-804f-d4d1290fa524" StencilVersion="0.1"/>
</Control>
</file>

<file path=customXml/item2.xml><?xml version="1.0" encoding="utf-8"?>
<Control xmlns="http://schemas.microsoft.com/VisualStudio/2011/storyboarding/control">
  <Id Name="System.Storyboarding.Backgrounds.DesktopTaskbar" Revision="1" Stencil="System.Storyboarding.Backgrounds" StencilVersion="0.1"/>
</Control>
</file>

<file path=customXml/item3.xml><?xml version="1.0" encoding="utf-8"?>
<Control xmlns="http://schemas.microsoft.com/VisualStudio/2011/storyboarding/control">
  <Id Name="System.Storyboarding.Common.Button" Revision="1" Stencil="System.Storyboarding.Common" StencilVersion="0.1"/>
</Control>
</file>

<file path=customXml/item4.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5.xml><?xml version="1.0" encoding="utf-8"?>
<Control xmlns="http://schemas.microsoft.com/VisualStudio/2011/storyboarding/control/v1.0">
  <Id Name="System.Storyboarding.Icons.Help" RevisionId="05cd6d03-c0b2-488e-98a7-d68de69a2cfc" Stencil="System.Storyboarding.Icons" StencilRevisionId="05cd6d03-c0b2-488e-98a7-d68de69a2cfc" StencilVersion="0.1"/>
</Control>
</file>

<file path=customXml/item6.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7.xml><?xml version="1.0" encoding="utf-8"?>
<Control xmlns="http://schemas.microsoft.com/VisualStudio/2011/storyboarding/control/v1.0">
  <Id Name="System.Storyboarding.Common.Breadcrumb" RevisionId="68ea164d-c1de-47a5-804f-d4d1290fa524" Stencil="System.Storyboarding.Common" StencilRevisionId="68ea164d-c1de-47a5-804f-d4d1290fa524" StencilVersion="0.1"/>
</Control>
</file>

<file path=customXml/item8.xml><?xml version="1.0" encoding="utf-8"?>
<Control xmlns="http://schemas.microsoft.com/VisualStudio/2011/storyboarding/control">
  <Id Name="System.Storyboarding.WindowsDesktop.Group" Revision="1" Stencil="System.Storyboarding.WindowsDesktop" StencilVersion="0.1"/>
</Control>
</file>

<file path=customXml/item9.xml><?xml version="1.0" encoding="utf-8"?>
<Control xmlns="http://schemas.microsoft.com/VisualStudio/2011/storyboarding/control/v1.0">
  <Id Name="System.Storyboarding.Common.Text" RevisionId="68ea164d-c1de-47a5-804f-d4d1290fa524" Stencil="System.Storyboarding.Common" StencilRevisionId="68ea164d-c1de-47a5-804f-d4d1290fa524" StencilVersion="0.1"/>
</Control>
</file>

<file path=customXml/itemProps1.xml><?xml version="1.0" encoding="utf-8"?>
<ds:datastoreItem xmlns:ds="http://schemas.openxmlformats.org/officeDocument/2006/customXml" ds:itemID="{D876FCC0-9E7A-48B1-8E50-1A0759F74E0A}">
  <ds:schemaRefs>
    <ds:schemaRef ds:uri="http://schemas.microsoft.com/VisualStudio/2011/storyboarding/control/v1.0"/>
  </ds:schemaRefs>
</ds:datastoreItem>
</file>

<file path=customXml/itemProps10.xml><?xml version="1.0" encoding="utf-8"?>
<ds:datastoreItem xmlns:ds="http://schemas.openxmlformats.org/officeDocument/2006/customXml" ds:itemID="{5A6F5145-09F5-421E-ABA8-035D9DF59D73}">
  <ds:schemaRefs>
    <ds:schemaRef ds:uri="http://schemas.microsoft.com/VisualStudio/2011/storyboarding/control/v1.0"/>
  </ds:schemaRefs>
</ds:datastoreItem>
</file>

<file path=customXml/itemProps11.xml><?xml version="1.0" encoding="utf-8"?>
<ds:datastoreItem xmlns:ds="http://schemas.openxmlformats.org/officeDocument/2006/customXml" ds:itemID="{753E4477-1AB6-4434-8575-0463957DE5A7}">
  <ds:schemaRefs>
    <ds:schemaRef ds:uri="http://schemas.microsoft.com/VisualStudio/2011/storyboarding/control"/>
  </ds:schemaRefs>
</ds:datastoreItem>
</file>

<file path=customXml/itemProps12.xml><?xml version="1.0" encoding="utf-8"?>
<ds:datastoreItem xmlns:ds="http://schemas.openxmlformats.org/officeDocument/2006/customXml" ds:itemID="{781159F0-3D6C-446D-8619-60490F13F705}">
  <ds:schemaRefs>
    <ds:schemaRef ds:uri="http://schemas.microsoft.com/VisualStudio/2011/storyboarding/control"/>
  </ds:schemaRefs>
</ds:datastoreItem>
</file>

<file path=customXml/itemProps13.xml><?xml version="1.0" encoding="utf-8"?>
<ds:datastoreItem xmlns:ds="http://schemas.openxmlformats.org/officeDocument/2006/customXml" ds:itemID="{366DA436-CE30-453F-9CC1-28AD3B50F144}">
  <ds:schemaRefs>
    <ds:schemaRef ds:uri="http://schemas.microsoft.com/VisualStudio/2011/storyboarding/control/v1.0"/>
  </ds:schemaRefs>
</ds:datastoreItem>
</file>

<file path=customXml/itemProps14.xml><?xml version="1.0" encoding="utf-8"?>
<ds:datastoreItem xmlns:ds="http://schemas.openxmlformats.org/officeDocument/2006/customXml" ds:itemID="{05C8BB45-782C-4141-A21F-408D72D18D5D}">
  <ds:schemaRefs>
    <ds:schemaRef ds:uri="http://schemas.microsoft.com/VisualStudio/2011/storyboarding/control/v1.0"/>
  </ds:schemaRefs>
</ds:datastoreItem>
</file>

<file path=customXml/itemProps15.xml><?xml version="1.0" encoding="utf-8"?>
<ds:datastoreItem xmlns:ds="http://schemas.openxmlformats.org/officeDocument/2006/customXml" ds:itemID="{6089AD14-2AFF-487A-A99A-106B05215CC5}">
  <ds:schemaRefs>
    <ds:schemaRef ds:uri="http://schemas.microsoft.com/VisualStudio/2011/storyboarding/control/v1.0"/>
  </ds:schemaRefs>
</ds:datastoreItem>
</file>

<file path=customXml/itemProps16.xml><?xml version="1.0" encoding="utf-8"?>
<ds:datastoreItem xmlns:ds="http://schemas.openxmlformats.org/officeDocument/2006/customXml" ds:itemID="{6CA1E503-3BE5-48F9-8903-1F5A0E5B53FA}">
  <ds:schemaRefs>
    <ds:schemaRef ds:uri="http://schemas.microsoft.com/VisualStudio/2011/storyboarding/control/v1.0"/>
  </ds:schemaRefs>
</ds:datastoreItem>
</file>

<file path=customXml/itemProps17.xml><?xml version="1.0" encoding="utf-8"?>
<ds:datastoreItem xmlns:ds="http://schemas.openxmlformats.org/officeDocument/2006/customXml" ds:itemID="{0D2A93C0-7A13-4CB3-A9A9-D2DE1D34C261}">
  <ds:schemaRefs>
    <ds:schemaRef ds:uri="http://schemas.microsoft.com/VisualStudio/2011/storyboarding/control"/>
  </ds:schemaRefs>
</ds:datastoreItem>
</file>

<file path=customXml/itemProps18.xml><?xml version="1.0" encoding="utf-8"?>
<ds:datastoreItem xmlns:ds="http://schemas.openxmlformats.org/officeDocument/2006/customXml" ds:itemID="{AB8AF5A6-FA45-4246-A67D-74215671FBEF}">
  <ds:schemaRefs>
    <ds:schemaRef ds:uri="http://schemas.microsoft.com/VisualStudio/2011/storyboarding/control/v1.0"/>
  </ds:schemaRefs>
</ds:datastoreItem>
</file>

<file path=customXml/itemProps2.xml><?xml version="1.0" encoding="utf-8"?>
<ds:datastoreItem xmlns:ds="http://schemas.openxmlformats.org/officeDocument/2006/customXml" ds:itemID="{DF982C70-0E37-4640-A74E-5E2011D6C363}">
  <ds:schemaRefs>
    <ds:schemaRef ds:uri="http://schemas.microsoft.com/VisualStudio/2011/storyboarding/control"/>
  </ds:schemaRefs>
</ds:datastoreItem>
</file>

<file path=customXml/itemProps3.xml><?xml version="1.0" encoding="utf-8"?>
<ds:datastoreItem xmlns:ds="http://schemas.openxmlformats.org/officeDocument/2006/customXml" ds:itemID="{B7C82438-E4AB-467F-8853-D874ABFCFD6B}">
  <ds:schemaRefs>
    <ds:schemaRef ds:uri="http://schemas.microsoft.com/VisualStudio/2011/storyboarding/control"/>
  </ds:schemaRefs>
</ds:datastoreItem>
</file>

<file path=customXml/itemProps4.xml><?xml version="1.0" encoding="utf-8"?>
<ds:datastoreItem xmlns:ds="http://schemas.openxmlformats.org/officeDocument/2006/customXml" ds:itemID="{4475BC4D-1BB3-42EE-94C9-1B162D8BAFED}">
  <ds:schemaRefs>
    <ds:schemaRef ds:uri="http://schemas.microsoft.com/VisualStudio/2011/storyboarding/control/v1.0"/>
  </ds:schemaRefs>
</ds:datastoreItem>
</file>

<file path=customXml/itemProps5.xml><?xml version="1.0" encoding="utf-8"?>
<ds:datastoreItem xmlns:ds="http://schemas.openxmlformats.org/officeDocument/2006/customXml" ds:itemID="{E8B65369-76D4-44B9-8CEB-D454AC76CCEB}">
  <ds:schemaRefs>
    <ds:schemaRef ds:uri="http://schemas.microsoft.com/VisualStudio/2011/storyboarding/control/v1.0"/>
  </ds:schemaRefs>
</ds:datastoreItem>
</file>

<file path=customXml/itemProps6.xml><?xml version="1.0" encoding="utf-8"?>
<ds:datastoreItem xmlns:ds="http://schemas.openxmlformats.org/officeDocument/2006/customXml" ds:itemID="{BCFDDF06-4D2E-4D6D-9A1B-C447B3F4EA67}">
  <ds:schemaRefs>
    <ds:schemaRef ds:uri="http://schemas.microsoft.com/VisualStudio/2011/storyboarding/control/v1.0"/>
  </ds:schemaRefs>
</ds:datastoreItem>
</file>

<file path=customXml/itemProps7.xml><?xml version="1.0" encoding="utf-8"?>
<ds:datastoreItem xmlns:ds="http://schemas.openxmlformats.org/officeDocument/2006/customXml" ds:itemID="{2ED57B16-65F0-4D88-8FC8-86653DF414F3}">
  <ds:schemaRefs>
    <ds:schemaRef ds:uri="http://schemas.microsoft.com/VisualStudio/2011/storyboarding/control/v1.0"/>
  </ds:schemaRefs>
</ds:datastoreItem>
</file>

<file path=customXml/itemProps8.xml><?xml version="1.0" encoding="utf-8"?>
<ds:datastoreItem xmlns:ds="http://schemas.openxmlformats.org/officeDocument/2006/customXml" ds:itemID="{44E3BD45-5547-4AFD-BDD3-73A50DAA374F}">
  <ds:schemaRefs>
    <ds:schemaRef ds:uri="http://schemas.microsoft.com/VisualStudio/2011/storyboarding/control"/>
  </ds:schemaRefs>
</ds:datastoreItem>
</file>

<file path=customXml/itemProps9.xml><?xml version="1.0" encoding="utf-8"?>
<ds:datastoreItem xmlns:ds="http://schemas.openxmlformats.org/officeDocument/2006/customXml" ds:itemID="{E83CE332-ECC5-4BAC-A734-C260BE747A0D}">
  <ds:schemaRefs>
    <ds:schemaRef ds:uri="http://schemas.microsoft.com/VisualStudio/2011/storyboarding/control/v1.0"/>
  </ds:schemaRefs>
</ds:datastoreItem>
</file>

<file path=docProps/app.xml><?xml version="1.0" encoding="utf-8"?>
<Properties xmlns="http://schemas.openxmlformats.org/officeDocument/2006/extended-properties" xmlns:vt="http://schemas.openxmlformats.org/officeDocument/2006/docPropsVTypes">
  <TotalTime>6207</TotalTime>
  <Words>3049</Words>
  <Application>Microsoft Office PowerPoint</Application>
  <PresentationFormat>Widescreen</PresentationFormat>
  <Paragraphs>431</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Consolas</vt:lpstr>
      <vt:lpstr>Office Theme</vt:lpstr>
      <vt:lpstr>Python  Advanced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Microcontrollers and  Embedded systems</dc:title>
  <dc:creator>R3Z4</dc:creator>
  <cp:lastModifiedBy>empty fire</cp:lastModifiedBy>
  <cp:revision>1361</cp:revision>
  <dcterms:created xsi:type="dcterms:W3CDTF">2015-08-06T11:05:05Z</dcterms:created>
  <dcterms:modified xsi:type="dcterms:W3CDTF">2017-09-19T17:55:45Z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