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98" r:id="rId4"/>
    <p:sldId id="335" r:id="rId5"/>
    <p:sldId id="386" r:id="rId6"/>
    <p:sldId id="334" r:id="rId7"/>
    <p:sldId id="337" r:id="rId8"/>
    <p:sldId id="368" r:id="rId9"/>
    <p:sldId id="338" r:id="rId10"/>
    <p:sldId id="339" r:id="rId11"/>
    <p:sldId id="340" r:id="rId12"/>
    <p:sldId id="341" r:id="rId13"/>
    <p:sldId id="342" r:id="rId14"/>
    <p:sldId id="343" r:id="rId15"/>
    <p:sldId id="344" r:id="rId16"/>
    <p:sldId id="345" r:id="rId17"/>
    <p:sldId id="346" r:id="rId18"/>
    <p:sldId id="348" r:id="rId19"/>
    <p:sldId id="349" r:id="rId20"/>
    <p:sldId id="347" r:id="rId21"/>
    <p:sldId id="350" r:id="rId22"/>
    <p:sldId id="351" r:id="rId23"/>
    <p:sldId id="352" r:id="rId24"/>
    <p:sldId id="353" r:id="rId25"/>
    <p:sldId id="354" r:id="rId26"/>
    <p:sldId id="355" r:id="rId27"/>
    <p:sldId id="357" r:id="rId28"/>
    <p:sldId id="356" r:id="rId29"/>
    <p:sldId id="358" r:id="rId30"/>
    <p:sldId id="359" r:id="rId31"/>
    <p:sldId id="360" r:id="rId32"/>
    <p:sldId id="361" r:id="rId33"/>
    <p:sldId id="363" r:id="rId34"/>
    <p:sldId id="364" r:id="rId35"/>
    <p:sldId id="365" r:id="rId36"/>
    <p:sldId id="369" r:id="rId37"/>
    <p:sldId id="370" r:id="rId38"/>
    <p:sldId id="371" r:id="rId39"/>
    <p:sldId id="372" r:id="rId40"/>
    <p:sldId id="366" r:id="rId41"/>
    <p:sldId id="367"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99" r:id="rId55"/>
    <p:sldId id="400" r:id="rId56"/>
    <p:sldId id="387" r:id="rId57"/>
    <p:sldId id="388" r:id="rId58"/>
    <p:sldId id="389" r:id="rId59"/>
    <p:sldId id="390" r:id="rId60"/>
    <p:sldId id="391" r:id="rId61"/>
    <p:sldId id="392" r:id="rId62"/>
    <p:sldId id="393" r:id="rId63"/>
    <p:sldId id="394" r:id="rId64"/>
    <p:sldId id="397" r:id="rId65"/>
    <p:sldId id="395" r:id="rId66"/>
    <p:sldId id="396" r:id="rId67"/>
    <p:sldId id="26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Basic’s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User Input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Arithmetic</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Numbers to Strings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Find the Length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Find </a:t>
            </a:r>
            <a:r>
              <a:rPr lang="en-US" b="1" dirty="0">
                <a:effectLst>
                  <a:outerShdw blurRad="38100" dist="38100" dir="2700000" algn="tl">
                    <a:srgbClr val="000000">
                      <a:alpha val="43137"/>
                    </a:srgbClr>
                  </a:outerShdw>
                </a:effectLst>
              </a:rPr>
              <a:t>the Position of One String Inside Another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Replacing One String of Characters with Another Inside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899977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Logical Operators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an Exact Number of Times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Until Some Condition Changes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Breaking Out of a Loop</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138773"/>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0000"/>
                </a:solidFill>
              </a:rPr>
              <a:t>Furthermore, arguments can be specified in any order by using named arguments. </a:t>
            </a:r>
            <a:endParaRPr lang="en-US" sz="2400" b="1" dirty="0" smtClean="0">
              <a:solidFill>
                <a:srgbClr val="FF0000"/>
              </a:solidFill>
            </a:endParaRPr>
          </a:p>
          <a:p>
            <a:pPr marL="342900" indent="-342900">
              <a:buFont typeface="Arial" panose="020B0604020202020204" pitchFamily="34" charset="0"/>
              <a:buChar char="•"/>
            </a:pPr>
            <a:endParaRPr lang="en-US" sz="2000" dirty="0"/>
          </a:p>
          <a:p>
            <a:pPr lvl="1"/>
            <a:r>
              <a:rPr lang="en-US" sz="2400" b="1" i="1" dirty="0" smtClean="0">
                <a:solidFill>
                  <a:srgbClr val="0070C0"/>
                </a:solidFill>
                <a:latin typeface="Consolas" panose="020B0609020204030204" pitchFamily="49" charset="0"/>
                <a:cs typeface="Consolas" panose="020B0609020204030204" pitchFamily="49" charset="0"/>
              </a:rPr>
              <a:t>count(to_num = 100, from_num=10</a:t>
            </a:r>
            <a:r>
              <a:rPr lang="en-US" sz="2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10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Suppose the following function decleration: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def approximate_size(size, a_kilobyte_is_1024_bytes=True</a:t>
            </a:r>
            <a:r>
              <a:rPr lang="en-US" sz="2000" b="1" i="1" dirty="0" smtClean="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size &lt; 0:</a:t>
            </a:r>
          </a:p>
          <a:p>
            <a:pPr lvl="1"/>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multiple = 1024 if a_kilobyte_is_1024_bytes else 1000</a:t>
            </a:r>
          </a:p>
          <a:p>
            <a:pPr lvl="1"/>
            <a:r>
              <a:rPr lang="en-US" sz="2000" b="1" i="1" dirty="0">
                <a:solidFill>
                  <a:srgbClr val="0070C0"/>
                </a:solidFill>
                <a:latin typeface="Consolas" panose="020B0609020204030204" pitchFamily="49" charset="0"/>
                <a:cs typeface="Consolas" panose="020B0609020204030204" pitchFamily="49" charset="0"/>
              </a:rPr>
              <a:t>    for suffix in SUFFIXES[multiple]:</a:t>
            </a:r>
          </a:p>
          <a:p>
            <a:pPr lvl="1"/>
            <a:r>
              <a:rPr lang="en-US" sz="2000" b="1" i="1" dirty="0">
                <a:solidFill>
                  <a:srgbClr val="0070C0"/>
                </a:solidFill>
                <a:latin typeface="Consolas" panose="020B0609020204030204" pitchFamily="49" charset="0"/>
                <a:cs typeface="Consolas" panose="020B0609020204030204" pitchFamily="49" charset="0"/>
              </a:rPr>
              <a:t>        size /= multiple</a:t>
            </a:r>
          </a:p>
          <a:p>
            <a:pPr lvl="1"/>
            <a:r>
              <a:rPr lang="en-US" sz="2000" b="1" i="1" dirty="0">
                <a:solidFill>
                  <a:srgbClr val="0070C0"/>
                </a:solidFill>
                <a:latin typeface="Consolas" panose="020B0609020204030204" pitchFamily="49" charset="0"/>
                <a:cs typeface="Consolas" panose="020B0609020204030204" pitchFamily="49" charset="0"/>
              </a:rPr>
              <a:t>        if size &lt; multiple:</a:t>
            </a:r>
          </a:p>
          <a:p>
            <a:pPr lvl="1"/>
            <a:r>
              <a:rPr lang="en-US" sz="2000" b="1" i="1" dirty="0">
                <a:solidFill>
                  <a:srgbClr val="0070C0"/>
                </a:solidFill>
                <a:latin typeface="Consolas" panose="020B0609020204030204" pitchFamily="49" charset="0"/>
                <a:cs typeface="Consolas" panose="020B0609020204030204" pitchFamily="49" charset="0"/>
              </a:rPr>
              <a:t>            return '{0:.1f} {1}'.format(size, suffix)</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720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2704" y="857743"/>
            <a:ext cx="7803833" cy="5800335"/>
          </a:xfrm>
          <a:prstGeom prst="rect">
            <a:avLst/>
          </a:prstGeom>
        </p:spPr>
      </p:pic>
    </p:spTree>
    <p:extLst>
      <p:ext uri="{BB962C8B-B14F-4D97-AF65-F5344CB8AC3E}">
        <p14:creationId xmlns:p14="http://schemas.microsoft.com/office/powerpoint/2010/main" val="2092257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75432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a:t>
            </a:r>
            <a:r>
              <a:rPr lang="fa-IR" sz="2000" dirty="0" smtClean="0"/>
              <a:t> </a:t>
            </a:r>
            <a:r>
              <a:rPr lang="en-US" sz="2000" dirty="0" smtClean="0"/>
              <a:t>fourth function call fails, because you have a named argument followed by an unnamed (positional) argument, and that never works</a:t>
            </a:r>
            <a:r>
              <a:rPr lang="en-US" sz="2000" b="1" dirty="0" smtClean="0">
                <a:solidFill>
                  <a:srgbClr val="FF0000"/>
                </a:solidFill>
              </a:rPr>
              <a:t>. </a:t>
            </a:r>
            <a:r>
              <a:rPr lang="en-US" sz="2400" b="1" dirty="0" smtClean="0">
                <a:solidFill>
                  <a:srgbClr val="FF0000"/>
                </a:solidFill>
              </a:rPr>
              <a:t>Reading the argument list from left to right, once you have a single named argument, the rest of the arguments must also be named</a:t>
            </a:r>
            <a:r>
              <a:rPr lang="en-US" sz="2400" dirty="0" smtClean="0"/>
              <a:t>. </a:t>
            </a:r>
            <a:endParaRPr lang="en-US" sz="2000" dirty="0" smtClean="0"/>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0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Indenting starts a block and unindenting ends it</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no explicit braces, brackets, or keywords. </a:t>
            </a:r>
            <a:r>
              <a:rPr lang="en-US" sz="2000" b="1" dirty="0" smtClean="0">
                <a:solidFill>
                  <a:srgbClr val="FF0000"/>
                </a:solidFill>
              </a:rPr>
              <a:t>This means that whitespace is significant, and must be consistent.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In </a:t>
            </a:r>
            <a:r>
              <a:rPr lang="en-US" sz="2000" dirty="0"/>
              <a:t>this example, the function code is indented four spaces. </a:t>
            </a:r>
            <a:r>
              <a:rPr lang="en-US" sz="2000" b="1" dirty="0">
                <a:solidFill>
                  <a:srgbClr val="FF0000"/>
                </a:solidFill>
              </a:rPr>
              <a:t>It doesn’t need to be four spaces, it just needs to be consistent.</a:t>
            </a:r>
            <a:r>
              <a:rPr lang="en-US" sz="2000" dirty="0"/>
              <a:t> The first line that is not indented marks the end of the </a:t>
            </a:r>
            <a:r>
              <a:rPr lang="en-US" sz="2000" dirty="0" smtClean="0"/>
              <a:t>for loop. </a:t>
            </a:r>
            <a:endParaRPr lang="en-US" sz="2000" dirty="0"/>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smtClean="0"/>
              <a:t>Python </a:t>
            </a:r>
            <a:r>
              <a:rPr lang="en-US" altLang="en-US" sz="2000" b="1" dirty="0"/>
              <a:t>functions do not specify the datatype of their return value</a:t>
            </a:r>
            <a:r>
              <a:rPr lang="en-US" altLang="en-US" sz="2000" dirty="0"/>
              <a:t>; they don’t even specify whether or not they return a value.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smtClean="0"/>
              <a:t>In </a:t>
            </a:r>
            <a:r>
              <a:rPr lang="en-US" altLang="en-US" sz="2000" b="1" dirty="0"/>
              <a:t>fact, every Python function returns a value</a:t>
            </a:r>
            <a:r>
              <a:rPr lang="en-US" altLang="en-US" sz="2000" dirty="0"/>
              <a:t>; if the function ever executes a return statement, it will return that value, </a:t>
            </a:r>
            <a:r>
              <a:rPr lang="en-US" altLang="en-US" sz="2000" b="1" dirty="0"/>
              <a:t>otherwise it will return </a:t>
            </a:r>
            <a:r>
              <a:rPr lang="en-US" altLang="en-US" sz="2000" b="1" i="1" dirty="0">
                <a:solidFill>
                  <a:srgbClr val="0070C0"/>
                </a:solidFill>
                <a:latin typeface="Consolas" panose="020B0609020204030204" pitchFamily="49" charset="0"/>
                <a:cs typeface="Consolas" panose="020B0609020204030204" pitchFamily="49" charset="0"/>
              </a:rPr>
              <a:t>None</a:t>
            </a:r>
            <a:r>
              <a:rPr lang="en-US" altLang="en-US" sz="2000" b="1" dirty="0"/>
              <a:t>, the Python null value</a:t>
            </a:r>
            <a:r>
              <a:rPr lang="en-US" altLang="en-US" sz="2000" dirty="0" smtClean="0"/>
              <a:t>.</a:t>
            </a:r>
            <a:endParaRPr lang="en-US" alt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2808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dirty="0" smtClean="0"/>
              <a:t>You </a:t>
            </a:r>
            <a:r>
              <a:rPr lang="en-US" altLang="en-US" sz="2000" dirty="0"/>
              <a:t>can document a Python function by giving it a documentation string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for short). In this program, the </a:t>
            </a:r>
            <a:r>
              <a:rPr lang="en-US" altLang="en-US" sz="2000" b="1" i="1" dirty="0">
                <a:solidFill>
                  <a:srgbClr val="0070C0"/>
                </a:solidFill>
                <a:latin typeface="Consolas" panose="020B0609020204030204" pitchFamily="49" charset="0"/>
                <a:cs typeface="Consolas" panose="020B0609020204030204" pitchFamily="49" charset="0"/>
              </a:rPr>
              <a:t>approximate_size() </a:t>
            </a:r>
            <a:r>
              <a:rPr lang="en-US" altLang="en-US" sz="2000" dirty="0"/>
              <a:t>function has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smtClean="0"/>
              <a:t>:</a:t>
            </a:r>
            <a:endParaRPr lang="en-US" alt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1601" y="1847441"/>
            <a:ext cx="8367713" cy="4794686"/>
          </a:xfrm>
          <a:prstGeom prst="rect">
            <a:avLst/>
          </a:prstGeom>
        </p:spPr>
      </p:pic>
    </p:spTree>
    <p:extLst>
      <p:ext uri="{BB962C8B-B14F-4D97-AF65-F5344CB8AC3E}">
        <p14:creationId xmlns:p14="http://schemas.microsoft.com/office/powerpoint/2010/main" val="420511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a:t>Triple quotes signify a multi-line string.</a:t>
            </a:r>
            <a:r>
              <a:rPr lang="en-US" altLang="en-US" sz="2000" dirty="0"/>
              <a:t> Everything between </a:t>
            </a:r>
            <a:r>
              <a:rPr lang="en-US" altLang="en-US" sz="2000" b="1" dirty="0"/>
              <a:t>the start and end quotes is part of a single string</a:t>
            </a:r>
            <a:r>
              <a:rPr lang="en-US" altLang="en-US" sz="2000" dirty="0"/>
              <a:t>, including </a:t>
            </a:r>
            <a:r>
              <a:rPr lang="en-US" altLang="en-US" sz="2000" b="1" dirty="0"/>
              <a:t>carriage returns</a:t>
            </a:r>
            <a:r>
              <a:rPr lang="en-US" altLang="en-US" sz="2000" dirty="0"/>
              <a:t>, leading </a:t>
            </a:r>
            <a:r>
              <a:rPr lang="en-US" altLang="en-US" sz="2000" b="1" dirty="0"/>
              <a:t>white space</a:t>
            </a:r>
            <a:r>
              <a:rPr lang="en-US" altLang="en-US" sz="2000" dirty="0"/>
              <a:t>, and other </a:t>
            </a:r>
            <a:r>
              <a:rPr lang="en-US" altLang="en-US" sz="2000" b="1" dirty="0"/>
              <a:t>quote characters</a:t>
            </a:r>
            <a:r>
              <a:rPr lang="en-US" altLang="en-US" sz="2000" dirty="0"/>
              <a:t>. You can use them anywhere, but you’ll see them most often used when defining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a:t>Everything between the triple quotes is the function’s docstring, which documents what the function does. </a:t>
            </a:r>
            <a:r>
              <a:rPr lang="en-US" altLang="en-US" sz="2000" dirty="0"/>
              <a:t>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if it exists, must be the first thing defined in a function (</a:t>
            </a:r>
            <a:r>
              <a:rPr lang="en-US" altLang="en-US" sz="2000" b="1" dirty="0"/>
              <a:t>that is, on the next line after the function declaration</a:t>
            </a:r>
            <a:r>
              <a:rPr lang="en-US" altLang="en-US" sz="2000" dirty="0"/>
              <a:t>). You don’t technically need to give your function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but you always should. I know you’ve heard this in every programming class you’ve ever taken, but Python gives you an added incentive: the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is available at runtime as an attribute of the function</a:t>
            </a:r>
            <a:endParaRPr lang="en-US" alt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833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893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9877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Random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528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35615" y="2317708"/>
            <a:ext cx="8412888" cy="4488624"/>
          </a:xfrm>
          <a:prstGeom prst="rect">
            <a:avLst/>
          </a:prstGeom>
        </p:spPr>
      </p:pic>
    </p:spTree>
    <p:extLst>
      <p:ext uri="{BB962C8B-B14F-4D97-AF65-F5344CB8AC3E}">
        <p14:creationId xmlns:p14="http://schemas.microsoft.com/office/powerpoint/2010/main" val="1153472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②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is a list of directory names that constitute the current search path. (Yours will look different, depending on your operating system, what version of Python you’re running, and where it was originally installed.) Python will look through these directories (in this order) for a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 whose name matches what you’re trying to import.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5789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84141" y="831617"/>
            <a:ext cx="8424727" cy="5942206"/>
          </a:xfrm>
          <a:prstGeom prst="rect">
            <a:avLst/>
          </a:prstGeom>
        </p:spPr>
      </p:pic>
    </p:spTree>
    <p:extLst>
      <p:ext uri="{BB962C8B-B14F-4D97-AF65-F5344CB8AC3E}">
        <p14:creationId xmlns:p14="http://schemas.microsoft.com/office/powerpoint/2010/main" val="116990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Python uses </a:t>
            </a:r>
            <a:r>
              <a:rPr lang="en-US" sz="2000" b="1" dirty="0">
                <a:solidFill>
                  <a:srgbClr val="FF0000"/>
                </a:solidFill>
              </a:rPr>
              <a:t>carriage returns </a:t>
            </a:r>
            <a:r>
              <a:rPr lang="en-US" sz="2000" b="1" dirty="0"/>
              <a:t>to </a:t>
            </a:r>
            <a:r>
              <a:rPr lang="en-US" sz="2000" b="1" dirty="0">
                <a:solidFill>
                  <a:srgbClr val="FF0000"/>
                </a:solidFill>
              </a:rPr>
              <a:t>separate statements </a:t>
            </a:r>
            <a:r>
              <a:rPr lang="en-US" sz="2000" b="1" dirty="0"/>
              <a:t>and </a:t>
            </a:r>
            <a:r>
              <a:rPr lang="en-US" sz="2000" b="1" dirty="0">
                <a:solidFill>
                  <a:srgbClr val="FF0000"/>
                </a:solidFill>
              </a:rPr>
              <a:t>a colon </a:t>
            </a:r>
            <a:r>
              <a:rPr lang="en-US" sz="2000" b="1" dirty="0"/>
              <a:t>and </a:t>
            </a:r>
            <a:r>
              <a:rPr lang="en-US" sz="2000" b="1" dirty="0">
                <a:solidFill>
                  <a:srgbClr val="FF0000"/>
                </a:solidFill>
              </a:rPr>
              <a:t>indentation</a:t>
            </a:r>
            <a:r>
              <a:rPr lang="en-US" sz="2000" b="1" dirty="0"/>
              <a:t> to separate code </a:t>
            </a:r>
            <a:r>
              <a:rPr lang="en-US" sz="2000" b="1" dirty="0">
                <a:solidFill>
                  <a:srgbClr val="FF0000"/>
                </a:solidFill>
              </a:rPr>
              <a:t>blocks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b="1" dirty="0">
                <a:solidFill>
                  <a:srgbClr val="FF0000"/>
                </a:solidFill>
              </a:rPr>
              <a:t>C++ </a:t>
            </a:r>
            <a:r>
              <a:rPr lang="en-US" sz="2000" b="1" dirty="0"/>
              <a:t>and </a:t>
            </a:r>
            <a:r>
              <a:rPr lang="en-US" sz="2000" b="1" dirty="0">
                <a:solidFill>
                  <a:srgbClr val="FF0000"/>
                </a:solidFill>
              </a:rPr>
              <a:t>Java</a:t>
            </a:r>
            <a:r>
              <a:rPr lang="en-US" sz="2000" b="1" dirty="0"/>
              <a:t> use </a:t>
            </a:r>
            <a:r>
              <a:rPr lang="en-US" sz="2000" b="1" dirty="0">
                <a:solidFill>
                  <a:srgbClr val="FF0000"/>
                </a:solidFill>
              </a:rPr>
              <a:t>semicolons</a:t>
            </a:r>
            <a:r>
              <a:rPr lang="en-US" sz="2000" b="1" dirty="0"/>
              <a:t> to separate </a:t>
            </a:r>
            <a:r>
              <a:rPr lang="en-US" sz="2000" b="1" dirty="0">
                <a:solidFill>
                  <a:srgbClr val="FF0000"/>
                </a:solidFill>
              </a:rPr>
              <a:t>statements</a:t>
            </a:r>
            <a:r>
              <a:rPr lang="en-US" sz="2000" b="1" dirty="0"/>
              <a:t> and </a:t>
            </a:r>
            <a:r>
              <a:rPr lang="en-US" sz="2000" b="1" dirty="0">
                <a:solidFill>
                  <a:srgbClr val="FF0000"/>
                </a:solidFill>
              </a:rPr>
              <a:t>curly braces </a:t>
            </a:r>
            <a:r>
              <a:rPr lang="en-US" sz="2000" b="1" dirty="0"/>
              <a:t>to separate </a:t>
            </a:r>
            <a:r>
              <a:rPr lang="en-US" sz="2000" b="1" dirty="0">
                <a:solidFill>
                  <a:srgbClr val="FF0000"/>
                </a:solidFill>
              </a:rPr>
              <a:t>code blocks</a:t>
            </a:r>
            <a:r>
              <a:rPr lang="en-US" sz="2000" b="1" dirty="0"/>
              <a:t>. </a:t>
            </a:r>
          </a:p>
        </p:txBody>
      </p:sp>
    </p:spTree>
    <p:extLst>
      <p:ext uri="{BB962C8B-B14F-4D97-AF65-F5344CB8AC3E}">
        <p14:creationId xmlns:p14="http://schemas.microsoft.com/office/powerpoint/2010/main" val="3902920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Actually, I lied; the truth is more complicated than that, </a:t>
            </a:r>
            <a:r>
              <a:rPr lang="en-US" sz="2000" b="1" dirty="0"/>
              <a:t>because not all modules are stored as </a:t>
            </a:r>
            <a:r>
              <a:rPr lang="en-US" sz="2000" b="1" i="1" dirty="0">
                <a:solidFill>
                  <a:srgbClr val="0070C0"/>
                </a:solidFill>
                <a:latin typeface="Consolas" panose="020B0609020204030204" pitchFamily="49" charset="0"/>
                <a:cs typeface="Consolas" panose="020B0609020204030204" pitchFamily="49" charset="0"/>
              </a:rPr>
              <a:t>.py </a:t>
            </a:r>
            <a:r>
              <a:rPr lang="en-US" sz="2000" b="1" dirty="0"/>
              <a:t>files.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Some </a:t>
            </a:r>
            <a:r>
              <a:rPr lang="en-US" sz="2000" b="1" dirty="0"/>
              <a:t>are built-in modules</a:t>
            </a:r>
            <a:r>
              <a:rPr lang="en-US" sz="2000" dirty="0"/>
              <a:t>; they are actually baked right into Python itself.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Built-in </a:t>
            </a:r>
            <a:r>
              <a:rPr lang="en-US" sz="2000" b="1" dirty="0"/>
              <a:t>modules behave just like regular modules, but their Python source code is not available, because they are not written in Python! (Like Python itself, these built-in modules are written in C.)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a:t>⑤	</a:t>
            </a:r>
            <a:r>
              <a:rPr lang="en-US" sz="2000" dirty="0"/>
              <a:t>By using </a:t>
            </a:r>
            <a:r>
              <a:rPr lang="en-US" sz="2000" b="1" i="1" dirty="0">
                <a:solidFill>
                  <a:srgbClr val="0070C0"/>
                </a:solidFill>
                <a:latin typeface="Consolas" panose="020B0609020204030204" pitchFamily="49" charset="0"/>
                <a:cs typeface="Consolas" panose="020B0609020204030204" pitchFamily="49" charset="0"/>
              </a:rPr>
              <a:t>sys.path.insert(0, new_path)</a:t>
            </a:r>
            <a:r>
              <a:rPr lang="en-US" sz="2000" b="1" dirty="0"/>
              <a:t>, </a:t>
            </a:r>
            <a:r>
              <a:rPr lang="en-US" sz="2000" dirty="0"/>
              <a:t>you inserted a new directory as the first item of the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list, and therefore at the beginning of Python’s search path</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dirty="0"/>
              <a:t>This is almost always what you want. </a:t>
            </a:r>
            <a:r>
              <a:rPr lang="en-US" sz="2000" b="1" dirty="0" smtClean="0"/>
              <a:t>In </a:t>
            </a:r>
            <a:r>
              <a:rPr lang="en-US" sz="2000" b="1" dirty="0"/>
              <a:t>case of naming conflicts (for example, if Python ships with version 2 of a particular library but you want to use version 3), this ensures that your modules will be found and used instead of the modules that came with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32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case you missed it, I just said that Python functions have attributes, and that those attributes are available at runtime. A function, like everything else in Python, is an object. </a:t>
            </a:r>
            <a:endParaRPr lang="en-US" sz="2000"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dirty="0"/>
              <a:t>Run the interactive Python shell and follow along</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12813" y="2181182"/>
            <a:ext cx="7212284" cy="4600764"/>
          </a:xfrm>
          <a:prstGeom prst="rect">
            <a:avLst/>
          </a:prstGeom>
        </p:spPr>
      </p:pic>
    </p:spTree>
    <p:extLst>
      <p:ext uri="{BB962C8B-B14F-4D97-AF65-F5344CB8AC3E}">
        <p14:creationId xmlns:p14="http://schemas.microsoft.com/office/powerpoint/2010/main" val="412364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first line imports the </a:t>
            </a:r>
            <a:r>
              <a:rPr lang="en-US" sz="2000" b="1" i="1" dirty="0">
                <a:solidFill>
                  <a:srgbClr val="0070C0"/>
                </a:solidFill>
                <a:latin typeface="Consolas" panose="020B0609020204030204" pitchFamily="49" charset="0"/>
                <a:cs typeface="Consolas" panose="020B0609020204030204" pitchFamily="49" charset="0"/>
              </a:rPr>
              <a:t>humansize </a:t>
            </a:r>
            <a:r>
              <a:rPr lang="en-US" sz="2000" dirty="0"/>
              <a:t>program as a module — a chunk of code that you can use interactively, or from a larger Python program.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import a module, </a:t>
            </a:r>
            <a:r>
              <a:rPr lang="en-US" sz="2000" b="1" dirty="0"/>
              <a:t>you can reference any of its public functions, classes, or attributes.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Modules </a:t>
            </a:r>
            <a:r>
              <a:rPr lang="en-US" sz="2000" b="1" dirty="0"/>
              <a:t>can do this to access functionality in other modules</a:t>
            </a:r>
            <a:r>
              <a:rPr lang="en-US" sz="2000" dirty="0"/>
              <a:t>, and you can do it in the Python interactive shell too. This is an important </a:t>
            </a:r>
            <a:r>
              <a:rPr lang="en-US" sz="2000" dirty="0" smtClean="0"/>
              <a:t>concept.</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dirty="0"/>
              <a:t>Everything in Python is an object, and everything can have attributes and methods. All functions have a built-in attribute </a:t>
            </a:r>
            <a:r>
              <a:rPr lang="en-US" sz="2000" b="1" i="1" dirty="0">
                <a:solidFill>
                  <a:srgbClr val="0070C0"/>
                </a:solidFill>
                <a:latin typeface="Consolas" panose="020B0609020204030204" pitchFamily="49" charset="0"/>
                <a:cs typeface="Consolas" panose="020B0609020204030204" pitchFamily="49" charset="0"/>
              </a:rPr>
              <a:t>__doc__</a:t>
            </a:r>
            <a:r>
              <a:rPr lang="en-US" sz="2000" b="1" dirty="0"/>
              <a:t>, which returns the </a:t>
            </a:r>
            <a:r>
              <a:rPr lang="en-US" sz="2000" b="1" i="1" dirty="0">
                <a:solidFill>
                  <a:srgbClr val="0070C0"/>
                </a:solidFill>
                <a:latin typeface="Consolas" panose="020B0609020204030204" pitchFamily="49" charset="0"/>
                <a:cs typeface="Consolas" panose="020B0609020204030204" pitchFamily="49" charset="0"/>
              </a:rPr>
              <a:t>docstring</a:t>
            </a:r>
            <a:r>
              <a:rPr lang="en-US" sz="2000" b="1" dirty="0"/>
              <a:t> defined in the function’s source code.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The </a:t>
            </a:r>
            <a:r>
              <a:rPr lang="en-US" sz="2000" b="1" i="1" dirty="0">
                <a:solidFill>
                  <a:srgbClr val="0070C0"/>
                </a:solidFill>
                <a:latin typeface="Consolas" panose="020B0609020204030204" pitchFamily="49" charset="0"/>
                <a:cs typeface="Consolas" panose="020B0609020204030204" pitchFamily="49" charset="0"/>
              </a:rPr>
              <a:t>sys</a:t>
            </a:r>
            <a:r>
              <a:rPr lang="en-US" sz="2000" b="1" dirty="0"/>
              <a:t> module is an object which has (among other things) an attribute called </a:t>
            </a:r>
            <a:r>
              <a:rPr lang="en-US" sz="2000" b="1" i="1" dirty="0">
                <a:solidFill>
                  <a:srgbClr val="0070C0"/>
                </a:solidFill>
                <a:latin typeface="Consolas" panose="020B0609020204030204" pitchFamily="49" charset="0"/>
                <a:cs typeface="Consolas" panose="020B0609020204030204" pitchFamily="49" charset="0"/>
              </a:rPr>
              <a:t>path</a:t>
            </a:r>
            <a:r>
              <a:rPr lang="en-US" sz="2000" b="1" dirty="0"/>
              <a:t>. And so forth.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6697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what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Still</a:t>
            </a:r>
            <a:r>
              <a:rPr lang="en-US" sz="2000" dirty="0"/>
              <a:t>, this doesn’t answer the more fundamental question: what is an object? Different programming languages define “object” in different ways. In some, it means that all objects must have attributes and methods; in others, it means that all objects are subclassable. In Python, the definition is looser. Some objects have neither attributes nor methods, but they could. Not all objects are subclassable. </a:t>
            </a:r>
            <a:r>
              <a:rPr lang="en-US" sz="2000" b="1" dirty="0"/>
              <a:t>But everything is an object in the sense that it can be assigned to a variable or passed as an argument to a function.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You may have heard the term </a:t>
            </a:r>
            <a:r>
              <a:rPr lang="en-US" sz="2000" dirty="0">
                <a:solidFill>
                  <a:srgbClr val="FF0000"/>
                </a:solidFill>
              </a:rPr>
              <a:t>“first-class object”</a:t>
            </a:r>
            <a:r>
              <a:rPr lang="en-US" sz="2000" dirty="0"/>
              <a:t> in other programming contexts. </a:t>
            </a:r>
            <a:r>
              <a:rPr lang="en-US" sz="2000" b="1" dirty="0"/>
              <a:t>In Python, functions are </a:t>
            </a:r>
            <a:r>
              <a:rPr lang="en-US" sz="2000" b="1" i="1" dirty="0"/>
              <a:t>first-class objects</a:t>
            </a:r>
            <a:r>
              <a:rPr lang="en-US" sz="2000" dirty="0"/>
              <a:t>. </a:t>
            </a:r>
            <a:r>
              <a:rPr lang="en-US" sz="2000" b="1" dirty="0" smtClean="0"/>
              <a:t>You </a:t>
            </a:r>
            <a:r>
              <a:rPr lang="en-US" sz="2000" b="1" dirty="0"/>
              <a:t>can pass a function as an argument to another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Modules </a:t>
            </a:r>
            <a:r>
              <a:rPr lang="en-US" sz="2000" b="1" dirty="0"/>
              <a:t>are </a:t>
            </a:r>
            <a:r>
              <a:rPr lang="en-US" sz="2000" b="1" i="1" dirty="0"/>
              <a:t>first-class objects</a:t>
            </a:r>
            <a:r>
              <a:rPr lang="en-US" sz="2000" b="1" dirty="0"/>
              <a:t>. You can pass an entire module as an argument to a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Classes </a:t>
            </a:r>
            <a:r>
              <a:rPr lang="en-US" sz="2000" b="1" dirty="0"/>
              <a:t>are first-class objects, and individual instances of a class are also first-class objects.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Strings</a:t>
            </a:r>
            <a:r>
              <a:rPr lang="en-US" sz="2000" b="1" dirty="0"/>
              <a:t> are objects. </a:t>
            </a:r>
            <a:r>
              <a:rPr lang="en-US" sz="2000" b="1" dirty="0">
                <a:solidFill>
                  <a:srgbClr val="FF0000"/>
                </a:solidFill>
              </a:rPr>
              <a:t>Lists</a:t>
            </a:r>
            <a:r>
              <a:rPr lang="en-US" sz="2000" b="1" dirty="0"/>
              <a:t> are objects. </a:t>
            </a:r>
            <a:r>
              <a:rPr lang="en-US" sz="2000" b="1" dirty="0">
                <a:solidFill>
                  <a:srgbClr val="FF0000"/>
                </a:solidFill>
              </a:rPr>
              <a:t>Functions</a:t>
            </a:r>
            <a:r>
              <a:rPr lang="en-US" sz="2000" b="1" dirty="0"/>
              <a:t> are objects. </a:t>
            </a:r>
            <a:r>
              <a:rPr lang="en-US" sz="2000" b="1" dirty="0">
                <a:solidFill>
                  <a:srgbClr val="FF0000"/>
                </a:solidFill>
              </a:rPr>
              <a:t>Classes</a:t>
            </a:r>
            <a:r>
              <a:rPr lang="en-US" sz="2000" b="1" dirty="0"/>
              <a:t> are objects. </a:t>
            </a:r>
            <a:r>
              <a:rPr lang="en-US" sz="2000" b="1" dirty="0">
                <a:solidFill>
                  <a:srgbClr val="FF0000"/>
                </a:solidFill>
              </a:rPr>
              <a:t>Class instances</a:t>
            </a:r>
            <a:r>
              <a:rPr lang="en-US" sz="2000" b="1" dirty="0"/>
              <a:t> are objects. Even </a:t>
            </a:r>
            <a:r>
              <a:rPr lang="en-US" sz="2000" b="1" dirty="0">
                <a:solidFill>
                  <a:srgbClr val="FF0000"/>
                </a:solidFill>
              </a:rPr>
              <a:t>modules</a:t>
            </a:r>
            <a:r>
              <a:rPr lang="en-US" sz="2000" b="1" dirty="0"/>
              <a:t> are objects.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32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to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492480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from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7294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45824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2554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6236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uses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to generate them. Java and C++ use </a:t>
            </a:r>
            <a:r>
              <a:rPr lang="en-US" sz="2000" b="1" i="1" dirty="0">
                <a:solidFill>
                  <a:srgbClr val="0070C0"/>
                </a:solidFill>
                <a:latin typeface="Consolas" panose="020B0609020204030204" pitchFamily="49" charset="0"/>
                <a:cs typeface="Consolas" panose="020B0609020204030204" pitchFamily="49" charset="0"/>
              </a:rPr>
              <a:t>try...catch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throw</a:t>
            </a:r>
            <a:r>
              <a:rPr lang="en-US" sz="2000" dirty="0"/>
              <a:t> statement to generate them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don’t need to handle an exception in the function that raises it. </a:t>
            </a:r>
            <a:r>
              <a:rPr lang="en-US" sz="2000" b="1" dirty="0"/>
              <a:t>If one function doesn’t handle it, the exception is passed to the calling function, then that function’s calling function, and so on “up the stack.”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If </a:t>
            </a:r>
            <a:r>
              <a:rPr lang="en-US" sz="2000" b="1" dirty="0"/>
              <a:t>the exception is never handled, your program will crash</a:t>
            </a:r>
            <a:r>
              <a:rPr lang="en-US" sz="2000" dirty="0"/>
              <a:t>, Python will print a </a:t>
            </a:r>
            <a:r>
              <a:rPr lang="en-US" sz="2000" b="1" i="1" dirty="0">
                <a:solidFill>
                  <a:srgbClr val="0070C0"/>
                </a:solidFill>
                <a:latin typeface="Consolas" panose="020B0609020204030204" pitchFamily="49" charset="0"/>
                <a:cs typeface="Consolas" panose="020B0609020204030204" pitchFamily="49" charset="0"/>
              </a:rPr>
              <a:t>“traceback” </a:t>
            </a:r>
            <a:r>
              <a:rPr lang="en-US" sz="2000" dirty="0"/>
              <a:t>to standard error, and that’s the end of that. Again, maybe that’s what you want; it depends on what your program does.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263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Python Console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Raise </a:t>
            </a:r>
            <a:r>
              <a:rPr lang="en-US" b="1" dirty="0">
                <a:effectLst>
                  <a:outerShdw blurRad="38100" dist="38100" dir="2700000" algn="tl">
                    <a:srgbClr val="000000">
                      <a:alpha val="43137"/>
                    </a:srgbClr>
                  </a:outerShdw>
                </a:effectLst>
              </a:rPr>
              <a:t>Exceptions </a:t>
            </a:r>
          </a:p>
        </p:txBody>
      </p:sp>
      <p:sp>
        <p:nvSpPr>
          <p:cNvPr id="2" name="TextBox 1"/>
          <p:cNvSpPr txBox="1"/>
          <p:nvPr/>
        </p:nvSpPr>
        <p:spPr>
          <a:xfrm>
            <a:off x="417443" y="857743"/>
            <a:ext cx="11357113" cy="3477875"/>
          </a:xfrm>
          <a:prstGeom prst="rect">
            <a:avLst/>
          </a:prstGeom>
          <a:noFill/>
        </p:spPr>
        <p:txBody>
          <a:bodyPr wrap="square" rtlCol="0">
            <a:spAutoFit/>
          </a:bodyPr>
          <a:lstStyle/>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if </a:t>
            </a:r>
            <a:r>
              <a:rPr lang="en-US" sz="2000" b="1" i="1" dirty="0">
                <a:solidFill>
                  <a:srgbClr val="0070C0"/>
                </a:solidFill>
                <a:latin typeface="Consolas" panose="020B0609020204030204" pitchFamily="49" charset="0"/>
                <a:cs typeface="Consolas" panose="020B0609020204030204" pitchFamily="49" charset="0"/>
              </a:rPr>
              <a:t>size &lt; 0:</a:t>
            </a:r>
          </a:p>
          <a:p>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r>
              <a:rPr lang="en-US" sz="2000" b="1" i="1" dirty="0" smtClean="0">
                <a:solidFill>
                  <a:srgbClr val="0070C0"/>
                </a:solidFill>
                <a:latin typeface="Consolas" panose="020B0609020204030204" pitchFamily="49" charset="0"/>
                <a:cs typeface="Consolas" panose="020B0609020204030204" pitchFamily="49" charset="0"/>
              </a:rPr>
              <a: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smtClean="0">
              <a:solidFill>
                <a:srgbClr val="0070C0"/>
              </a:solidFill>
              <a:latin typeface="Consolas" panose="020B0609020204030204" pitchFamily="49" charset="0"/>
              <a:cs typeface="Consolas" panose="020B0609020204030204" pitchFamily="49" charset="0"/>
            </a:endParaRPr>
          </a:p>
          <a:p>
            <a:r>
              <a:rPr lang="en-US" sz="2000" dirty="0"/>
              <a:t>The syntax for raising an exception is simple enough. </a:t>
            </a:r>
            <a:r>
              <a:rPr lang="en-US" sz="2000" b="1" dirty="0"/>
              <a:t>Use the </a:t>
            </a:r>
            <a:r>
              <a:rPr lang="en-US" sz="2000" b="1" i="1" dirty="0">
                <a:solidFill>
                  <a:srgbClr val="0070C0"/>
                </a:solidFill>
                <a:latin typeface="Consolas" panose="020B0609020204030204" pitchFamily="49" charset="0"/>
                <a:cs typeface="Consolas" panose="020B0609020204030204" pitchFamily="49" charset="0"/>
              </a:rPr>
              <a:t>raise</a:t>
            </a:r>
            <a:r>
              <a:rPr lang="en-US" sz="2000" b="1" dirty="0"/>
              <a:t> statement, followed by the exception name, and an optional human-readable string for debugging purposes</a:t>
            </a:r>
            <a:r>
              <a:rPr lang="en-US" sz="2000" dirty="0"/>
              <a:t>. </a:t>
            </a:r>
            <a:endParaRPr lang="en-US" sz="2000" dirty="0" smtClean="0"/>
          </a:p>
          <a:p>
            <a:endParaRPr lang="en-US" sz="2000" dirty="0"/>
          </a:p>
          <a:p>
            <a:r>
              <a:rPr lang="en-US" sz="2000" dirty="0" smtClean="0"/>
              <a:t>The </a:t>
            </a:r>
            <a:r>
              <a:rPr lang="en-US" sz="2000" dirty="0"/>
              <a:t>syntax is reminiscent of calling a function. (</a:t>
            </a:r>
            <a:r>
              <a:rPr lang="en-US" sz="2000" b="1" dirty="0"/>
              <a:t>In reality, exceptions are implemented as classes</a:t>
            </a:r>
            <a:r>
              <a:rPr lang="en-US" sz="2000" dirty="0"/>
              <a:t>, and this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is actually creating an instance of the </a:t>
            </a:r>
            <a:r>
              <a:rPr lang="en-US" sz="2000" b="1" i="1" dirty="0">
                <a:solidFill>
                  <a:srgbClr val="0070C0"/>
                </a:solidFill>
                <a:latin typeface="Consolas" panose="020B0609020204030204" pitchFamily="49" charset="0"/>
                <a:cs typeface="Consolas" panose="020B0609020204030204" pitchFamily="49" charset="0"/>
              </a:rPr>
              <a:t>ValueError</a:t>
            </a:r>
            <a:r>
              <a:rPr lang="en-US" sz="2000" dirty="0"/>
              <a:t> class and passing the string 'number must be non-negative' to its initialization method</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99607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862322"/>
          </a:xfrm>
          <a:prstGeom prst="rect">
            <a:avLst/>
          </a:prstGeom>
          <a:noFill/>
        </p:spPr>
        <p:txBody>
          <a:bodyPr wrap="square" rtlCol="0">
            <a:spAutoFit/>
          </a:bodyPr>
          <a:lstStyle/>
          <a:p>
            <a:r>
              <a:rPr lang="en-US" sz="2000" b="1" dirty="0" smtClean="0"/>
              <a:t>One </a:t>
            </a:r>
            <a:r>
              <a:rPr lang="en-US" sz="2000" b="1" dirty="0"/>
              <a:t>of Python’s built-in exceptions is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which is raised when you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b="1" dirty="0"/>
              <a:t> a module and fail. </a:t>
            </a:r>
            <a:endParaRPr lang="en-US" sz="2000" b="1" dirty="0" smtClean="0"/>
          </a:p>
          <a:p>
            <a:endParaRPr lang="en-US" sz="2000" b="1" dirty="0"/>
          </a:p>
          <a:p>
            <a:r>
              <a:rPr lang="en-US" sz="2000" dirty="0" smtClean="0"/>
              <a:t>This </a:t>
            </a:r>
            <a:r>
              <a:rPr lang="en-US" sz="2000" dirty="0"/>
              <a:t>can happen for a variety of reasons, but the </a:t>
            </a:r>
            <a:r>
              <a:rPr lang="en-US" sz="2000" b="1" dirty="0"/>
              <a:t>simplest case is when the module doesn’t exist in your import search path. </a:t>
            </a:r>
            <a:endParaRPr lang="en-US" sz="2000" b="1" dirty="0" smtClean="0"/>
          </a:p>
          <a:p>
            <a:endParaRPr lang="en-US" sz="2000" b="1" dirty="0"/>
          </a:p>
          <a:p>
            <a:r>
              <a:rPr lang="en-US" sz="2000" dirty="0" smtClean="0"/>
              <a:t>You </a:t>
            </a:r>
            <a:r>
              <a:rPr lang="en-US" sz="2000" dirty="0"/>
              <a:t>can use this to include optional features in your program. For example, the </a:t>
            </a:r>
            <a:r>
              <a:rPr lang="en-US" sz="2000" b="1" i="1" dirty="0">
                <a:solidFill>
                  <a:srgbClr val="0070C0"/>
                </a:solidFill>
                <a:latin typeface="Consolas" panose="020B0609020204030204" pitchFamily="49" charset="0"/>
                <a:cs typeface="Consolas" panose="020B0609020204030204" pitchFamily="49" charset="0"/>
              </a:rPr>
              <a:t>chardet</a:t>
            </a:r>
            <a:r>
              <a:rPr lang="en-US" sz="2000" dirty="0"/>
              <a:t> library provides </a:t>
            </a:r>
            <a:r>
              <a:rPr lang="en-US" sz="2000" b="1" dirty="0"/>
              <a:t>character encoding auto-detection</a:t>
            </a:r>
            <a:r>
              <a:rPr lang="en-US" sz="2000" dirty="0"/>
              <a:t>. Perhaps your program wants to use this library if it exists, but continue gracefully if the user hasn’t installed it. You can do this with a </a:t>
            </a:r>
            <a:r>
              <a:rPr lang="en-US" sz="2000" b="1" i="1" dirty="0">
                <a:solidFill>
                  <a:srgbClr val="0070C0"/>
                </a:solidFill>
                <a:latin typeface="Consolas" panose="020B0609020204030204" pitchFamily="49" charset="0"/>
                <a:cs typeface="Consolas" panose="020B0609020204030204" pitchFamily="49" charset="0"/>
              </a:rPr>
              <a:t>try..except</a:t>
            </a:r>
            <a:r>
              <a:rPr lang="en-US" sz="2000" dirty="0"/>
              <a:t> block.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3856591"/>
            <a:ext cx="4781574" cy="2529607"/>
          </a:xfrm>
          <a:prstGeom prst="rect">
            <a:avLst/>
          </a:prstGeom>
        </p:spPr>
      </p:pic>
    </p:spTree>
    <p:extLst>
      <p:ext uri="{BB962C8B-B14F-4D97-AF65-F5344CB8AC3E}">
        <p14:creationId xmlns:p14="http://schemas.microsoft.com/office/powerpoint/2010/main" val="2868607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r>
              <a:rPr lang="en-US" sz="2000" b="1" dirty="0"/>
              <a:t>Later, you can check for the presence of the </a:t>
            </a:r>
            <a:r>
              <a:rPr lang="en-US" sz="2000" b="1" i="1" dirty="0">
                <a:solidFill>
                  <a:srgbClr val="0070C0"/>
                </a:solidFill>
                <a:latin typeface="Consolas" panose="020B0609020204030204" pitchFamily="49" charset="0"/>
                <a:cs typeface="Consolas" panose="020B0609020204030204" pitchFamily="49" charset="0"/>
              </a:rPr>
              <a:t>chardet</a:t>
            </a:r>
            <a:r>
              <a:rPr lang="en-US" sz="2000" b="1" dirty="0"/>
              <a:t> module with a simple if statement: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1397428"/>
            <a:ext cx="4415814" cy="2035114"/>
          </a:xfrm>
          <a:prstGeom prst="rect">
            <a:avLst/>
          </a:prstGeom>
        </p:spPr>
      </p:pic>
    </p:spTree>
    <p:extLst>
      <p:ext uri="{BB962C8B-B14F-4D97-AF65-F5344CB8AC3E}">
        <p14:creationId xmlns:p14="http://schemas.microsoft.com/office/powerpoint/2010/main" val="36327677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940088"/>
          </a:xfrm>
          <a:prstGeom prst="rect">
            <a:avLst/>
          </a:prstGeom>
          <a:noFill/>
        </p:spPr>
        <p:txBody>
          <a:bodyPr wrap="square" rtlCol="0">
            <a:spAutoFit/>
          </a:bodyPr>
          <a:lstStyle/>
          <a:p>
            <a:r>
              <a:rPr lang="en-US" sz="2000" b="1" dirty="0"/>
              <a:t>Another common use of the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exception is when two modules implement a common API, but one is more desirable than the other. (Maybe it’s faster, or it uses less memory</a:t>
            </a:r>
            <a:r>
              <a:rPr lang="en-US" sz="2000" b="1" dirty="0" smtClean="0"/>
              <a:t>.)</a:t>
            </a:r>
          </a:p>
          <a:p>
            <a:endParaRPr lang="en-US" sz="2000" dirty="0"/>
          </a:p>
          <a:p>
            <a:r>
              <a:rPr lang="en-US" sz="2000" dirty="0" smtClean="0"/>
              <a:t> </a:t>
            </a:r>
            <a:r>
              <a:rPr lang="en-US" sz="2000" dirty="0"/>
              <a:t>You can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one module but fall back to a different module if the first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fails. </a:t>
            </a:r>
            <a:endParaRPr lang="en-US" sz="2000" dirty="0" smtClean="0"/>
          </a:p>
          <a:p>
            <a:endParaRPr lang="en-US" sz="2000" dirty="0"/>
          </a:p>
          <a:p>
            <a:r>
              <a:rPr lang="en-US" sz="2000" b="1" dirty="0" smtClean="0"/>
              <a:t>For </a:t>
            </a:r>
            <a:r>
              <a:rPr lang="en-US" sz="2000" b="1" dirty="0"/>
              <a:t>example, the XML chapter talks about two modules that implement a common API</a:t>
            </a:r>
            <a:r>
              <a:rPr lang="en-US" sz="2000" dirty="0"/>
              <a:t>, called the </a:t>
            </a:r>
            <a:r>
              <a:rPr lang="en-US" sz="2000" b="1" i="1" dirty="0">
                <a:solidFill>
                  <a:srgbClr val="0070C0"/>
                </a:solidFill>
                <a:latin typeface="Consolas" panose="020B0609020204030204" pitchFamily="49" charset="0"/>
                <a:cs typeface="Consolas" panose="020B0609020204030204" pitchFamily="49" charset="0"/>
              </a:rPr>
              <a:t>ElementTree</a:t>
            </a:r>
            <a:r>
              <a:rPr lang="en-US" sz="2000" dirty="0"/>
              <a:t> API. The first, </a:t>
            </a:r>
            <a:r>
              <a:rPr lang="en-US" sz="2000" b="1" i="1" dirty="0">
                <a:solidFill>
                  <a:srgbClr val="0070C0"/>
                </a:solidFill>
                <a:latin typeface="Consolas" panose="020B0609020204030204" pitchFamily="49" charset="0"/>
                <a:cs typeface="Consolas" panose="020B0609020204030204" pitchFamily="49" charset="0"/>
              </a:rPr>
              <a:t>lxml</a:t>
            </a:r>
            <a:r>
              <a:rPr lang="en-US" sz="2000" dirty="0"/>
              <a:t>, is a </a:t>
            </a:r>
            <a:r>
              <a:rPr lang="en-US" sz="2000" b="1" dirty="0"/>
              <a:t>third-party module </a:t>
            </a:r>
            <a:r>
              <a:rPr lang="en-US" sz="2000" dirty="0"/>
              <a:t>that you need to download and install yourself. The second, </a:t>
            </a:r>
            <a:r>
              <a:rPr lang="en-US" sz="2000" b="1" i="1" dirty="0">
                <a:solidFill>
                  <a:srgbClr val="0070C0"/>
                </a:solidFill>
                <a:latin typeface="Consolas" panose="020B0609020204030204" pitchFamily="49" charset="0"/>
                <a:cs typeface="Consolas" panose="020B0609020204030204" pitchFamily="49" charset="0"/>
              </a:rPr>
              <a:t>xml.etree.ElementTree</a:t>
            </a:r>
            <a:r>
              <a:rPr lang="en-US" sz="2000" dirty="0"/>
              <a:t>, is slower but is </a:t>
            </a:r>
            <a:r>
              <a:rPr lang="en-US" sz="2000" b="1" dirty="0"/>
              <a:t>part of the Python 3 standard library</a:t>
            </a:r>
            <a:r>
              <a:rPr lang="en-US" sz="2000" dirty="0"/>
              <a:t>.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a:t>By the end of this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 you have imported some module and named it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Since both modules implement a common API, the rest of your code doesn’t need to keep checking which module got imported. And since the module that did get imported is always called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the rest of your code doesn’t need to be littered with if statements to call differently-named modules</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17443" y="3417655"/>
            <a:ext cx="5984118" cy="1990453"/>
          </a:xfrm>
          <a:prstGeom prst="rect">
            <a:avLst/>
          </a:prstGeom>
        </p:spPr>
      </p:pic>
    </p:spTree>
    <p:extLst>
      <p:ext uri="{BB962C8B-B14F-4D97-AF65-F5344CB8AC3E}">
        <p14:creationId xmlns:p14="http://schemas.microsoft.com/office/powerpoint/2010/main" val="1452622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Python Programs from the Terminal </a:t>
            </a: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1416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endParaRPr lang="en-US" b="1" dirty="0">
              <a:effectLst>
                <a:outerShdw blurRad="38100" dist="38100" dir="2700000" algn="tl">
                  <a:srgbClr val="000000">
                    <a:alpha val="43137"/>
                  </a:srgbClr>
                </a:outerShdw>
              </a:effectLst>
            </a:endParaRPr>
          </a:p>
        </p:txBody>
      </p:sp>
      <p:sp>
        <p:nvSpPr>
          <p:cNvPr id="2" name="TextBox 1"/>
          <p:cNvSpPr txBox="1"/>
          <p:nvPr/>
        </p:nvSpPr>
        <p:spPr>
          <a:xfrm>
            <a:off x="214346" y="857743"/>
            <a:ext cx="11711056"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modules are objects and have several useful attributes.</a:t>
            </a:r>
            <a:r>
              <a:rPr lang="en-US" sz="2000" dirty="0"/>
              <a:t> You can use this to easily test your modules as you write them, by including a special block of code that executes when you run the Python file on the command line. Take the last few lines of </a:t>
            </a:r>
            <a:r>
              <a:rPr lang="en-US" sz="2000" b="1" i="1" dirty="0">
                <a:solidFill>
                  <a:srgbClr val="0070C0"/>
                </a:solidFill>
                <a:latin typeface="Consolas" panose="020B0609020204030204" pitchFamily="49" charset="0"/>
                <a:cs typeface="Consolas" panose="020B0609020204030204" pitchFamily="49" charset="0"/>
              </a:rPr>
              <a:t>humansize.py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what makes this if statement special?  </a:t>
            </a:r>
            <a:r>
              <a:rPr lang="en-US" sz="2000" b="1" dirty="0" smtClean="0">
                <a:solidFill>
                  <a:srgbClr val="FF0000"/>
                </a:solidFill>
              </a:rPr>
              <a:t>Well</a:t>
            </a:r>
            <a:r>
              <a:rPr lang="en-US" sz="2000" b="1" dirty="0">
                <a:solidFill>
                  <a:srgbClr val="FF0000"/>
                </a:solidFill>
              </a:rPr>
              <a:t>, modules are objects</a:t>
            </a:r>
            <a:r>
              <a:rPr lang="en-US" sz="2000" dirty="0"/>
              <a:t>, and all modules have a built-in attribute </a:t>
            </a:r>
            <a:r>
              <a:rPr lang="en-US" sz="2000" b="1" i="1" dirty="0">
                <a:solidFill>
                  <a:srgbClr val="0070C0"/>
                </a:solidFill>
                <a:latin typeface="Consolas" panose="020B0609020204030204" pitchFamily="49" charset="0"/>
                <a:cs typeface="Consolas" panose="020B0609020204030204" pitchFamily="49" charset="0"/>
              </a:rPr>
              <a:t>__name__</a:t>
            </a:r>
            <a:r>
              <a:rPr lang="en-US" sz="2000" dirty="0"/>
              <a:t>.  </a:t>
            </a:r>
            <a:r>
              <a:rPr lang="en-US" sz="2000" dirty="0" smtClean="0"/>
              <a:t>A </a:t>
            </a:r>
            <a:r>
              <a:rPr lang="en-US" sz="2000" dirty="0"/>
              <a:t>module’s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depends on how you’re using the module.  </a:t>
            </a:r>
            <a:r>
              <a:rPr lang="en-US" sz="2000" dirty="0" smtClean="0"/>
              <a:t>If </a:t>
            </a:r>
            <a:r>
              <a:rPr lang="en-US" sz="2000" dirty="0"/>
              <a:t>you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the module, then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is the </a:t>
            </a:r>
            <a:r>
              <a:rPr lang="en-US" sz="2000" b="1" dirty="0"/>
              <a:t>module’s filename, without a directory path or file extension.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61135" y="2033542"/>
            <a:ext cx="7164678" cy="1532618"/>
          </a:xfrm>
          <a:prstGeom prst="rect">
            <a:avLst/>
          </a:prstGeom>
        </p:spPr>
      </p:pic>
      <p:pic>
        <p:nvPicPr>
          <p:cNvPr id="7" name="Picture 6"/>
          <p:cNvPicPr>
            <a:picLocks noChangeAspect="1"/>
          </p:cNvPicPr>
          <p:nvPr/>
        </p:nvPicPr>
        <p:blipFill>
          <a:blip r:embed="rId3"/>
          <a:stretch>
            <a:fillRect/>
          </a:stretch>
        </p:blipFill>
        <p:spPr>
          <a:xfrm>
            <a:off x="752573" y="5225208"/>
            <a:ext cx="4315815" cy="1454769"/>
          </a:xfrm>
          <a:prstGeom prst="rect">
            <a:avLst/>
          </a:prstGeom>
        </p:spPr>
      </p:pic>
    </p:spTree>
    <p:extLst>
      <p:ext uri="{BB962C8B-B14F-4D97-AF65-F5344CB8AC3E}">
        <p14:creationId xmlns:p14="http://schemas.microsoft.com/office/powerpoint/2010/main" val="1567904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endParaRPr lang="en-US" b="1" dirty="0">
              <a:effectLst>
                <a:outerShdw blurRad="38100" dist="38100" dir="2700000" algn="tl">
                  <a:srgbClr val="000000">
                    <a:alpha val="43137"/>
                  </a:srgbClr>
                </a:outerShdw>
              </a:effectLst>
            </a:endParaRPr>
          </a:p>
        </p:txBody>
      </p:sp>
      <p:sp>
        <p:nvSpPr>
          <p:cNvPr id="2" name="TextBox 1"/>
          <p:cNvSpPr txBox="1"/>
          <p:nvPr/>
        </p:nvSpPr>
        <p:spPr>
          <a:xfrm>
            <a:off x="214346" y="857743"/>
            <a:ext cx="11711056"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But </a:t>
            </a:r>
            <a:r>
              <a:rPr lang="en-US" sz="2000" b="1" dirty="0"/>
              <a:t>you can also run the module directly as a standalone program, in which case </a:t>
            </a:r>
            <a:r>
              <a:rPr lang="en-US" sz="2000" b="1" i="1" dirty="0">
                <a:solidFill>
                  <a:srgbClr val="0070C0"/>
                </a:solidFill>
                <a:latin typeface="Consolas" panose="020B0609020204030204" pitchFamily="49" charset="0"/>
                <a:cs typeface="Consolas" panose="020B0609020204030204" pitchFamily="49" charset="0"/>
              </a:rPr>
              <a:t>__name__ </a:t>
            </a:r>
            <a:r>
              <a:rPr lang="en-US" sz="2000" b="1" dirty="0"/>
              <a:t>will be a special default value</a:t>
            </a:r>
            <a:r>
              <a:rPr lang="en-US" sz="2000" dirty="0"/>
              <a:t>, </a:t>
            </a:r>
            <a:r>
              <a:rPr lang="en-US" sz="2000" b="1" i="1" dirty="0">
                <a:solidFill>
                  <a:srgbClr val="0070C0"/>
                </a:solidFill>
                <a:latin typeface="Consolas" panose="020B0609020204030204" pitchFamily="49" charset="0"/>
                <a:cs typeface="Consolas" panose="020B0609020204030204" pitchFamily="49" charset="0"/>
              </a:rPr>
              <a:t>__main</a:t>
            </a:r>
            <a:r>
              <a:rPr lang="en-US" sz="2000" b="1" i="1" dirty="0" smtClean="0">
                <a:solidFill>
                  <a:srgbClr val="0070C0"/>
                </a:solidFill>
                <a:latin typeface="Consolas" panose="020B0609020204030204" pitchFamily="49" charset="0"/>
                <a:cs typeface="Consolas" panose="020B0609020204030204" pitchFamily="49" charset="0"/>
              </a:rPr>
              <a:t>__</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Python </a:t>
            </a:r>
            <a:r>
              <a:rPr lang="en-US" sz="2000" dirty="0"/>
              <a:t>will evaluate this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 find a true expression, and execute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code block. In this case, to print two values. </a:t>
            </a:r>
            <a:endParaRPr lang="en-US" sz="2000"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24580" y="2907462"/>
            <a:ext cx="7478894" cy="1336868"/>
          </a:xfrm>
          <a:prstGeom prst="rect">
            <a:avLst/>
          </a:prstGeom>
        </p:spPr>
      </p:pic>
    </p:spTree>
    <p:extLst>
      <p:ext uri="{BB962C8B-B14F-4D97-AF65-F5344CB8AC3E}">
        <p14:creationId xmlns:p14="http://schemas.microsoft.com/office/powerpoint/2010/main" val="4017581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Variables</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mtClean="0"/>
              <a:t> </a:t>
            </a:r>
            <a:r>
              <a:rPr lang="en-US" b="1" smtClean="0">
                <a:effectLst>
                  <a:outerShdw blurRad="38100" dist="38100" dir="2700000" algn="tl">
                    <a:srgbClr val="000000">
                      <a:alpha val="43137"/>
                    </a:srgbClr>
                  </a:outerShdw>
                </a:effectLst>
              </a:rPr>
              <a:t>Variables</a:t>
            </a:r>
            <a:r>
              <a:rPr lang="en-US" smtClean="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 variables are never explicitly typed.</a:t>
            </a:r>
            <a:r>
              <a:rPr lang="en-US" sz="2000" dirty="0"/>
              <a:t> Python figures out what type a variable is and </a:t>
            </a:r>
            <a:r>
              <a:rPr lang="en-US" sz="2000" b="1" dirty="0"/>
              <a:t>keeps track of it internally</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a:t>
            </a:r>
            <a:r>
              <a:rPr lang="en-US" sz="2000" b="1" dirty="0"/>
              <a:t>Java and other statically-typed languages</a:t>
            </a:r>
            <a:r>
              <a:rPr lang="en-US" sz="2000" dirty="0"/>
              <a:t>, you must specify the datatype of the function return value and each function argument. </a:t>
            </a:r>
            <a:r>
              <a:rPr lang="en-US" sz="2000" b="1" dirty="0"/>
              <a:t>In Python, you never explicitly specify the datatype of anything. Based on what value you assign, Python keeps track of the datatype internally</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What Python will not let you do is reference a variable that has never been assigned a value</a:t>
            </a:r>
            <a:r>
              <a:rPr lang="en-US" sz="2000" dirty="0"/>
              <a:t>. Trying to do so will raise a </a:t>
            </a:r>
            <a:r>
              <a:rPr lang="en-US" sz="2000" b="1" i="1" dirty="0">
                <a:solidFill>
                  <a:srgbClr val="0070C0"/>
                </a:solidFill>
                <a:latin typeface="Consolas" panose="020B0609020204030204" pitchFamily="49" charset="0"/>
                <a:cs typeface="Consolas" panose="020B0609020204030204" pitchFamily="49" charset="0"/>
              </a:rPr>
              <a:t>NameError</a:t>
            </a:r>
            <a:r>
              <a:rPr lang="en-US" sz="2000" dirty="0"/>
              <a:t> exception.</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9971" y="4027842"/>
            <a:ext cx="5318760" cy="2809506"/>
          </a:xfrm>
          <a:prstGeom prst="rect">
            <a:avLst/>
          </a:prstGeom>
        </p:spPr>
      </p:pic>
    </p:spTree>
    <p:extLst>
      <p:ext uri="{BB962C8B-B14F-4D97-AF65-F5344CB8AC3E}">
        <p14:creationId xmlns:p14="http://schemas.microsoft.com/office/powerpoint/2010/main" val="199047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Output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4272</TotalTime>
  <Words>5091</Words>
  <Application>Microsoft Office PowerPoint</Application>
  <PresentationFormat>Widescreen</PresentationFormat>
  <Paragraphs>720</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Consolas</vt:lpstr>
      <vt:lpstr>Office Theme</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997</cp:revision>
  <dcterms:created xsi:type="dcterms:W3CDTF">2015-08-06T11:05:05Z</dcterms:created>
  <dcterms:modified xsi:type="dcterms:W3CDTF">2018-02-06T19:21:36Z</dcterms:modified>
  <cp:contentStatus/>
</cp:coreProperties>
</file>